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48"/>
  </p:notesMasterIdLst>
  <p:handoutMasterIdLst>
    <p:handoutMasterId r:id="rId49"/>
  </p:handoutMasterIdLst>
  <p:sldIdLst>
    <p:sldId id="256" r:id="rId3"/>
    <p:sldId id="257" r:id="rId4"/>
    <p:sldId id="258" r:id="rId5"/>
    <p:sldId id="281" r:id="rId6"/>
    <p:sldId id="259" r:id="rId7"/>
    <p:sldId id="265" r:id="rId8"/>
    <p:sldId id="333" r:id="rId9"/>
    <p:sldId id="284" r:id="rId10"/>
    <p:sldId id="286" r:id="rId11"/>
    <p:sldId id="287" r:id="rId12"/>
    <p:sldId id="288" r:id="rId13"/>
    <p:sldId id="334" r:id="rId14"/>
    <p:sldId id="335" r:id="rId15"/>
    <p:sldId id="336" r:id="rId16"/>
    <p:sldId id="293" r:id="rId17"/>
    <p:sldId id="337" r:id="rId18"/>
    <p:sldId id="262" r:id="rId19"/>
    <p:sldId id="297" r:id="rId20"/>
    <p:sldId id="298" r:id="rId21"/>
    <p:sldId id="305" r:id="rId22"/>
    <p:sldId id="272" r:id="rId23"/>
    <p:sldId id="338" r:id="rId24"/>
    <p:sldId id="339" r:id="rId25"/>
    <p:sldId id="302" r:id="rId26"/>
    <p:sldId id="303" r:id="rId27"/>
    <p:sldId id="304" r:id="rId28"/>
    <p:sldId id="340" r:id="rId29"/>
    <p:sldId id="325" r:id="rId30"/>
    <p:sldId id="332" r:id="rId31"/>
    <p:sldId id="299" r:id="rId32"/>
    <p:sldId id="341" r:id="rId33"/>
    <p:sldId id="314" r:id="rId34"/>
    <p:sldId id="313" r:id="rId35"/>
    <p:sldId id="312" r:id="rId36"/>
    <p:sldId id="311" r:id="rId37"/>
    <p:sldId id="310" r:id="rId38"/>
    <p:sldId id="317" r:id="rId39"/>
    <p:sldId id="318" r:id="rId40"/>
    <p:sldId id="320" r:id="rId41"/>
    <p:sldId id="264" r:id="rId42"/>
    <p:sldId id="327" r:id="rId43"/>
    <p:sldId id="275" r:id="rId44"/>
    <p:sldId id="321" r:id="rId45"/>
    <p:sldId id="330" r:id="rId46"/>
    <p:sldId id="331"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99CC"/>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3" autoAdjust="0"/>
  </p:normalViewPr>
  <p:slideViewPr>
    <p:cSldViewPr snapToGrid="0">
      <p:cViewPr varScale="1">
        <p:scale>
          <a:sx n="66" d="100"/>
          <a:sy n="66" d="100"/>
        </p:scale>
        <p:origin x="-11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6D762688-33E0-44E7-9C36-99F7FD6C82B8}" type="datetimeFigureOut">
              <a:rPr lang="en-US" smtClean="0"/>
              <a:pPr/>
              <a:t>8/8/2011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00A569CC-583C-48E0-B177-353D67311C6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865ABA9-5CCF-4EBC-AD46-05C6CF49AE0B}" type="datetimeFigureOut">
              <a:rPr lang="en-US" smtClean="0"/>
              <a:pPr/>
              <a:t>8/8/2011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F3A5AAC0-72A7-473E-B0DA-63C0BE11DD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AAC0-72A7-473E-B0DA-63C0BE11DD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You</a:t>
            </a:r>
            <a:r>
              <a:rPr lang="en-US" baseline="0" dirty="0" smtClean="0">
                <a:latin typeface="Arial" charset="0"/>
              </a:rPr>
              <a:t> are the instructor and you log in and this is your dashboard … you have the list and links to the current assignments that you have set up and are open for your students to work on.</a:t>
            </a:r>
          </a:p>
          <a:p>
            <a:r>
              <a:rPr lang="en-US" baseline="0" dirty="0" smtClean="0">
                <a:latin typeface="Arial" charset="0"/>
              </a:rPr>
              <a:t>You can set up homeworks and keep them ‘hidden’ until ready to make visible for your students … to try things out.</a:t>
            </a:r>
          </a:p>
          <a:p>
            <a:r>
              <a:rPr lang="en-US" baseline="0" dirty="0" smtClean="0">
                <a:latin typeface="Arial" charset="0"/>
              </a:rPr>
              <a:t>At the top you can pretend to be a student … pretend to be a GSI (the GRADER view) … you can quickly go look at chapter/text exercises that you may want to pick from or that </a:t>
            </a:r>
            <a:r>
              <a:rPr lang="en-US" sz="2100" b="1" dirty="0" smtClean="0">
                <a:latin typeface="Arial" charset="0"/>
              </a:rPr>
              <a:t>bank of custom questions you were able to put in by ADDING a question.</a:t>
            </a:r>
          </a:p>
          <a:p>
            <a:r>
              <a:rPr lang="en-US" baseline="0" dirty="0" smtClean="0">
                <a:latin typeface="Arial" charset="0"/>
              </a:rPr>
              <a:t>And of course you can set up that next assignment.</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a:t>
            </a:r>
            <a:r>
              <a:rPr lang="en-US" baseline="0" dirty="0" smtClean="0">
                <a:latin typeface="Arial" charset="0"/>
              </a:rPr>
              <a:t> open and closing dates and times</a:t>
            </a:r>
          </a:p>
          <a:p>
            <a:r>
              <a:rPr lang="en-US" baseline="0" dirty="0" smtClean="0">
                <a:latin typeface="Arial" charset="0"/>
              </a:rPr>
              <a:t>Required or recommended (soln are available, initially hidden so students have to click to see them to check answer after they try them), and visible or not.</a:t>
            </a:r>
          </a:p>
          <a:p>
            <a:r>
              <a:rPr lang="en-US" baseline="0" dirty="0" smtClean="0">
                <a:latin typeface="Arial" charset="0"/>
              </a:rPr>
              <a:t>Then you select the topics (mine correspond to the chapters of the textbook).</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13</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Can select</a:t>
            </a:r>
            <a:r>
              <a:rPr lang="en-US" baseline="0" dirty="0" smtClean="0">
                <a:latin typeface="Arial" charset="0"/>
              </a:rPr>
              <a:t> just 1, a few, or even none of the textbook questions, submit to go to the custom questions that go with that chapter/topic.</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14</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Full</a:t>
            </a:r>
            <a:r>
              <a:rPr lang="en-US" baseline="0" dirty="0" smtClean="0">
                <a:latin typeface="Arial" charset="0"/>
              </a:rPr>
              <a:t> HW view (with solutions and default points)</a:t>
            </a:r>
          </a:p>
          <a:p>
            <a:r>
              <a:rPr lang="en-US" baseline="0" dirty="0" smtClean="0">
                <a:latin typeface="Arial" charset="0"/>
              </a:rPr>
              <a:t>Clicking on the EDIT ASSIGNMENT here or the PENCIL icon if you are at the instructor HOME screen puts you in to EDIT mode</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baseline="0" dirty="0" smtClean="0">
                <a:latin typeface="Arial" charset="0"/>
              </a:rPr>
              <a:t>EDIT HW mode</a:t>
            </a:r>
          </a:p>
          <a:p>
            <a:r>
              <a:rPr lang="en-US" baseline="0" dirty="0" smtClean="0">
                <a:latin typeface="Arial" charset="0"/>
              </a:rPr>
              <a:t>Change basic settings/title/due date</a:t>
            </a:r>
          </a:p>
          <a:p>
            <a:r>
              <a:rPr lang="en-US" baseline="0" dirty="0" smtClean="0">
                <a:latin typeface="Arial" charset="0"/>
              </a:rPr>
              <a:t>Reorder questions (want students to go through questions in specific order that builds in complexity)</a:t>
            </a:r>
          </a:p>
          <a:p>
            <a:r>
              <a:rPr lang="en-US" baseline="0" dirty="0" smtClean="0">
                <a:latin typeface="Arial" charset="0"/>
              </a:rPr>
              <a:t>Add more questions, select a question to move to edit details about it (solutions, the points, remove part(b) if you wish)</a:t>
            </a:r>
          </a:p>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latin typeface="Arial" charset="0"/>
              </a:rPr>
              <a:t>In SUMMARY … </a:t>
            </a:r>
            <a:r>
              <a:rPr lang="en-US" b="1" dirty="0" smtClean="0">
                <a:latin typeface="Arial" charset="0"/>
              </a:rPr>
              <a:t>instructor side </a:t>
            </a:r>
            <a:r>
              <a:rPr lang="en-US" dirty="0" smtClean="0">
                <a:latin typeface="Arial" charset="0"/>
              </a:rPr>
              <a:t>…</a:t>
            </a:r>
          </a:p>
          <a:p>
            <a:r>
              <a:rPr lang="en-US" dirty="0" smtClean="0">
                <a:latin typeface="Arial" charset="0"/>
              </a:rPr>
              <a:t>I am able to </a:t>
            </a:r>
            <a:r>
              <a:rPr lang="en-US" b="1" dirty="0" smtClean="0">
                <a:latin typeface="Arial" charset="0"/>
              </a:rPr>
              <a:t>select from the exercises that come with the text</a:t>
            </a:r>
            <a:r>
              <a:rPr lang="en-US" dirty="0" smtClean="0">
                <a:latin typeface="Arial" charset="0"/>
              </a:rPr>
              <a:t>, but I have also </a:t>
            </a:r>
            <a:r>
              <a:rPr lang="en-US" b="1" dirty="0" smtClean="0">
                <a:latin typeface="Arial" charset="0"/>
              </a:rPr>
              <a:t>created a bank of customized homework questions</a:t>
            </a:r>
            <a:r>
              <a:rPr lang="en-US" dirty="0" smtClean="0">
                <a:latin typeface="Arial" charset="0"/>
              </a:rPr>
              <a:t> that I can have </a:t>
            </a:r>
            <a:r>
              <a:rPr lang="en-US" b="1" dirty="0" smtClean="0">
                <a:latin typeface="Arial" charset="0"/>
              </a:rPr>
              <a:t>linked</a:t>
            </a:r>
            <a:r>
              <a:rPr lang="en-US" dirty="0" smtClean="0">
                <a:latin typeface="Arial" charset="0"/>
              </a:rPr>
              <a:t> back directly to e-textbook content (by chapter / section).</a:t>
            </a:r>
          </a:p>
          <a:p>
            <a:r>
              <a:rPr lang="en-US" dirty="0" smtClean="0">
                <a:latin typeface="Arial" charset="0"/>
              </a:rPr>
              <a:t>These customized questions can be of </a:t>
            </a:r>
            <a:r>
              <a:rPr lang="en-US" b="1" dirty="0" smtClean="0">
                <a:latin typeface="Arial" charset="0"/>
              </a:rPr>
              <a:t>various formats </a:t>
            </a:r>
            <a:r>
              <a:rPr lang="en-US" dirty="0" smtClean="0">
                <a:latin typeface="Arial" charset="0"/>
              </a:rPr>
              <a:t>from short answer, can require upload (of computer results or a sketch a student draws or a graph they find in the news) …  to multiple choice to multiple mark that are auto-graded.</a:t>
            </a:r>
          </a:p>
          <a:p>
            <a:r>
              <a:rPr lang="en-US" dirty="0" smtClean="0">
                <a:latin typeface="Arial" charset="0"/>
              </a:rPr>
              <a:t> I am able to </a:t>
            </a:r>
            <a:r>
              <a:rPr lang="en-US" b="1" dirty="0" smtClean="0">
                <a:latin typeface="Arial" charset="0"/>
              </a:rPr>
              <a:t>create and edit solutions </a:t>
            </a:r>
            <a:r>
              <a:rPr lang="en-US" dirty="0" smtClean="0">
                <a:latin typeface="Arial" charset="0"/>
              </a:rPr>
              <a:t>that go beyond just providing the correct answer. </a:t>
            </a:r>
          </a:p>
          <a:p>
            <a:r>
              <a:rPr lang="en-US" dirty="0" smtClean="0">
                <a:latin typeface="Arial" charset="0"/>
              </a:rPr>
              <a:t>I can enhance the solutions for my students.</a:t>
            </a:r>
          </a:p>
          <a:p>
            <a:r>
              <a:rPr lang="en-US" b="1" dirty="0" smtClean="0">
                <a:latin typeface="Arial" charset="0"/>
              </a:rPr>
              <a:t>VERY FLEXIBLE … lets</a:t>
            </a:r>
            <a:r>
              <a:rPr lang="en-US" b="1" baseline="0" dirty="0" smtClean="0">
                <a:latin typeface="Arial" charset="0"/>
              </a:rPr>
              <a:t> me do a lot of what I used to do on paper form but now online.</a:t>
            </a:r>
            <a:endParaRPr lang="en-US" b="1" dirty="0" smtClean="0">
              <a:latin typeface="Arial" charset="0"/>
            </a:endParaRPr>
          </a:p>
          <a:p>
            <a:endParaRPr lang="en-US" dirty="0" smtClean="0">
              <a:latin typeface="Arial" charset="0"/>
            </a:endParaRPr>
          </a:p>
        </p:txBody>
      </p:sp>
      <p:sp>
        <p:nvSpPr>
          <p:cNvPr id="154628" name="Slide Number Placeholder 3"/>
          <p:cNvSpPr>
            <a:spLocks noGrp="1"/>
          </p:cNvSpPr>
          <p:nvPr>
            <p:ph type="sldNum" sz="quarter" idx="5"/>
          </p:nvPr>
        </p:nvSpPr>
        <p:spPr/>
        <p:txBody>
          <a:bodyPr/>
          <a:lstStyle/>
          <a:p>
            <a:pPr>
              <a:defRPr/>
            </a:pPr>
            <a:fld id="{2F71A753-4995-416A-86F9-037201ECE8D4}" type="slidenum">
              <a:rPr lang="en-US" smtClean="0"/>
              <a:pPr>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First week of class on their</a:t>
            </a:r>
            <a:r>
              <a:rPr lang="en-US" baseline="0" dirty="0" smtClean="0">
                <a:latin typeface="Arial" charset="0"/>
              </a:rPr>
              <a:t> first GTD list they are asked to go in and watch the video tutorial for a click overview on using this online tool.  They will be able to see any assignments (current or past) and also on their GTD checklist, they have to go in to select their GSI …</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966529"/>
            <a:r>
              <a:rPr lang="en-US" baseline="0" dirty="0" smtClean="0">
                <a:latin typeface="Arial" charset="0"/>
              </a:rPr>
              <a:t>In the Fall/Winter there are about 30 GSIs and the HWs won’t be graded if they are not ‘sent’ to their GSI.</a:t>
            </a:r>
          </a:p>
          <a:p>
            <a:pPr defTabSz="966529"/>
            <a:r>
              <a:rPr lang="en-US" baseline="0" dirty="0" smtClean="0">
                <a:latin typeface="Arial" charset="0"/>
              </a:rPr>
              <a:t>And yet, there were still a couple of students that never checked their grades either on </a:t>
            </a:r>
            <a:r>
              <a:rPr lang="en-US" baseline="0" dirty="0" err="1" smtClean="0">
                <a:latin typeface="Arial" charset="0"/>
              </a:rPr>
              <a:t>lecturebook</a:t>
            </a:r>
            <a:r>
              <a:rPr lang="en-US" baseline="0" dirty="0" smtClean="0">
                <a:latin typeface="Arial" charset="0"/>
              </a:rPr>
              <a:t> or on the </a:t>
            </a:r>
            <a:r>
              <a:rPr lang="en-US" baseline="0" dirty="0" err="1" smtClean="0">
                <a:latin typeface="Arial" charset="0"/>
              </a:rPr>
              <a:t>ctools</a:t>
            </a:r>
            <a:r>
              <a:rPr lang="en-US" baseline="0" dirty="0" smtClean="0">
                <a:latin typeface="Arial" charset="0"/>
              </a:rPr>
              <a:t> </a:t>
            </a:r>
            <a:r>
              <a:rPr lang="en-US" baseline="0" dirty="0" err="1" smtClean="0">
                <a:latin typeface="Arial" charset="0"/>
              </a:rPr>
              <a:t>gradebook</a:t>
            </a:r>
            <a:r>
              <a:rPr lang="en-US" baseline="0" dirty="0" smtClean="0">
                <a:latin typeface="Arial" charset="0"/>
              </a:rPr>
              <a:t> to see all the 0’s until after they took the final exam.</a:t>
            </a:r>
            <a:endParaRPr lang="en-US" dirty="0" smtClean="0">
              <a:latin typeface="Arial" charset="0"/>
            </a:endParaRPr>
          </a:p>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their </a:t>
            </a:r>
            <a:r>
              <a:rPr lang="en-US" b="1" dirty="0" smtClean="0"/>
              <a:t>homepage</a:t>
            </a:r>
            <a:r>
              <a:rPr lang="en-US" b="1" baseline="0" dirty="0" smtClean="0"/>
              <a:t> … later on in the term, might look something like this </a:t>
            </a:r>
            <a:r>
              <a:rPr lang="en-US" baseline="0" dirty="0" smtClean="0"/>
              <a:t>… the </a:t>
            </a:r>
            <a:r>
              <a:rPr lang="en-US" b="1" baseline="0" dirty="0" smtClean="0"/>
              <a:t>current required HW at the top </a:t>
            </a:r>
            <a:r>
              <a:rPr lang="en-US" baseline="0" dirty="0" smtClean="0"/>
              <a:t>… </a:t>
            </a:r>
          </a:p>
          <a:p>
            <a:r>
              <a:rPr lang="en-US" baseline="0" dirty="0" smtClean="0"/>
              <a:t>The </a:t>
            </a:r>
            <a:r>
              <a:rPr lang="en-US" b="1" baseline="0" dirty="0" smtClean="0"/>
              <a:t>recommended ones stay ‘current’ </a:t>
            </a:r>
            <a:r>
              <a:rPr lang="en-US" baseline="0" dirty="0" smtClean="0"/>
              <a:t>as I set their due date after the final exam is over.</a:t>
            </a:r>
          </a:p>
          <a:p>
            <a:r>
              <a:rPr lang="en-US" baseline="0" dirty="0" smtClean="0"/>
              <a:t>And Past assignments, already graded, at the bottom – </a:t>
            </a:r>
            <a:r>
              <a:rPr lang="en-US" b="1" baseline="0" dirty="0" smtClean="0"/>
              <a:t>ALL IN ONE PLACE</a:t>
            </a:r>
            <a:r>
              <a:rPr lang="en-US" baseline="0" dirty="0" smtClean="0"/>
              <a:t>, no lost papers, all of their answers, the solutions and the customized feedback, that they can pull up and review throughout the term.</a:t>
            </a:r>
          </a:p>
          <a:p>
            <a:r>
              <a:rPr lang="en-US" dirty="0" smtClean="0">
                <a:latin typeface="Arial" charset="0"/>
              </a:rPr>
              <a:t>The student </a:t>
            </a:r>
            <a:r>
              <a:rPr lang="en-US" b="1" dirty="0" smtClean="0">
                <a:latin typeface="Arial" charset="0"/>
              </a:rPr>
              <a:t>clicks on the edit </a:t>
            </a:r>
            <a:r>
              <a:rPr lang="en-US" dirty="0" smtClean="0">
                <a:latin typeface="Arial" charset="0"/>
              </a:rPr>
              <a:t>(</a:t>
            </a:r>
            <a:r>
              <a:rPr lang="en-US" b="1" dirty="0" smtClean="0">
                <a:latin typeface="Arial" charset="0"/>
              </a:rPr>
              <a:t>pencil</a:t>
            </a:r>
            <a:r>
              <a:rPr lang="en-US" dirty="0" smtClean="0">
                <a:latin typeface="Arial" charset="0"/>
              </a:rPr>
              <a:t>) icon by the current required HW and takes them to a </a:t>
            </a:r>
            <a:r>
              <a:rPr lang="en-US" b="1" dirty="0" smtClean="0">
                <a:latin typeface="Arial" charset="0"/>
              </a:rPr>
              <a:t>page …</a:t>
            </a:r>
            <a:endParaRPr lang="en-US" dirty="0" smtClean="0"/>
          </a:p>
        </p:txBody>
      </p:sp>
      <p:sp>
        <p:nvSpPr>
          <p:cNvPr id="154628" name="Slide Number Placeholder 3"/>
          <p:cNvSpPr>
            <a:spLocks noGrp="1"/>
          </p:cNvSpPr>
          <p:nvPr>
            <p:ph type="sldNum" sz="quarter" idx="5"/>
          </p:nvPr>
        </p:nvSpPr>
        <p:spPr bwMode="auto">
          <a:noFill/>
          <a:ln>
            <a:miter lim="800000"/>
            <a:headEnd/>
            <a:tailEnd/>
          </a:ln>
        </p:spPr>
        <p:txBody>
          <a:bodyPr/>
          <a:lstStyle/>
          <a:p>
            <a:fld id="{92BAB255-70F1-46FB-BAB8-96A353345E23}" type="slidenum">
              <a:rPr lang="en-US" smtClean="0">
                <a:latin typeface="Arial" charset="0"/>
              </a:rPr>
              <a:pPr/>
              <a:t>21</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smtClean="0">
                <a:latin typeface="Arial" charset="0"/>
              </a:rPr>
              <a:t>…and takes them to a </a:t>
            </a:r>
            <a:r>
              <a:rPr lang="en-US" b="1" dirty="0" smtClean="0">
                <a:latin typeface="Arial" charset="0"/>
              </a:rPr>
              <a:t>page where they can work through the instructor-selected weekly homework questions online</a:t>
            </a:r>
            <a:r>
              <a:rPr lang="en-US" dirty="0" smtClean="0">
                <a:latin typeface="Arial" charset="0"/>
              </a:rPr>
              <a:t>, typing in or in some cases uploading their answers </a:t>
            </a:r>
          </a:p>
          <a:p>
            <a:r>
              <a:rPr lang="en-US" dirty="0" smtClean="0">
                <a:latin typeface="Arial" charset="0"/>
              </a:rPr>
              <a:t>… the </a:t>
            </a:r>
            <a:r>
              <a:rPr lang="en-US" b="1" dirty="0" smtClean="0">
                <a:latin typeface="Arial" charset="0"/>
              </a:rPr>
              <a:t>questions are tied back to the e-textbook material </a:t>
            </a:r>
            <a:r>
              <a:rPr lang="en-US" dirty="0" smtClean="0">
                <a:latin typeface="Arial" charset="0"/>
              </a:rPr>
              <a:t>(by chapter and/or by section) </a:t>
            </a:r>
            <a:r>
              <a:rPr lang="en-US" b="1" dirty="0" smtClean="0">
                <a:latin typeface="Arial" charset="0"/>
              </a:rPr>
              <a:t>if a review is needed</a:t>
            </a:r>
            <a:r>
              <a:rPr lang="en-US" dirty="0" smtClean="0">
                <a:latin typeface="Arial" charset="0"/>
              </a:rPr>
              <a:t>. </a:t>
            </a:r>
          </a:p>
          <a:p>
            <a:endParaRPr lang="en-US" dirty="0" smtClean="0">
              <a:latin typeface="Arial" charset="0"/>
            </a:endParaRPr>
          </a:p>
          <a:p>
            <a:r>
              <a:rPr lang="en-US" dirty="0" smtClean="0">
                <a:latin typeface="Arial" charset="0"/>
              </a:rPr>
              <a:t>The </a:t>
            </a:r>
            <a:r>
              <a:rPr lang="en-US" b="1" dirty="0" smtClean="0">
                <a:latin typeface="Arial" charset="0"/>
              </a:rPr>
              <a:t>submission</a:t>
            </a:r>
            <a:r>
              <a:rPr lang="en-US" dirty="0" smtClean="0">
                <a:latin typeface="Arial" charset="0"/>
              </a:rPr>
              <a:t> of the paperless homework is </a:t>
            </a:r>
            <a:r>
              <a:rPr lang="en-US" b="1" dirty="0" smtClean="0">
                <a:latin typeface="Arial" charset="0"/>
              </a:rPr>
              <a:t>automatic</a:t>
            </a:r>
            <a:r>
              <a:rPr lang="en-US" dirty="0" smtClean="0">
                <a:latin typeface="Arial" charset="0"/>
              </a:rPr>
              <a:t> and at a </a:t>
            </a:r>
            <a:r>
              <a:rPr lang="en-US" b="1" dirty="0" smtClean="0">
                <a:latin typeface="Arial" charset="0"/>
              </a:rPr>
              <a:t>common time (NOTE the countdown timer)</a:t>
            </a:r>
          </a:p>
          <a:p>
            <a:r>
              <a:rPr lang="en-US" dirty="0" smtClean="0">
                <a:latin typeface="Arial" charset="0"/>
              </a:rPr>
              <a:t>for all students (no more ‘I lost my homework’ or ‘I forgot to bring my homework to lab’).  </a:t>
            </a:r>
          </a:p>
          <a:p>
            <a:endParaRPr lang="en-US" dirty="0" smtClean="0">
              <a:latin typeface="Arial" charset="0"/>
            </a:endParaRPr>
          </a:p>
          <a:p>
            <a:r>
              <a:rPr lang="en-US" dirty="0" smtClean="0">
                <a:latin typeface="Arial" charset="0"/>
              </a:rPr>
              <a:t>For a student that does want to </a:t>
            </a:r>
            <a:r>
              <a:rPr lang="en-US" b="1" dirty="0" smtClean="0">
                <a:latin typeface="Arial" charset="0"/>
              </a:rPr>
              <a:t>print out the HW </a:t>
            </a:r>
            <a:r>
              <a:rPr lang="en-US" dirty="0" smtClean="0">
                <a:latin typeface="Arial" charset="0"/>
              </a:rPr>
              <a:t>then can do so with their answers or without (so just questions).</a:t>
            </a:r>
          </a:p>
        </p:txBody>
      </p:sp>
      <p:sp>
        <p:nvSpPr>
          <p:cNvPr id="154628" name="Slide Number Placeholder 3"/>
          <p:cNvSpPr>
            <a:spLocks noGrp="1"/>
          </p:cNvSpPr>
          <p:nvPr>
            <p:ph type="sldNum" sz="quarter" idx="5"/>
          </p:nvPr>
        </p:nvSpPr>
        <p:spPr/>
        <p:txBody>
          <a:bodyPr/>
          <a:lstStyle/>
          <a:p>
            <a:pPr>
              <a:defRPr/>
            </a:pPr>
            <a:fld id="{22CCD076-0995-413B-9278-04B0CFFCF479}" type="slidenum">
              <a:rPr lang="en-US" smtClean="0"/>
              <a:pPr>
                <a:defRPr/>
              </a:pPr>
              <a:t>22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latin typeface="Arial" charset="0"/>
              </a:rPr>
              <a:t>So I teach … Statistics … I have about 1500 students enrolled each term.</a:t>
            </a:r>
          </a:p>
          <a:p>
            <a:r>
              <a:rPr lang="en-US" dirty="0" smtClean="0">
                <a:latin typeface="Arial" charset="0"/>
              </a:rPr>
              <a:t>It is a coordinated class across  … they all use the same materials, take the same exams, do the same HW.</a:t>
            </a:r>
          </a:p>
          <a:p>
            <a:r>
              <a:rPr lang="en-US" dirty="0" smtClean="0">
                <a:latin typeface="Arial" charset="0"/>
              </a:rPr>
              <a:t>It is a large course, often required, and for many students it is the only statistics course they will take.</a:t>
            </a:r>
          </a:p>
          <a:p>
            <a:r>
              <a:rPr lang="en-US" dirty="0" smtClean="0">
                <a:latin typeface="Arial" charset="0"/>
              </a:rPr>
              <a:t>So when they answer the end of term evaluation question of Did you have a strong desire to take this class? – well that is my lowest rating.</a:t>
            </a:r>
          </a:p>
          <a:p>
            <a:r>
              <a:rPr lang="en-US" dirty="0" smtClean="0">
                <a:latin typeface="Arial" charset="0"/>
              </a:rPr>
              <a:t>Thus, they also don’t have a strong desire to buy the </a:t>
            </a:r>
            <a:r>
              <a:rPr lang="en-US" i="1" dirty="0" smtClean="0">
                <a:latin typeface="Arial" charset="0"/>
              </a:rPr>
              <a:t>readable, fairly well-written </a:t>
            </a:r>
            <a:r>
              <a:rPr lang="en-US" dirty="0" smtClean="0">
                <a:latin typeface="Arial" charset="0"/>
              </a:rPr>
              <a:t> expensive textbook.  </a:t>
            </a:r>
          </a:p>
          <a:p>
            <a:r>
              <a:rPr lang="en-US" b="1" dirty="0" smtClean="0">
                <a:latin typeface="Arial" charset="0"/>
              </a:rPr>
              <a:t>I am going to spend just a couple minutes sharing/showing the project that is currently being used in my Stats 250 …</a:t>
            </a:r>
          </a:p>
        </p:txBody>
      </p:sp>
      <p:sp>
        <p:nvSpPr>
          <p:cNvPr id="23556" name="Slide Number Placeholder 3"/>
          <p:cNvSpPr>
            <a:spLocks noGrp="1"/>
          </p:cNvSpPr>
          <p:nvPr>
            <p:ph type="sldNum" sz="quarter" idx="5"/>
          </p:nvPr>
        </p:nvSpPr>
        <p:spPr/>
        <p:txBody>
          <a:bodyPr/>
          <a:lstStyle/>
          <a:p>
            <a:pPr>
              <a:defRPr/>
            </a:pPr>
            <a:fld id="{F995FFB5-47F5-49AD-B175-B984C46DA8DD}" type="slidenum">
              <a:rPr lang="en-US" smtClean="0"/>
              <a:pPr>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Clicking</a:t>
            </a:r>
            <a:r>
              <a:rPr lang="en-US" baseline="0" dirty="0" smtClean="0">
                <a:latin typeface="Arial" charset="0"/>
              </a:rPr>
              <a:t> on Q2 in the menu takes you there where there are two parts … (a) is MC and AUTO-GRADED (1 plus and 2 wishes)</a:t>
            </a:r>
          </a:p>
          <a:p>
            <a:r>
              <a:rPr lang="en-US" baseline="0" dirty="0" smtClean="0">
                <a:latin typeface="Arial" charset="0"/>
              </a:rPr>
              <a:t>(b) Is a typing in the answer.</a:t>
            </a:r>
          </a:p>
          <a:p>
            <a:r>
              <a:rPr lang="en-US" baseline="0" dirty="0" smtClean="0">
                <a:latin typeface="Arial" charset="0"/>
              </a:rPr>
              <a:t>And they can see the points for each part.</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23</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We are customizing</a:t>
            </a:r>
            <a:r>
              <a:rPr lang="en-US" baseline="0" dirty="0" smtClean="0">
                <a:latin typeface="Arial" charset="0"/>
              </a:rPr>
              <a:t> the palette my students will see to be a better fit for statistics!</a:t>
            </a:r>
          </a:p>
          <a:p>
            <a:r>
              <a:rPr lang="en-US" baseline="0" dirty="0" smtClean="0">
                <a:latin typeface="Arial" charset="0"/>
              </a:rPr>
              <a:t>Every answer they enter/upload/select is SAVED … and at the due day/time submitted automatically.</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solidFill>
                  <a:prstClr val="black"/>
                </a:solidFill>
              </a:rPr>
              <a:pPr>
                <a:defRPr/>
              </a:pPr>
              <a:t>27</a:t>
            </a:fld>
            <a:endParaRPr lang="en-US" dirty="0"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b="1" dirty="0" smtClean="0">
              <a:latin typeface="Arial" charset="0"/>
            </a:endParaRPr>
          </a:p>
        </p:txBody>
      </p:sp>
      <p:sp>
        <p:nvSpPr>
          <p:cNvPr id="156676" name="Slide Number Placeholder 3"/>
          <p:cNvSpPr>
            <a:spLocks noGrp="1"/>
          </p:cNvSpPr>
          <p:nvPr>
            <p:ph type="sldNum" sz="quarter" idx="5"/>
          </p:nvPr>
        </p:nvSpPr>
        <p:spPr/>
        <p:txBody>
          <a:bodyPr/>
          <a:lstStyle/>
          <a:p>
            <a:pPr>
              <a:defRPr/>
            </a:pPr>
            <a:fld id="{DB488536-58D6-4BE7-8C44-E152A1848DF6}" type="slidenum">
              <a:rPr lang="en-US" smtClean="0"/>
              <a:pPr>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b="1" dirty="0" smtClean="0">
              <a:latin typeface="Arial" charset="0"/>
            </a:endParaRPr>
          </a:p>
        </p:txBody>
      </p:sp>
      <p:sp>
        <p:nvSpPr>
          <p:cNvPr id="156676" name="Slide Number Placeholder 3"/>
          <p:cNvSpPr>
            <a:spLocks noGrp="1"/>
          </p:cNvSpPr>
          <p:nvPr>
            <p:ph type="sldNum" sz="quarter" idx="5"/>
          </p:nvPr>
        </p:nvSpPr>
        <p:spPr/>
        <p:txBody>
          <a:bodyPr/>
          <a:lstStyle/>
          <a:p>
            <a:pPr>
              <a:defRPr/>
            </a:pPr>
            <a:fld id="{DB488536-58D6-4BE7-8C44-E152A1848DF6}" type="slidenum">
              <a:rPr lang="en-US" smtClean="0"/>
              <a:pPr>
                <a:defRPr/>
              </a:pPr>
              <a:t>29</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That due date/time has passed and now GSIs can go in</a:t>
            </a:r>
            <a:r>
              <a:rPr lang="en-US" baseline="0" dirty="0" smtClean="0">
                <a:latin typeface="Arial" charset="0"/>
              </a:rPr>
              <a:t> to grade the HWs for their students online.</a:t>
            </a:r>
          </a:p>
          <a:p>
            <a:r>
              <a:rPr lang="en-US" baseline="0" dirty="0" smtClean="0">
                <a:latin typeface="Arial" charset="0"/>
              </a:rPr>
              <a:t>Here is their homepage …</a:t>
            </a:r>
          </a:p>
          <a:p>
            <a:r>
              <a:rPr lang="en-US" baseline="0" dirty="0" smtClean="0">
                <a:latin typeface="Arial" charset="0"/>
              </a:rPr>
              <a:t>At any time they can go in to select and view the questions with solutions (if need to confirm an answer in office hours, etc)</a:t>
            </a:r>
          </a:p>
          <a:p>
            <a:r>
              <a:rPr lang="en-US" baseline="0" dirty="0" smtClean="0">
                <a:latin typeface="Arial" charset="0"/>
              </a:rPr>
              <a:t>They are also able to export the grades/scores and bring them in to ctools (IMPROVEMENTS in this process are coming …).</a:t>
            </a:r>
          </a:p>
          <a:p>
            <a:r>
              <a:rPr lang="en-US" baseline="0" dirty="0" smtClean="0">
                <a:latin typeface="Arial" charset="0"/>
              </a:rPr>
              <a:t>The recommended problem sets have no PENCIL as they are not graded, but scrolling down a bit would lead them to an assignment to grade</a:t>
            </a:r>
            <a:r>
              <a:rPr lang="en-US" baseline="0" smtClean="0">
                <a:latin typeface="Arial" charset="0"/>
              </a:rPr>
              <a:t>. </a:t>
            </a:r>
            <a:endParaRPr lang="en-US" baseline="0" dirty="0" smtClean="0">
              <a:latin typeface="Arial" charset="0"/>
            </a:endParaRPr>
          </a:p>
          <a:p>
            <a:r>
              <a:rPr lang="en-US" dirty="0" smtClean="0">
                <a:latin typeface="Arial" charset="0"/>
              </a:rPr>
              <a:t>Also – if there was a correction needed, a GSI can go in even after</a:t>
            </a:r>
            <a:r>
              <a:rPr lang="en-US" baseline="0" dirty="0" smtClean="0">
                <a:latin typeface="Arial" charset="0"/>
              </a:rPr>
              <a:t> grades are released to fix/change the grading for any student.</a:t>
            </a:r>
          </a:p>
          <a:p>
            <a:r>
              <a:rPr lang="en-US" baseline="0" dirty="0" smtClean="0">
                <a:latin typeface="Arial" charset="0"/>
              </a:rPr>
              <a:t>So let’s select the PRACTICE HW to do some grading.</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31</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Once you pick a HW set to work on grading … you are taken to the student listing.  Now when I log in as overall instructor, my</a:t>
            </a:r>
            <a:r>
              <a:rPr lang="en-US" baseline="0" dirty="0" smtClean="0">
                <a:latin typeface="Arial" charset="0"/>
              </a:rPr>
              <a:t> list has ALL students in it; </a:t>
            </a:r>
          </a:p>
          <a:p>
            <a:pPr defTabSz="966529"/>
            <a:r>
              <a:rPr lang="en-US" baseline="0" dirty="0" smtClean="0">
                <a:latin typeface="Arial" charset="0"/>
              </a:rPr>
              <a:t>That way, if a student emails me about a question, I am able to pull it up and check it out, see their score.</a:t>
            </a:r>
          </a:p>
          <a:p>
            <a:r>
              <a:rPr lang="en-US" baseline="0" dirty="0" smtClean="0">
                <a:latin typeface="Arial" charset="0"/>
              </a:rPr>
              <a:t>whereas a GSI would only see their own students for their own lab(s).</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When </a:t>
            </a:r>
            <a:r>
              <a:rPr lang="en-US" baseline="0" dirty="0" smtClean="0">
                <a:latin typeface="Arial" charset="0"/>
              </a:rPr>
              <a:t>grading, you can MARK a HW set as “DONE” for students as you complete them,</a:t>
            </a:r>
          </a:p>
          <a:p>
            <a:r>
              <a:rPr lang="en-US" baseline="0" dirty="0" smtClean="0">
                <a:latin typeface="Arial" charset="0"/>
              </a:rPr>
              <a:t>So if you have to stop and come back to grading later, you can quickly see which are done and which students you still need to finish grading for.</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charset="0"/>
            </a:endParaRPr>
          </a:p>
        </p:txBody>
      </p:sp>
      <p:sp>
        <p:nvSpPr>
          <p:cNvPr id="68612" name="Slide Number Placeholder 3"/>
          <p:cNvSpPr>
            <a:spLocks noGrp="1"/>
          </p:cNvSpPr>
          <p:nvPr>
            <p:ph type="sldNum" sz="quarter" idx="5"/>
          </p:nvPr>
        </p:nvSpPr>
        <p:spPr>
          <a:noFill/>
        </p:spPr>
        <p:txBody>
          <a:bodyPr/>
          <a:lstStyle/>
          <a:p>
            <a:fld id="{7D5A6CC5-36BB-408D-924B-F4FE5F0CC9C4}" type="slidenum">
              <a:rPr lang="en-US" smtClean="0">
                <a:latin typeface="Arial" charset="0"/>
              </a:rPr>
              <a:pPr/>
              <a:t>4</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This is a MC question, so as soon as you few</a:t>
            </a:r>
            <a:r>
              <a:rPr lang="en-US" baseline="0" dirty="0" smtClean="0">
                <a:latin typeface="Arial" charset="0"/>
              </a:rPr>
              <a:t> it, it is graded automatically.</a:t>
            </a:r>
          </a:p>
          <a:p>
            <a:r>
              <a:rPr lang="en-US" baseline="0" dirty="0" smtClean="0">
                <a:latin typeface="Arial" charset="0"/>
              </a:rPr>
              <a:t>Navigation: go through all questions for a given student </a:t>
            </a:r>
          </a:p>
          <a:p>
            <a:r>
              <a:rPr lang="en-US" baseline="0" dirty="0" smtClean="0">
                <a:latin typeface="Arial" charset="0"/>
              </a:rPr>
              <a:t>OR across students, staying on and grading the same question.</a:t>
            </a:r>
          </a:p>
          <a:p>
            <a:r>
              <a:rPr lang="en-US" baseline="0" dirty="0" smtClean="0">
                <a:latin typeface="Arial" charset="0"/>
              </a:rPr>
              <a:t>Points earned and can click on the MARK DONE when DONE.</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A finished graded HW checked as done (and you can uncheck</a:t>
            </a:r>
            <a:r>
              <a:rPr lang="en-US" baseline="0" dirty="0" smtClean="0">
                <a:latin typeface="Arial" charset="0"/>
              </a:rPr>
              <a:t> it too).</a:t>
            </a:r>
          </a:p>
          <a:p>
            <a:r>
              <a:rPr lang="en-US" baseline="0" dirty="0" smtClean="0">
                <a:latin typeface="Arial" charset="0"/>
              </a:rPr>
              <a:t>Can scan to see which problems they really missed.</a:t>
            </a:r>
          </a:p>
          <a:p>
            <a:r>
              <a:rPr lang="en-US" baseline="0" dirty="0" smtClean="0">
                <a:latin typeface="Arial" charset="0"/>
              </a:rPr>
              <a:t>Total score at the top.</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38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latin typeface="Arial" charset="0"/>
              </a:rPr>
              <a:t>In SUMMARY … </a:t>
            </a:r>
            <a:r>
              <a:rPr lang="en-US" b="1" dirty="0" smtClean="0">
                <a:latin typeface="Arial" charset="0"/>
              </a:rPr>
              <a:t>Grader (GSI)</a:t>
            </a:r>
            <a:r>
              <a:rPr lang="en-US" b="1" baseline="0" dirty="0" smtClean="0">
                <a:latin typeface="Arial" charset="0"/>
              </a:rPr>
              <a:t> </a:t>
            </a:r>
            <a:r>
              <a:rPr lang="en-US" b="1" dirty="0" smtClean="0">
                <a:latin typeface="Arial" charset="0"/>
              </a:rPr>
              <a:t>side </a:t>
            </a:r>
            <a:r>
              <a:rPr lang="en-US" dirty="0" smtClean="0">
                <a:latin typeface="Arial" charset="0"/>
              </a:rPr>
              <a:t>…</a:t>
            </a:r>
          </a:p>
          <a:p>
            <a:endParaRPr lang="en-US" dirty="0" smtClean="0">
              <a:latin typeface="Arial" charset="0"/>
            </a:endParaRPr>
          </a:p>
          <a:p>
            <a:r>
              <a:rPr lang="en-US" dirty="0" smtClean="0">
                <a:latin typeface="Arial" charset="0"/>
              </a:rPr>
              <a:t>When students go back in, they see the question,</a:t>
            </a:r>
            <a:r>
              <a:rPr lang="en-US" baseline="0" dirty="0" smtClean="0">
                <a:latin typeface="Arial" charset="0"/>
              </a:rPr>
              <a:t> their answer and score, </a:t>
            </a:r>
          </a:p>
          <a:p>
            <a:r>
              <a:rPr lang="en-US" baseline="0" dirty="0" smtClean="0">
                <a:latin typeface="Arial" charset="0"/>
              </a:rPr>
              <a:t>The INSTRUCTOR EDITED solution and if appropriate, individual tailored feedback.</a:t>
            </a:r>
            <a:endParaRPr lang="en-US" dirty="0" smtClean="0">
              <a:latin typeface="Arial" charset="0"/>
            </a:endParaRPr>
          </a:p>
        </p:txBody>
      </p:sp>
      <p:sp>
        <p:nvSpPr>
          <p:cNvPr id="154628" name="Slide Number Placeholder 3"/>
          <p:cNvSpPr>
            <a:spLocks noGrp="1"/>
          </p:cNvSpPr>
          <p:nvPr>
            <p:ph type="sldNum" sz="quarter" idx="5"/>
          </p:nvPr>
        </p:nvSpPr>
        <p:spPr/>
        <p:txBody>
          <a:bodyPr/>
          <a:lstStyle/>
          <a:p>
            <a:pPr>
              <a:defRPr/>
            </a:pPr>
            <a:fld id="{2F71A753-4995-416A-86F9-037201ECE8D4}" type="slidenum">
              <a:rPr lang="en-US" smtClean="0"/>
              <a:pPr>
                <a:defRPr/>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b="1" dirty="0" smtClean="0">
                <a:latin typeface="Arial" charset="0"/>
              </a:rPr>
              <a:t>We have seen an increase in average grades and an increase of the buy-in of the e-textbook option as students appreciate the integration of textbook with tailored homework questions. </a:t>
            </a:r>
          </a:p>
          <a:p>
            <a:endParaRPr lang="en-US" dirty="0" smtClean="0">
              <a:latin typeface="Arial" charset="0"/>
            </a:endParaRPr>
          </a:p>
          <a:p>
            <a:r>
              <a:rPr lang="en-US" b="1" dirty="0" smtClean="0">
                <a:latin typeface="Arial" charset="0"/>
              </a:rPr>
              <a:t>Future plans to further enhance this tool </a:t>
            </a:r>
          </a:p>
          <a:p>
            <a:r>
              <a:rPr lang="en-US" dirty="0" smtClean="0">
                <a:solidFill>
                  <a:srgbClr val="000000"/>
                </a:solidFill>
                <a:latin typeface="Corbel" pitchFamily="34" charset="0"/>
              </a:rPr>
              <a:t>to further enhance this online HW/e-textbook tool.  I am using </a:t>
            </a:r>
            <a:r>
              <a:rPr lang="en-US" dirty="0" err="1" smtClean="0">
                <a:solidFill>
                  <a:srgbClr val="000000"/>
                </a:solidFill>
                <a:latin typeface="Corbel" pitchFamily="34" charset="0"/>
              </a:rPr>
              <a:t>Camtasia</a:t>
            </a:r>
            <a:r>
              <a:rPr lang="en-US" dirty="0" smtClean="0">
                <a:solidFill>
                  <a:srgbClr val="000000"/>
                </a:solidFill>
                <a:latin typeface="Corbel" pitchFamily="34" charset="0"/>
              </a:rPr>
              <a:t> Relay – a lecture capture software that allows for closed captioning and exporting media in multiple modes to capture all Stats 250 Winter 2011 lectures.  The full lectures go up on iTunes U for current students to utilize. </a:t>
            </a:r>
          </a:p>
          <a:p>
            <a:r>
              <a:rPr lang="en-US" dirty="0" smtClean="0">
                <a:solidFill>
                  <a:srgbClr val="000000"/>
                </a:solidFill>
                <a:latin typeface="Corbel" pitchFamily="34" charset="0"/>
              </a:rPr>
              <a:t>The captured lectures will be further used to create small mini video snippets to be tagged to various homework questions in the online homework tool.  </a:t>
            </a:r>
          </a:p>
          <a:p>
            <a:r>
              <a:rPr lang="en-US" dirty="0" smtClean="0">
                <a:solidFill>
                  <a:srgbClr val="000000"/>
                </a:solidFill>
                <a:latin typeface="Corbel" pitchFamily="34" charset="0"/>
              </a:rPr>
              <a:t>A student working on homework and needing a hint or </a:t>
            </a:r>
            <a:r>
              <a:rPr lang="en-US" i="1" dirty="0" smtClean="0">
                <a:solidFill>
                  <a:srgbClr val="000000"/>
                </a:solidFill>
                <a:latin typeface="Corbel" pitchFamily="34" charset="0"/>
              </a:rPr>
              <a:t>guidance</a:t>
            </a:r>
            <a:r>
              <a:rPr lang="en-US" dirty="0" smtClean="0">
                <a:solidFill>
                  <a:srgbClr val="000000"/>
                </a:solidFill>
                <a:latin typeface="Corbel" pitchFamily="34" charset="0"/>
              </a:rPr>
              <a:t> could click on the associated mini video of few minutes of lecture showing an example or the discussion that correlates with the homework problem.</a:t>
            </a:r>
          </a:p>
          <a:p>
            <a:r>
              <a:rPr lang="en-US" b="1" dirty="0" smtClean="0">
                <a:latin typeface="Arial" charset="0"/>
              </a:rPr>
              <a:t>This will further allow students to build connections between the material they encounter to see the bigger picture (continuous guided learning).</a:t>
            </a:r>
          </a:p>
        </p:txBody>
      </p:sp>
      <p:sp>
        <p:nvSpPr>
          <p:cNvPr id="156676" name="Slide Number Placeholder 3"/>
          <p:cNvSpPr>
            <a:spLocks noGrp="1"/>
          </p:cNvSpPr>
          <p:nvPr>
            <p:ph type="sldNum" sz="quarter" idx="5"/>
          </p:nvPr>
        </p:nvSpPr>
        <p:spPr/>
        <p:txBody>
          <a:bodyPr/>
          <a:lstStyle/>
          <a:p>
            <a:pPr>
              <a:defRPr/>
            </a:pPr>
            <a:fld id="{DB488536-58D6-4BE7-8C44-E152A1848DF6}" type="slidenum">
              <a:rPr lang="en-US" smtClean="0"/>
              <a:pPr>
                <a:defRPr/>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US" dirty="0" smtClean="0"/>
              <a:t>So this ONLINE HW tool with e-text has</a:t>
            </a:r>
            <a:r>
              <a:rPr lang="en-US" baseline="0" dirty="0" smtClean="0"/>
              <a:t> an important role in how my course is run, how my students move through and interact with the concepts/material.</a:t>
            </a:r>
          </a:p>
          <a:p>
            <a:pPr lvl="1" eaLnBrk="1" hangingPunct="1"/>
            <a:r>
              <a:rPr lang="en-US" dirty="0" smtClean="0"/>
              <a:t>1 = see it introduced in lecture with me – where they interact with the ideas as we draw and think through that ‘if we repeated the procedure …’ concept/thought experiment, </a:t>
            </a:r>
          </a:p>
          <a:p>
            <a:pPr lvl="1" eaLnBrk="1" hangingPunct="1"/>
            <a:r>
              <a:rPr lang="en-US" dirty="0" smtClean="0"/>
              <a:t>2 = try out clicker questions about it (and often get it wrong)</a:t>
            </a:r>
          </a:p>
          <a:p>
            <a:pPr lvl="1" eaLnBrk="1" hangingPunct="1"/>
            <a:r>
              <a:rPr lang="en-US" dirty="0" smtClean="0"/>
              <a:t>3 = they can see it again and again via captured lectures</a:t>
            </a:r>
          </a:p>
          <a:p>
            <a:pPr lvl="1" eaLnBrk="1" hangingPunct="1"/>
            <a:r>
              <a:rPr lang="en-US" dirty="0" smtClean="0"/>
              <a:t>4 = they see it in a </a:t>
            </a:r>
            <a:r>
              <a:rPr lang="en-US" dirty="0" err="1" smtClean="0"/>
              <a:t>prelab</a:t>
            </a:r>
            <a:r>
              <a:rPr lang="en-US" dirty="0" smtClean="0"/>
              <a:t> </a:t>
            </a:r>
          </a:p>
          <a:p>
            <a:pPr lvl="1" eaLnBrk="1" hangingPunct="1"/>
            <a:r>
              <a:rPr lang="en-US" dirty="0" smtClean="0"/>
              <a:t>5 = they do it and discuss it more in lab</a:t>
            </a:r>
          </a:p>
          <a:p>
            <a:pPr lvl="1" eaLnBrk="1" hangingPunct="1"/>
            <a:r>
              <a:rPr lang="en-US" dirty="0" smtClean="0"/>
              <a:t>6 = they have practice HW and required HW questions about it</a:t>
            </a:r>
          </a:p>
          <a:p>
            <a:pPr lvl="1" eaLnBrk="1" hangingPunct="1"/>
            <a:r>
              <a:rPr lang="en-US" dirty="0" smtClean="0"/>
              <a:t>7 = they are assessed via exam question</a:t>
            </a:r>
          </a:p>
          <a:p>
            <a:pPr lvl="1" eaLnBrk="1" hangingPunct="1"/>
            <a:r>
              <a:rPr lang="en-US" dirty="0" smtClean="0"/>
              <a:t>8 = they see it again and again regarding other inference procedures</a:t>
            </a:r>
          </a:p>
        </p:txBody>
      </p:sp>
      <p:sp>
        <p:nvSpPr>
          <p:cNvPr id="157700" name="Slide Number Placeholder 3"/>
          <p:cNvSpPr>
            <a:spLocks noGrp="1"/>
          </p:cNvSpPr>
          <p:nvPr>
            <p:ph type="sldNum" sz="quarter" idx="5"/>
          </p:nvPr>
        </p:nvSpPr>
        <p:spPr bwMode="auto">
          <a:noFill/>
          <a:ln>
            <a:miter lim="800000"/>
            <a:headEnd/>
            <a:tailEnd/>
          </a:ln>
        </p:spPr>
        <p:txBody>
          <a:bodyPr/>
          <a:lstStyle/>
          <a:p>
            <a:fld id="{0E488E36-D96E-4613-A394-A2DAE1ACDD66}" type="slidenum">
              <a:rPr lang="en-US" smtClean="0">
                <a:latin typeface="Arial" charset="0"/>
              </a:rPr>
              <a:pPr/>
              <a:t>42</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AAC0-72A7-473E-B0DA-63C0BE11DD66}"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b="1" dirty="0" err="1" smtClean="0">
                <a:latin typeface="Arial" charset="0"/>
              </a:rPr>
              <a:t>Lecturebook</a:t>
            </a:r>
            <a:r>
              <a:rPr lang="en-US" b="1" dirty="0" smtClean="0">
                <a:latin typeface="Arial" charset="0"/>
              </a:rPr>
              <a:t>… </a:t>
            </a:r>
            <a:r>
              <a:rPr lang="en-US" dirty="0" smtClean="0">
                <a:latin typeface="Arial" charset="0"/>
              </a:rPr>
              <a:t>I have always been interested the educational technology – the considered implementation of appropriate pedagogical tools, techniques, processes, both in and out of the classroom, to create a </a:t>
            </a:r>
            <a:r>
              <a:rPr lang="en-US" i="1" dirty="0" smtClean="0">
                <a:latin typeface="Arial" charset="0"/>
              </a:rPr>
              <a:t>guided</a:t>
            </a:r>
            <a:r>
              <a:rPr lang="en-US" dirty="0" smtClean="0">
                <a:latin typeface="Arial" charset="0"/>
              </a:rPr>
              <a:t> continuous learning experience. </a:t>
            </a:r>
          </a:p>
          <a:p>
            <a:r>
              <a:rPr lang="en-US" dirty="0" smtClean="0">
                <a:latin typeface="Arial" charset="0"/>
              </a:rPr>
              <a:t>… that interest led to meeting and working with Perry Samson who is well known for his </a:t>
            </a:r>
            <a:r>
              <a:rPr lang="en-US" dirty="0" err="1" smtClean="0">
                <a:latin typeface="Arial" charset="0"/>
              </a:rPr>
              <a:t>LectureTools</a:t>
            </a:r>
            <a:r>
              <a:rPr lang="en-US" dirty="0" smtClean="0">
                <a:latin typeface="Arial" charset="0"/>
              </a:rPr>
              <a:t>.  We began working on </a:t>
            </a:r>
            <a:r>
              <a:rPr lang="en-US" dirty="0" err="1" smtClean="0">
                <a:latin typeface="Arial" charset="0"/>
              </a:rPr>
              <a:t>LectureTools</a:t>
            </a:r>
            <a:r>
              <a:rPr lang="en-US" dirty="0" smtClean="0">
                <a:latin typeface="Arial" charset="0"/>
              </a:rPr>
              <a:t> model that converted the Stats 250 Textbook to an online version … available for students since Fall 2009 and that</a:t>
            </a:r>
            <a:r>
              <a:rPr lang="en-US" baseline="0" dirty="0" smtClean="0">
                <a:latin typeface="Arial" charset="0"/>
              </a:rPr>
              <a:t> has been a learning experience. </a:t>
            </a:r>
            <a:r>
              <a:rPr lang="en-US" dirty="0" smtClean="0">
                <a:latin typeface="Arial" charset="0"/>
              </a:rPr>
              <a:t> </a:t>
            </a:r>
          </a:p>
          <a:p>
            <a:r>
              <a:rPr lang="en-US" b="1" dirty="0" smtClean="0">
                <a:latin typeface="Arial" charset="0"/>
              </a:rPr>
              <a:t>Since this past Spring 2010,</a:t>
            </a:r>
            <a:r>
              <a:rPr lang="en-US" dirty="0" smtClean="0">
                <a:latin typeface="Arial" charset="0"/>
              </a:rPr>
              <a:t> I have been the first to pilot and guide the development of a new component that facilitates creating and grading of homework online that is linked to the Stats 250 e-textbook. </a:t>
            </a:r>
          </a:p>
          <a:p>
            <a:r>
              <a:rPr lang="en-US" dirty="0" smtClean="0">
                <a:latin typeface="Arial" charset="0"/>
              </a:rPr>
              <a:t>So </a:t>
            </a:r>
            <a:r>
              <a:rPr lang="en-US" b="1" dirty="0" err="1" smtClean="0">
                <a:latin typeface="Arial" charset="0"/>
              </a:rPr>
              <a:t>Lecturebook</a:t>
            </a:r>
            <a:r>
              <a:rPr lang="en-US" b="1" dirty="0" smtClean="0">
                <a:latin typeface="Arial" charset="0"/>
              </a:rPr>
              <a:t> is this on-line homework tool + e-textbook put together to provide an integrated online learning experience.   </a:t>
            </a:r>
          </a:p>
        </p:txBody>
      </p:sp>
      <p:sp>
        <p:nvSpPr>
          <p:cNvPr id="152580" name="Slide Number Placeholder 3"/>
          <p:cNvSpPr>
            <a:spLocks noGrp="1"/>
          </p:cNvSpPr>
          <p:nvPr>
            <p:ph type="sldNum" sz="quarter" idx="5"/>
          </p:nvPr>
        </p:nvSpPr>
        <p:spPr/>
        <p:txBody>
          <a:bodyPr/>
          <a:lstStyle/>
          <a:p>
            <a:pPr>
              <a:defRPr/>
            </a:pPr>
            <a:fld id="{6C10CF8D-8F99-400F-8A28-F4C5B046A2C3}" type="slidenum">
              <a:rPr lang="en-US" smtClean="0"/>
              <a:pPr>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defTabSz="966529"/>
            <a:r>
              <a:rPr lang="en-US" dirty="0" smtClean="0">
                <a:latin typeface="Arial" charset="0"/>
              </a:rPr>
              <a:t>My students need practice and opportunities for </a:t>
            </a:r>
            <a:r>
              <a:rPr lang="en-US" b="1" dirty="0" smtClean="0">
                <a:latin typeface="Arial" charset="0"/>
              </a:rPr>
              <a:t>productive struggle </a:t>
            </a:r>
            <a:r>
              <a:rPr lang="en-US" dirty="0" smtClean="0">
                <a:latin typeface="Arial" charset="0"/>
              </a:rPr>
              <a:t>outside the classroom</a:t>
            </a:r>
          </a:p>
          <a:p>
            <a:pPr defTabSz="966529"/>
            <a:r>
              <a:rPr lang="en-US" dirty="0" smtClean="0">
                <a:latin typeface="Arial" charset="0"/>
              </a:rPr>
              <a:t>They need practice performing statistical techniques, practice interpreting results, and HW is one way they get to practice.  </a:t>
            </a:r>
          </a:p>
          <a:p>
            <a:pPr defTabSz="966529"/>
            <a:r>
              <a:rPr lang="en-US" dirty="0" smtClean="0">
                <a:latin typeface="Arial" charset="0"/>
              </a:rPr>
              <a:t>But managing the HW process for coordinated class of 1500 students … (lots of paper, issues with collecting (when/how), grading (by GSI) and returning to students (without losing) … and how to handle late HW?)</a:t>
            </a:r>
          </a:p>
          <a:p>
            <a:r>
              <a:rPr lang="en-US" dirty="0" smtClean="0">
                <a:latin typeface="Arial" charset="0"/>
              </a:rPr>
              <a:t>How</a:t>
            </a:r>
            <a:r>
              <a:rPr lang="en-US" baseline="0" dirty="0" smtClean="0">
                <a:latin typeface="Arial" charset="0"/>
              </a:rPr>
              <a:t> about …</a:t>
            </a:r>
            <a:r>
              <a:rPr lang="en-US" dirty="0" smtClean="0">
                <a:latin typeface="Arial" charset="0"/>
              </a:rPr>
              <a:t> </a:t>
            </a:r>
            <a:r>
              <a:rPr lang="en-US" b="1" dirty="0" smtClean="0">
                <a:latin typeface="Arial" charset="0"/>
              </a:rPr>
              <a:t>connect this tool </a:t>
            </a:r>
            <a:r>
              <a:rPr lang="en-US" dirty="0" smtClean="0">
                <a:latin typeface="Arial" charset="0"/>
              </a:rPr>
              <a:t>with the TEXT so it can be a </a:t>
            </a:r>
            <a:r>
              <a:rPr lang="en-US" b="1" dirty="0" smtClean="0">
                <a:latin typeface="Arial" charset="0"/>
              </a:rPr>
              <a:t>good resource </a:t>
            </a:r>
            <a:r>
              <a:rPr lang="en-US" dirty="0" smtClean="0">
                <a:latin typeface="Arial" charset="0"/>
              </a:rPr>
              <a:t>but in the </a:t>
            </a:r>
            <a:r>
              <a:rPr lang="en-US" b="1" dirty="0" smtClean="0">
                <a:latin typeface="Arial" charset="0"/>
              </a:rPr>
              <a:t>same media</a:t>
            </a:r>
          </a:p>
          <a:p>
            <a:r>
              <a:rPr lang="en-US" b="0" dirty="0" smtClean="0">
                <a:latin typeface="Arial" charset="0"/>
              </a:rPr>
              <a:t>There are other online</a:t>
            </a:r>
            <a:r>
              <a:rPr lang="en-US" b="0" baseline="0" dirty="0" smtClean="0">
                <a:latin typeface="Arial" charset="0"/>
              </a:rPr>
              <a:t> systems … but not often able to let the instructor easily author questions, or easily customize solutions.</a:t>
            </a:r>
            <a:endParaRPr lang="en-US" b="0" dirty="0" smtClean="0">
              <a:latin typeface="Arial" charset="0"/>
            </a:endParaRPr>
          </a:p>
          <a:p>
            <a:r>
              <a:rPr lang="en-US" b="1" dirty="0" smtClean="0">
                <a:latin typeface="Arial" charset="0"/>
              </a:rPr>
              <a:t>Led to </a:t>
            </a:r>
            <a:r>
              <a:rPr lang="en-US" b="1" dirty="0" err="1" smtClean="0">
                <a:latin typeface="Arial" charset="0"/>
              </a:rPr>
              <a:t>Lecturebook</a:t>
            </a:r>
            <a:r>
              <a:rPr lang="en-US" b="1" dirty="0" smtClean="0">
                <a:latin typeface="Arial" charset="0"/>
              </a:rPr>
              <a:t> … which has played a role in my students’ continuous learning experience with statistics.</a:t>
            </a:r>
          </a:p>
          <a:p>
            <a:r>
              <a:rPr lang="en-US" b="1" dirty="0" smtClean="0">
                <a:latin typeface="Arial" charset="0"/>
              </a:rPr>
              <a:t>And we continue to learn how this pedagogical tool can be improved.</a:t>
            </a:r>
          </a:p>
        </p:txBody>
      </p:sp>
      <p:sp>
        <p:nvSpPr>
          <p:cNvPr id="28676" name="Slide Number Placeholder 3"/>
          <p:cNvSpPr>
            <a:spLocks noGrp="1"/>
          </p:cNvSpPr>
          <p:nvPr>
            <p:ph type="sldNum" sz="quarter" idx="5"/>
          </p:nvPr>
        </p:nvSpPr>
        <p:spPr/>
        <p:txBody>
          <a:bodyPr/>
          <a:lstStyle/>
          <a:p>
            <a:pPr>
              <a:defRPr/>
            </a:pPr>
            <a:fld id="{0EF141A1-C07A-4A72-8652-4E66144F9532}" type="slidenum">
              <a:rPr lang="en-US" smtClean="0"/>
              <a:pPr>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With LectureBOOK … the inquiry-based online homework plays the more important role and the</a:t>
            </a:r>
            <a:r>
              <a:rPr lang="en-US" b="1" dirty="0" smtClean="0">
                <a:latin typeface="Arial" charset="0"/>
              </a:rPr>
              <a:t> textbook is a resource/ a supplement </a:t>
            </a:r>
            <a:r>
              <a:rPr lang="en-US" dirty="0" smtClean="0">
                <a:latin typeface="Arial" charset="0"/>
              </a:rPr>
              <a:t>to the HW questions.  </a:t>
            </a:r>
            <a:r>
              <a:rPr lang="en-US" b="1" dirty="0" smtClean="0">
                <a:latin typeface="Arial" charset="0"/>
              </a:rPr>
              <a:t>Doing questions on-line makes sense, having access to the book in the same media makes sense.</a:t>
            </a:r>
          </a:p>
          <a:p>
            <a:r>
              <a:rPr lang="en-US" dirty="0" smtClean="0">
                <a:latin typeface="Arial" charset="0"/>
              </a:rPr>
              <a:t>So here is the </a:t>
            </a:r>
            <a:r>
              <a:rPr lang="en-US" b="1" dirty="0" smtClean="0">
                <a:latin typeface="Arial" charset="0"/>
              </a:rPr>
              <a:t>Home Page </a:t>
            </a:r>
            <a:r>
              <a:rPr lang="en-US" dirty="0" smtClean="0">
                <a:latin typeface="Arial" charset="0"/>
              </a:rPr>
              <a:t>for students … textbook with TOC on the left, each chapter and then section can be expanded and selected to have the content appear on the right handside.</a:t>
            </a:r>
          </a:p>
          <a:p>
            <a:r>
              <a:rPr lang="en-US" dirty="0" smtClean="0">
                <a:latin typeface="Arial" charset="0"/>
              </a:rPr>
              <a:t>The listing of HW sets (</a:t>
            </a:r>
            <a:r>
              <a:rPr lang="en-US" b="1" dirty="0" smtClean="0">
                <a:latin typeface="Arial" charset="0"/>
              </a:rPr>
              <a:t>required or recommended</a:t>
            </a:r>
            <a:r>
              <a:rPr lang="en-US" dirty="0" smtClean="0">
                <a:latin typeface="Arial" charset="0"/>
              </a:rPr>
              <a:t>) are in one place for bringing up to review at any time.</a:t>
            </a: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textbook with TOC on the left, each chapter and then section can be expanded and selected to have the content appear on the right </a:t>
            </a:r>
            <a:r>
              <a:rPr lang="en-US" dirty="0" err="1" smtClean="0">
                <a:latin typeface="Arial" charset="0"/>
              </a:rPr>
              <a:t>handside</a:t>
            </a:r>
            <a:r>
              <a:rPr lang="en-US" dirty="0" smtClean="0">
                <a:latin typeface="Arial" charset="0"/>
              </a:rPr>
              <a:t>.</a:t>
            </a:r>
          </a:p>
          <a:p>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Full chapter …</a:t>
            </a:r>
          </a:p>
          <a:p>
            <a:r>
              <a:rPr lang="en-US" dirty="0" smtClean="0">
                <a:latin typeface="Arial" charset="0"/>
              </a:rPr>
              <a:t>So if they are working on a HW problem that is linked to chapter 3, section 4 … and they are trying</a:t>
            </a:r>
            <a:r>
              <a:rPr lang="en-US" baseline="0" dirty="0" smtClean="0">
                <a:latin typeface="Arial" charset="0"/>
              </a:rPr>
              <a:t> to remember the difference between selection bias and response bias, t</a:t>
            </a:r>
            <a:r>
              <a:rPr lang="en-US" dirty="0" smtClean="0">
                <a:latin typeface="Arial" charset="0"/>
              </a:rPr>
              <a:t>hey can go</a:t>
            </a:r>
            <a:r>
              <a:rPr lang="en-US" baseline="0" dirty="0" smtClean="0">
                <a:latin typeface="Arial" charset="0"/>
              </a:rPr>
              <a:t> to that section of the e-text to review it.</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And all</a:t>
            </a:r>
            <a:r>
              <a:rPr lang="en-US" baseline="0" dirty="0" smtClean="0">
                <a:latin typeface="Arial" charset="0"/>
              </a:rPr>
              <a:t> of the exercises are available – the ones that had the ‘solutions’ in the back of the text have those solutions right here (initially hidden but a click would show them).</a:t>
            </a:r>
          </a:p>
          <a:p>
            <a:endParaRPr lang="en-US" baseline="0" dirty="0" smtClean="0">
              <a:latin typeface="Arial" charset="0"/>
            </a:endParaRPr>
          </a:p>
          <a:p>
            <a:r>
              <a:rPr lang="en-US" baseline="0" dirty="0" smtClean="0">
                <a:latin typeface="Arial" charset="0"/>
              </a:rPr>
              <a:t>So lets turn to that online HW side of </a:t>
            </a:r>
            <a:r>
              <a:rPr lang="en-US" baseline="0" dirty="0" err="1" smtClean="0">
                <a:latin typeface="Arial" charset="0"/>
              </a:rPr>
              <a:t>Lecturebook</a:t>
            </a:r>
            <a:r>
              <a:rPr lang="en-US" baseline="0" dirty="0" smtClean="0">
                <a:latin typeface="Arial" charset="0"/>
              </a:rPr>
              <a:t> next …</a:t>
            </a:r>
            <a:endParaRPr lang="en-US" dirty="0" smtClean="0">
              <a:latin typeface="Arial" charset="0"/>
            </a:endParaRPr>
          </a:p>
        </p:txBody>
      </p:sp>
      <p:sp>
        <p:nvSpPr>
          <p:cNvPr id="153604" name="Slide Number Placeholder 3"/>
          <p:cNvSpPr>
            <a:spLocks noGrp="1"/>
          </p:cNvSpPr>
          <p:nvPr>
            <p:ph type="sldNum" sz="quarter" idx="5"/>
          </p:nvPr>
        </p:nvSpPr>
        <p:spPr/>
        <p:txBody>
          <a:bodyPr/>
          <a:lstStyle/>
          <a:p>
            <a:pPr>
              <a:defRPr/>
            </a:pPr>
            <a:fld id="{E024822A-0AAD-419C-BA1B-92061F440599}" type="slidenum">
              <a:rPr lang="en-US" smtClean="0"/>
              <a:pPr>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320B20-1210-42B4-A7BC-A3A66F17BD3E}" type="datetime1">
              <a:rPr lang="en-US" smtClean="0"/>
              <a:pPr/>
              <a:t>8/8/2011</a:t>
            </a:fld>
            <a:endParaRPr lang="en-US"/>
          </a:p>
        </p:txBody>
      </p:sp>
      <p:sp>
        <p:nvSpPr>
          <p:cNvPr id="17" name="Footer Placeholder 16"/>
          <p:cNvSpPr>
            <a:spLocks noGrp="1"/>
          </p:cNvSpPr>
          <p:nvPr>
            <p:ph type="ftr" sz="quarter" idx="11"/>
          </p:nvPr>
        </p:nvSpPr>
        <p:spPr/>
        <p:txBody>
          <a:bodyPr/>
          <a:lstStyle/>
          <a:p>
            <a:r>
              <a:rPr lang="en-US" smtClean="0"/>
              <a:t>LectureBook -- Enriching Scholarship 2011</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960076-9277-45AD-8278-3CC172CE6E2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D58825-A0AC-4A5F-8687-62D4914CAAB1}" type="datetime1">
              <a:rPr lang="en-US" smtClean="0"/>
              <a:pPr/>
              <a:t>8/8/2011</a:t>
            </a:fld>
            <a:endParaRPr lang="en-US"/>
          </a:p>
        </p:txBody>
      </p:sp>
      <p:sp>
        <p:nvSpPr>
          <p:cNvPr id="5" name="Footer Placeholder 4"/>
          <p:cNvSpPr>
            <a:spLocks noGrp="1"/>
          </p:cNvSpPr>
          <p:nvPr>
            <p:ph type="ftr" sz="quarter" idx="11"/>
          </p:nvPr>
        </p:nvSpPr>
        <p:spPr/>
        <p:txBody>
          <a:bodyPr/>
          <a:lstStyle/>
          <a:p>
            <a:r>
              <a:rPr lang="en-US" smtClean="0"/>
              <a:t>LectureBook -- Enriching Scholarship 2011</a:t>
            </a:r>
            <a:endParaRPr lang="en-US"/>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3B5F2E-0DAD-4A95-9F24-B9855AD10818}" type="datetime1">
              <a:rPr lang="en-US" smtClean="0"/>
              <a:pPr/>
              <a:t>8/8/2011</a:t>
            </a:fld>
            <a:endParaRPr lang="en-US"/>
          </a:p>
        </p:txBody>
      </p:sp>
      <p:sp>
        <p:nvSpPr>
          <p:cNvPr id="5" name="Footer Placeholder 4"/>
          <p:cNvSpPr>
            <a:spLocks noGrp="1"/>
          </p:cNvSpPr>
          <p:nvPr>
            <p:ph type="ftr" sz="quarter" idx="11"/>
          </p:nvPr>
        </p:nvSpPr>
        <p:spPr/>
        <p:txBody>
          <a:bodyPr/>
          <a:lstStyle/>
          <a:p>
            <a:r>
              <a:rPr lang="en-US" smtClean="0"/>
              <a:t>LectureBook -- Enriching Scholarship 2011</a:t>
            </a:r>
            <a:endParaRPr lang="en-US"/>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3AD689-9D0F-404F-88ED-E06B9ED87D5C}" type="datetime1">
              <a:rPr lang="en-US" smtClean="0">
                <a:solidFill>
                  <a:srgbClr val="1F497D"/>
                </a:solidFill>
              </a:rPr>
              <a:pPr/>
              <a:t>8/8/2011</a:t>
            </a:fld>
            <a:endParaRPr lang="en-US" dirty="0">
              <a:solidFill>
                <a:srgbClr val="1F497D"/>
              </a:solidFill>
            </a:endParaRPr>
          </a:p>
        </p:txBody>
      </p:sp>
      <p:sp>
        <p:nvSpPr>
          <p:cNvPr id="17" name="Footer Placeholder 16"/>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960076-9277-45AD-8278-3CC172CE6E24}"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b="1">
                <a:latin typeface="Calibri" pitchFamily="34" charset="0"/>
              </a:defRPr>
            </a:lvl1pPr>
          </a:lstStyle>
          <a:p>
            <a:r>
              <a:rPr lang="en-US" dirty="0" smtClean="0">
                <a:solidFill>
                  <a:srgbClr val="1F497D"/>
                </a:solidFill>
              </a:rPr>
              <a:t>LectureBook -- USCOTS 2011</a:t>
            </a:r>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200" b="1">
                <a:latin typeface="Calibri" pitchFamily="34" charset="0"/>
              </a:defRPr>
            </a:lvl1pPr>
          </a:lstStyle>
          <a:p>
            <a:r>
              <a:rPr lang="en-US" dirty="0" smtClean="0">
                <a:solidFill>
                  <a:srgbClr val="1F497D"/>
                </a:solidFill>
              </a:rPr>
              <a:t>LectureBook -- USCOTS 2011</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5960076-9277-45AD-8278-3CC172CE6E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319071-04B6-4ED8-86EC-0178D5195D82}" type="datetime1">
              <a:rPr lang="en-US" smtClean="0">
                <a:solidFill>
                  <a:srgbClr val="1F497D"/>
                </a:solidFill>
              </a:rPr>
              <a:pPr/>
              <a:t>8/8/2011</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85960076-9277-45AD-8278-3CC172CE6E24}"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540026C-734B-44A1-871B-E0B962FB0058}" type="datetime1">
              <a:rPr lang="en-US" smtClean="0">
                <a:solidFill>
                  <a:srgbClr val="1F497D"/>
                </a:solidFill>
              </a:rPr>
              <a:pPr/>
              <a:t>8/8/2011</a:t>
            </a:fld>
            <a:endParaRPr lang="en-US" dirty="0">
              <a:solidFill>
                <a:srgbClr val="1F497D"/>
              </a:solidFill>
            </a:endParaRPr>
          </a:p>
        </p:txBody>
      </p:sp>
      <p:sp>
        <p:nvSpPr>
          <p:cNvPr id="8" name="Footer Placeholder 7"/>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9" name="Slide Number Placeholder 8"/>
          <p:cNvSpPr>
            <a:spLocks noGrp="1"/>
          </p:cNvSpPr>
          <p:nvPr>
            <p:ph type="sldNum" sz="quarter" idx="12"/>
          </p:nvPr>
        </p:nvSpPr>
        <p:spPr/>
        <p:txBody>
          <a:bodyPr/>
          <a:lstStyle/>
          <a:p>
            <a:fld id="{85960076-9277-45AD-8278-3CC172CE6E24}"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42A073-C172-4EBA-9FEE-CFD019CB76C3}" type="datetime1">
              <a:rPr lang="en-US" smtClean="0">
                <a:solidFill>
                  <a:srgbClr val="1F497D"/>
                </a:solidFill>
              </a:rPr>
              <a:pPr/>
              <a:t>8/8/2011</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5" name="Slide Number Placeholder 4"/>
          <p:cNvSpPr>
            <a:spLocks noGrp="1"/>
          </p:cNvSpPr>
          <p:nvPr>
            <p:ph type="sldNum" sz="quarter" idx="12"/>
          </p:nvPr>
        </p:nvSpPr>
        <p:spPr/>
        <p:txBody>
          <a:bodyPr/>
          <a:lstStyle/>
          <a:p>
            <a:fld id="{85960076-9277-45AD-8278-3CC172CE6E2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08ED5-B944-4936-A26F-467991B8C569}" type="datetime1">
              <a:rPr lang="en-US" smtClean="0">
                <a:solidFill>
                  <a:srgbClr val="1F497D"/>
                </a:solidFill>
              </a:rPr>
              <a:pPr/>
              <a:t>8/8/2011</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4" name="Slide Number Placeholder 3"/>
          <p:cNvSpPr>
            <a:spLocks noGrp="1"/>
          </p:cNvSpPr>
          <p:nvPr>
            <p:ph type="sldNum" sz="quarter" idx="12"/>
          </p:nvPr>
        </p:nvSpPr>
        <p:spPr/>
        <p:txBody>
          <a:bodyPr/>
          <a:lstStyle/>
          <a:p>
            <a:fld id="{85960076-9277-45AD-8278-3CC172CE6E2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B4111E-BBC7-4484-8221-61A2EB3C9554}" type="datetime1">
              <a:rPr lang="en-US" smtClean="0">
                <a:solidFill>
                  <a:srgbClr val="1F497D"/>
                </a:solidFill>
              </a:rPr>
              <a:pPr/>
              <a:t>8/8/2011</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85960076-9277-45AD-8278-3CC172CE6E24}"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577FDB-C185-4536-90D2-2CB41C691D83}" type="datetime1">
              <a:rPr lang="en-US" smtClean="0"/>
              <a:pPr/>
              <a:t>8/8/2011</a:t>
            </a:fld>
            <a:endParaRPr lang="en-US"/>
          </a:p>
        </p:txBody>
      </p:sp>
      <p:sp>
        <p:nvSpPr>
          <p:cNvPr id="5" name="Footer Placeholder 4"/>
          <p:cNvSpPr>
            <a:spLocks noGrp="1"/>
          </p:cNvSpPr>
          <p:nvPr>
            <p:ph type="ftr" sz="quarter" idx="11"/>
          </p:nvPr>
        </p:nvSpPr>
        <p:spPr/>
        <p:txBody>
          <a:bodyPr/>
          <a:lstStyle/>
          <a:p>
            <a:r>
              <a:rPr lang="en-US" smtClean="0"/>
              <a:t>LectureBook -- Enriching Scholarship 2011</a:t>
            </a:r>
            <a:endParaRPr lang="en-US"/>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27470A-886C-4610-BB93-5107D8FB6413}" type="datetime1">
              <a:rPr lang="en-US" smtClean="0">
                <a:solidFill>
                  <a:srgbClr val="1F497D"/>
                </a:solidFill>
              </a:rPr>
              <a:pPr/>
              <a:t>8/8/2011</a:t>
            </a:fld>
            <a:endParaRPr lang="en-US" dirty="0">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solidFill>
                  <a:srgbClr val="1F497D"/>
                </a:solidFill>
              </a:rPr>
              <a:t>LectureBook -- USCOTS 2011</a:t>
            </a:r>
            <a:endParaRPr lang="en-US" dirty="0">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5960076-9277-45AD-8278-3CC172CE6E24}"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DA9FF-7859-48AD-8359-DDC4254082CF}" type="datetime1">
              <a:rPr lang="en-US" smtClean="0">
                <a:solidFill>
                  <a:srgbClr val="1F497D"/>
                </a:solidFill>
              </a:rPr>
              <a:pPr/>
              <a:t>8/8/2011</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21BBCD-C0B3-43A9-B475-6762AECA14F1}" type="datetime1">
              <a:rPr lang="en-US" smtClean="0">
                <a:solidFill>
                  <a:srgbClr val="1F497D"/>
                </a:solidFill>
              </a:rPr>
              <a:pPr/>
              <a:t>8/8/2011</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LectureBook -- USCOTS 2011</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85960076-9277-45AD-8278-3CC172CE6E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3F9F8A-1063-4B70-902C-6D1C92BF76A3}" type="datetime1">
              <a:rPr lang="en-US" smtClean="0"/>
              <a:pPr/>
              <a:t>8/8/2011</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LectureBook -- Enriching Scholarship 2011</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960076-9277-45AD-8278-3CC172CE6E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9FF2EE-CE08-4DE7-91AC-68034EEFBD0E}" type="datetime1">
              <a:rPr lang="en-US" smtClean="0"/>
              <a:pPr/>
              <a:t>8/8/2011</a:t>
            </a:fld>
            <a:endParaRPr lang="en-US"/>
          </a:p>
        </p:txBody>
      </p:sp>
      <p:sp>
        <p:nvSpPr>
          <p:cNvPr id="6" name="Footer Placeholder 5"/>
          <p:cNvSpPr>
            <a:spLocks noGrp="1"/>
          </p:cNvSpPr>
          <p:nvPr>
            <p:ph type="ftr" sz="quarter" idx="11"/>
          </p:nvPr>
        </p:nvSpPr>
        <p:spPr/>
        <p:txBody>
          <a:bodyPr/>
          <a:lstStyle/>
          <a:p>
            <a:r>
              <a:rPr lang="en-US" smtClean="0"/>
              <a:t>LectureBook -- Enriching Scholarship 2011</a:t>
            </a:r>
            <a:endParaRPr lang="en-US"/>
          </a:p>
        </p:txBody>
      </p:sp>
      <p:sp>
        <p:nvSpPr>
          <p:cNvPr id="7" name="Slide Number Placeholder 6"/>
          <p:cNvSpPr>
            <a:spLocks noGrp="1"/>
          </p:cNvSpPr>
          <p:nvPr>
            <p:ph type="sldNum" sz="quarter" idx="12"/>
          </p:nvPr>
        </p:nvSpPr>
        <p:spPr/>
        <p:txBody>
          <a:bodyPr/>
          <a:lstStyle/>
          <a:p>
            <a:fld id="{85960076-9277-45AD-8278-3CC172CE6E2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8DA47E-47E0-4903-A8CD-074F7064D8F7}" type="datetime1">
              <a:rPr lang="en-US" smtClean="0"/>
              <a:pPr/>
              <a:t>8/8/2011</a:t>
            </a:fld>
            <a:endParaRPr lang="en-US"/>
          </a:p>
        </p:txBody>
      </p:sp>
      <p:sp>
        <p:nvSpPr>
          <p:cNvPr id="8" name="Footer Placeholder 7"/>
          <p:cNvSpPr>
            <a:spLocks noGrp="1"/>
          </p:cNvSpPr>
          <p:nvPr>
            <p:ph type="ftr" sz="quarter" idx="11"/>
          </p:nvPr>
        </p:nvSpPr>
        <p:spPr/>
        <p:txBody>
          <a:bodyPr/>
          <a:lstStyle/>
          <a:p>
            <a:r>
              <a:rPr lang="en-US" smtClean="0"/>
              <a:t>LectureBook -- Enriching Scholarship 2011</a:t>
            </a:r>
            <a:endParaRPr lang="en-US"/>
          </a:p>
        </p:txBody>
      </p:sp>
      <p:sp>
        <p:nvSpPr>
          <p:cNvPr id="9" name="Slide Number Placeholder 8"/>
          <p:cNvSpPr>
            <a:spLocks noGrp="1"/>
          </p:cNvSpPr>
          <p:nvPr>
            <p:ph type="sldNum" sz="quarter" idx="12"/>
          </p:nvPr>
        </p:nvSpPr>
        <p:spPr/>
        <p:txBody>
          <a:bodyPr/>
          <a:lstStyle/>
          <a:p>
            <a:fld id="{85960076-9277-45AD-8278-3CC172CE6E2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5BF4CF-2055-4D1A-BD7D-A8C9070734CF}" type="datetime1">
              <a:rPr lang="en-US" smtClean="0"/>
              <a:pPr/>
              <a:t>8/8/2011</a:t>
            </a:fld>
            <a:endParaRPr lang="en-US"/>
          </a:p>
        </p:txBody>
      </p:sp>
      <p:sp>
        <p:nvSpPr>
          <p:cNvPr id="4" name="Footer Placeholder 3"/>
          <p:cNvSpPr>
            <a:spLocks noGrp="1"/>
          </p:cNvSpPr>
          <p:nvPr>
            <p:ph type="ftr" sz="quarter" idx="11"/>
          </p:nvPr>
        </p:nvSpPr>
        <p:spPr/>
        <p:txBody>
          <a:bodyPr/>
          <a:lstStyle/>
          <a:p>
            <a:r>
              <a:rPr lang="en-US" smtClean="0"/>
              <a:t>LectureBook -- Enriching Scholarship 2011</a:t>
            </a:r>
            <a:endParaRPr lang="en-US"/>
          </a:p>
        </p:txBody>
      </p:sp>
      <p:sp>
        <p:nvSpPr>
          <p:cNvPr id="5" name="Slide Number Placeholder 4"/>
          <p:cNvSpPr>
            <a:spLocks noGrp="1"/>
          </p:cNvSpPr>
          <p:nvPr>
            <p:ph type="sldNum" sz="quarter" idx="12"/>
          </p:nvPr>
        </p:nvSpPr>
        <p:spPr/>
        <p:txBody>
          <a:bodyPr/>
          <a:lstStyle/>
          <a:p>
            <a:fld id="{85960076-9277-45AD-8278-3CC172CE6E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8DB08-A063-4DBD-8154-4DF0C64CAE02}" type="datetime1">
              <a:rPr lang="en-US" smtClean="0"/>
              <a:pPr/>
              <a:t>8/8/2011</a:t>
            </a:fld>
            <a:endParaRPr lang="en-US"/>
          </a:p>
        </p:txBody>
      </p:sp>
      <p:sp>
        <p:nvSpPr>
          <p:cNvPr id="3" name="Footer Placeholder 2"/>
          <p:cNvSpPr>
            <a:spLocks noGrp="1"/>
          </p:cNvSpPr>
          <p:nvPr>
            <p:ph type="ftr" sz="quarter" idx="11"/>
          </p:nvPr>
        </p:nvSpPr>
        <p:spPr/>
        <p:txBody>
          <a:bodyPr/>
          <a:lstStyle/>
          <a:p>
            <a:r>
              <a:rPr lang="en-US" smtClean="0"/>
              <a:t>LectureBook -- Enriching Scholarship 2011</a:t>
            </a:r>
            <a:endParaRPr lang="en-US"/>
          </a:p>
        </p:txBody>
      </p:sp>
      <p:sp>
        <p:nvSpPr>
          <p:cNvPr id="4" name="Slide Number Placeholder 3"/>
          <p:cNvSpPr>
            <a:spLocks noGrp="1"/>
          </p:cNvSpPr>
          <p:nvPr>
            <p:ph type="sldNum" sz="quarter" idx="12"/>
          </p:nvPr>
        </p:nvSpPr>
        <p:spPr/>
        <p:txBody>
          <a:bodyPr/>
          <a:lstStyle/>
          <a:p>
            <a:fld id="{85960076-9277-45AD-8278-3CC172CE6E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3766D5-309E-4FCF-9A12-07B9D5042B58}" type="datetime1">
              <a:rPr lang="en-US" smtClean="0"/>
              <a:pPr/>
              <a:t>8/8/2011</a:t>
            </a:fld>
            <a:endParaRPr lang="en-US"/>
          </a:p>
        </p:txBody>
      </p:sp>
      <p:sp>
        <p:nvSpPr>
          <p:cNvPr id="6" name="Footer Placeholder 5"/>
          <p:cNvSpPr>
            <a:spLocks noGrp="1"/>
          </p:cNvSpPr>
          <p:nvPr>
            <p:ph type="ftr" sz="quarter" idx="11"/>
          </p:nvPr>
        </p:nvSpPr>
        <p:spPr/>
        <p:txBody>
          <a:bodyPr/>
          <a:lstStyle/>
          <a:p>
            <a:r>
              <a:rPr lang="en-US" smtClean="0"/>
              <a:t>LectureBook -- Enriching Scholarship 2011</a:t>
            </a:r>
            <a:endParaRPr lang="en-US"/>
          </a:p>
        </p:txBody>
      </p:sp>
      <p:sp>
        <p:nvSpPr>
          <p:cNvPr id="7" name="Slide Number Placeholder 6"/>
          <p:cNvSpPr>
            <a:spLocks noGrp="1"/>
          </p:cNvSpPr>
          <p:nvPr>
            <p:ph type="sldNum" sz="quarter" idx="12"/>
          </p:nvPr>
        </p:nvSpPr>
        <p:spPr/>
        <p:txBody>
          <a:bodyPr/>
          <a:lstStyle/>
          <a:p>
            <a:fld id="{85960076-9277-45AD-8278-3CC172CE6E2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129070-C334-4640-B78E-551BC9CCC826}" type="datetime1">
              <a:rPr lang="en-US" smtClean="0"/>
              <a:pPr/>
              <a:t>8/8/2011</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LectureBook -- Enriching Scholarship 2011</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960076-9277-45AD-8278-3CC172CE6E2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266D2D9-CCFE-4F6A-9A37-585157BE9453}" type="datetime1">
              <a:rPr lang="en-US" smtClean="0"/>
              <a:pPr/>
              <a:t>8/8/2011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LectureBook -- Enriching Scholarship 2011</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960076-9277-45AD-8278-3CC172CE6E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99AE8DB-3A89-4E20-8025-6F9B44B83732}" type="datetime1">
              <a:rPr lang="en-US" smtClean="0">
                <a:solidFill>
                  <a:srgbClr val="1F497D"/>
                </a:solidFill>
              </a:rPr>
              <a:pPr/>
              <a:t>8/8/2011</a:t>
            </a:fld>
            <a:endParaRPr lang="en-US" dirty="0">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solidFill>
                  <a:srgbClr val="1F497D"/>
                </a:solidFill>
              </a:rPr>
              <a:t>LectureBook -- USCOTS 2011</a:t>
            </a:r>
            <a:endParaRPr lang="en-US" dirty="0">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960076-9277-45AD-8278-3CC172CE6E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399"/>
            <a:ext cx="6400800" cy="2726872"/>
          </a:xfrm>
        </p:spPr>
        <p:txBody>
          <a:bodyPr>
            <a:normAutofit fontScale="92500" lnSpcReduction="10000"/>
          </a:bodyPr>
          <a:lstStyle/>
          <a:p>
            <a:r>
              <a:rPr lang="en-US" b="1" dirty="0" smtClean="0">
                <a:latin typeface="Calibri" pitchFamily="34" charset="0"/>
              </a:rPr>
              <a:t>Brenda Gunderson, Statistics</a:t>
            </a:r>
          </a:p>
          <a:p>
            <a:r>
              <a:rPr lang="en-US" b="1" dirty="0" smtClean="0">
                <a:latin typeface="Calibri" pitchFamily="34" charset="0"/>
              </a:rPr>
              <a:t>bkg@umich.edu</a:t>
            </a:r>
          </a:p>
          <a:p>
            <a:r>
              <a:rPr lang="en-US" b="1" dirty="0" smtClean="0">
                <a:latin typeface="Calibri" pitchFamily="34" charset="0"/>
              </a:rPr>
              <a:t>and</a:t>
            </a:r>
          </a:p>
          <a:p>
            <a:r>
              <a:rPr lang="en-US" b="1" dirty="0" smtClean="0">
                <a:latin typeface="Calibri" pitchFamily="34" charset="0"/>
              </a:rPr>
              <a:t>Perry Samson, AOSS</a:t>
            </a:r>
          </a:p>
          <a:p>
            <a:r>
              <a:rPr lang="en-US" b="1" dirty="0" smtClean="0">
                <a:latin typeface="Calibri" pitchFamily="34" charset="0"/>
              </a:rPr>
              <a:t>samson@umich.edu</a:t>
            </a:r>
          </a:p>
          <a:p>
            <a:endParaRPr lang="en-US" sz="1100" b="1" dirty="0" smtClean="0">
              <a:latin typeface="Calibri" pitchFamily="34" charset="0"/>
            </a:endParaRPr>
          </a:p>
          <a:p>
            <a:r>
              <a:rPr lang="en-US" b="1" dirty="0" smtClean="0">
                <a:latin typeface="Calibri" pitchFamily="34" charset="0"/>
              </a:rPr>
              <a:t>The University of Michigan</a:t>
            </a:r>
            <a:endParaRPr lang="en-US" b="1" dirty="0">
              <a:latin typeface="Calibri" pitchFamily="34" charset="0"/>
            </a:endParaRPr>
          </a:p>
        </p:txBody>
      </p:sp>
      <p:sp>
        <p:nvSpPr>
          <p:cNvPr id="2" name="Title 1"/>
          <p:cNvSpPr>
            <a:spLocks noGrp="1"/>
          </p:cNvSpPr>
          <p:nvPr>
            <p:ph type="ctrTitle"/>
          </p:nvPr>
        </p:nvSpPr>
        <p:spPr/>
        <p:txBody>
          <a:bodyPr>
            <a:normAutofit/>
          </a:bodyPr>
          <a:lstStyle/>
          <a:p>
            <a:r>
              <a:rPr lang="en-US" b="1" dirty="0" smtClean="0">
                <a:latin typeface="Calibri" pitchFamily="34" charset="0"/>
              </a:rPr>
              <a:t>Online Homework + e-Textbook </a:t>
            </a:r>
            <a:br>
              <a:rPr lang="en-US" b="1" dirty="0" smtClean="0">
                <a:latin typeface="Calibri" pitchFamily="34" charset="0"/>
              </a:rPr>
            </a:br>
            <a:r>
              <a:rPr lang="en-US" b="1" dirty="0" smtClean="0">
                <a:latin typeface="Calibri" pitchFamily="34" charset="0"/>
              </a:rPr>
              <a:t>= Integrated Online Learning</a:t>
            </a:r>
            <a:endParaRPr lang="en-US" dirty="0">
              <a:latin typeface="Calibri" pitchFamily="34" charset="0"/>
            </a:endParaRPr>
          </a:p>
        </p:txBody>
      </p:sp>
      <p:pic>
        <p:nvPicPr>
          <p:cNvPr id="4" name="Picture 3" descr="TeAch.png"/>
          <p:cNvPicPr>
            <a:picLocks noChangeAspect="1"/>
          </p:cNvPicPr>
          <p:nvPr/>
        </p:nvPicPr>
        <p:blipFill>
          <a:blip r:embed="rId3" cstate="print"/>
          <a:stretch>
            <a:fillRect/>
          </a:stretch>
        </p:blipFill>
        <p:spPr>
          <a:xfrm>
            <a:off x="297014" y="5434574"/>
            <a:ext cx="2081350" cy="947176"/>
          </a:xfrm>
          <a:prstGeom prst="rect">
            <a:avLst/>
          </a:prstGeom>
          <a:ln>
            <a:solidFill>
              <a:schemeClr val="accent1"/>
            </a:solidFill>
          </a:ln>
        </p:spPr>
      </p:pic>
      <p:sp>
        <p:nvSpPr>
          <p:cNvPr id="5" name="TextBox 4"/>
          <p:cNvSpPr txBox="1"/>
          <p:nvPr/>
        </p:nvSpPr>
        <p:spPr>
          <a:xfrm>
            <a:off x="5274129" y="5991367"/>
            <a:ext cx="3515029" cy="400110"/>
          </a:xfrm>
          <a:prstGeom prst="rect">
            <a:avLst/>
          </a:prstGeom>
          <a:solidFill>
            <a:schemeClr val="accent1"/>
          </a:solidFill>
          <a:ln>
            <a:solidFill>
              <a:schemeClr val="accent1"/>
            </a:solidFill>
          </a:ln>
        </p:spPr>
        <p:txBody>
          <a:bodyPr wrap="square" rtlCol="0">
            <a:spAutoFit/>
          </a:bodyPr>
          <a:lstStyle/>
          <a:p>
            <a:pPr algn="ctr"/>
            <a:r>
              <a:rPr lang="en-US" sz="2000" b="1" dirty="0" smtClean="0">
                <a:solidFill>
                  <a:srgbClr val="FFC000"/>
                </a:solidFill>
                <a:latin typeface="Calibri" pitchFamily="34" charset="0"/>
              </a:rPr>
              <a:t>CAUSE Webinar August 9, </a:t>
            </a:r>
            <a:r>
              <a:rPr lang="en-US" sz="2000" b="1" dirty="0" smtClean="0">
                <a:solidFill>
                  <a:srgbClr val="FFC000"/>
                </a:solidFill>
                <a:latin typeface="Calibri" pitchFamily="34" charset="0"/>
              </a:rPr>
              <a:t>2011</a:t>
            </a:r>
            <a:endParaRPr lang="en-US" sz="2000" b="1" dirty="0">
              <a:solidFill>
                <a:srgbClr val="FFC000"/>
              </a:solidFill>
              <a:latin typeface="Calibri" pitchFamily="34" charset="0"/>
            </a:endParaRPr>
          </a:p>
        </p:txBody>
      </p:sp>
      <p:grpSp>
        <p:nvGrpSpPr>
          <p:cNvPr id="9" name="Group 8"/>
          <p:cNvGrpSpPr/>
          <p:nvPr/>
        </p:nvGrpSpPr>
        <p:grpSpPr>
          <a:xfrm>
            <a:off x="6074230" y="2069197"/>
            <a:ext cx="3168381" cy="2780378"/>
            <a:chOff x="6074230" y="2069197"/>
            <a:chExt cx="3168381" cy="2780378"/>
          </a:xfrm>
        </p:grpSpPr>
        <p:sp>
          <p:nvSpPr>
            <p:cNvPr id="6" name="Cloud 5"/>
            <p:cNvSpPr/>
            <p:nvPr/>
          </p:nvSpPr>
          <p:spPr>
            <a:xfrm>
              <a:off x="6074230" y="3477975"/>
              <a:ext cx="27432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17128" y="3837204"/>
              <a:ext cx="2220685" cy="523220"/>
            </a:xfrm>
            <a:prstGeom prst="rect">
              <a:avLst/>
            </a:prstGeom>
            <a:noFill/>
          </p:spPr>
          <p:txBody>
            <a:bodyPr wrap="square" rtlCol="0">
              <a:spAutoFit/>
            </a:bodyPr>
            <a:lstStyle/>
            <a:p>
              <a:r>
                <a:rPr lang="en-US" sz="2800" b="1" dirty="0" err="1" smtClean="0">
                  <a:solidFill>
                    <a:srgbClr val="FFCC00"/>
                  </a:solidFill>
                  <a:latin typeface="Calibri" pitchFamily="34" charset="0"/>
                </a:rPr>
                <a:t>LectureBook</a:t>
              </a:r>
              <a:endParaRPr lang="en-US" sz="2800" b="1" dirty="0">
                <a:solidFill>
                  <a:srgbClr val="FFCC00"/>
                </a:solidFill>
                <a:latin typeface="Calibri" pitchFamily="34" charset="0"/>
              </a:endParaRPr>
            </a:p>
          </p:txBody>
        </p:sp>
        <p:sp>
          <p:nvSpPr>
            <p:cNvPr id="8" name="Bent Arrow 7"/>
            <p:cNvSpPr/>
            <p:nvPr/>
          </p:nvSpPr>
          <p:spPr>
            <a:xfrm rot="6348637">
              <a:off x="7731604" y="2080242"/>
              <a:ext cx="1522052" cy="1499962"/>
            </a:xfrm>
            <a:prstGeom prst="bentArrow">
              <a:avLst>
                <a:gd name="adj1" fmla="val 14815"/>
                <a:gd name="adj2" fmla="val 25000"/>
                <a:gd name="adj3" fmla="val 25000"/>
                <a:gd name="adj4" fmla="val 54861"/>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rcRect/>
          <a:stretch>
            <a:fillRect/>
          </a:stretch>
        </p:blipFill>
        <p:spPr bwMode="auto">
          <a:xfrm>
            <a:off x="914400" y="1371600"/>
            <a:ext cx="8045719" cy="5029200"/>
          </a:xfrm>
          <a:prstGeom prst="rect">
            <a:avLst/>
          </a:prstGeom>
          <a:noFill/>
          <a:ln w="9525">
            <a:noFill/>
            <a:miter lim="800000"/>
            <a:headEnd/>
            <a:tailEnd/>
          </a:ln>
        </p:spPr>
      </p:pic>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e-Textbook </a:t>
            </a:r>
            <a:r>
              <a:rPr lang="en-US" b="1" dirty="0" smtClean="0">
                <a:latin typeface="Calibri" pitchFamily="34" charset="0"/>
                <a:sym typeface="Wingdings" pitchFamily="2" charset="2"/>
              </a:rPr>
              <a:t> chapter exercises</a:t>
            </a:r>
            <a:endParaRPr lang="en-US" b="1" dirty="0" smtClean="0"/>
          </a:p>
        </p:txBody>
      </p:sp>
      <p:sp>
        <p:nvSpPr>
          <p:cNvPr id="5" name="Rounded Rectangle 4"/>
          <p:cNvSpPr/>
          <p:nvPr/>
        </p:nvSpPr>
        <p:spPr>
          <a:xfrm>
            <a:off x="3032760" y="2606040"/>
            <a:ext cx="5654040" cy="3688080"/>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2440" y="4587240"/>
            <a:ext cx="73152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rPr>
              <a:t>Online HW</a:t>
            </a:r>
            <a:endParaRPr lang="en-US" sz="4800" b="1" dirty="0">
              <a:latin typeface="Calibri" pitchFamily="34" charset="0"/>
            </a:endParaRPr>
          </a:p>
        </p:txBody>
      </p:sp>
      <p:sp>
        <p:nvSpPr>
          <p:cNvPr id="3" name="Text Placeholder 2"/>
          <p:cNvSpPr>
            <a:spLocks noGrp="1"/>
          </p:cNvSpPr>
          <p:nvPr>
            <p:ph type="body" idx="1"/>
          </p:nvPr>
        </p:nvSpPr>
        <p:spPr/>
        <p:txBody>
          <a:bodyPr/>
          <a:lstStyle/>
          <a:p>
            <a:r>
              <a:rPr lang="en-US" sz="4000" b="1" dirty="0" smtClean="0">
                <a:solidFill>
                  <a:srgbClr val="0099CC"/>
                </a:solidFill>
                <a:latin typeface="Calibri" pitchFamily="34" charset="0"/>
                <a:ea typeface="+mj-ea"/>
                <a:cs typeface="+mj-cs"/>
              </a:rPr>
              <a:t>Instructor View</a:t>
            </a:r>
            <a:endParaRPr lang="en-US" b="1" dirty="0">
              <a:solidFill>
                <a:srgbClr val="0099CC"/>
              </a:solidFill>
              <a:latin typeface="Calibri" pitchFamily="34" charset="0"/>
            </a:endParaRPr>
          </a:p>
        </p:txBody>
      </p:sp>
      <p:sp>
        <p:nvSpPr>
          <p:cNvPr id="5" name="Slide Number Placeholder 4"/>
          <p:cNvSpPr>
            <a:spLocks noGrp="1"/>
          </p:cNvSpPr>
          <p:nvPr>
            <p:ph type="sldNum" sz="quarter" idx="12"/>
          </p:nvPr>
        </p:nvSpPr>
        <p:spPr/>
        <p:txBody>
          <a:bodyPr/>
          <a:lstStyle/>
          <a:p>
            <a:fld id="{85960076-9277-45AD-8278-3CC172CE6E24}" type="slidenum">
              <a:rPr lang="en-US" smtClean="0"/>
              <a:pPr/>
              <a:t>11</a:t>
            </a:fld>
            <a:endParaRPr lang="en-US"/>
          </a:p>
        </p:txBody>
      </p:sp>
      <p:sp>
        <p:nvSpPr>
          <p:cNvPr id="6"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Instructor View</a:t>
            </a:r>
            <a:r>
              <a:rPr lang="en-US" sz="3600" b="1" dirty="0" smtClean="0">
                <a:latin typeface="Calibri" pitchFamily="34" charset="0"/>
                <a:sym typeface="Wingdings" pitchFamily="2" charset="2"/>
              </a:rPr>
              <a:t> </a:t>
            </a:r>
            <a:r>
              <a:rPr lang="en-US" sz="3600" b="1" dirty="0" smtClean="0">
                <a:latin typeface="Calibri" pitchFamily="34" charset="0"/>
              </a:rPr>
              <a:t> Dashboard</a:t>
            </a:r>
            <a:endParaRPr lang="en-US" sz="3600" b="1" dirty="0" smtClean="0"/>
          </a:p>
        </p:txBody>
      </p:sp>
      <p:sp>
        <p:nvSpPr>
          <p:cNvPr id="7" name="Right Arrow 6"/>
          <p:cNvSpPr/>
          <p:nvPr/>
        </p:nvSpPr>
        <p:spPr>
          <a:xfrm flipH="1">
            <a:off x="2010878" y="4706752"/>
            <a:ext cx="123444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srcRect r="5540" b="18330"/>
          <a:stretch>
            <a:fillRect/>
          </a:stretch>
        </p:blipFill>
        <p:spPr bwMode="auto">
          <a:xfrm>
            <a:off x="288757" y="1132972"/>
            <a:ext cx="8585002" cy="4639129"/>
          </a:xfrm>
          <a:prstGeom prst="rect">
            <a:avLst/>
          </a:prstGeom>
          <a:noFill/>
          <a:ln w="9525">
            <a:solidFill>
              <a:schemeClr val="tx1"/>
            </a:solidFill>
            <a:miter lim="800000"/>
            <a:headEnd/>
            <a:tailEnd/>
          </a:ln>
        </p:spPr>
      </p:pic>
      <p:sp>
        <p:nvSpPr>
          <p:cNvPr id="12" name="Slide Number Placeholder 11"/>
          <p:cNvSpPr>
            <a:spLocks noGrp="1"/>
          </p:cNvSpPr>
          <p:nvPr>
            <p:ph type="sldNum" sz="quarter" idx="12"/>
          </p:nvPr>
        </p:nvSpPr>
        <p:spPr/>
        <p:txBody>
          <a:bodyPr/>
          <a:lstStyle/>
          <a:p>
            <a:fld id="{85960076-9277-45AD-8278-3CC172CE6E24}" type="slidenum">
              <a:rPr lang="en-US" smtClean="0"/>
              <a:pPr/>
              <a:t>12</a:t>
            </a:fld>
            <a:endParaRPr lang="en-US" dirty="0"/>
          </a:p>
        </p:txBody>
      </p:sp>
      <p:sp>
        <p:nvSpPr>
          <p:cNvPr id="14" name="Line Callout 1 13"/>
          <p:cNvSpPr/>
          <p:nvPr/>
        </p:nvSpPr>
        <p:spPr>
          <a:xfrm>
            <a:off x="7008873" y="895302"/>
            <a:ext cx="1857828" cy="624114"/>
          </a:xfrm>
          <a:prstGeom prst="borderCallout1">
            <a:avLst>
              <a:gd name="adj1" fmla="val 98403"/>
              <a:gd name="adj2" fmla="val 60909"/>
              <a:gd name="adj3" fmla="val 267658"/>
              <a:gd name="adj4" fmla="val 60478"/>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Pretend to be a Student or a Grader</a:t>
            </a:r>
            <a:endParaRPr lang="en-US" sz="1600" b="1" dirty="0">
              <a:latin typeface="Calibri" pitchFamily="34" charset="0"/>
            </a:endParaRPr>
          </a:p>
        </p:txBody>
      </p:sp>
      <p:sp>
        <p:nvSpPr>
          <p:cNvPr id="15" name="Line Callout 1 14"/>
          <p:cNvSpPr/>
          <p:nvPr/>
        </p:nvSpPr>
        <p:spPr>
          <a:xfrm>
            <a:off x="4796351" y="897570"/>
            <a:ext cx="2126343" cy="624114"/>
          </a:xfrm>
          <a:prstGeom prst="borderCallout1">
            <a:avLst>
              <a:gd name="adj1" fmla="val 93752"/>
              <a:gd name="adj2" fmla="val 43844"/>
              <a:gd name="adj3" fmla="val 272310"/>
              <a:gd name="adj4" fmla="val 4341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Quickly see text or your custom questions</a:t>
            </a:r>
            <a:endParaRPr lang="en-US" sz="1600" b="1" dirty="0">
              <a:latin typeface="Calibri" pitchFamily="34" charset="0"/>
            </a:endParaRPr>
          </a:p>
        </p:txBody>
      </p:sp>
      <p:sp>
        <p:nvSpPr>
          <p:cNvPr id="16" name="Line Callout 1 15"/>
          <p:cNvSpPr/>
          <p:nvPr/>
        </p:nvSpPr>
        <p:spPr>
          <a:xfrm>
            <a:off x="2203283" y="897570"/>
            <a:ext cx="2495550" cy="624114"/>
          </a:xfrm>
          <a:prstGeom prst="borderCallout1">
            <a:avLst>
              <a:gd name="adj1" fmla="val 93752"/>
              <a:gd name="adj2" fmla="val 43844"/>
              <a:gd name="adj3" fmla="val 244839"/>
              <a:gd name="adj4" fmla="val 84177"/>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Start creating a HW or add more custom questions</a:t>
            </a:r>
            <a:endParaRPr lang="en-US" sz="1600" b="1" dirty="0">
              <a:latin typeface="Calibri" pitchFamily="34" charset="0"/>
            </a:endParaRPr>
          </a:p>
        </p:txBody>
      </p:sp>
      <p:sp>
        <p:nvSpPr>
          <p:cNvPr id="17" name="Line Callout 1 16"/>
          <p:cNvSpPr/>
          <p:nvPr/>
        </p:nvSpPr>
        <p:spPr>
          <a:xfrm>
            <a:off x="1755608" y="3685672"/>
            <a:ext cx="2062842" cy="576944"/>
          </a:xfrm>
          <a:prstGeom prst="borderCallout1">
            <a:avLst>
              <a:gd name="adj1" fmla="val 49566"/>
              <a:gd name="adj2" fmla="val 100387"/>
              <a:gd name="adj3" fmla="val 49417"/>
              <a:gd name="adj4" fmla="val 117387"/>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View, Edit, or Remove Current HWs</a:t>
            </a:r>
            <a:endParaRPr lang="en-US" sz="1600" b="1" dirty="0">
              <a:latin typeface="Calibri" pitchFamily="34" charset="0"/>
            </a:endParaRPr>
          </a:p>
        </p:txBody>
      </p:sp>
      <p:sp>
        <p:nvSpPr>
          <p:cNvPr id="18" name="Line Callout 1 17"/>
          <p:cNvSpPr/>
          <p:nvPr/>
        </p:nvSpPr>
        <p:spPr>
          <a:xfrm>
            <a:off x="1060283" y="5152976"/>
            <a:ext cx="2586718" cy="761545"/>
          </a:xfrm>
          <a:prstGeom prst="borderCallout1">
            <a:avLst>
              <a:gd name="adj1" fmla="val 49566"/>
              <a:gd name="adj2" fmla="val 100387"/>
              <a:gd name="adj3" fmla="val 49417"/>
              <a:gd name="adj4" fmla="val 117387"/>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Set up HWs and </a:t>
            </a:r>
            <a:br>
              <a:rPr lang="en-US" sz="1600" b="1" dirty="0" smtClean="0">
                <a:latin typeface="Calibri" pitchFamily="34" charset="0"/>
              </a:rPr>
            </a:br>
            <a:r>
              <a:rPr lang="en-US" sz="1600" b="1" dirty="0" smtClean="0">
                <a:latin typeface="Calibri" pitchFamily="34" charset="0"/>
              </a:rPr>
              <a:t>keep hidden until ready …</a:t>
            </a:r>
            <a:br>
              <a:rPr lang="en-US" sz="1600" b="1" dirty="0" smtClean="0">
                <a:latin typeface="Calibri" pitchFamily="34" charset="0"/>
              </a:rPr>
            </a:br>
            <a:r>
              <a:rPr lang="en-US" sz="1600" b="1" dirty="0" smtClean="0">
                <a:latin typeface="Calibri" pitchFamily="34" charset="0"/>
              </a:rPr>
              <a:t>to preview or try things out</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rcRect r="3005"/>
          <a:stretch>
            <a:fillRect/>
          </a:stretch>
        </p:blipFill>
        <p:spPr bwMode="auto">
          <a:xfrm>
            <a:off x="718076" y="1029368"/>
            <a:ext cx="7803931" cy="5029200"/>
          </a:xfrm>
          <a:prstGeom prst="rect">
            <a:avLst/>
          </a:prstGeom>
          <a:noFill/>
          <a:ln w="28575">
            <a:solidFill>
              <a:schemeClr val="tx1"/>
            </a:solidFill>
            <a:miter lim="800000"/>
            <a:headEnd/>
            <a:tailEnd/>
          </a:ln>
        </p:spPr>
      </p:pic>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Instructor View </a:t>
            </a:r>
            <a:r>
              <a:rPr lang="en-US" sz="3600" b="1" dirty="0" smtClean="0">
                <a:latin typeface="Calibri" pitchFamily="34" charset="0"/>
                <a:sym typeface="Wingdings" pitchFamily="2" charset="2"/>
              </a:rPr>
              <a:t> Creating a HW</a:t>
            </a:r>
            <a:endParaRPr lang="en-US" sz="3600" b="1" dirty="0" smtClean="0"/>
          </a:p>
        </p:txBody>
      </p:sp>
      <p:sp>
        <p:nvSpPr>
          <p:cNvPr id="7" name="Slide Number Placeholder 6"/>
          <p:cNvSpPr>
            <a:spLocks noGrp="1"/>
          </p:cNvSpPr>
          <p:nvPr>
            <p:ph type="sldNum" sz="quarter" idx="12"/>
          </p:nvPr>
        </p:nvSpPr>
        <p:spPr/>
        <p:txBody>
          <a:bodyPr/>
          <a:lstStyle/>
          <a:p>
            <a:fld id="{85960076-9277-45AD-8278-3CC172CE6E24}" type="slidenum">
              <a:rPr lang="en-US" smtClean="0"/>
              <a:pPr/>
              <a:t>13</a:t>
            </a:fld>
            <a:endParaRPr lang="en-US" dirty="0"/>
          </a:p>
        </p:txBody>
      </p:sp>
      <p:sp>
        <p:nvSpPr>
          <p:cNvPr id="13" name="Line Callout 1 12"/>
          <p:cNvSpPr/>
          <p:nvPr/>
        </p:nvSpPr>
        <p:spPr>
          <a:xfrm>
            <a:off x="4358440" y="762216"/>
            <a:ext cx="4181475" cy="624114"/>
          </a:xfrm>
          <a:prstGeom prst="borderCallout1">
            <a:avLst>
              <a:gd name="adj1" fmla="val 99857"/>
              <a:gd name="adj2" fmla="val 24026"/>
              <a:gd name="adj3" fmla="val 379142"/>
              <a:gd name="adj4" fmla="val 24118"/>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Set HW Details </a:t>
            </a:r>
            <a:br>
              <a:rPr lang="en-US" sz="1600" b="1" dirty="0" smtClean="0">
                <a:latin typeface="Calibri" pitchFamily="34" charset="0"/>
              </a:rPr>
            </a:br>
            <a:r>
              <a:rPr lang="en-US" sz="1600" b="1" dirty="0" smtClean="0">
                <a:latin typeface="Calibri" pitchFamily="34" charset="0"/>
              </a:rPr>
              <a:t>(title, open/close day/times, type and visibility)</a:t>
            </a:r>
            <a:endParaRPr lang="en-US" sz="1600" b="1" dirty="0">
              <a:latin typeface="Calibri" pitchFamily="34" charset="0"/>
            </a:endParaRPr>
          </a:p>
        </p:txBody>
      </p:sp>
      <p:sp>
        <p:nvSpPr>
          <p:cNvPr id="14" name="Line Callout 1 13"/>
          <p:cNvSpPr/>
          <p:nvPr/>
        </p:nvSpPr>
        <p:spPr>
          <a:xfrm>
            <a:off x="5577640" y="3981666"/>
            <a:ext cx="3152775" cy="654502"/>
          </a:xfrm>
          <a:prstGeom prst="borderCallout1">
            <a:avLst>
              <a:gd name="adj1" fmla="val 49340"/>
              <a:gd name="adj2" fmla="val -71"/>
              <a:gd name="adj3" fmla="val 49266"/>
              <a:gd name="adj4" fmla="val -25915"/>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Then select topic(s) for HW …</a:t>
            </a:r>
          </a:p>
          <a:p>
            <a:pPr algn="ctr"/>
            <a:r>
              <a:rPr lang="en-US" sz="1600" b="1" dirty="0" smtClean="0">
                <a:latin typeface="Calibri" pitchFamily="34" charset="0"/>
              </a:rPr>
              <a:t>if linked to text, by chpt/section </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rcRect r="22630" b="55988"/>
          <a:stretch>
            <a:fillRect/>
          </a:stretch>
        </p:blipFill>
        <p:spPr bwMode="auto">
          <a:xfrm>
            <a:off x="914400" y="732984"/>
            <a:ext cx="6224954" cy="2213429"/>
          </a:xfrm>
          <a:prstGeom prst="rect">
            <a:avLst/>
          </a:prstGeom>
          <a:noFill/>
          <a:ln w="9525">
            <a:solidFill>
              <a:schemeClr val="tx1"/>
            </a:solidFill>
            <a:miter lim="800000"/>
            <a:headEnd/>
            <a:tailEnd/>
          </a:ln>
        </p:spPr>
      </p:pic>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Instructor View </a:t>
            </a:r>
            <a:r>
              <a:rPr lang="en-US" sz="3600" b="1" dirty="0" smtClean="0">
                <a:latin typeface="Calibri" pitchFamily="34" charset="0"/>
                <a:sym typeface="Wingdings" pitchFamily="2" charset="2"/>
              </a:rPr>
              <a:t> Selecting Questions</a:t>
            </a:r>
            <a:endParaRPr lang="en-US" sz="3600" b="1" dirty="0" smtClean="0"/>
          </a:p>
        </p:txBody>
      </p:sp>
      <p:sp>
        <p:nvSpPr>
          <p:cNvPr id="5" name="Slide Number Placeholder 4"/>
          <p:cNvSpPr>
            <a:spLocks noGrp="1"/>
          </p:cNvSpPr>
          <p:nvPr>
            <p:ph type="sldNum" sz="quarter" idx="12"/>
          </p:nvPr>
        </p:nvSpPr>
        <p:spPr/>
        <p:txBody>
          <a:bodyPr/>
          <a:lstStyle/>
          <a:p>
            <a:fld id="{85960076-9277-45AD-8278-3CC172CE6E24}" type="slidenum">
              <a:rPr lang="en-US" smtClean="0"/>
              <a:pPr/>
              <a:t>14</a:t>
            </a:fld>
            <a:endParaRPr lang="en-US" dirty="0"/>
          </a:p>
        </p:txBody>
      </p:sp>
      <p:pic>
        <p:nvPicPr>
          <p:cNvPr id="8" name="Picture 7"/>
          <p:cNvPicPr>
            <a:picLocks noChangeAspect="1"/>
          </p:cNvPicPr>
          <p:nvPr/>
        </p:nvPicPr>
        <p:blipFill>
          <a:blip r:embed="rId4" cstate="print"/>
          <a:srcRect l="5027" b="33189"/>
          <a:stretch>
            <a:fillRect/>
          </a:stretch>
        </p:blipFill>
        <p:spPr bwMode="auto">
          <a:xfrm>
            <a:off x="899887" y="3048001"/>
            <a:ext cx="7021529" cy="3087540"/>
          </a:xfrm>
          <a:prstGeom prst="rect">
            <a:avLst/>
          </a:prstGeom>
          <a:noFill/>
          <a:ln w="9525">
            <a:solidFill>
              <a:schemeClr val="tx1"/>
            </a:solidFill>
            <a:miter lim="800000"/>
            <a:headEnd/>
            <a:tailEnd/>
          </a:ln>
        </p:spPr>
      </p:pic>
      <p:sp>
        <p:nvSpPr>
          <p:cNvPr id="10" name="Line Callout 1 9"/>
          <p:cNvSpPr/>
          <p:nvPr/>
        </p:nvSpPr>
        <p:spPr>
          <a:xfrm>
            <a:off x="5438775" y="714375"/>
            <a:ext cx="3152775" cy="1085850"/>
          </a:xfrm>
          <a:prstGeom prst="borderCallout1">
            <a:avLst>
              <a:gd name="adj1" fmla="val 49340"/>
              <a:gd name="adj2" fmla="val -71"/>
              <a:gd name="adj3" fmla="val 103740"/>
              <a:gd name="adj4" fmla="val -33166"/>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If HW tool connected to text, </a:t>
            </a:r>
            <a:br>
              <a:rPr lang="en-US" sz="1600" b="1" dirty="0" smtClean="0">
                <a:latin typeface="Calibri" pitchFamily="34" charset="0"/>
              </a:rPr>
            </a:br>
            <a:r>
              <a:rPr lang="en-US" sz="1600" b="1" dirty="0" smtClean="0">
                <a:latin typeface="Calibri" pitchFamily="34" charset="0"/>
              </a:rPr>
              <a:t>first select any textbook questions (click on “View Chapter Exercises” if need to remember which ones)</a:t>
            </a:r>
            <a:endParaRPr lang="en-US" sz="1600" b="1" dirty="0">
              <a:latin typeface="Calibri" pitchFamily="34" charset="0"/>
            </a:endParaRPr>
          </a:p>
        </p:txBody>
      </p:sp>
      <p:sp>
        <p:nvSpPr>
          <p:cNvPr id="12" name="Line Callout 1 11"/>
          <p:cNvSpPr/>
          <p:nvPr/>
        </p:nvSpPr>
        <p:spPr>
          <a:xfrm>
            <a:off x="4552950" y="3038475"/>
            <a:ext cx="4381501" cy="809625"/>
          </a:xfrm>
          <a:prstGeom prst="borderCallout1">
            <a:avLst>
              <a:gd name="adj1" fmla="val 49340"/>
              <a:gd name="adj2" fmla="val -71"/>
              <a:gd name="adj3" fmla="val 148227"/>
              <a:gd name="adj4" fmla="val -28937"/>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Submit the (none, one, many) textbook questions and move on to select from </a:t>
            </a:r>
            <a:br>
              <a:rPr lang="en-US" sz="1600" b="1" dirty="0" smtClean="0">
                <a:latin typeface="Calibri" pitchFamily="34" charset="0"/>
              </a:rPr>
            </a:br>
            <a:r>
              <a:rPr lang="en-US" sz="1600" b="1" dirty="0" smtClean="0">
                <a:latin typeface="Calibri" pitchFamily="34" charset="0"/>
              </a:rPr>
              <a:t>your customized bank of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Instructor View </a:t>
            </a:r>
            <a:r>
              <a:rPr lang="en-US" b="1" dirty="0" smtClean="0">
                <a:latin typeface="Calibri" pitchFamily="34" charset="0"/>
                <a:sym typeface="Wingdings" pitchFamily="2" charset="2"/>
              </a:rPr>
              <a:t> full HW view </a:t>
            </a:r>
            <a:endParaRPr lang="en-US" b="1" dirty="0" smtClean="0"/>
          </a:p>
        </p:txBody>
      </p:sp>
      <p:pic>
        <p:nvPicPr>
          <p:cNvPr id="6" name="Picture 5"/>
          <p:cNvPicPr/>
          <p:nvPr/>
        </p:nvPicPr>
        <p:blipFill>
          <a:blip r:embed="rId3" cstate="print"/>
          <a:srcRect l="10484" t="12435" r="20535" b="3883"/>
          <a:stretch>
            <a:fillRect/>
          </a:stretch>
        </p:blipFill>
        <p:spPr bwMode="auto">
          <a:xfrm>
            <a:off x="502920" y="1303610"/>
            <a:ext cx="4663439" cy="3307080"/>
          </a:xfrm>
          <a:prstGeom prst="rect">
            <a:avLst/>
          </a:prstGeom>
          <a:noFill/>
          <a:ln w="28575">
            <a:solidFill>
              <a:schemeClr val="tx2"/>
            </a:solidFill>
            <a:miter lim="800000"/>
            <a:headEnd/>
            <a:tailEnd/>
          </a:ln>
        </p:spPr>
      </p:pic>
      <p:pic>
        <p:nvPicPr>
          <p:cNvPr id="7" name="Picture 6"/>
          <p:cNvPicPr/>
          <p:nvPr/>
        </p:nvPicPr>
        <p:blipFill>
          <a:blip r:embed="rId4" cstate="print"/>
          <a:srcRect l="10939" t="12164" r="19317" b="7846"/>
          <a:stretch>
            <a:fillRect/>
          </a:stretch>
        </p:blipFill>
        <p:spPr bwMode="auto">
          <a:xfrm>
            <a:off x="4236720" y="3429000"/>
            <a:ext cx="4693920" cy="3124200"/>
          </a:xfrm>
          <a:prstGeom prst="rect">
            <a:avLst/>
          </a:prstGeom>
          <a:noFill/>
          <a:ln w="28575">
            <a:solidFill>
              <a:schemeClr val="tx2"/>
            </a:solidFill>
            <a:miter lim="800000"/>
            <a:headEnd/>
            <a:tailEnd/>
          </a:ln>
        </p:spPr>
      </p:pic>
      <p:sp>
        <p:nvSpPr>
          <p:cNvPr id="11" name="Rounded Rectangle 10"/>
          <p:cNvSpPr/>
          <p:nvPr/>
        </p:nvSpPr>
        <p:spPr>
          <a:xfrm>
            <a:off x="1308295" y="1303610"/>
            <a:ext cx="3553265" cy="731520"/>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79120" y="3862222"/>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12920" y="4143572"/>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283368" y="780150"/>
            <a:ext cx="6172200" cy="5440680"/>
            <a:chOff x="1219200" y="1127760"/>
            <a:chExt cx="5897880" cy="5227320"/>
          </a:xfrm>
        </p:grpSpPr>
        <p:pic>
          <p:nvPicPr>
            <p:cNvPr id="12" name="Picture 11"/>
            <p:cNvPicPr>
              <a:picLocks noChangeAspect="1"/>
            </p:cNvPicPr>
            <p:nvPr/>
          </p:nvPicPr>
          <p:blipFill>
            <a:blip r:embed="rId3" cstate="print"/>
            <a:srcRect l="3788" t="20000" r="5670"/>
            <a:stretch>
              <a:fillRect/>
            </a:stretch>
          </p:blipFill>
          <p:spPr bwMode="auto">
            <a:xfrm>
              <a:off x="1219200" y="1127760"/>
              <a:ext cx="5836826" cy="3615937"/>
            </a:xfrm>
            <a:prstGeom prst="rect">
              <a:avLst/>
            </a:prstGeom>
            <a:noFill/>
            <a:ln w="9525">
              <a:noFill/>
              <a:miter lim="800000"/>
              <a:headEnd/>
              <a:tailEnd/>
            </a:ln>
          </p:spPr>
        </p:pic>
        <p:pic>
          <p:nvPicPr>
            <p:cNvPr id="13" name="Picture 12"/>
            <p:cNvPicPr>
              <a:picLocks noChangeAspect="1"/>
            </p:cNvPicPr>
            <p:nvPr/>
          </p:nvPicPr>
          <p:blipFill>
            <a:blip r:embed="rId4" cstate="print"/>
            <a:srcRect l="11585" t="16920" r="12005" b="24088"/>
            <a:stretch>
              <a:fillRect/>
            </a:stretch>
          </p:blipFill>
          <p:spPr bwMode="auto">
            <a:xfrm>
              <a:off x="1231411" y="2369025"/>
              <a:ext cx="5885669" cy="3163095"/>
            </a:xfrm>
            <a:prstGeom prst="rect">
              <a:avLst/>
            </a:prstGeom>
            <a:noFill/>
            <a:ln w="9525">
              <a:noFill/>
              <a:miter lim="800000"/>
              <a:headEnd/>
              <a:tailEnd/>
            </a:ln>
          </p:spPr>
        </p:pic>
        <p:pic>
          <p:nvPicPr>
            <p:cNvPr id="16" name="Picture 15"/>
            <p:cNvPicPr>
              <a:picLocks noChangeAspect="1"/>
            </p:cNvPicPr>
            <p:nvPr/>
          </p:nvPicPr>
          <p:blipFill>
            <a:blip r:embed="rId4" cstate="print"/>
            <a:srcRect l="11585" t="81028" r="12005" b="2202"/>
            <a:stretch>
              <a:fillRect/>
            </a:stretch>
          </p:blipFill>
          <p:spPr bwMode="auto">
            <a:xfrm>
              <a:off x="1231411" y="5455920"/>
              <a:ext cx="5885669" cy="899160"/>
            </a:xfrm>
            <a:prstGeom prst="rect">
              <a:avLst/>
            </a:prstGeom>
            <a:noFill/>
            <a:ln w="9525">
              <a:noFill/>
              <a:miter lim="800000"/>
              <a:headEnd/>
              <a:tailEnd/>
            </a:ln>
          </p:spPr>
        </p:pic>
      </p:grpSp>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Instructor View </a:t>
            </a:r>
            <a:r>
              <a:rPr lang="en-US" sz="3600" b="1" dirty="0" smtClean="0">
                <a:latin typeface="Calibri" pitchFamily="34" charset="0"/>
                <a:sym typeface="Wingdings" pitchFamily="2" charset="2"/>
              </a:rPr>
              <a:t> Edit HW Mode</a:t>
            </a:r>
            <a:endParaRPr lang="en-US" sz="3600" b="1" dirty="0" smtClean="0"/>
          </a:p>
        </p:txBody>
      </p:sp>
      <p:sp>
        <p:nvSpPr>
          <p:cNvPr id="10" name="Slide Number Placeholder 9"/>
          <p:cNvSpPr>
            <a:spLocks noGrp="1"/>
          </p:cNvSpPr>
          <p:nvPr>
            <p:ph type="sldNum" sz="quarter" idx="12"/>
          </p:nvPr>
        </p:nvSpPr>
        <p:spPr/>
        <p:txBody>
          <a:bodyPr/>
          <a:lstStyle/>
          <a:p>
            <a:fld id="{85960076-9277-45AD-8278-3CC172CE6E24}" type="slidenum">
              <a:rPr lang="en-US" smtClean="0"/>
              <a:pPr/>
              <a:t>16</a:t>
            </a:fld>
            <a:endParaRPr lang="en-US" dirty="0"/>
          </a:p>
        </p:txBody>
      </p:sp>
      <p:sp>
        <p:nvSpPr>
          <p:cNvPr id="15" name="Rectangle 14"/>
          <p:cNvSpPr/>
          <p:nvPr/>
        </p:nvSpPr>
        <p:spPr>
          <a:xfrm>
            <a:off x="1268853" y="769257"/>
            <a:ext cx="612648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8" name="Line Callout 1 17"/>
          <p:cNvSpPr/>
          <p:nvPr/>
        </p:nvSpPr>
        <p:spPr>
          <a:xfrm>
            <a:off x="6908633" y="590549"/>
            <a:ext cx="1985736" cy="588737"/>
          </a:xfrm>
          <a:prstGeom prst="borderCallout1">
            <a:avLst>
              <a:gd name="adj1" fmla="val 100223"/>
              <a:gd name="adj2" fmla="val 41925"/>
              <a:gd name="adj3" fmla="val 156321"/>
              <a:gd name="adj4" fmla="val -6025"/>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See current # questions and points</a:t>
            </a:r>
            <a:endParaRPr lang="en-US" sz="1600" b="1" dirty="0">
              <a:latin typeface="Calibri" pitchFamily="34" charset="0"/>
            </a:endParaRPr>
          </a:p>
        </p:txBody>
      </p:sp>
      <p:sp>
        <p:nvSpPr>
          <p:cNvPr id="19" name="Line Callout 1 18"/>
          <p:cNvSpPr/>
          <p:nvPr/>
        </p:nvSpPr>
        <p:spPr>
          <a:xfrm>
            <a:off x="5539039" y="2219325"/>
            <a:ext cx="3343275" cy="1781175"/>
          </a:xfrm>
          <a:prstGeom prst="borderCallout1">
            <a:avLst>
              <a:gd name="adj1" fmla="val 100223"/>
              <a:gd name="adj2" fmla="val 41925"/>
              <a:gd name="adj3" fmla="val 179919"/>
              <a:gd name="adj4" fmla="val -4903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Here is a multiple choice question: correct answer shown in red, </a:t>
            </a:r>
            <a:br>
              <a:rPr lang="en-US" sz="1600" b="1" dirty="0" smtClean="0">
                <a:latin typeface="Calibri" pitchFamily="34" charset="0"/>
              </a:rPr>
            </a:br>
            <a:r>
              <a:rPr lang="en-US" sz="1600" b="1" dirty="0" smtClean="0">
                <a:latin typeface="Calibri" pitchFamily="34" charset="0"/>
              </a:rPr>
              <a:t>and instructor can create, edit, enhance solutions to go beyond </a:t>
            </a:r>
            <a:br>
              <a:rPr lang="en-US" sz="1600" b="1" dirty="0" smtClean="0">
                <a:latin typeface="Calibri" pitchFamily="34" charset="0"/>
              </a:rPr>
            </a:br>
            <a:r>
              <a:rPr lang="en-US" sz="1600" b="1" i="1" dirty="0" smtClean="0">
                <a:latin typeface="Calibri" pitchFamily="34" charset="0"/>
              </a:rPr>
              <a:t>just providing correct answer</a:t>
            </a:r>
            <a:r>
              <a:rPr lang="en-US" sz="1600" b="1" dirty="0" smtClean="0">
                <a:latin typeface="Calibri" pitchFamily="34" charset="0"/>
              </a:rPr>
              <a:t>. </a:t>
            </a:r>
          </a:p>
          <a:p>
            <a:pPr algn="ctr"/>
            <a:r>
              <a:rPr lang="en-US" sz="1600" b="1" dirty="0" smtClean="0">
                <a:latin typeface="Calibri" pitchFamily="34" charset="0"/>
              </a:rPr>
              <a:t>Can be short answer, require upload, multiple choice or multiple mark.</a:t>
            </a:r>
            <a:endParaRPr lang="en-US" sz="1600" b="1" dirty="0">
              <a:latin typeface="Calibri" pitchFamily="34" charset="0"/>
            </a:endParaRPr>
          </a:p>
        </p:txBody>
      </p:sp>
      <p:sp>
        <p:nvSpPr>
          <p:cNvPr id="20" name="Line Callout 1 19"/>
          <p:cNvSpPr/>
          <p:nvPr/>
        </p:nvSpPr>
        <p:spPr>
          <a:xfrm>
            <a:off x="159417" y="914400"/>
            <a:ext cx="1095375" cy="828675"/>
          </a:xfrm>
          <a:prstGeom prst="borderCallout1">
            <a:avLst>
              <a:gd name="adj1" fmla="val 52545"/>
              <a:gd name="adj2" fmla="val 101184"/>
              <a:gd name="adj3" fmla="val 53159"/>
              <a:gd name="adj4" fmla="val 153234"/>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Change any basic settings</a:t>
            </a:r>
            <a:endParaRPr lang="en-US" sz="1600" b="1" dirty="0">
              <a:latin typeface="Calibri" pitchFamily="34" charset="0"/>
            </a:endParaRPr>
          </a:p>
        </p:txBody>
      </p:sp>
      <p:sp>
        <p:nvSpPr>
          <p:cNvPr id="21" name="Line Callout 1 20"/>
          <p:cNvSpPr/>
          <p:nvPr/>
        </p:nvSpPr>
        <p:spPr>
          <a:xfrm>
            <a:off x="159418" y="1981199"/>
            <a:ext cx="1097280" cy="2114551"/>
          </a:xfrm>
          <a:prstGeom prst="borderCallout1">
            <a:avLst>
              <a:gd name="adj1" fmla="val 19212"/>
              <a:gd name="adj2" fmla="val 99475"/>
              <a:gd name="adj3" fmla="val 19375"/>
              <a:gd name="adj4" fmla="val 153234"/>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Select any question to view: edit  points, solutions, remove part (b)</a:t>
            </a:r>
            <a:endParaRPr lang="en-US" sz="1600" b="1" dirty="0">
              <a:latin typeface="Calibri" pitchFamily="34" charset="0"/>
            </a:endParaRPr>
          </a:p>
        </p:txBody>
      </p:sp>
      <p:sp>
        <p:nvSpPr>
          <p:cNvPr id="22" name="Line Callout 1 21"/>
          <p:cNvSpPr/>
          <p:nvPr/>
        </p:nvSpPr>
        <p:spPr>
          <a:xfrm>
            <a:off x="159417" y="4314825"/>
            <a:ext cx="1095375" cy="1600199"/>
          </a:xfrm>
          <a:prstGeom prst="borderCallout1">
            <a:avLst>
              <a:gd name="adj1" fmla="val 52545"/>
              <a:gd name="adj2" fmla="val 101184"/>
              <a:gd name="adj3" fmla="val -57288"/>
              <a:gd name="adj4" fmla="val 160190"/>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Reorder questions, go back to add more, get full HW view</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dirty="0" smtClean="0">
                <a:latin typeface="Calibri" pitchFamily="34" charset="0"/>
              </a:rPr>
              <a:t>Instructor View Summary</a:t>
            </a:r>
            <a:endParaRPr lang="en-US" b="1" dirty="0" smtClean="0"/>
          </a:p>
        </p:txBody>
      </p:sp>
      <p:sp>
        <p:nvSpPr>
          <p:cNvPr id="4" name="Rectangle 3"/>
          <p:cNvSpPr/>
          <p:nvPr/>
        </p:nvSpPr>
        <p:spPr>
          <a:xfrm>
            <a:off x="698269" y="1313409"/>
            <a:ext cx="8063346" cy="4708981"/>
          </a:xfrm>
          <a:prstGeom prst="rect">
            <a:avLst/>
          </a:prstGeom>
        </p:spPr>
        <p:txBody>
          <a:bodyPr wrap="square">
            <a:spAutoFit/>
          </a:bodyPr>
          <a:lstStyle/>
          <a:p>
            <a:pPr marL="465138" indent="-465138">
              <a:spcBef>
                <a:spcPts val="1200"/>
              </a:spcBef>
              <a:buClr>
                <a:schemeClr val="accent1"/>
              </a:buClr>
              <a:buFont typeface="Courier New" pitchFamily="49" charset="0"/>
              <a:buChar char="o"/>
            </a:pPr>
            <a:r>
              <a:rPr lang="en-US" sz="3000" b="1" dirty="0" smtClean="0">
                <a:latin typeface="Calibri" pitchFamily="34" charset="0"/>
              </a:rPr>
              <a:t>Select from exercises that come with text</a:t>
            </a:r>
            <a:endParaRPr lang="en-US" sz="3000" dirty="0" smtClean="0">
              <a:latin typeface="Calibri" pitchFamily="34" charset="0"/>
            </a:endParaRPr>
          </a:p>
          <a:p>
            <a:pPr marL="465138" indent="-465138">
              <a:spcBef>
                <a:spcPts val="1200"/>
              </a:spcBef>
              <a:buClr>
                <a:schemeClr val="accent1"/>
              </a:buClr>
              <a:buFont typeface="Courier New" pitchFamily="49" charset="0"/>
              <a:buChar char="o"/>
            </a:pPr>
            <a:r>
              <a:rPr lang="en-US" sz="3000" dirty="0" smtClean="0">
                <a:latin typeface="Calibri" pitchFamily="34" charset="0"/>
              </a:rPr>
              <a:t>Can </a:t>
            </a:r>
            <a:r>
              <a:rPr lang="en-US" sz="3000" b="1" dirty="0" smtClean="0">
                <a:latin typeface="Calibri" pitchFamily="34" charset="0"/>
              </a:rPr>
              <a:t>create bank of customized HW questions</a:t>
            </a:r>
            <a:r>
              <a:rPr lang="en-US" sz="3000" dirty="0" smtClean="0">
                <a:latin typeface="Calibri" pitchFamily="34" charset="0"/>
              </a:rPr>
              <a:t> that </a:t>
            </a:r>
            <a:r>
              <a:rPr lang="en-US" sz="3000" b="1" dirty="0" smtClean="0">
                <a:latin typeface="Calibri" pitchFamily="34" charset="0"/>
              </a:rPr>
              <a:t>link</a:t>
            </a:r>
            <a:r>
              <a:rPr lang="en-US" sz="3000" dirty="0" smtClean="0">
                <a:latin typeface="Calibri" pitchFamily="34" charset="0"/>
              </a:rPr>
              <a:t> back to e-textbook content </a:t>
            </a:r>
            <a:br>
              <a:rPr lang="en-US" sz="3000" dirty="0" smtClean="0">
                <a:latin typeface="Calibri" pitchFamily="34" charset="0"/>
              </a:rPr>
            </a:br>
            <a:r>
              <a:rPr lang="en-US" sz="3000" dirty="0" smtClean="0">
                <a:latin typeface="Calibri" pitchFamily="34" charset="0"/>
              </a:rPr>
              <a:t>(by chapter/section)</a:t>
            </a:r>
          </a:p>
          <a:p>
            <a:pPr marL="465138" indent="-465138">
              <a:spcBef>
                <a:spcPts val="1200"/>
              </a:spcBef>
              <a:buClr>
                <a:schemeClr val="accent1"/>
              </a:buClr>
              <a:buFont typeface="Courier New" pitchFamily="49" charset="0"/>
              <a:buChar char="o"/>
            </a:pPr>
            <a:r>
              <a:rPr lang="en-US" sz="3000" b="1" dirty="0" smtClean="0">
                <a:latin typeface="Calibri" pitchFamily="34" charset="0"/>
              </a:rPr>
              <a:t>Various formats for </a:t>
            </a:r>
            <a:r>
              <a:rPr lang="en-US" sz="3000" dirty="0" smtClean="0">
                <a:latin typeface="Calibri" pitchFamily="34" charset="0"/>
              </a:rPr>
              <a:t>customized questions:</a:t>
            </a:r>
            <a:r>
              <a:rPr lang="en-US" sz="3000" b="1" dirty="0" smtClean="0">
                <a:latin typeface="Calibri" pitchFamily="34" charset="0"/>
              </a:rPr>
              <a:t> </a:t>
            </a:r>
            <a:br>
              <a:rPr lang="en-US" sz="3000" b="1" dirty="0" smtClean="0">
                <a:latin typeface="Calibri" pitchFamily="34" charset="0"/>
              </a:rPr>
            </a:br>
            <a:r>
              <a:rPr lang="en-US" sz="3000" b="1" dirty="0" smtClean="0">
                <a:latin typeface="Calibri" pitchFamily="34" charset="0"/>
              </a:rPr>
              <a:t>short answer</a:t>
            </a:r>
            <a:r>
              <a:rPr lang="en-US" sz="3000" dirty="0" smtClean="0">
                <a:latin typeface="Calibri" pitchFamily="34" charset="0"/>
              </a:rPr>
              <a:t>, require </a:t>
            </a:r>
            <a:r>
              <a:rPr lang="en-US" sz="3000" b="1" dirty="0" smtClean="0">
                <a:latin typeface="Calibri" pitchFamily="34" charset="0"/>
              </a:rPr>
              <a:t>upload</a:t>
            </a:r>
            <a:r>
              <a:rPr lang="en-US" sz="3000" dirty="0" smtClean="0">
                <a:latin typeface="Calibri" pitchFamily="34" charset="0"/>
              </a:rPr>
              <a:t>, </a:t>
            </a:r>
            <a:br>
              <a:rPr lang="en-US" sz="3000" dirty="0" smtClean="0">
                <a:latin typeface="Calibri" pitchFamily="34" charset="0"/>
              </a:rPr>
            </a:br>
            <a:r>
              <a:rPr lang="en-US" sz="3000" b="1" dirty="0" smtClean="0">
                <a:latin typeface="Calibri" pitchFamily="34" charset="0"/>
              </a:rPr>
              <a:t>multiple choice </a:t>
            </a:r>
            <a:r>
              <a:rPr lang="en-US" sz="3000" dirty="0" smtClean="0">
                <a:latin typeface="Calibri" pitchFamily="34" charset="0"/>
              </a:rPr>
              <a:t>&amp; </a:t>
            </a:r>
            <a:r>
              <a:rPr lang="en-US" sz="3000" b="1" dirty="0" smtClean="0">
                <a:latin typeface="Calibri" pitchFamily="34" charset="0"/>
              </a:rPr>
              <a:t>multiple mark (auto-graded</a:t>
            </a:r>
            <a:r>
              <a:rPr lang="en-US" sz="3000" dirty="0" smtClean="0">
                <a:latin typeface="Calibri" pitchFamily="34" charset="0"/>
              </a:rPr>
              <a:t>)</a:t>
            </a:r>
          </a:p>
          <a:p>
            <a:pPr marL="465138" indent="-465138">
              <a:spcBef>
                <a:spcPts val="1200"/>
              </a:spcBef>
              <a:buClr>
                <a:schemeClr val="accent1"/>
              </a:buClr>
              <a:buFont typeface="Courier New" pitchFamily="49" charset="0"/>
              <a:buChar char="o"/>
            </a:pPr>
            <a:r>
              <a:rPr lang="en-US" sz="3000" dirty="0" smtClean="0">
                <a:latin typeface="Calibri" pitchFamily="34" charset="0"/>
              </a:rPr>
              <a:t>Can </a:t>
            </a:r>
            <a:r>
              <a:rPr lang="en-US" sz="3000" b="1" dirty="0" smtClean="0">
                <a:latin typeface="Calibri" pitchFamily="34" charset="0"/>
              </a:rPr>
              <a:t>create, edit, enhance solutions </a:t>
            </a:r>
            <a:r>
              <a:rPr lang="en-US" sz="3000" dirty="0" smtClean="0">
                <a:latin typeface="Calibri" pitchFamily="34" charset="0"/>
              </a:rPr>
              <a:t>to go beyond </a:t>
            </a:r>
            <a:r>
              <a:rPr lang="en-US" sz="3000" i="1" dirty="0" smtClean="0">
                <a:latin typeface="Calibri" pitchFamily="34" charset="0"/>
              </a:rPr>
              <a:t>just providing correct answer</a:t>
            </a:r>
            <a:r>
              <a:rPr lang="en-US" sz="3000" dirty="0" smtClean="0">
                <a:latin typeface="Calibri" pitchFamily="34" charset="0"/>
              </a:rPr>
              <a:t>. </a:t>
            </a:r>
          </a:p>
        </p:txBody>
      </p:sp>
      <p:sp>
        <p:nvSpPr>
          <p:cNvPr id="5"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
        <p:nvSpPr>
          <p:cNvPr id="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rPr>
              <a:t>Online HW</a:t>
            </a:r>
            <a:endParaRPr lang="en-US" sz="4800" b="1" dirty="0">
              <a:latin typeface="Calibri" pitchFamily="34" charset="0"/>
            </a:endParaRPr>
          </a:p>
        </p:txBody>
      </p:sp>
      <p:sp>
        <p:nvSpPr>
          <p:cNvPr id="3" name="Text Placeholder 2"/>
          <p:cNvSpPr>
            <a:spLocks noGrp="1"/>
          </p:cNvSpPr>
          <p:nvPr>
            <p:ph type="body" idx="1"/>
          </p:nvPr>
        </p:nvSpPr>
        <p:spPr/>
        <p:txBody>
          <a:bodyPr/>
          <a:lstStyle/>
          <a:p>
            <a:r>
              <a:rPr lang="en-US" sz="4000" b="1" dirty="0" smtClean="0">
                <a:solidFill>
                  <a:srgbClr val="0099CC"/>
                </a:solidFill>
                <a:latin typeface="Calibri" pitchFamily="34" charset="0"/>
                <a:ea typeface="+mj-ea"/>
                <a:cs typeface="+mj-cs"/>
              </a:rPr>
              <a:t>Student View</a:t>
            </a:r>
            <a:endParaRPr lang="en-US" b="1" dirty="0">
              <a:solidFill>
                <a:srgbClr val="0099CC"/>
              </a:solidFill>
              <a:latin typeface="Calibri" pitchFamily="34" charset="0"/>
            </a:endParaRPr>
          </a:p>
        </p:txBody>
      </p:sp>
      <p:sp>
        <p:nvSpPr>
          <p:cNvPr id="5" name="Slide Number Placeholder 4"/>
          <p:cNvSpPr>
            <a:spLocks noGrp="1"/>
          </p:cNvSpPr>
          <p:nvPr>
            <p:ph type="sldNum" sz="quarter" idx="12"/>
          </p:nvPr>
        </p:nvSpPr>
        <p:spPr/>
        <p:txBody>
          <a:bodyPr/>
          <a:lstStyle/>
          <a:p>
            <a:fld id="{85960076-9277-45AD-8278-3CC172CE6E24}" type="slidenum">
              <a:rPr lang="en-US" smtClean="0"/>
              <a:pPr/>
              <a:t>18</a:t>
            </a:fld>
            <a:endParaRPr lang="en-US"/>
          </a:p>
        </p:txBody>
      </p:sp>
      <p:sp>
        <p:nvSpPr>
          <p:cNvPr id="7"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Student View </a:t>
            </a:r>
            <a:r>
              <a:rPr lang="en-US" b="1" dirty="0" smtClean="0">
                <a:latin typeface="Calibri" pitchFamily="34" charset="0"/>
                <a:sym typeface="Wingdings" pitchFamily="2" charset="2"/>
              </a:rPr>
              <a:t> Homepage</a:t>
            </a:r>
            <a:endParaRPr lang="en-US" b="1" dirty="0" smtClean="0"/>
          </a:p>
        </p:txBody>
      </p:sp>
      <p:pic>
        <p:nvPicPr>
          <p:cNvPr id="12" name="Picture 11"/>
          <p:cNvPicPr>
            <a:picLocks noChangeAspect="1"/>
          </p:cNvPicPr>
          <p:nvPr/>
        </p:nvPicPr>
        <p:blipFill>
          <a:blip r:embed="rId3" cstate="print"/>
          <a:srcRect b="15797"/>
          <a:stretch>
            <a:fillRect/>
          </a:stretch>
        </p:blipFill>
        <p:spPr bwMode="auto">
          <a:xfrm>
            <a:off x="625090" y="1446551"/>
            <a:ext cx="8045719" cy="4234721"/>
          </a:xfrm>
          <a:prstGeom prst="rect">
            <a:avLst/>
          </a:prstGeom>
          <a:noFill/>
          <a:ln w="19050">
            <a:solidFill>
              <a:schemeClr val="tx1"/>
            </a:solidFill>
            <a:miter lim="800000"/>
            <a:headEnd/>
            <a:tailEnd/>
          </a:ln>
        </p:spPr>
      </p:pic>
      <p:sp>
        <p:nvSpPr>
          <p:cNvPr id="10" name="Rounded Rectangle 9"/>
          <p:cNvSpPr/>
          <p:nvPr/>
        </p:nvSpPr>
        <p:spPr>
          <a:xfrm>
            <a:off x="7210267" y="2248748"/>
            <a:ext cx="1094283" cy="914177"/>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339179" y="4077672"/>
            <a:ext cx="5965372" cy="1667807"/>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312687">
            <a:off x="6198565" y="1638495"/>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Outline</a:t>
            </a:r>
            <a:endParaRPr lang="en-US" b="1" dirty="0">
              <a:latin typeface="Calibri" pitchFamily="34" charset="0"/>
            </a:endParaRPr>
          </a:p>
        </p:txBody>
      </p:sp>
      <p:sp>
        <p:nvSpPr>
          <p:cNvPr id="3" name="Content Placeholder 2"/>
          <p:cNvSpPr>
            <a:spLocks noGrp="1"/>
          </p:cNvSpPr>
          <p:nvPr>
            <p:ph sz="quarter" idx="1"/>
          </p:nvPr>
        </p:nvSpPr>
        <p:spPr/>
        <p:txBody>
          <a:bodyPr>
            <a:normAutofit/>
          </a:bodyPr>
          <a:lstStyle/>
          <a:p>
            <a:r>
              <a:rPr lang="en-US" sz="2800" dirty="0" smtClean="0">
                <a:latin typeface="Calibri" pitchFamily="34" charset="0"/>
              </a:rPr>
              <a:t>Stats 250 Course Background</a:t>
            </a:r>
          </a:p>
          <a:p>
            <a:r>
              <a:rPr lang="en-US" sz="2800" dirty="0" smtClean="0">
                <a:latin typeface="Calibri" pitchFamily="34" charset="0"/>
              </a:rPr>
              <a:t>Why </a:t>
            </a:r>
            <a:r>
              <a:rPr lang="en-US" sz="2800" dirty="0" err="1" smtClean="0">
                <a:latin typeface="Calibri" pitchFamily="34" charset="0"/>
              </a:rPr>
              <a:t>LectureBook</a:t>
            </a:r>
            <a:r>
              <a:rPr lang="en-US" sz="2800" dirty="0" smtClean="0">
                <a:latin typeface="Calibri" pitchFamily="34" charset="0"/>
              </a:rPr>
              <a:t>?</a:t>
            </a:r>
          </a:p>
          <a:p>
            <a:r>
              <a:rPr lang="en-US" sz="2800" dirty="0" err="1" smtClean="0">
                <a:latin typeface="Calibri" pitchFamily="34" charset="0"/>
              </a:rPr>
              <a:t>LectureBook</a:t>
            </a:r>
            <a:r>
              <a:rPr lang="en-US" sz="2800" dirty="0" smtClean="0">
                <a:latin typeface="Calibri" pitchFamily="34" charset="0"/>
              </a:rPr>
              <a:t> Today</a:t>
            </a:r>
          </a:p>
          <a:p>
            <a:pPr lvl="1"/>
            <a:r>
              <a:rPr lang="en-US" sz="2800" dirty="0" smtClean="0">
                <a:latin typeface="Calibri" pitchFamily="34" charset="0"/>
              </a:rPr>
              <a:t>e-Textbook </a:t>
            </a:r>
          </a:p>
          <a:p>
            <a:pPr lvl="1"/>
            <a:r>
              <a:rPr lang="en-US" sz="2800" dirty="0" smtClean="0">
                <a:latin typeface="Calibri" pitchFamily="34" charset="0"/>
              </a:rPr>
              <a:t>Online HW Instructor View</a:t>
            </a:r>
          </a:p>
          <a:p>
            <a:pPr lvl="1"/>
            <a:r>
              <a:rPr lang="en-US" sz="2800" dirty="0" smtClean="0">
                <a:latin typeface="Calibri" pitchFamily="34" charset="0"/>
              </a:rPr>
              <a:t>Online HW Student View </a:t>
            </a:r>
          </a:p>
          <a:p>
            <a:pPr lvl="1"/>
            <a:r>
              <a:rPr lang="en-US" sz="2800" dirty="0" smtClean="0">
                <a:latin typeface="Calibri" pitchFamily="34" charset="0"/>
              </a:rPr>
              <a:t>Online HW Grader (GSI) View</a:t>
            </a:r>
          </a:p>
          <a:p>
            <a:pPr lvl="0">
              <a:buClr>
                <a:srgbClr val="4F81BD"/>
              </a:buClr>
            </a:pPr>
            <a:r>
              <a:rPr lang="en-US" sz="2800" dirty="0" smtClean="0">
                <a:solidFill>
                  <a:prstClr val="black"/>
                </a:solidFill>
                <a:latin typeface="Calibri" pitchFamily="34" charset="0"/>
              </a:rPr>
              <a:t>Share Feedback and Survey Results</a:t>
            </a:r>
          </a:p>
          <a:p>
            <a:pPr lvl="0">
              <a:buClr>
                <a:srgbClr val="4F81BD"/>
              </a:buClr>
            </a:pPr>
            <a:r>
              <a:rPr lang="en-US" sz="2800" dirty="0" err="1" smtClean="0">
                <a:latin typeface="Calibri" pitchFamily="34" charset="0"/>
              </a:rPr>
              <a:t>Lecturebook</a:t>
            </a:r>
            <a:r>
              <a:rPr lang="en-US" sz="2800" dirty="0" smtClean="0">
                <a:latin typeface="Calibri" pitchFamily="34" charset="0"/>
              </a:rPr>
              <a:t> </a:t>
            </a:r>
            <a:r>
              <a:rPr lang="en-US" sz="2800" dirty="0" smtClean="0">
                <a:solidFill>
                  <a:prstClr val="black"/>
                </a:solidFill>
                <a:latin typeface="Calibri" pitchFamily="34" charset="0"/>
              </a:rPr>
              <a:t>Future Plans</a:t>
            </a:r>
          </a:p>
        </p:txBody>
      </p:sp>
      <p:sp>
        <p:nvSpPr>
          <p:cNvPr id="4"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
        <p:nvSpPr>
          <p:cNvPr id="5" name="Slide Number Placeholder 4"/>
          <p:cNvSpPr>
            <a:spLocks noGrp="1"/>
          </p:cNvSpPr>
          <p:nvPr>
            <p:ph type="sldNum" sz="quarter" idx="12"/>
          </p:nvPr>
        </p:nvSpPr>
        <p:spPr/>
        <p:txBody>
          <a:bodyPr/>
          <a:lstStyle/>
          <a:p>
            <a:fld id="{85960076-9277-45AD-8278-3CC172CE6E2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Student View</a:t>
            </a:r>
            <a:r>
              <a:rPr lang="en-US" b="1" dirty="0" smtClean="0">
                <a:latin typeface="Calibri" pitchFamily="34" charset="0"/>
                <a:sym typeface="Wingdings" pitchFamily="2" charset="2"/>
              </a:rPr>
              <a:t> Selecting GSI</a:t>
            </a:r>
            <a:endParaRPr lang="en-US" b="1" dirty="0" smtClean="0"/>
          </a:p>
        </p:txBody>
      </p:sp>
      <p:pic>
        <p:nvPicPr>
          <p:cNvPr id="7" name="Picture 6"/>
          <p:cNvPicPr>
            <a:picLocks noChangeAspect="1"/>
          </p:cNvPicPr>
          <p:nvPr/>
        </p:nvPicPr>
        <p:blipFill>
          <a:blip r:embed="rId3" cstate="print"/>
          <a:srcRect r="31583" b="34822"/>
          <a:stretch>
            <a:fillRect/>
          </a:stretch>
        </p:blipFill>
        <p:spPr bwMode="auto">
          <a:xfrm>
            <a:off x="914400" y="1371600"/>
            <a:ext cx="7677807" cy="4572000"/>
          </a:xfrm>
          <a:prstGeom prst="rect">
            <a:avLst/>
          </a:prstGeom>
          <a:noFill/>
          <a:ln w="9525">
            <a:noFill/>
            <a:miter lim="800000"/>
            <a:headEnd/>
            <a:tailEnd/>
          </a:ln>
        </p:spPr>
      </p:pic>
      <p:sp>
        <p:nvSpPr>
          <p:cNvPr id="9" name="Right Arrow 8"/>
          <p:cNvSpPr/>
          <p:nvPr/>
        </p:nvSpPr>
        <p:spPr>
          <a:xfrm rot="2312687">
            <a:off x="365734" y="3018504"/>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lecturebook_front_page.png"/>
          <p:cNvPicPr>
            <a:picLocks noChangeAspect="1"/>
          </p:cNvPicPr>
          <p:nvPr/>
        </p:nvPicPr>
        <p:blipFill>
          <a:blip r:embed="rId3" cstate="print"/>
          <a:srcRect/>
          <a:stretch>
            <a:fillRect/>
          </a:stretch>
        </p:blipFill>
        <p:spPr bwMode="auto">
          <a:xfrm>
            <a:off x="774700" y="1904319"/>
            <a:ext cx="7672388" cy="4362450"/>
          </a:xfrm>
          <a:prstGeom prst="rect">
            <a:avLst/>
          </a:prstGeom>
          <a:noFill/>
          <a:ln w="38100">
            <a:solidFill>
              <a:schemeClr val="tx1"/>
            </a:solidFill>
            <a:miter lim="800000"/>
            <a:headEnd/>
            <a:tailEnd/>
          </a:ln>
        </p:spPr>
      </p:pic>
      <p:sp>
        <p:nvSpPr>
          <p:cNvPr id="4" name="TextBox 3"/>
          <p:cNvSpPr txBox="1"/>
          <p:nvPr/>
        </p:nvSpPr>
        <p:spPr>
          <a:xfrm>
            <a:off x="4359771" y="1488517"/>
            <a:ext cx="4354286" cy="646331"/>
          </a:xfrm>
          <a:prstGeom prst="rect">
            <a:avLst/>
          </a:prstGeom>
          <a:solidFill>
            <a:schemeClr val="accent1"/>
          </a:solidFill>
        </p:spPr>
        <p:txBody>
          <a:bodyPr wrap="square" rtlCol="0">
            <a:spAutoFit/>
          </a:bodyPr>
          <a:lstStyle/>
          <a:p>
            <a:pPr algn="ctr"/>
            <a:r>
              <a:rPr lang="en-US" b="1" dirty="0" smtClean="0">
                <a:solidFill>
                  <a:schemeClr val="bg1"/>
                </a:solidFill>
                <a:latin typeface="Calibri" pitchFamily="34" charset="0"/>
              </a:rPr>
              <a:t>All assignments in one place, graded with feedback for later review/reference.</a:t>
            </a:r>
            <a:endParaRPr lang="en-US" b="1" dirty="0">
              <a:solidFill>
                <a:schemeClr val="bg1"/>
              </a:solidFill>
              <a:latin typeface="Calibri" pitchFamily="34" charset="0"/>
            </a:endParaRPr>
          </a:p>
        </p:txBody>
      </p:sp>
      <p:sp>
        <p:nvSpPr>
          <p:cNvPr id="6" name="Title 1"/>
          <p:cNvSpPr>
            <a:spLocks noGrp="1"/>
          </p:cNvSpPr>
          <p:nvPr>
            <p:ph type="title"/>
          </p:nvPr>
        </p:nvSpPr>
        <p:spPr>
          <a:xfrm>
            <a:off x="612775" y="228600"/>
            <a:ext cx="8153400" cy="990600"/>
          </a:xfrm>
        </p:spPr>
        <p:txBody>
          <a:bodyPr>
            <a:normAutofit fontScale="90000"/>
          </a:bodyPr>
          <a:lstStyle/>
          <a:p>
            <a:r>
              <a:rPr lang="en-US" sz="4400" b="1" dirty="0" smtClean="0">
                <a:latin typeface="Calibri" pitchFamily="34" charset="0"/>
              </a:rPr>
              <a:t>Student View </a:t>
            </a:r>
            <a:r>
              <a:rPr lang="en-US" sz="3600" b="1" dirty="0" smtClean="0">
                <a:latin typeface="Calibri" pitchFamily="34" charset="0"/>
                <a:sym typeface="Wingdings" pitchFamily="2" charset="2"/>
              </a:rPr>
              <a:t> Homepage later in term</a:t>
            </a:r>
            <a:endParaRPr lang="en-US" sz="3600" b="1" dirty="0" smtClean="0"/>
          </a:p>
        </p:txBody>
      </p:sp>
      <p:sp>
        <p:nvSpPr>
          <p:cNvPr id="7" name="Right Arrow 6"/>
          <p:cNvSpPr/>
          <p:nvPr/>
        </p:nvSpPr>
        <p:spPr>
          <a:xfrm rot="3739660">
            <a:off x="1726681" y="1898640"/>
            <a:ext cx="1090678" cy="239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40"/>
            <a:ext cx="8229600" cy="6858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Calibri" pitchFamily="34" charset="0"/>
                <a:ea typeface="+mj-ea"/>
                <a:cs typeface="+mj-cs"/>
              </a:rPr>
              <a:t>Student View </a:t>
            </a:r>
            <a:r>
              <a:rPr kumimoji="0" lang="en-US" sz="3600" b="1" i="0" u="none" strike="noStrike" kern="1200" cap="none" spc="0" normalizeH="0" baseline="0" noProof="0" dirty="0" smtClean="0">
                <a:ln>
                  <a:noFill/>
                </a:ln>
                <a:solidFill>
                  <a:schemeClr val="tx2"/>
                </a:solidFill>
                <a:effectLst/>
                <a:uLnTx/>
                <a:uFillTx/>
                <a:latin typeface="Calibri" pitchFamily="34" charset="0"/>
                <a:ea typeface="+mj-ea"/>
                <a:cs typeface="+mj-cs"/>
                <a:sym typeface="Wingdings" pitchFamily="2" charset="2"/>
              </a:rPr>
              <a:t> Working on that </a:t>
            </a:r>
            <a:r>
              <a:rPr kumimoji="0" lang="en-US" sz="3600" b="1" i="0" u="none" strike="noStrike" kern="1200" cap="none" spc="0" normalizeH="0" noProof="0" dirty="0" smtClean="0">
                <a:ln>
                  <a:noFill/>
                </a:ln>
                <a:solidFill>
                  <a:schemeClr val="tx2"/>
                </a:solidFill>
                <a:effectLst/>
                <a:uLnTx/>
                <a:uFillTx/>
                <a:latin typeface="Calibri" pitchFamily="34" charset="0"/>
                <a:ea typeface="+mj-ea"/>
                <a:cs typeface="+mj-cs"/>
                <a:sym typeface="Wingdings" pitchFamily="2" charset="2"/>
              </a:rPr>
              <a:t>HW</a:t>
            </a:r>
            <a:endParaRPr kumimoji="0" lang="en-US" sz="36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85960076-9277-45AD-8278-3CC172CE6E24}" type="slidenum">
              <a:rPr lang="en-US" smtClean="0"/>
              <a:pPr/>
              <a:t>22</a:t>
            </a:fld>
            <a:endParaRPr lang="en-US" dirty="0"/>
          </a:p>
        </p:txBody>
      </p:sp>
      <p:pic>
        <p:nvPicPr>
          <p:cNvPr id="7" name="Picture 6" descr="screen_shot.png"/>
          <p:cNvPicPr>
            <a:picLocks noChangeAspect="1"/>
          </p:cNvPicPr>
          <p:nvPr/>
        </p:nvPicPr>
        <p:blipFill>
          <a:blip r:embed="rId3" cstate="print"/>
          <a:stretch>
            <a:fillRect/>
          </a:stretch>
        </p:blipFill>
        <p:spPr>
          <a:xfrm>
            <a:off x="377371" y="1146626"/>
            <a:ext cx="8189030" cy="4148657"/>
          </a:xfrm>
          <a:prstGeom prst="rect">
            <a:avLst/>
          </a:prstGeom>
          <a:ln>
            <a:solidFill>
              <a:schemeClr val="accent3">
                <a:lumMod val="50000"/>
              </a:schemeClr>
            </a:solidFill>
          </a:ln>
        </p:spPr>
      </p:pic>
      <p:sp>
        <p:nvSpPr>
          <p:cNvPr id="8" name="Line Callout 1 7"/>
          <p:cNvSpPr/>
          <p:nvPr/>
        </p:nvSpPr>
        <p:spPr>
          <a:xfrm>
            <a:off x="5680430" y="3290923"/>
            <a:ext cx="3071681" cy="624114"/>
          </a:xfrm>
          <a:prstGeom prst="borderCallout1">
            <a:avLst>
              <a:gd name="adj1" fmla="val 70497"/>
              <a:gd name="adj2" fmla="val 921"/>
              <a:gd name="adj3" fmla="val 63007"/>
              <a:gd name="adj4" fmla="val -58771"/>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Questions can be linked back to </a:t>
            </a:r>
            <a:br>
              <a:rPr lang="en-US" sz="1600" b="1" dirty="0" smtClean="0">
                <a:latin typeface="Calibri" pitchFamily="34" charset="0"/>
              </a:rPr>
            </a:br>
            <a:r>
              <a:rPr lang="en-US" sz="1600" b="1" dirty="0" smtClean="0">
                <a:latin typeface="Calibri" pitchFamily="34" charset="0"/>
              </a:rPr>
              <a:t>e-Text by Chapter and/or Section</a:t>
            </a:r>
            <a:endParaRPr lang="en-US" sz="1600" b="1" dirty="0">
              <a:latin typeface="Calibri" pitchFamily="34" charset="0"/>
            </a:endParaRPr>
          </a:p>
        </p:txBody>
      </p:sp>
      <p:sp>
        <p:nvSpPr>
          <p:cNvPr id="9" name="Line Callout 1 8"/>
          <p:cNvSpPr/>
          <p:nvPr/>
        </p:nvSpPr>
        <p:spPr>
          <a:xfrm>
            <a:off x="2757715" y="943429"/>
            <a:ext cx="2278742" cy="1033186"/>
          </a:xfrm>
          <a:prstGeom prst="borderCallout1">
            <a:avLst>
              <a:gd name="adj1" fmla="val 98478"/>
              <a:gd name="adj2" fmla="val 3240"/>
              <a:gd name="adj3" fmla="val 123953"/>
              <a:gd name="adj4" fmla="val -18385"/>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Countdown to due date and time and AUTOMATIC submission!</a:t>
            </a:r>
            <a:endParaRPr lang="en-US" sz="1600" b="1" dirty="0">
              <a:latin typeface="Calibri" pitchFamily="34" charset="0"/>
            </a:endParaRPr>
          </a:p>
        </p:txBody>
      </p:sp>
      <p:sp>
        <p:nvSpPr>
          <p:cNvPr id="10" name="Line Callout 1 9"/>
          <p:cNvSpPr/>
          <p:nvPr/>
        </p:nvSpPr>
        <p:spPr>
          <a:xfrm>
            <a:off x="2517846" y="2598057"/>
            <a:ext cx="2750840" cy="641300"/>
          </a:xfrm>
          <a:prstGeom prst="borderCallout1">
            <a:avLst>
              <a:gd name="adj1" fmla="val 48123"/>
              <a:gd name="adj2" fmla="val 787"/>
              <a:gd name="adj3" fmla="val 92127"/>
              <a:gd name="adj4" fmla="val -35477"/>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Icons allow print view with or without students’ answers.</a:t>
            </a:r>
            <a:endParaRPr lang="en-US" sz="1600" b="1" dirty="0">
              <a:latin typeface="Calibri" pitchFamily="34" charset="0"/>
            </a:endParaRPr>
          </a:p>
        </p:txBody>
      </p:sp>
      <p:sp>
        <p:nvSpPr>
          <p:cNvPr id="11" name="Line Callout 1 10"/>
          <p:cNvSpPr/>
          <p:nvPr/>
        </p:nvSpPr>
        <p:spPr>
          <a:xfrm>
            <a:off x="1565628" y="5243098"/>
            <a:ext cx="6489801" cy="954506"/>
          </a:xfrm>
          <a:prstGeom prst="borderCallout1">
            <a:avLst>
              <a:gd name="adj1" fmla="val 3590"/>
              <a:gd name="adj2" fmla="val 3381"/>
              <a:gd name="adj3" fmla="val -43436"/>
              <a:gd name="adj4" fmla="val -5094"/>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Click through to select a question, read question, go back to e-Text section if need review, begin entering answer.  Can enter </a:t>
            </a:r>
            <a:r>
              <a:rPr lang="en-US" sz="1600" b="1" i="1" dirty="0" smtClean="0">
                <a:latin typeface="Calibri" pitchFamily="34" charset="0"/>
              </a:rPr>
              <a:t>first thoughts </a:t>
            </a:r>
            <a:br>
              <a:rPr lang="en-US" sz="1600" b="1" i="1" dirty="0" smtClean="0">
                <a:latin typeface="Calibri" pitchFamily="34" charset="0"/>
              </a:rPr>
            </a:br>
            <a:r>
              <a:rPr lang="en-US" sz="1600" b="1" dirty="0" smtClean="0">
                <a:latin typeface="Calibri" pitchFamily="34" charset="0"/>
              </a:rPr>
              <a:t>and go back to edit anytime before auto-submitted.</a:t>
            </a:r>
            <a:endParaRPr lang="en-US" sz="1600" b="1" dirty="0">
              <a:latin typeface="Calibri" pitchFamily="34" charset="0"/>
            </a:endParaRPr>
          </a:p>
        </p:txBody>
      </p:sp>
      <p:cxnSp>
        <p:nvCxnSpPr>
          <p:cNvPr id="13" name="Straight Connector 12"/>
          <p:cNvCxnSpPr/>
          <p:nvPr/>
        </p:nvCxnSpPr>
        <p:spPr>
          <a:xfrm flipV="1">
            <a:off x="1915886" y="4992914"/>
            <a:ext cx="478971" cy="2322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rcRect l="18019" t="23503" r="16192" b="35957"/>
          <a:stretch>
            <a:fillRect/>
          </a:stretch>
        </p:blipFill>
        <p:spPr bwMode="auto">
          <a:xfrm>
            <a:off x="381000" y="716280"/>
            <a:ext cx="6019800" cy="2318738"/>
          </a:xfrm>
          <a:prstGeom prst="rect">
            <a:avLst/>
          </a:prstGeom>
          <a:noFill/>
          <a:ln w="19050">
            <a:solidFill>
              <a:schemeClr val="tx1"/>
            </a:solidFill>
            <a:miter lim="800000"/>
            <a:headEnd/>
            <a:tailEnd/>
          </a:ln>
        </p:spPr>
      </p:pic>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Student View </a:t>
            </a:r>
            <a:r>
              <a:rPr lang="en-US" sz="3200" b="1" dirty="0" smtClean="0">
                <a:latin typeface="Calibri" pitchFamily="34" charset="0"/>
                <a:sym typeface="Wingdings" pitchFamily="2" charset="2"/>
              </a:rPr>
              <a:t> Types of Questions/Answers</a:t>
            </a:r>
            <a:endParaRPr lang="en-US" sz="3200" b="1" dirty="0" smtClean="0"/>
          </a:p>
        </p:txBody>
      </p:sp>
      <p:sp>
        <p:nvSpPr>
          <p:cNvPr id="5" name="Slide Number Placeholder 4"/>
          <p:cNvSpPr>
            <a:spLocks noGrp="1"/>
          </p:cNvSpPr>
          <p:nvPr>
            <p:ph type="sldNum" sz="quarter" idx="12"/>
          </p:nvPr>
        </p:nvSpPr>
        <p:spPr/>
        <p:txBody>
          <a:bodyPr/>
          <a:lstStyle/>
          <a:p>
            <a:fld id="{85960076-9277-45AD-8278-3CC172CE6E24}" type="slidenum">
              <a:rPr lang="en-US" smtClean="0"/>
              <a:pPr/>
              <a:t>23</a:t>
            </a:fld>
            <a:endParaRPr lang="en-US" dirty="0"/>
          </a:p>
        </p:txBody>
      </p:sp>
      <p:pic>
        <p:nvPicPr>
          <p:cNvPr id="7" name="Picture 6"/>
          <p:cNvPicPr>
            <a:picLocks noChangeAspect="1"/>
          </p:cNvPicPr>
          <p:nvPr/>
        </p:nvPicPr>
        <p:blipFill>
          <a:blip r:embed="rId4" cstate="print"/>
          <a:srcRect l="18152" t="23915" r="16048" b="11172"/>
          <a:stretch>
            <a:fillRect/>
          </a:stretch>
        </p:blipFill>
        <p:spPr bwMode="auto">
          <a:xfrm>
            <a:off x="3246120" y="3048000"/>
            <a:ext cx="5634834" cy="3474720"/>
          </a:xfrm>
          <a:prstGeom prst="rect">
            <a:avLst/>
          </a:prstGeom>
          <a:noFill/>
          <a:ln w="19050">
            <a:solidFill>
              <a:schemeClr val="tx1"/>
            </a:solidFill>
            <a:miter lim="800000"/>
            <a:headEnd/>
            <a:tailEnd/>
          </a:ln>
        </p:spPr>
      </p:pic>
      <p:sp>
        <p:nvSpPr>
          <p:cNvPr id="9" name="Line Callout 1 8"/>
          <p:cNvSpPr/>
          <p:nvPr/>
        </p:nvSpPr>
        <p:spPr>
          <a:xfrm>
            <a:off x="783774" y="3759965"/>
            <a:ext cx="2321522" cy="913636"/>
          </a:xfrm>
          <a:prstGeom prst="borderCallout1">
            <a:avLst>
              <a:gd name="adj1" fmla="val 28742"/>
              <a:gd name="adj2" fmla="val 98072"/>
              <a:gd name="adj3" fmla="val 93884"/>
              <a:gd name="adj4" fmla="val 181398"/>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Multiple Choice questions  will be automatically graded.</a:t>
            </a:r>
            <a:endParaRPr lang="en-US" sz="1600" b="1" dirty="0">
              <a:latin typeface="Calibri" pitchFamily="34" charset="0"/>
            </a:endParaRPr>
          </a:p>
        </p:txBody>
      </p:sp>
      <p:sp>
        <p:nvSpPr>
          <p:cNvPr id="11" name="Line Callout 1 10"/>
          <p:cNvSpPr/>
          <p:nvPr/>
        </p:nvSpPr>
        <p:spPr>
          <a:xfrm>
            <a:off x="791027" y="5254175"/>
            <a:ext cx="2321522" cy="783771"/>
          </a:xfrm>
          <a:prstGeom prst="borderCallout1">
            <a:avLst>
              <a:gd name="adj1" fmla="val 28742"/>
              <a:gd name="adj2" fmla="val 98072"/>
              <a:gd name="adj3" fmla="val 100239"/>
              <a:gd name="adj4" fmla="val 178272"/>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Short Answer questions brings up text box to enter answer.</a:t>
            </a:r>
          </a:p>
        </p:txBody>
      </p:sp>
      <p:sp>
        <p:nvSpPr>
          <p:cNvPr id="12" name="Line Callout 1 11"/>
          <p:cNvSpPr/>
          <p:nvPr/>
        </p:nvSpPr>
        <p:spPr>
          <a:xfrm>
            <a:off x="6088743" y="1262743"/>
            <a:ext cx="2605314" cy="1059543"/>
          </a:xfrm>
          <a:prstGeom prst="borderCallout1">
            <a:avLst>
              <a:gd name="adj1" fmla="val 62103"/>
              <a:gd name="adj2" fmla="val 1165"/>
              <a:gd name="adj3" fmla="val 128834"/>
              <a:gd name="adj4" fmla="val -12370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Question can require upload of graph or image, </a:t>
            </a:r>
            <a:br>
              <a:rPr lang="en-US" sz="1600" b="1" dirty="0" smtClean="0">
                <a:latin typeface="Calibri" pitchFamily="34" charset="0"/>
              </a:rPr>
            </a:br>
            <a:r>
              <a:rPr lang="en-US" sz="1600" b="1" dirty="0" smtClean="0">
                <a:latin typeface="Calibri" pitchFamily="34" charset="0"/>
              </a:rPr>
              <a:t>with or without </a:t>
            </a:r>
            <a:br>
              <a:rPr lang="en-US" sz="1600" b="1" dirty="0" smtClean="0">
                <a:latin typeface="Calibri" pitchFamily="34" charset="0"/>
              </a:rPr>
            </a:br>
            <a:r>
              <a:rPr lang="en-US" sz="1600" b="1" dirty="0" smtClean="0">
                <a:latin typeface="Calibri" pitchFamily="34" charset="0"/>
              </a:rPr>
              <a:t>additional text answer. </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fontScale="90000"/>
          </a:bodyPr>
          <a:lstStyle/>
          <a:p>
            <a:r>
              <a:rPr lang="en-US" sz="4400" b="1" dirty="0" smtClean="0">
                <a:latin typeface="Calibri" pitchFamily="34" charset="0"/>
              </a:rPr>
              <a:t>Student View </a:t>
            </a:r>
            <a:r>
              <a:rPr lang="en-US" sz="3600" b="1" dirty="0" smtClean="0">
                <a:latin typeface="Calibri" pitchFamily="34" charset="0"/>
                <a:sym typeface="Wingdings" pitchFamily="2" charset="2"/>
              </a:rPr>
              <a:t> Print with student answers</a:t>
            </a:r>
            <a:endParaRPr lang="en-US" b="1" dirty="0" smtClean="0"/>
          </a:p>
        </p:txBody>
      </p:sp>
      <p:pic>
        <p:nvPicPr>
          <p:cNvPr id="7" name="Picture 6"/>
          <p:cNvPicPr>
            <a:picLocks noChangeAspect="1"/>
          </p:cNvPicPr>
          <p:nvPr/>
        </p:nvPicPr>
        <p:blipFill>
          <a:blip r:embed="rId3" cstate="print"/>
          <a:srcRect r="16578"/>
          <a:stretch>
            <a:fillRect/>
          </a:stretch>
        </p:blipFill>
        <p:spPr bwMode="auto">
          <a:xfrm>
            <a:off x="914400" y="1371600"/>
            <a:ext cx="6833909" cy="5120640"/>
          </a:xfrm>
          <a:prstGeom prst="rect">
            <a:avLst/>
          </a:prstGeom>
          <a:noFill/>
          <a:ln w="19050">
            <a:solidFill>
              <a:schemeClr val="tx1"/>
            </a:solidFill>
            <a:miter lim="800000"/>
            <a:headEnd/>
            <a:tailEnd/>
          </a:ln>
        </p:spPr>
      </p:pic>
      <p:sp>
        <p:nvSpPr>
          <p:cNvPr id="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Student View </a:t>
            </a:r>
            <a:r>
              <a:rPr lang="en-US" sz="3200" b="1" dirty="0" smtClean="0">
                <a:latin typeface="Calibri" pitchFamily="34" charset="0"/>
                <a:sym typeface="Wingdings" pitchFamily="2" charset="2"/>
              </a:rPr>
              <a:t> Print Questions only</a:t>
            </a:r>
            <a:endParaRPr lang="en-US" b="1" dirty="0" smtClean="0"/>
          </a:p>
        </p:txBody>
      </p:sp>
      <p:pic>
        <p:nvPicPr>
          <p:cNvPr id="7" name="Picture 6"/>
          <p:cNvPicPr>
            <a:picLocks noChangeAspect="1"/>
          </p:cNvPicPr>
          <p:nvPr/>
        </p:nvPicPr>
        <p:blipFill>
          <a:blip r:embed="rId3" cstate="print"/>
          <a:srcRect r="14456" b="18285"/>
          <a:stretch>
            <a:fillRect/>
          </a:stretch>
        </p:blipFill>
        <p:spPr bwMode="auto">
          <a:xfrm>
            <a:off x="914400" y="1371600"/>
            <a:ext cx="7472205" cy="4461641"/>
          </a:xfrm>
          <a:prstGeom prst="rect">
            <a:avLst/>
          </a:prstGeom>
          <a:noFill/>
          <a:ln w="19050">
            <a:solidFill>
              <a:schemeClr val="tx1"/>
            </a:solidFill>
            <a:miter lim="800000"/>
            <a:headEnd/>
            <a:tailEnd/>
          </a:ln>
        </p:spPr>
      </p:pic>
      <p:sp>
        <p:nvSpPr>
          <p:cNvPr id="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Student View </a:t>
            </a:r>
            <a:r>
              <a:rPr lang="en-US" b="1" dirty="0" smtClean="0">
                <a:latin typeface="Calibri" pitchFamily="34" charset="0"/>
                <a:sym typeface="Wingdings" pitchFamily="2" charset="2"/>
              </a:rPr>
              <a:t> Selected MC saved</a:t>
            </a:r>
            <a:endParaRPr lang="en-US" b="1" dirty="0" smtClean="0"/>
          </a:p>
        </p:txBody>
      </p:sp>
      <p:pic>
        <p:nvPicPr>
          <p:cNvPr id="7" name="Picture 6"/>
          <p:cNvPicPr>
            <a:picLocks noChangeAspect="1"/>
          </p:cNvPicPr>
          <p:nvPr/>
        </p:nvPicPr>
        <p:blipFill>
          <a:blip r:embed="rId3" cstate="print"/>
          <a:srcRect t="11596" r="23740" b="4807"/>
          <a:stretch>
            <a:fillRect/>
          </a:stretch>
        </p:blipFill>
        <p:spPr bwMode="auto">
          <a:xfrm>
            <a:off x="985337" y="1198179"/>
            <a:ext cx="6672338" cy="4572000"/>
          </a:xfrm>
          <a:prstGeom prst="rect">
            <a:avLst/>
          </a:prstGeom>
          <a:noFill/>
          <a:ln w="19050">
            <a:solidFill>
              <a:schemeClr val="tx1"/>
            </a:solidFill>
            <a:miter lim="800000"/>
            <a:headEnd/>
            <a:tailEnd/>
          </a:ln>
        </p:spPr>
      </p:pic>
      <p:sp>
        <p:nvSpPr>
          <p:cNvPr id="10" name="Rounded Rectangle 9"/>
          <p:cNvSpPr/>
          <p:nvPr/>
        </p:nvSpPr>
        <p:spPr>
          <a:xfrm>
            <a:off x="2286000" y="3856831"/>
            <a:ext cx="5218386" cy="1992176"/>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200895" y="5516820"/>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Student View </a:t>
            </a:r>
            <a:r>
              <a:rPr lang="en-US" sz="3600" b="1" dirty="0" smtClean="0">
                <a:latin typeface="Calibri" pitchFamily="34" charset="0"/>
                <a:sym typeface="Wingdings" pitchFamily="2" charset="2"/>
              </a:rPr>
              <a:t> Editing Tools/Symbols</a:t>
            </a:r>
            <a:endParaRPr lang="en-US" sz="3600" b="1" dirty="0" smtClean="0"/>
          </a:p>
        </p:txBody>
      </p:sp>
      <p:sp>
        <p:nvSpPr>
          <p:cNvPr id="6" name="Slide Number Placeholder 5"/>
          <p:cNvSpPr>
            <a:spLocks noGrp="1"/>
          </p:cNvSpPr>
          <p:nvPr>
            <p:ph type="sldNum" sz="quarter" idx="12"/>
          </p:nvPr>
        </p:nvSpPr>
        <p:spPr/>
        <p:txBody>
          <a:bodyPr/>
          <a:lstStyle/>
          <a:p>
            <a:fld id="{85960076-9277-45AD-8278-3CC172CE6E24}" type="slidenum">
              <a:rPr lang="en-US" smtClean="0"/>
              <a:pPr/>
              <a:t>27</a:t>
            </a:fld>
            <a:endParaRPr lang="en-US" dirty="0"/>
          </a:p>
        </p:txBody>
      </p:sp>
      <p:pic>
        <p:nvPicPr>
          <p:cNvPr id="12" name="Picture 11" descr="symbol_menu_in_lecturebook.png"/>
          <p:cNvPicPr>
            <a:picLocks noChangeAspect="1"/>
          </p:cNvPicPr>
          <p:nvPr/>
        </p:nvPicPr>
        <p:blipFill>
          <a:blip r:embed="rId3" cstate="print"/>
          <a:stretch>
            <a:fillRect/>
          </a:stretch>
        </p:blipFill>
        <p:spPr>
          <a:xfrm>
            <a:off x="2119087" y="1064957"/>
            <a:ext cx="6697976" cy="4289345"/>
          </a:xfrm>
          <a:prstGeom prst="rect">
            <a:avLst/>
          </a:prstGeom>
          <a:ln>
            <a:solidFill>
              <a:schemeClr val="accent3">
                <a:lumMod val="50000"/>
              </a:schemeClr>
            </a:solidFill>
          </a:ln>
        </p:spPr>
      </p:pic>
      <p:sp>
        <p:nvSpPr>
          <p:cNvPr id="14" name="Line Callout 1 13"/>
          <p:cNvSpPr/>
          <p:nvPr/>
        </p:nvSpPr>
        <p:spPr>
          <a:xfrm>
            <a:off x="391886" y="972458"/>
            <a:ext cx="1799008" cy="1640113"/>
          </a:xfrm>
          <a:prstGeom prst="borderCallout1">
            <a:avLst>
              <a:gd name="adj1" fmla="val 63966"/>
              <a:gd name="adj2" fmla="val 98697"/>
              <a:gd name="adj3" fmla="val 180851"/>
              <a:gd name="adj4" fmla="val 14108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latin typeface="Calibri" pitchFamily="34" charset="0"/>
              </a:rPr>
              <a:t>Start typing and a palette of symbols and tools pops up. Can be customized with most common ones. </a:t>
            </a:r>
            <a:endParaRPr lang="en-US" sz="1600" b="1" dirty="0">
              <a:solidFill>
                <a:prstClr val="white"/>
              </a:solidFill>
              <a:latin typeface="Calibri" pitchFamily="34" charset="0"/>
            </a:endParaRPr>
          </a:p>
        </p:txBody>
      </p:sp>
      <p:sp>
        <p:nvSpPr>
          <p:cNvPr id="15" name="Line Callout 1 14"/>
          <p:cNvSpPr/>
          <p:nvPr/>
        </p:nvSpPr>
        <p:spPr>
          <a:xfrm>
            <a:off x="428171" y="3294742"/>
            <a:ext cx="1799008" cy="2198913"/>
          </a:xfrm>
          <a:prstGeom prst="borderCallout1">
            <a:avLst>
              <a:gd name="adj1" fmla="val 63966"/>
              <a:gd name="adj2" fmla="val 98697"/>
              <a:gd name="adj3" fmla="val 79081"/>
              <a:gd name="adj4" fmla="val 145924"/>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latin typeface="Calibri" pitchFamily="34" charset="0"/>
              </a:rPr>
              <a:t>Every answer entered, uploaded, and SAVED … </a:t>
            </a:r>
            <a:br>
              <a:rPr lang="en-US" sz="1600" b="1" dirty="0" smtClean="0">
                <a:solidFill>
                  <a:prstClr val="white"/>
                </a:solidFill>
                <a:latin typeface="Calibri" pitchFamily="34" charset="0"/>
              </a:rPr>
            </a:br>
            <a:r>
              <a:rPr lang="en-US" sz="1600" b="1" dirty="0" smtClean="0">
                <a:solidFill>
                  <a:prstClr val="white"/>
                </a:solidFill>
                <a:latin typeface="Calibri" pitchFamily="34" charset="0"/>
              </a:rPr>
              <a:t>is submitted </a:t>
            </a:r>
            <a:r>
              <a:rPr lang="en-US" sz="1600" b="1" u="sng" dirty="0" smtClean="0">
                <a:solidFill>
                  <a:prstClr val="white"/>
                </a:solidFill>
                <a:latin typeface="Calibri" pitchFamily="34" charset="0"/>
              </a:rPr>
              <a:t>automatically</a:t>
            </a:r>
            <a:r>
              <a:rPr lang="en-US" sz="1600" b="1" dirty="0" smtClean="0">
                <a:solidFill>
                  <a:prstClr val="white"/>
                </a:solidFill>
                <a:latin typeface="Calibri" pitchFamily="34" charset="0"/>
              </a:rPr>
              <a:t> at the due day/time.</a:t>
            </a:r>
          </a:p>
          <a:p>
            <a:pPr algn="ctr"/>
            <a:r>
              <a:rPr lang="en-US" sz="1600" b="1" dirty="0" smtClean="0">
                <a:solidFill>
                  <a:prstClr val="white"/>
                </a:solidFill>
                <a:latin typeface="Calibri" pitchFamily="34" charset="0"/>
              </a:rPr>
              <a:t>No more “I forgot to turn in my HW.”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1263316"/>
          </a:xfrm>
        </p:spPr>
        <p:txBody>
          <a:bodyPr>
            <a:normAutofit fontScale="90000"/>
          </a:bodyPr>
          <a:lstStyle/>
          <a:p>
            <a:r>
              <a:rPr lang="en-US" b="1" dirty="0" smtClean="0">
                <a:latin typeface="Calibri" pitchFamily="34" charset="0"/>
              </a:rPr>
              <a:t>Rate </a:t>
            </a:r>
            <a:r>
              <a:rPr lang="en-US" b="1" dirty="0" err="1" smtClean="0">
                <a:latin typeface="Calibri" pitchFamily="34" charset="0"/>
              </a:rPr>
              <a:t>OnLine</a:t>
            </a:r>
            <a:r>
              <a:rPr lang="en-US" b="1" dirty="0" smtClean="0">
                <a:latin typeface="Calibri" pitchFamily="34" charset="0"/>
              </a:rPr>
              <a:t> HW Tool Experience…</a:t>
            </a:r>
            <a:br>
              <a:rPr lang="en-US" b="1" dirty="0" smtClean="0">
                <a:latin typeface="Calibri" pitchFamily="34" charset="0"/>
              </a:rPr>
            </a:br>
            <a:r>
              <a:rPr lang="en-US" sz="3600" b="1" dirty="0" smtClean="0">
                <a:latin typeface="Calibri" pitchFamily="34" charset="0"/>
              </a:rPr>
              <a:t>“good or very good”</a:t>
            </a:r>
            <a:endParaRPr lang="en-US" b="1" dirty="0" smtClean="0"/>
          </a:p>
        </p:txBody>
      </p:sp>
      <p:sp>
        <p:nvSpPr>
          <p:cNvPr id="16387" name="Rectangle 4"/>
          <p:cNvSpPr>
            <a:spLocks noChangeArrowheads="1"/>
          </p:cNvSpPr>
          <p:nvPr/>
        </p:nvSpPr>
        <p:spPr bwMode="auto">
          <a:xfrm>
            <a:off x="930442" y="1636296"/>
            <a:ext cx="7639300" cy="492443"/>
          </a:xfrm>
          <a:prstGeom prst="rect">
            <a:avLst/>
          </a:prstGeom>
          <a:noFill/>
          <a:ln w="9525">
            <a:noFill/>
            <a:miter lim="800000"/>
            <a:headEnd/>
            <a:tailEnd/>
          </a:ln>
        </p:spPr>
        <p:txBody>
          <a:bodyPr wrap="square">
            <a:spAutoFit/>
          </a:bodyPr>
          <a:lstStyle/>
          <a:p>
            <a:pPr marL="438150" indent="-319088">
              <a:buClr>
                <a:schemeClr val="accent1"/>
              </a:buClr>
              <a:buSzPct val="80000"/>
            </a:pPr>
            <a:r>
              <a:rPr lang="en-US" sz="2600" b="1" dirty="0" smtClean="0">
                <a:solidFill>
                  <a:srgbClr val="000000"/>
                </a:solidFill>
                <a:latin typeface="Corbel" pitchFamily="34" charset="0"/>
              </a:rPr>
              <a:t>Spring 2010: 52%    	         Fall 2010: 55% </a:t>
            </a:r>
            <a:endParaRPr lang="en-US" sz="2600" b="1" baseline="0" dirty="0">
              <a:solidFill>
                <a:srgbClr val="000000"/>
              </a:solidFill>
              <a:latin typeface="Corbel" pitchFamily="34" charset="0"/>
            </a:endParaRPr>
          </a:p>
        </p:txBody>
      </p:sp>
      <p:pic>
        <p:nvPicPr>
          <p:cNvPr id="4" name="Picture 3" descr="summary chart of feedback from students.png"/>
          <p:cNvPicPr>
            <a:picLocks noChangeAspect="1"/>
          </p:cNvPicPr>
          <p:nvPr/>
        </p:nvPicPr>
        <p:blipFill>
          <a:blip r:embed="rId3" cstate="print"/>
          <a:srcRect l="4412" r="6985"/>
          <a:stretch>
            <a:fillRect/>
          </a:stretch>
        </p:blipFill>
        <p:spPr>
          <a:xfrm>
            <a:off x="192505" y="2233863"/>
            <a:ext cx="3866148" cy="3272590"/>
          </a:xfrm>
          <a:prstGeom prst="rect">
            <a:avLst/>
          </a:prstGeom>
        </p:spPr>
      </p:pic>
      <p:pic>
        <p:nvPicPr>
          <p:cNvPr id="5" name="Picture 4" descr="RateLectureBook HW tool graph.jpg"/>
          <p:cNvPicPr>
            <a:picLocks noChangeAspect="1"/>
          </p:cNvPicPr>
          <p:nvPr/>
        </p:nvPicPr>
        <p:blipFill>
          <a:blip r:embed="rId4" cstate="print"/>
          <a:srcRect l="3919" r="5711"/>
          <a:stretch>
            <a:fillRect/>
          </a:stretch>
        </p:blipFill>
        <p:spPr>
          <a:xfrm>
            <a:off x="4636168" y="2239129"/>
            <a:ext cx="3898231" cy="3235242"/>
          </a:xfrm>
          <a:prstGeom prst="rect">
            <a:avLst/>
          </a:prstGeom>
        </p:spPr>
      </p:pic>
      <p:sp>
        <p:nvSpPr>
          <p:cNvPr id="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28</a:t>
            </a:fld>
            <a:endParaRPr lang="en-US"/>
          </a:p>
        </p:txBody>
      </p:sp>
      <p:sp>
        <p:nvSpPr>
          <p:cNvPr id="7"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48640" y="91440"/>
            <a:ext cx="8229600" cy="685800"/>
          </a:xfrm>
        </p:spPr>
        <p:txBody>
          <a:bodyPr>
            <a:normAutofit/>
          </a:bodyPr>
          <a:lstStyle/>
          <a:p>
            <a:r>
              <a:rPr lang="en-US" sz="3200" b="1" dirty="0" smtClean="0">
                <a:latin typeface="Calibri" pitchFamily="34" charset="0"/>
              </a:rPr>
              <a:t>LectureBook </a:t>
            </a:r>
            <a:r>
              <a:rPr lang="en-US" sz="3200" b="1" i="1" dirty="0" smtClean="0">
                <a:solidFill>
                  <a:schemeClr val="accent3">
                    <a:lumMod val="75000"/>
                  </a:schemeClr>
                </a:solidFill>
                <a:latin typeface="Calibri" pitchFamily="34" charset="0"/>
              </a:rPr>
              <a:t>Pluses</a:t>
            </a:r>
            <a:r>
              <a:rPr lang="en-US" sz="3200" b="1" dirty="0" smtClean="0">
                <a:latin typeface="Calibri" pitchFamily="34" charset="0"/>
              </a:rPr>
              <a:t> from Students</a:t>
            </a:r>
            <a:endParaRPr lang="en-US" sz="3200" b="1" dirty="0" smtClean="0"/>
          </a:p>
        </p:txBody>
      </p:sp>
      <p:sp>
        <p:nvSpPr>
          <p:cNvPr id="16387" name="Rectangle 4"/>
          <p:cNvSpPr>
            <a:spLocks noChangeArrowheads="1"/>
          </p:cNvSpPr>
          <p:nvPr/>
        </p:nvSpPr>
        <p:spPr bwMode="auto">
          <a:xfrm>
            <a:off x="140872" y="781490"/>
            <a:ext cx="8682037" cy="3370153"/>
          </a:xfrm>
          <a:prstGeom prst="rect">
            <a:avLst/>
          </a:prstGeom>
          <a:noFill/>
          <a:ln w="9525">
            <a:noFill/>
            <a:miter lim="800000"/>
            <a:headEnd/>
            <a:tailEnd/>
          </a:ln>
        </p:spPr>
        <p:txBody>
          <a:bodyPr>
            <a:spAutoFit/>
          </a:bodyPr>
          <a:lstStyle/>
          <a:p>
            <a:pPr marL="438150" indent="-319088">
              <a:spcBef>
                <a:spcPts val="600"/>
              </a:spcBef>
              <a:buClr>
                <a:schemeClr val="accent1"/>
              </a:buClr>
              <a:buSzPct val="80000"/>
              <a:buFont typeface="Wingdings 2" pitchFamily="18" charset="2"/>
              <a:buChar char=""/>
            </a:pPr>
            <a:r>
              <a:rPr lang="en-US" sz="2200" dirty="0" smtClean="0">
                <a:solidFill>
                  <a:srgbClr val="000000"/>
                </a:solidFill>
                <a:latin typeface="Calibri" pitchFamily="34" charset="0"/>
              </a:rPr>
              <a:t>I liked it, since </a:t>
            </a:r>
            <a:r>
              <a:rPr lang="en-US" sz="2200" b="1" dirty="0" smtClean="0">
                <a:solidFill>
                  <a:srgbClr val="000000"/>
                </a:solidFill>
                <a:latin typeface="Calibri" pitchFamily="34" charset="0"/>
              </a:rPr>
              <a:t>we did not have to turn in anything</a:t>
            </a:r>
            <a:r>
              <a:rPr lang="en-US" sz="2200" dirty="0" smtClean="0">
                <a:solidFill>
                  <a:srgbClr val="000000"/>
                </a:solidFill>
                <a:latin typeface="Calibri" pitchFamily="34" charset="0"/>
              </a:rPr>
              <a:t>.</a:t>
            </a:r>
          </a:p>
          <a:p>
            <a:pPr marL="438150" indent="-319088">
              <a:spcBef>
                <a:spcPts val="600"/>
              </a:spcBef>
              <a:buClr>
                <a:schemeClr val="accent1"/>
              </a:buClr>
              <a:buSzPct val="80000"/>
              <a:buFont typeface="Wingdings 2" pitchFamily="18" charset="2"/>
              <a:buChar char=""/>
            </a:pPr>
            <a:r>
              <a:rPr lang="en-US" sz="2200" dirty="0" smtClean="0">
                <a:solidFill>
                  <a:srgbClr val="000000"/>
                </a:solidFill>
                <a:latin typeface="Calibri" pitchFamily="34" charset="0"/>
              </a:rPr>
              <a:t>At first, I was skeptical, but within the first week I became greatly appreciative of its features. It allows GSIs to </a:t>
            </a:r>
            <a:r>
              <a:rPr lang="en-US" sz="2200" b="1" dirty="0" smtClean="0">
                <a:solidFill>
                  <a:srgbClr val="000000"/>
                </a:solidFill>
                <a:latin typeface="Calibri" pitchFamily="34" charset="0"/>
              </a:rPr>
              <a:t>provide feedback </a:t>
            </a:r>
            <a:r>
              <a:rPr lang="en-US" sz="2200" dirty="0" smtClean="0">
                <a:solidFill>
                  <a:srgbClr val="000000"/>
                </a:solidFill>
                <a:latin typeface="Calibri" pitchFamily="34" charset="0"/>
              </a:rPr>
              <a:t>on individual responses, and allows students to </a:t>
            </a:r>
            <a:r>
              <a:rPr lang="en-US" sz="2200" b="1" dirty="0" smtClean="0">
                <a:solidFill>
                  <a:srgbClr val="000000"/>
                </a:solidFill>
                <a:latin typeface="Calibri" pitchFamily="34" charset="0"/>
              </a:rPr>
              <a:t>quickly identify and understand their mistakes</a:t>
            </a:r>
            <a:r>
              <a:rPr lang="en-US" sz="2200" dirty="0" smtClean="0">
                <a:solidFill>
                  <a:srgbClr val="000000"/>
                </a:solidFill>
                <a:latin typeface="Calibri" pitchFamily="34" charset="0"/>
              </a:rPr>
              <a:t>. </a:t>
            </a:r>
          </a:p>
          <a:p>
            <a:pPr marL="438150" indent="-319088">
              <a:spcBef>
                <a:spcPts val="600"/>
              </a:spcBef>
              <a:buClr>
                <a:schemeClr val="accent1"/>
              </a:buClr>
              <a:buSzPct val="80000"/>
              <a:buFont typeface="Wingdings 2" pitchFamily="18" charset="2"/>
              <a:buChar char=""/>
            </a:pPr>
            <a:r>
              <a:rPr lang="en-US" sz="2200" dirty="0" smtClean="0">
                <a:solidFill>
                  <a:srgbClr val="000000"/>
                </a:solidFill>
                <a:latin typeface="Calibri" pitchFamily="34" charset="0"/>
              </a:rPr>
              <a:t>The </a:t>
            </a:r>
            <a:r>
              <a:rPr lang="en-US" sz="2200" b="1" dirty="0" smtClean="0">
                <a:solidFill>
                  <a:srgbClr val="000000"/>
                </a:solidFill>
                <a:latin typeface="Calibri" pitchFamily="34" charset="0"/>
              </a:rPr>
              <a:t>complete set of answers </a:t>
            </a:r>
            <a:r>
              <a:rPr lang="en-US" sz="2200" dirty="0" smtClean="0">
                <a:solidFill>
                  <a:srgbClr val="000000"/>
                </a:solidFill>
                <a:latin typeface="Calibri" pitchFamily="34" charset="0"/>
              </a:rPr>
              <a:t>to each HW assignment were great to review and work through problems before exams. </a:t>
            </a:r>
          </a:p>
          <a:p>
            <a:pPr marL="438150" indent="-319088">
              <a:spcBef>
                <a:spcPts val="600"/>
              </a:spcBef>
              <a:buClr>
                <a:schemeClr val="accent1"/>
              </a:buClr>
              <a:buSzPct val="80000"/>
              <a:buFont typeface="Wingdings 2" pitchFamily="18" charset="2"/>
              <a:buChar char=""/>
            </a:pPr>
            <a:r>
              <a:rPr lang="en-US" sz="2200" b="1" dirty="0" smtClean="0">
                <a:solidFill>
                  <a:srgbClr val="000000"/>
                </a:solidFill>
                <a:latin typeface="Calibri" pitchFamily="34" charset="0"/>
              </a:rPr>
              <a:t>The online homework tool is fundamentally </a:t>
            </a:r>
            <a:br>
              <a:rPr lang="en-US" sz="2200" b="1" dirty="0" smtClean="0">
                <a:solidFill>
                  <a:srgbClr val="000000"/>
                </a:solidFill>
                <a:latin typeface="Calibri" pitchFamily="34" charset="0"/>
              </a:rPr>
            </a:br>
            <a:r>
              <a:rPr lang="en-US" sz="2200" b="1" dirty="0" smtClean="0">
                <a:solidFill>
                  <a:srgbClr val="000000"/>
                </a:solidFill>
                <a:latin typeface="Calibri" pitchFamily="34" charset="0"/>
              </a:rPr>
              <a:t> 			a </a:t>
            </a:r>
            <a:r>
              <a:rPr lang="en-US" sz="2200" b="1" i="1" dirty="0" smtClean="0">
                <a:solidFill>
                  <a:srgbClr val="000000"/>
                </a:solidFill>
                <a:latin typeface="Calibri" pitchFamily="34" charset="0"/>
              </a:rPr>
              <a:t>learning</a:t>
            </a:r>
            <a:r>
              <a:rPr lang="en-US" sz="2200" b="1" dirty="0" smtClean="0">
                <a:solidFill>
                  <a:srgbClr val="000000"/>
                </a:solidFill>
                <a:latin typeface="Calibri" pitchFamily="34" charset="0"/>
              </a:rPr>
              <a:t> tool and a </a:t>
            </a:r>
            <a:r>
              <a:rPr lang="en-US" sz="2200" b="1" i="1" dirty="0" smtClean="0">
                <a:solidFill>
                  <a:srgbClr val="000000"/>
                </a:solidFill>
                <a:latin typeface="Calibri" pitchFamily="34" charset="0"/>
              </a:rPr>
              <a:t>study</a:t>
            </a:r>
            <a:r>
              <a:rPr lang="en-US" sz="2200" b="1" dirty="0" smtClean="0">
                <a:solidFill>
                  <a:srgbClr val="000000"/>
                </a:solidFill>
                <a:latin typeface="Calibri" pitchFamily="34" charset="0"/>
              </a:rPr>
              <a:t> tool.</a:t>
            </a:r>
          </a:p>
        </p:txBody>
      </p:sp>
      <p:sp>
        <p:nvSpPr>
          <p:cNvPr id="4" name="Slide Number Placeholder 3"/>
          <p:cNvSpPr>
            <a:spLocks noGrp="1"/>
          </p:cNvSpPr>
          <p:nvPr>
            <p:ph type="sldNum" sz="quarter" idx="12"/>
          </p:nvPr>
        </p:nvSpPr>
        <p:spPr/>
        <p:txBody>
          <a:bodyPr/>
          <a:lstStyle/>
          <a:p>
            <a:fld id="{85960076-9277-45AD-8278-3CC172CE6E24}" type="slidenum">
              <a:rPr lang="en-US" smtClean="0"/>
              <a:pPr/>
              <a:t>29</a:t>
            </a:fld>
            <a:endParaRPr lang="en-US" dirty="0"/>
          </a:p>
        </p:txBody>
      </p:sp>
      <p:sp>
        <p:nvSpPr>
          <p:cNvPr id="6" name="Rectangle 4"/>
          <p:cNvSpPr>
            <a:spLocks noChangeArrowheads="1"/>
          </p:cNvSpPr>
          <p:nvPr/>
        </p:nvSpPr>
        <p:spPr bwMode="auto">
          <a:xfrm>
            <a:off x="95152" y="4796144"/>
            <a:ext cx="8682037" cy="1261884"/>
          </a:xfrm>
          <a:prstGeom prst="rect">
            <a:avLst/>
          </a:prstGeom>
          <a:noFill/>
          <a:ln w="9525">
            <a:noFill/>
            <a:miter lim="800000"/>
            <a:headEnd/>
            <a:tailEnd/>
          </a:ln>
        </p:spPr>
        <p:txBody>
          <a:bodyPr>
            <a:spAutoFit/>
          </a:bodyPr>
          <a:lstStyle/>
          <a:p>
            <a:pPr marL="438150" indent="-319088">
              <a:spcBef>
                <a:spcPts val="600"/>
              </a:spcBef>
              <a:buClr>
                <a:schemeClr val="accent1"/>
              </a:buClr>
              <a:buSzPct val="80000"/>
              <a:buFont typeface="Wingdings 2" pitchFamily="18" charset="2"/>
              <a:buChar char=""/>
            </a:pPr>
            <a:r>
              <a:rPr lang="en-US" sz="2200" baseline="0" dirty="0" smtClean="0">
                <a:solidFill>
                  <a:srgbClr val="000000"/>
                </a:solidFill>
                <a:latin typeface="Calibri" pitchFamily="34" charset="0"/>
              </a:rPr>
              <a:t>Make </a:t>
            </a:r>
            <a:r>
              <a:rPr lang="en-US" sz="2200" b="1" baseline="0" dirty="0" smtClean="0">
                <a:solidFill>
                  <a:srgbClr val="000000"/>
                </a:solidFill>
                <a:latin typeface="Calibri" pitchFamily="34" charset="0"/>
              </a:rPr>
              <a:t>inputting</a:t>
            </a:r>
            <a:r>
              <a:rPr lang="en-US" sz="2200" b="1" dirty="0" smtClean="0">
                <a:solidFill>
                  <a:srgbClr val="000000"/>
                </a:solidFill>
                <a:latin typeface="Calibri" pitchFamily="34" charset="0"/>
              </a:rPr>
              <a:t> s</a:t>
            </a:r>
            <a:r>
              <a:rPr lang="en-US" sz="2200" b="1" baseline="0" dirty="0" smtClean="0">
                <a:solidFill>
                  <a:srgbClr val="000000"/>
                </a:solidFill>
                <a:latin typeface="Calibri" pitchFamily="34" charset="0"/>
              </a:rPr>
              <a:t>ymbols easier </a:t>
            </a:r>
            <a:r>
              <a:rPr lang="en-US" sz="2200" baseline="0" dirty="0" smtClean="0">
                <a:solidFill>
                  <a:srgbClr val="000000"/>
                </a:solidFill>
                <a:latin typeface="Calibri" pitchFamily="34" charset="0"/>
              </a:rPr>
              <a:t>(move </a:t>
            </a:r>
            <a:r>
              <a:rPr lang="en-US" sz="2200" dirty="0" smtClean="0">
                <a:solidFill>
                  <a:srgbClr val="000000"/>
                </a:solidFill>
                <a:latin typeface="Calibri" pitchFamily="34" charset="0"/>
              </a:rPr>
              <a:t>most-used to main toolbar)</a:t>
            </a:r>
            <a:endParaRPr lang="en-US" sz="2200" baseline="0" dirty="0" smtClean="0">
              <a:solidFill>
                <a:srgbClr val="000000"/>
              </a:solidFill>
              <a:latin typeface="Calibri" pitchFamily="34" charset="0"/>
            </a:endParaRPr>
          </a:p>
          <a:p>
            <a:pPr marL="438150" indent="-319088">
              <a:spcBef>
                <a:spcPts val="600"/>
              </a:spcBef>
              <a:buClr>
                <a:schemeClr val="accent1"/>
              </a:buClr>
              <a:buSzPct val="80000"/>
              <a:buFont typeface="Wingdings 2" pitchFamily="18" charset="2"/>
              <a:buChar char=""/>
            </a:pPr>
            <a:r>
              <a:rPr lang="en-US" sz="2200" b="1" dirty="0" smtClean="0">
                <a:solidFill>
                  <a:srgbClr val="000000"/>
                </a:solidFill>
                <a:latin typeface="Calibri" pitchFamily="34" charset="0"/>
              </a:rPr>
              <a:t>Ability to Draw </a:t>
            </a:r>
            <a:r>
              <a:rPr lang="en-US" sz="2200" dirty="0" smtClean="0">
                <a:solidFill>
                  <a:srgbClr val="000000"/>
                </a:solidFill>
                <a:latin typeface="Calibri" pitchFamily="34" charset="0"/>
              </a:rPr>
              <a:t>(incorporate some type of Paint Tool)</a:t>
            </a:r>
          </a:p>
          <a:p>
            <a:pPr marL="438150" indent="-319088">
              <a:spcBef>
                <a:spcPts val="600"/>
              </a:spcBef>
              <a:buClr>
                <a:schemeClr val="accent1"/>
              </a:buClr>
              <a:buSzPct val="80000"/>
              <a:buFont typeface="Wingdings 2" pitchFamily="18" charset="2"/>
              <a:buChar char=""/>
            </a:pPr>
            <a:r>
              <a:rPr lang="en-US" sz="2200" b="1" dirty="0" smtClean="0">
                <a:solidFill>
                  <a:srgbClr val="000000"/>
                </a:solidFill>
                <a:latin typeface="Calibri" pitchFamily="34" charset="0"/>
              </a:rPr>
              <a:t>Add Reminder</a:t>
            </a:r>
            <a:r>
              <a:rPr lang="en-US" sz="2200" dirty="0" smtClean="0">
                <a:solidFill>
                  <a:srgbClr val="000000"/>
                </a:solidFill>
                <a:latin typeface="Calibri" pitchFamily="34" charset="0"/>
              </a:rPr>
              <a:t> so we know if any problems are unfinished (no answer)</a:t>
            </a:r>
            <a:endParaRPr lang="en-US" sz="2200" baseline="0" dirty="0">
              <a:solidFill>
                <a:srgbClr val="000000"/>
              </a:solidFill>
              <a:latin typeface="Calibri" pitchFamily="34" charset="0"/>
            </a:endParaRPr>
          </a:p>
        </p:txBody>
      </p:sp>
      <p:sp>
        <p:nvSpPr>
          <p:cNvPr id="7" name="Title 1"/>
          <p:cNvSpPr txBox="1">
            <a:spLocks/>
          </p:cNvSpPr>
          <p:nvPr/>
        </p:nvSpPr>
        <p:spPr>
          <a:xfrm>
            <a:off x="533400" y="4236720"/>
            <a:ext cx="8229600" cy="6858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uLnTx/>
                <a:uFillTx/>
                <a:latin typeface="Calibri" pitchFamily="34" charset="0"/>
                <a:ea typeface="+mj-ea"/>
                <a:cs typeface="+mj-cs"/>
              </a:rPr>
              <a:t>LectureBook </a:t>
            </a:r>
            <a:r>
              <a:rPr kumimoji="0" lang="en-US" sz="3200" b="1" i="1" u="none" strike="noStrike" kern="1200" cap="none" spc="0" normalizeH="0" baseline="0" noProof="0" dirty="0" smtClean="0">
                <a:ln>
                  <a:noFill/>
                </a:ln>
                <a:solidFill>
                  <a:schemeClr val="accent3">
                    <a:lumMod val="75000"/>
                  </a:schemeClr>
                </a:solidFill>
                <a:effectLst/>
                <a:uLnTx/>
                <a:uFillTx/>
                <a:latin typeface="Calibri" pitchFamily="34" charset="0"/>
                <a:ea typeface="+mj-ea"/>
                <a:cs typeface="+mj-cs"/>
              </a:rPr>
              <a:t>Wishes</a:t>
            </a:r>
            <a:r>
              <a:rPr kumimoji="0" lang="en-US" sz="3200" b="1" i="1" u="none" strike="noStrike" kern="1200" cap="none" spc="0" normalizeH="0" baseline="0" noProof="0" dirty="0" smtClean="0">
                <a:ln>
                  <a:noFill/>
                </a:ln>
                <a:solidFill>
                  <a:schemeClr val="tx2"/>
                </a:solidFill>
                <a:effectLst/>
                <a:uLnTx/>
                <a:uFillTx/>
                <a:latin typeface="Calibri" pitchFamily="34" charset="0"/>
                <a:ea typeface="+mj-ea"/>
                <a:cs typeface="+mj-cs"/>
              </a:rPr>
              <a:t> </a:t>
            </a:r>
            <a:r>
              <a:rPr kumimoji="0" lang="en-US" sz="3200" b="1" i="0" u="none" strike="noStrike" kern="1200" cap="none" spc="0" normalizeH="0" baseline="0" noProof="0" dirty="0" smtClean="0">
                <a:ln>
                  <a:noFill/>
                </a:ln>
                <a:solidFill>
                  <a:schemeClr val="tx2"/>
                </a:solidFill>
                <a:effectLst/>
                <a:uLnTx/>
                <a:uFillTx/>
                <a:latin typeface="Calibri" pitchFamily="34" charset="0"/>
                <a:ea typeface="+mj-ea"/>
                <a:cs typeface="+mj-cs"/>
              </a:rPr>
              <a:t>from Students</a:t>
            </a:r>
            <a:endParaRPr kumimoji="0" lang="en-US" sz="3200" b="1"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pPr eaLnBrk="1" hangingPunct="1"/>
            <a:r>
              <a:rPr lang="en-US" sz="4800" b="1" dirty="0" smtClean="0">
                <a:latin typeface="Calibri" pitchFamily="34" charset="0"/>
              </a:rPr>
              <a:t>Course Background</a:t>
            </a:r>
          </a:p>
        </p:txBody>
      </p:sp>
      <p:sp>
        <p:nvSpPr>
          <p:cNvPr id="10243" name="Content Placeholder 2"/>
          <p:cNvSpPr>
            <a:spLocks noGrp="1"/>
          </p:cNvSpPr>
          <p:nvPr>
            <p:ph sz="quarter" idx="1"/>
          </p:nvPr>
        </p:nvSpPr>
        <p:spPr>
          <a:xfrm>
            <a:off x="707923" y="3048000"/>
            <a:ext cx="8059840" cy="2647950"/>
          </a:xfrm>
        </p:spPr>
        <p:txBody>
          <a:bodyPr>
            <a:normAutofit/>
          </a:bodyPr>
          <a:lstStyle/>
          <a:p>
            <a:pPr marL="465138" lvl="1" indent="-465138">
              <a:buClr>
                <a:srgbClr val="72A376"/>
              </a:buClr>
            </a:pPr>
            <a:r>
              <a:rPr lang="en-US" sz="3600" dirty="0" smtClean="0">
                <a:solidFill>
                  <a:srgbClr val="000000"/>
                </a:solidFill>
                <a:latin typeface="Calibri" pitchFamily="34" charset="0"/>
              </a:rPr>
              <a:t>~1500 students/term</a:t>
            </a:r>
          </a:p>
          <a:p>
            <a:pPr marL="465138" lvl="1" indent="-465138">
              <a:buClr>
                <a:srgbClr val="72A376"/>
              </a:buClr>
            </a:pPr>
            <a:r>
              <a:rPr lang="en-US" sz="3600" dirty="0" smtClean="0">
                <a:solidFill>
                  <a:srgbClr val="000000"/>
                </a:solidFill>
                <a:latin typeface="Calibri" pitchFamily="34" charset="0"/>
                <a:sym typeface="Wingdings" pitchFamily="2" charset="2"/>
              </a:rPr>
              <a:t>5 lectures (200-400 each)</a:t>
            </a:r>
          </a:p>
          <a:p>
            <a:pPr marL="465138" lvl="1" indent="-465138">
              <a:buClr>
                <a:srgbClr val="72A376"/>
              </a:buClr>
            </a:pPr>
            <a:r>
              <a:rPr lang="en-US" sz="3600" dirty="0" smtClean="0">
                <a:solidFill>
                  <a:srgbClr val="000000"/>
                </a:solidFill>
                <a:latin typeface="Calibri" pitchFamily="34" charset="0"/>
                <a:sym typeface="Wingdings" pitchFamily="2" charset="2"/>
              </a:rPr>
              <a:t>55 GSI-led computer labs (~25 each)</a:t>
            </a:r>
          </a:p>
          <a:p>
            <a:pPr marL="465138" lvl="1" indent="-465138">
              <a:buClr>
                <a:srgbClr val="72A376"/>
              </a:buClr>
            </a:pPr>
            <a:r>
              <a:rPr lang="en-US" sz="3600" dirty="0" smtClean="0">
                <a:solidFill>
                  <a:srgbClr val="000000"/>
                </a:solidFill>
                <a:latin typeface="Calibri" pitchFamily="34" charset="0"/>
              </a:rPr>
              <a:t>Strong desire to take course? </a:t>
            </a:r>
            <a:endParaRPr lang="en-US" sz="3600" b="1" dirty="0" smtClean="0">
              <a:solidFill>
                <a:srgbClr val="000000"/>
              </a:solidFill>
              <a:latin typeface="Calibri" pitchFamily="34" charset="0"/>
            </a:endParaRPr>
          </a:p>
        </p:txBody>
      </p:sp>
      <p:pic>
        <p:nvPicPr>
          <p:cNvPr id="10244" name="Picture 8"/>
          <p:cNvPicPr>
            <a:picLocks noChangeAspect="1" noChangeArrowheads="1"/>
          </p:cNvPicPr>
          <p:nvPr/>
        </p:nvPicPr>
        <p:blipFill>
          <a:blip r:embed="rId3" cstate="print"/>
          <a:srcRect l="11369" t="22353" r="13371" b="20763"/>
          <a:stretch>
            <a:fillRect/>
          </a:stretch>
        </p:blipFill>
        <p:spPr bwMode="auto">
          <a:xfrm>
            <a:off x="1606550" y="1320800"/>
            <a:ext cx="5045075" cy="1730375"/>
          </a:xfrm>
          <a:prstGeom prst="rect">
            <a:avLst/>
          </a:prstGeom>
          <a:noFill/>
          <a:ln w="9525">
            <a:noFill/>
            <a:miter lim="800000"/>
            <a:headEnd/>
            <a:tailEnd/>
          </a:ln>
        </p:spPr>
      </p:pic>
      <p:sp>
        <p:nvSpPr>
          <p:cNvPr id="5" name="Rectangle 4"/>
          <p:cNvSpPr/>
          <p:nvPr/>
        </p:nvSpPr>
        <p:spPr>
          <a:xfrm>
            <a:off x="6732033" y="4922781"/>
            <a:ext cx="1497526" cy="830997"/>
          </a:xfrm>
          <a:prstGeom prst="rect">
            <a:avLst/>
          </a:prstGeom>
          <a:solidFill>
            <a:schemeClr val="tx2"/>
          </a:solidFill>
        </p:spPr>
        <p:txBody>
          <a:bodyPr wrap="none">
            <a:spAutoFit/>
          </a:bodyPr>
          <a:lstStyle/>
          <a:p>
            <a:pPr marL="465138" lvl="1" indent="-465138">
              <a:buClr>
                <a:srgbClr val="72A376"/>
              </a:buClr>
            </a:pPr>
            <a:r>
              <a:rPr lang="en-US" sz="4800" b="1" dirty="0" smtClean="0">
                <a:solidFill>
                  <a:schemeClr val="bg1"/>
                </a:solidFill>
                <a:latin typeface="Calibri" pitchFamily="34" charset="0"/>
              </a:rPr>
              <a:t>… No</a:t>
            </a:r>
          </a:p>
        </p:txBody>
      </p:sp>
      <p:sp>
        <p:nvSpPr>
          <p:cNvPr id="6"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
        <p:nvSpPr>
          <p:cNvPr id="7"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itchFamily="34" charset="0"/>
              </a:rPr>
              <a:t>Online HW</a:t>
            </a:r>
            <a:endParaRPr lang="en-US" sz="4800" b="1" dirty="0">
              <a:latin typeface="Calibri" pitchFamily="34" charset="0"/>
            </a:endParaRPr>
          </a:p>
        </p:txBody>
      </p:sp>
      <p:sp>
        <p:nvSpPr>
          <p:cNvPr id="3" name="Text Placeholder 2"/>
          <p:cNvSpPr>
            <a:spLocks noGrp="1"/>
          </p:cNvSpPr>
          <p:nvPr>
            <p:ph type="body" idx="1"/>
          </p:nvPr>
        </p:nvSpPr>
        <p:spPr/>
        <p:txBody>
          <a:bodyPr/>
          <a:lstStyle/>
          <a:p>
            <a:r>
              <a:rPr lang="en-US" sz="4000" b="1" dirty="0" smtClean="0">
                <a:solidFill>
                  <a:srgbClr val="0099CC"/>
                </a:solidFill>
                <a:latin typeface="Calibri" pitchFamily="34" charset="0"/>
                <a:ea typeface="+mj-ea"/>
                <a:cs typeface="+mj-cs"/>
              </a:rPr>
              <a:t>Grader (GSI) View</a:t>
            </a:r>
            <a:endParaRPr lang="en-US" b="1" dirty="0">
              <a:solidFill>
                <a:srgbClr val="0099CC"/>
              </a:solidFill>
              <a:latin typeface="Calibri" pitchFamily="34" charset="0"/>
            </a:endParaRPr>
          </a:p>
        </p:txBody>
      </p:sp>
      <p:sp>
        <p:nvSpPr>
          <p:cNvPr id="5" name="Slide Number Placeholder 4"/>
          <p:cNvSpPr>
            <a:spLocks noGrp="1"/>
          </p:cNvSpPr>
          <p:nvPr>
            <p:ph type="sldNum" sz="quarter" idx="12"/>
          </p:nvPr>
        </p:nvSpPr>
        <p:spPr/>
        <p:txBody>
          <a:bodyPr/>
          <a:lstStyle/>
          <a:p>
            <a:fld id="{85960076-9277-45AD-8278-3CC172CE6E24}" type="slidenum">
              <a:rPr lang="en-US" smtClean="0"/>
              <a:pPr/>
              <a:t>30</a:t>
            </a:fld>
            <a:endParaRPr lang="en-US"/>
          </a:p>
        </p:txBody>
      </p:sp>
      <p:sp>
        <p:nvSpPr>
          <p:cNvPr id="6"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Grader View </a:t>
            </a:r>
            <a:r>
              <a:rPr lang="en-US" sz="3600" b="1" dirty="0" smtClean="0">
                <a:latin typeface="Calibri" pitchFamily="34" charset="0"/>
                <a:sym typeface="Wingdings" pitchFamily="2" charset="2"/>
              </a:rPr>
              <a:t> Dashboard</a:t>
            </a:r>
            <a:endParaRPr lang="en-US" sz="3600" b="1" dirty="0" smtClean="0"/>
          </a:p>
        </p:txBody>
      </p:sp>
      <p:pic>
        <p:nvPicPr>
          <p:cNvPr id="6" name="Picture 5"/>
          <p:cNvPicPr>
            <a:picLocks noChangeAspect="1"/>
          </p:cNvPicPr>
          <p:nvPr/>
        </p:nvPicPr>
        <p:blipFill>
          <a:blip r:embed="rId3" cstate="print"/>
          <a:srcRect l="47083" t="20083" r="6221" b="54432"/>
          <a:stretch>
            <a:fillRect/>
          </a:stretch>
        </p:blipFill>
        <p:spPr bwMode="auto">
          <a:xfrm>
            <a:off x="3280226" y="4781952"/>
            <a:ext cx="4718304" cy="1609595"/>
          </a:xfrm>
          <a:prstGeom prst="rect">
            <a:avLst/>
          </a:prstGeom>
          <a:noFill/>
          <a:ln w="19050">
            <a:solidFill>
              <a:schemeClr val="tx1"/>
            </a:solidFill>
            <a:miter lim="800000"/>
            <a:headEnd/>
            <a:tailEnd/>
          </a:ln>
        </p:spPr>
      </p:pic>
      <p:sp>
        <p:nvSpPr>
          <p:cNvPr id="5" name="Slide Number Placeholder 4"/>
          <p:cNvSpPr>
            <a:spLocks noGrp="1"/>
          </p:cNvSpPr>
          <p:nvPr>
            <p:ph type="sldNum" sz="quarter" idx="12"/>
          </p:nvPr>
        </p:nvSpPr>
        <p:spPr/>
        <p:txBody>
          <a:bodyPr/>
          <a:lstStyle/>
          <a:p>
            <a:fld id="{85960076-9277-45AD-8278-3CC172CE6E24}" type="slidenum">
              <a:rPr lang="en-US" smtClean="0"/>
              <a:pPr/>
              <a:t>31</a:t>
            </a:fld>
            <a:endParaRPr lang="en-US" dirty="0"/>
          </a:p>
        </p:txBody>
      </p:sp>
      <p:pic>
        <p:nvPicPr>
          <p:cNvPr id="8" name="Picture 7"/>
          <p:cNvPicPr>
            <a:picLocks noChangeAspect="1"/>
          </p:cNvPicPr>
          <p:nvPr/>
        </p:nvPicPr>
        <p:blipFill>
          <a:blip r:embed="rId4" cstate="print"/>
          <a:srcRect l="22943" t="12923" r="7544" b="14458"/>
          <a:stretch>
            <a:fillRect/>
          </a:stretch>
        </p:blipFill>
        <p:spPr bwMode="auto">
          <a:xfrm>
            <a:off x="845454" y="896978"/>
            <a:ext cx="7028134" cy="4589417"/>
          </a:xfrm>
          <a:prstGeom prst="rect">
            <a:avLst/>
          </a:prstGeom>
          <a:noFill/>
          <a:ln w="19050">
            <a:solidFill>
              <a:schemeClr val="tx1"/>
            </a:solidFill>
            <a:miter lim="800000"/>
            <a:headEnd/>
            <a:tailEnd/>
          </a:ln>
        </p:spPr>
      </p:pic>
      <p:sp>
        <p:nvSpPr>
          <p:cNvPr id="10" name="Line Callout 1 9"/>
          <p:cNvSpPr/>
          <p:nvPr/>
        </p:nvSpPr>
        <p:spPr>
          <a:xfrm>
            <a:off x="159654" y="2902857"/>
            <a:ext cx="2321522" cy="1494971"/>
          </a:xfrm>
          <a:prstGeom prst="borderCallout1">
            <a:avLst>
              <a:gd name="adj1" fmla="val 63966"/>
              <a:gd name="adj2" fmla="val 98697"/>
              <a:gd name="adj3" fmla="val 172001"/>
              <a:gd name="adj4" fmla="val 166900"/>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Graders can click on any HW link to view questions with solutions (even before due) to review for office hours.</a:t>
            </a:r>
            <a:endParaRPr lang="en-US" sz="1600" b="1" dirty="0">
              <a:latin typeface="Calibri" pitchFamily="34" charset="0"/>
            </a:endParaRPr>
          </a:p>
        </p:txBody>
      </p:sp>
      <p:sp>
        <p:nvSpPr>
          <p:cNvPr id="11" name="Line Callout 1 10"/>
          <p:cNvSpPr/>
          <p:nvPr/>
        </p:nvSpPr>
        <p:spPr>
          <a:xfrm>
            <a:off x="5602514" y="2104571"/>
            <a:ext cx="1936890" cy="950687"/>
          </a:xfrm>
          <a:prstGeom prst="borderCallout1">
            <a:avLst>
              <a:gd name="adj1" fmla="val 101830"/>
              <a:gd name="adj2" fmla="val 78668"/>
              <a:gd name="adj3" fmla="val 213259"/>
              <a:gd name="adj4" fmla="val 7947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Graders can export grades/scores with the click of a button.</a:t>
            </a:r>
            <a:endParaRPr lang="en-US" sz="1600" b="1" dirty="0">
              <a:latin typeface="Calibri" pitchFamily="34" charset="0"/>
            </a:endParaRPr>
          </a:p>
        </p:txBody>
      </p:sp>
      <p:sp>
        <p:nvSpPr>
          <p:cNvPr id="12" name="Line Callout 1 11"/>
          <p:cNvSpPr/>
          <p:nvPr/>
        </p:nvSpPr>
        <p:spPr>
          <a:xfrm>
            <a:off x="6364513" y="4492172"/>
            <a:ext cx="2402115" cy="1008743"/>
          </a:xfrm>
          <a:prstGeom prst="borderCallout1">
            <a:avLst>
              <a:gd name="adj1" fmla="val 98952"/>
              <a:gd name="adj2" fmla="val 50557"/>
              <a:gd name="adj3" fmla="val 128368"/>
              <a:gd name="adj4" fmla="val 50612"/>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Click on pencil icon to start grading  HWs.  </a:t>
            </a:r>
            <a:br>
              <a:rPr lang="en-US" sz="1600" b="1" dirty="0" smtClean="0">
                <a:latin typeface="Calibri" pitchFamily="34" charset="0"/>
              </a:rPr>
            </a:br>
            <a:r>
              <a:rPr lang="en-US" sz="1600" b="1" dirty="0" smtClean="0">
                <a:latin typeface="Calibri" pitchFamily="34" charset="0"/>
              </a:rPr>
              <a:t>Can go back to fix/change at anytime.</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l="1194" t="3109" r="8090"/>
          <a:stretch>
            <a:fillRect/>
          </a:stretch>
        </p:blipFill>
        <p:spPr bwMode="auto">
          <a:xfrm>
            <a:off x="993228" y="1292774"/>
            <a:ext cx="7438528" cy="4966136"/>
          </a:xfrm>
          <a:prstGeom prst="rect">
            <a:avLst/>
          </a:prstGeom>
          <a:noFill/>
          <a:ln w="19050">
            <a:solidFill>
              <a:schemeClr val="tx2"/>
            </a:solidFill>
            <a:miter lim="800000"/>
            <a:headEnd/>
            <a:tailEnd/>
          </a:ln>
        </p:spPr>
      </p:pic>
      <p:sp>
        <p:nvSpPr>
          <p:cNvPr id="12290" name="Title 1"/>
          <p:cNvSpPr>
            <a:spLocks noGrp="1"/>
          </p:cNvSpPr>
          <p:nvPr>
            <p:ph type="title"/>
          </p:nvPr>
        </p:nvSpPr>
        <p:spPr>
          <a:xfrm>
            <a:off x="612775" y="228600"/>
            <a:ext cx="8153400" cy="990600"/>
          </a:xfrm>
        </p:spPr>
        <p:txBody>
          <a:bodyPr>
            <a:normAutofit fontScale="90000"/>
          </a:bodyPr>
          <a:lstStyle/>
          <a:p>
            <a:r>
              <a:rPr lang="en-US" sz="4400" b="1" dirty="0" smtClean="0">
                <a:latin typeface="Calibri" pitchFamily="34" charset="0"/>
              </a:rPr>
              <a:t>Grader View </a:t>
            </a:r>
            <a:r>
              <a:rPr lang="en-US" b="1" dirty="0" smtClean="0">
                <a:latin typeface="Calibri" pitchFamily="34" charset="0"/>
                <a:sym typeface="Wingdings" pitchFamily="2" charset="2"/>
              </a:rPr>
              <a:t> Grading HW Student List</a:t>
            </a:r>
            <a:endParaRPr lang="en-US" b="1" dirty="0" smtClean="0"/>
          </a:p>
        </p:txBody>
      </p:sp>
      <p:sp>
        <p:nvSpPr>
          <p:cNvPr id="10" name="Rounded Rectangle 9"/>
          <p:cNvSpPr/>
          <p:nvPr/>
        </p:nvSpPr>
        <p:spPr>
          <a:xfrm>
            <a:off x="1198179" y="3011214"/>
            <a:ext cx="4225159" cy="3121571"/>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81903" y="3925614"/>
            <a:ext cx="3484180" cy="2412123"/>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Grader View </a:t>
            </a:r>
            <a:r>
              <a:rPr lang="en-US" b="1" dirty="0" smtClean="0">
                <a:latin typeface="Calibri" pitchFamily="34" charset="0"/>
                <a:sym typeface="Wingdings" pitchFamily="2" charset="2"/>
              </a:rPr>
              <a:t> check = DONE!</a:t>
            </a:r>
            <a:endParaRPr lang="en-US" b="1" dirty="0" smtClean="0"/>
          </a:p>
        </p:txBody>
      </p:sp>
      <p:pic>
        <p:nvPicPr>
          <p:cNvPr id="6" name="Picture 5"/>
          <p:cNvPicPr>
            <a:picLocks noChangeAspect="1"/>
          </p:cNvPicPr>
          <p:nvPr/>
        </p:nvPicPr>
        <p:blipFill>
          <a:blip r:embed="rId3" cstate="print"/>
          <a:srcRect l="1989" t="11172" r="8886" b="5231"/>
          <a:stretch>
            <a:fillRect/>
          </a:stretch>
        </p:blipFill>
        <p:spPr bwMode="auto">
          <a:xfrm>
            <a:off x="855526" y="1386794"/>
            <a:ext cx="7717259" cy="4524702"/>
          </a:xfrm>
          <a:prstGeom prst="rect">
            <a:avLst/>
          </a:prstGeom>
          <a:noFill/>
          <a:ln w="19050">
            <a:solidFill>
              <a:schemeClr val="tx1"/>
            </a:solidFill>
            <a:miter lim="800000"/>
            <a:headEnd/>
            <a:tailEnd/>
          </a:ln>
        </p:spPr>
      </p:pic>
      <p:sp>
        <p:nvSpPr>
          <p:cNvPr id="9" name="Right Arrow 8"/>
          <p:cNvSpPr/>
          <p:nvPr/>
        </p:nvSpPr>
        <p:spPr>
          <a:xfrm rot="2312687">
            <a:off x="4398578" y="2826357"/>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l="8671" t="3634" r="9650"/>
          <a:stretch>
            <a:fillRect/>
          </a:stretch>
        </p:blipFill>
        <p:spPr bwMode="auto">
          <a:xfrm>
            <a:off x="881149" y="1163781"/>
            <a:ext cx="7148945" cy="5272219"/>
          </a:xfrm>
          <a:prstGeom prst="rect">
            <a:avLst/>
          </a:prstGeom>
          <a:noFill/>
          <a:ln w="9525">
            <a:noFill/>
            <a:miter lim="800000"/>
            <a:headEnd/>
            <a:tailEnd/>
          </a:ln>
        </p:spPr>
      </p:pic>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Grader View </a:t>
            </a:r>
            <a:r>
              <a:rPr lang="en-US" b="1" dirty="0" smtClean="0">
                <a:latin typeface="Calibri" pitchFamily="34" charset="0"/>
                <a:sym typeface="Wingdings" pitchFamily="2" charset="2"/>
              </a:rPr>
              <a:t> grading &amp; navigating</a:t>
            </a:r>
            <a:endParaRPr lang="en-US" b="1" dirty="0" smtClean="0"/>
          </a:p>
        </p:txBody>
      </p:sp>
      <p:sp>
        <p:nvSpPr>
          <p:cNvPr id="8" name="Rounded Rectangle 7"/>
          <p:cNvSpPr/>
          <p:nvPr/>
        </p:nvSpPr>
        <p:spPr>
          <a:xfrm>
            <a:off x="1413163" y="1296786"/>
            <a:ext cx="914400" cy="149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166552" y="1997826"/>
            <a:ext cx="914400" cy="149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fontScale="90000"/>
          </a:bodyPr>
          <a:lstStyle/>
          <a:p>
            <a:r>
              <a:rPr lang="en-US" sz="4400" b="1" dirty="0" smtClean="0">
                <a:latin typeface="Calibri" pitchFamily="34" charset="0"/>
              </a:rPr>
              <a:t>Grader View </a:t>
            </a:r>
            <a:r>
              <a:rPr lang="en-US" sz="3600" b="1" dirty="0" smtClean="0">
                <a:latin typeface="Calibri" pitchFamily="34" charset="0"/>
                <a:sym typeface="Wingdings" pitchFamily="2" charset="2"/>
              </a:rPr>
              <a:t> view upload, partial credit</a:t>
            </a:r>
            <a:endParaRPr lang="en-US" b="1" dirty="0" smtClean="0"/>
          </a:p>
        </p:txBody>
      </p:sp>
      <p:pic>
        <p:nvPicPr>
          <p:cNvPr id="6" name="Picture 5"/>
          <p:cNvPicPr>
            <a:picLocks noChangeAspect="1"/>
          </p:cNvPicPr>
          <p:nvPr/>
        </p:nvPicPr>
        <p:blipFill>
          <a:blip r:embed="rId3" cstate="print"/>
          <a:srcRect l="10087" t="1211" r="14899" b="15207"/>
          <a:stretch>
            <a:fillRect/>
          </a:stretch>
        </p:blipFill>
        <p:spPr bwMode="auto">
          <a:xfrm>
            <a:off x="997527" y="1346662"/>
            <a:ext cx="6958398" cy="4846320"/>
          </a:xfrm>
          <a:prstGeom prst="rect">
            <a:avLst/>
          </a:prstGeom>
          <a:noFill/>
          <a:ln w="19050">
            <a:solidFill>
              <a:schemeClr val="tx1"/>
            </a:solidFill>
            <a:miter lim="800000"/>
            <a:headEnd/>
            <a:tailEnd/>
          </a:ln>
        </p:spPr>
      </p:pic>
      <p:sp>
        <p:nvSpPr>
          <p:cNvPr id="9"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Grader View </a:t>
            </a:r>
            <a:r>
              <a:rPr lang="en-US" b="1" dirty="0" smtClean="0">
                <a:latin typeface="Calibri" pitchFamily="34" charset="0"/>
                <a:sym typeface="Wingdings" pitchFamily="2" charset="2"/>
              </a:rPr>
              <a:t> Tailored Feedback 1</a:t>
            </a:r>
            <a:endParaRPr lang="en-US" b="1" dirty="0" smtClean="0"/>
          </a:p>
        </p:txBody>
      </p:sp>
      <p:pic>
        <p:nvPicPr>
          <p:cNvPr id="6" name="Picture 5"/>
          <p:cNvPicPr>
            <a:picLocks noChangeAspect="1"/>
          </p:cNvPicPr>
          <p:nvPr/>
        </p:nvPicPr>
        <p:blipFill>
          <a:blip r:embed="rId3" cstate="print"/>
          <a:srcRect l="11539" t="14567" r="10477" b="40028"/>
          <a:stretch>
            <a:fillRect/>
          </a:stretch>
        </p:blipFill>
        <p:spPr bwMode="auto">
          <a:xfrm>
            <a:off x="614852" y="1608083"/>
            <a:ext cx="8100527" cy="2948152"/>
          </a:xfrm>
          <a:prstGeom prst="rect">
            <a:avLst/>
          </a:prstGeom>
          <a:noFill/>
          <a:ln w="19050">
            <a:solidFill>
              <a:schemeClr val="tx1"/>
            </a:solidFill>
            <a:miter lim="800000"/>
            <a:headEnd/>
            <a:tailEnd/>
          </a:ln>
        </p:spPr>
      </p:pic>
      <p:sp>
        <p:nvSpPr>
          <p:cNvPr id="5"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Grader View </a:t>
            </a:r>
            <a:r>
              <a:rPr lang="en-US" b="1" dirty="0" smtClean="0">
                <a:latin typeface="Calibri" pitchFamily="34" charset="0"/>
                <a:sym typeface="Wingdings" pitchFamily="2" charset="2"/>
              </a:rPr>
              <a:t> Tailored Feedback 2</a:t>
            </a:r>
            <a:endParaRPr lang="en-US" b="1" dirty="0" smtClean="0"/>
          </a:p>
        </p:txBody>
      </p:sp>
      <p:pic>
        <p:nvPicPr>
          <p:cNvPr id="6" name="Picture 5"/>
          <p:cNvPicPr>
            <a:picLocks noChangeAspect="1"/>
          </p:cNvPicPr>
          <p:nvPr/>
        </p:nvPicPr>
        <p:blipFill>
          <a:blip r:embed="rId3" cstate="print"/>
          <a:srcRect l="10420" t="7590" r="12741" b="41209"/>
          <a:stretch>
            <a:fillRect/>
          </a:stretch>
        </p:blipFill>
        <p:spPr bwMode="auto">
          <a:xfrm>
            <a:off x="583324" y="1403131"/>
            <a:ext cx="8213835" cy="3421117"/>
          </a:xfrm>
          <a:prstGeom prst="rect">
            <a:avLst/>
          </a:prstGeom>
          <a:noFill/>
          <a:ln w="19050">
            <a:solidFill>
              <a:schemeClr val="tx1"/>
            </a:solidFill>
            <a:miter lim="800000"/>
            <a:headEnd/>
            <a:tailEnd/>
          </a:ln>
        </p:spPr>
      </p:pic>
      <p:sp>
        <p:nvSpPr>
          <p:cNvPr id="5"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Grader View </a:t>
            </a:r>
            <a:r>
              <a:rPr lang="en-US" b="1" dirty="0" smtClean="0">
                <a:latin typeface="Calibri" pitchFamily="34" charset="0"/>
                <a:sym typeface="Wingdings" pitchFamily="2" charset="2"/>
              </a:rPr>
              <a:t> fully graded HW</a:t>
            </a:r>
            <a:endParaRPr lang="en-US" b="1" dirty="0" smtClean="0"/>
          </a:p>
        </p:txBody>
      </p:sp>
      <p:pic>
        <p:nvPicPr>
          <p:cNvPr id="6" name="Picture 5"/>
          <p:cNvPicPr>
            <a:picLocks noChangeAspect="1"/>
          </p:cNvPicPr>
          <p:nvPr/>
        </p:nvPicPr>
        <p:blipFill>
          <a:blip r:embed="rId3" cstate="print"/>
          <a:srcRect l="1724" t="7353" r="3050"/>
          <a:stretch>
            <a:fillRect/>
          </a:stretch>
        </p:blipFill>
        <p:spPr bwMode="auto">
          <a:xfrm>
            <a:off x="630621" y="1135117"/>
            <a:ext cx="8140003" cy="4950373"/>
          </a:xfrm>
          <a:prstGeom prst="rect">
            <a:avLst/>
          </a:prstGeom>
          <a:noFill/>
          <a:ln w="9525">
            <a:noFill/>
            <a:miter lim="800000"/>
            <a:headEnd/>
            <a:tailEnd/>
          </a:ln>
        </p:spPr>
      </p:pic>
      <p:sp>
        <p:nvSpPr>
          <p:cNvPr id="10" name="Rounded Rectangle 9"/>
          <p:cNvSpPr/>
          <p:nvPr/>
        </p:nvSpPr>
        <p:spPr>
          <a:xfrm>
            <a:off x="882869" y="1182414"/>
            <a:ext cx="1147005" cy="514318"/>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50556" y="1261240"/>
            <a:ext cx="914400" cy="149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8538" y="2056874"/>
            <a:ext cx="914400" cy="149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 y="2422635"/>
            <a:ext cx="1147005" cy="2890344"/>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dirty="0" smtClean="0">
                <a:latin typeface="Calibri" pitchFamily="34" charset="0"/>
              </a:rPr>
              <a:t>Grader View Summary</a:t>
            </a:r>
            <a:endParaRPr lang="en-US" b="1" dirty="0" smtClean="0"/>
          </a:p>
        </p:txBody>
      </p:sp>
      <p:sp>
        <p:nvSpPr>
          <p:cNvPr id="4" name="Rectangle 3"/>
          <p:cNvSpPr/>
          <p:nvPr/>
        </p:nvSpPr>
        <p:spPr>
          <a:xfrm>
            <a:off x="739833" y="1251064"/>
            <a:ext cx="8063346" cy="4862870"/>
          </a:xfrm>
          <a:prstGeom prst="rect">
            <a:avLst/>
          </a:prstGeom>
        </p:spPr>
        <p:txBody>
          <a:bodyPr wrap="square">
            <a:spAutoFit/>
          </a:bodyPr>
          <a:lstStyle/>
          <a:p>
            <a:pPr marL="465138" indent="-465138">
              <a:spcBef>
                <a:spcPts val="1200"/>
              </a:spcBef>
              <a:buClr>
                <a:schemeClr val="accent1"/>
              </a:buClr>
              <a:buFont typeface="Courier New" pitchFamily="49" charset="0"/>
              <a:buChar char="o"/>
            </a:pPr>
            <a:r>
              <a:rPr lang="en-US" sz="3000" b="1" dirty="0" smtClean="0">
                <a:latin typeface="Calibri" pitchFamily="34" charset="0"/>
              </a:rPr>
              <a:t>Efficient design of grading system: </a:t>
            </a:r>
            <a:br>
              <a:rPr lang="en-US" sz="3000" b="1" dirty="0" smtClean="0">
                <a:latin typeface="Calibri" pitchFamily="34" charset="0"/>
              </a:rPr>
            </a:br>
            <a:r>
              <a:rPr lang="en-US" sz="3000" dirty="0" smtClean="0">
                <a:latin typeface="Calibri" pitchFamily="34" charset="0"/>
              </a:rPr>
              <a:t>GSIs supply tailored feedback within few days.  </a:t>
            </a:r>
          </a:p>
          <a:p>
            <a:pPr marL="465138" indent="-465138">
              <a:spcBef>
                <a:spcPts val="1200"/>
              </a:spcBef>
              <a:buClr>
                <a:schemeClr val="accent1"/>
              </a:buClr>
              <a:buFont typeface="Courier New" pitchFamily="49" charset="0"/>
              <a:buChar char="o"/>
            </a:pPr>
            <a:r>
              <a:rPr lang="en-US" sz="3000" b="1" dirty="0" smtClean="0">
                <a:latin typeface="Calibri" pitchFamily="34" charset="0"/>
              </a:rPr>
              <a:t>Various ways to navigate: </a:t>
            </a:r>
            <a:r>
              <a:rPr lang="en-US" sz="3000" dirty="0" smtClean="0">
                <a:latin typeface="Calibri" pitchFamily="34" charset="0"/>
              </a:rPr>
              <a:t>grade all questions for a given student, or scroll student by student grading same question (for consistency).  </a:t>
            </a:r>
          </a:p>
          <a:p>
            <a:pPr marL="465138" indent="-465138">
              <a:spcBef>
                <a:spcPts val="1200"/>
              </a:spcBef>
              <a:buClr>
                <a:schemeClr val="accent1"/>
              </a:buClr>
              <a:buFont typeface="Courier New" pitchFamily="49" charset="0"/>
              <a:buChar char="o"/>
            </a:pPr>
            <a:r>
              <a:rPr lang="en-US" sz="3000" b="1" dirty="0" smtClean="0">
                <a:latin typeface="Calibri" pitchFamily="34" charset="0"/>
              </a:rPr>
              <a:t>Point summaries </a:t>
            </a:r>
            <a:r>
              <a:rPr lang="en-US" sz="3000" dirty="0" smtClean="0">
                <a:latin typeface="Calibri" pitchFamily="34" charset="0"/>
              </a:rPr>
              <a:t>(individually, for class, </a:t>
            </a:r>
            <a:br>
              <a:rPr lang="en-US" sz="3000" dirty="0" smtClean="0">
                <a:latin typeface="Calibri" pitchFamily="34" charset="0"/>
              </a:rPr>
            </a:br>
            <a:r>
              <a:rPr lang="en-US" sz="3000" dirty="0" smtClean="0">
                <a:latin typeface="Calibri" pitchFamily="34" charset="0"/>
              </a:rPr>
              <a:t>by question/part).</a:t>
            </a:r>
          </a:p>
          <a:p>
            <a:pPr marL="465138" indent="-465138">
              <a:spcBef>
                <a:spcPts val="1200"/>
              </a:spcBef>
              <a:buClr>
                <a:schemeClr val="accent1"/>
              </a:buClr>
              <a:buFont typeface="Courier New" pitchFamily="49" charset="0"/>
              <a:buChar char="o"/>
            </a:pPr>
            <a:r>
              <a:rPr lang="en-US" sz="3000" b="1" dirty="0" smtClean="0">
                <a:latin typeface="Calibri" pitchFamily="34" charset="0"/>
              </a:rPr>
              <a:t>‘Checkmark’ </a:t>
            </a:r>
            <a:r>
              <a:rPr lang="en-US" sz="3000" dirty="0" smtClean="0">
                <a:latin typeface="Calibri" pitchFamily="34" charset="0"/>
              </a:rPr>
              <a:t>when done grading for a student.</a:t>
            </a:r>
          </a:p>
          <a:p>
            <a:pPr marL="465138" indent="-465138">
              <a:spcBef>
                <a:spcPts val="1200"/>
              </a:spcBef>
              <a:buClr>
                <a:schemeClr val="accent1"/>
              </a:buClr>
              <a:buFont typeface="Courier New" pitchFamily="49" charset="0"/>
              <a:buChar char="o"/>
            </a:pPr>
            <a:r>
              <a:rPr lang="en-US" sz="3000" b="1" dirty="0" smtClean="0">
                <a:latin typeface="Calibri" pitchFamily="34" charset="0"/>
              </a:rPr>
              <a:t>Export scores </a:t>
            </a:r>
            <a:r>
              <a:rPr lang="en-US" sz="3000" dirty="0" smtClean="0">
                <a:latin typeface="Calibri" pitchFamily="34" charset="0"/>
              </a:rPr>
              <a:t>and upload into CMS (</a:t>
            </a:r>
            <a:r>
              <a:rPr lang="en-US" sz="3000" dirty="0" err="1" smtClean="0">
                <a:latin typeface="Calibri" pitchFamily="34" charset="0"/>
              </a:rPr>
              <a:t>Ctools</a:t>
            </a:r>
            <a:r>
              <a:rPr lang="en-US" sz="3000" dirty="0" smtClean="0">
                <a:latin typeface="Calibri" pitchFamily="34" charset="0"/>
              </a:rPr>
              <a:t>). </a:t>
            </a:r>
          </a:p>
        </p:txBody>
      </p:sp>
      <p:sp>
        <p:nvSpPr>
          <p:cNvPr id="5"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39</a:t>
            </a:fld>
            <a:endParaRPr lang="en-US"/>
          </a:p>
        </p:txBody>
      </p:sp>
      <p:sp>
        <p:nvSpPr>
          <p:cNvPr id="6"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5320" y="198438"/>
            <a:ext cx="7772400" cy="1143000"/>
          </a:xfrm>
        </p:spPr>
        <p:txBody>
          <a:bodyPr/>
          <a:lstStyle/>
          <a:p>
            <a:pPr eaLnBrk="1" hangingPunct="1"/>
            <a:r>
              <a:rPr lang="en-US" b="1" dirty="0" smtClean="0">
                <a:latin typeface="Calibri" pitchFamily="34" charset="0"/>
              </a:rPr>
              <a:t>Picture of the Day</a:t>
            </a:r>
          </a:p>
        </p:txBody>
      </p:sp>
      <p:pic>
        <p:nvPicPr>
          <p:cNvPr id="166915" name="Picture 3" descr="kidz"/>
          <p:cNvPicPr>
            <a:picLocks noGrp="1" noChangeAspect="1" noChangeArrowheads="1"/>
          </p:cNvPicPr>
          <p:nvPr>
            <p:ph idx="1"/>
          </p:nvPr>
        </p:nvPicPr>
        <p:blipFill>
          <a:blip r:embed="rId4" cstate="print"/>
          <a:srcRect/>
          <a:stretch>
            <a:fillRect/>
          </a:stretch>
        </p:blipFill>
        <p:spPr>
          <a:xfrm>
            <a:off x="2027238" y="1784350"/>
            <a:ext cx="5216525" cy="3476625"/>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6916" name="AutoShape 4"/>
          <p:cNvSpPr>
            <a:spLocks noChangeArrowheads="1"/>
          </p:cNvSpPr>
          <p:nvPr/>
        </p:nvSpPr>
        <p:spPr bwMode="auto">
          <a:xfrm>
            <a:off x="6311900" y="1727200"/>
            <a:ext cx="2400300" cy="736600"/>
          </a:xfrm>
          <a:prstGeom prst="wedgeRoundRectCallout">
            <a:avLst>
              <a:gd name="adj1" fmla="val -48676"/>
              <a:gd name="adj2" fmla="val 161639"/>
              <a:gd name="adj3" fmla="val 16667"/>
            </a:avLst>
          </a:prstGeom>
          <a:solidFill>
            <a:srgbClr val="E8E8F0"/>
          </a:solidFill>
          <a:ln w="28575">
            <a:solidFill>
              <a:schemeClr val="tx1"/>
            </a:solidFill>
            <a:miter lim="800000"/>
            <a:headEnd/>
            <a:tailEnd/>
          </a:ln>
        </p:spPr>
        <p:txBody>
          <a:bodyPr/>
          <a:lstStyle/>
          <a:p>
            <a:pPr algn="ctr"/>
            <a:r>
              <a:rPr lang="en-US" sz="3600" b="1" dirty="0">
                <a:latin typeface="Calibri" pitchFamily="34" charset="0"/>
              </a:rPr>
              <a:t>Stat 250!</a:t>
            </a:r>
          </a:p>
        </p:txBody>
      </p:sp>
      <p:sp>
        <p:nvSpPr>
          <p:cNvPr id="166917" name="AutoShape 5"/>
          <p:cNvSpPr>
            <a:spLocks noChangeArrowheads="1"/>
          </p:cNvSpPr>
          <p:nvPr/>
        </p:nvSpPr>
        <p:spPr bwMode="auto">
          <a:xfrm>
            <a:off x="571500" y="1676400"/>
            <a:ext cx="2400300" cy="736600"/>
          </a:xfrm>
          <a:prstGeom prst="wedgeRoundRectCallout">
            <a:avLst>
              <a:gd name="adj1" fmla="val 46032"/>
              <a:gd name="adj2" fmla="val 153019"/>
              <a:gd name="adj3" fmla="val 16667"/>
            </a:avLst>
          </a:prstGeom>
          <a:solidFill>
            <a:srgbClr val="E8E8F0"/>
          </a:solidFill>
          <a:ln w="28575">
            <a:solidFill>
              <a:schemeClr val="tx1"/>
            </a:solidFill>
            <a:miter lim="800000"/>
            <a:headEnd/>
            <a:tailEnd/>
          </a:ln>
        </p:spPr>
        <p:txBody>
          <a:bodyPr/>
          <a:lstStyle/>
          <a:p>
            <a:pPr algn="ctr"/>
            <a:r>
              <a:rPr lang="en-US" sz="3600" b="1" dirty="0">
                <a:latin typeface="Calibri" pitchFamily="34" charset="0"/>
              </a:rPr>
              <a:t>Stat 100!</a:t>
            </a:r>
          </a:p>
        </p:txBody>
      </p:sp>
      <p:sp>
        <p:nvSpPr>
          <p:cNvPr id="6"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
        <p:nvSpPr>
          <p:cNvPr id="7"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4</a:t>
            </a:fld>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b="1" dirty="0" err="1" smtClean="0">
                <a:latin typeface="Calibri" pitchFamily="34" charset="0"/>
              </a:rPr>
              <a:t>OnLine</a:t>
            </a:r>
            <a:r>
              <a:rPr lang="en-US" b="1" dirty="0" smtClean="0">
                <a:latin typeface="Calibri" pitchFamily="34" charset="0"/>
              </a:rPr>
              <a:t> HW Tool Linked to e-Text</a:t>
            </a:r>
            <a:endParaRPr lang="en-US" b="1" dirty="0" smtClean="0"/>
          </a:p>
        </p:txBody>
      </p:sp>
      <p:sp>
        <p:nvSpPr>
          <p:cNvPr id="16387" name="Rectangle 4"/>
          <p:cNvSpPr>
            <a:spLocks noChangeArrowheads="1"/>
          </p:cNvSpPr>
          <p:nvPr/>
        </p:nvSpPr>
        <p:spPr bwMode="auto">
          <a:xfrm>
            <a:off x="201832" y="1458584"/>
            <a:ext cx="8682037" cy="4093428"/>
          </a:xfrm>
          <a:prstGeom prst="rect">
            <a:avLst/>
          </a:prstGeom>
          <a:noFill/>
          <a:ln w="9525">
            <a:noFill/>
            <a:miter lim="800000"/>
            <a:headEnd/>
            <a:tailEnd/>
          </a:ln>
        </p:spPr>
        <p:txBody>
          <a:bodyPr>
            <a:spAutoFit/>
          </a:bodyPr>
          <a:lstStyle/>
          <a:p>
            <a:pPr marL="438150" indent="-319088">
              <a:buClr>
                <a:schemeClr val="accent1"/>
              </a:buClr>
              <a:buSzPct val="80000"/>
              <a:buFont typeface="Wingdings 2" pitchFamily="18" charset="2"/>
              <a:buChar char=""/>
            </a:pPr>
            <a:r>
              <a:rPr lang="en-US" sz="2600" b="1" baseline="0" dirty="0">
                <a:solidFill>
                  <a:srgbClr val="000000"/>
                </a:solidFill>
                <a:latin typeface="Corbel" pitchFamily="34" charset="0"/>
              </a:rPr>
              <a:t>F09:</a:t>
            </a:r>
            <a:r>
              <a:rPr lang="en-US" sz="2600" baseline="0" dirty="0">
                <a:solidFill>
                  <a:srgbClr val="000000"/>
                </a:solidFill>
                <a:latin typeface="Corbel" pitchFamily="34" charset="0"/>
              </a:rPr>
              <a:t> average grade = </a:t>
            </a:r>
            <a:r>
              <a:rPr lang="en-US" sz="2600" b="1" baseline="0" dirty="0">
                <a:solidFill>
                  <a:srgbClr val="000000"/>
                </a:solidFill>
                <a:latin typeface="Corbel" pitchFamily="34" charset="0"/>
              </a:rPr>
              <a:t>3.09</a:t>
            </a:r>
            <a:r>
              <a:rPr lang="en-US" sz="2600" baseline="0" dirty="0">
                <a:solidFill>
                  <a:srgbClr val="000000"/>
                </a:solidFill>
                <a:latin typeface="Corbel" pitchFamily="34" charset="0"/>
              </a:rPr>
              <a:t> (n = 1326) </a:t>
            </a:r>
          </a:p>
          <a:p>
            <a:pPr marL="438150" indent="-319088">
              <a:buClr>
                <a:schemeClr val="accent1"/>
              </a:buClr>
              <a:buSzPct val="80000"/>
            </a:pPr>
            <a:r>
              <a:rPr lang="en-US" sz="2600" baseline="0" dirty="0">
                <a:solidFill>
                  <a:srgbClr val="000000"/>
                </a:solidFill>
                <a:latin typeface="Corbel" pitchFamily="34" charset="0"/>
              </a:rPr>
              <a:t>	</a:t>
            </a:r>
            <a:r>
              <a:rPr lang="en-US" sz="2600" b="1" baseline="0" dirty="0">
                <a:solidFill>
                  <a:srgbClr val="000000"/>
                </a:solidFill>
                <a:latin typeface="Corbel" pitchFamily="34" charset="0"/>
              </a:rPr>
              <a:t>F10:</a:t>
            </a:r>
            <a:r>
              <a:rPr lang="en-US" sz="2600" baseline="0" dirty="0">
                <a:solidFill>
                  <a:srgbClr val="000000"/>
                </a:solidFill>
                <a:latin typeface="Corbel" pitchFamily="34" charset="0"/>
              </a:rPr>
              <a:t> average grade = </a:t>
            </a:r>
            <a:r>
              <a:rPr lang="en-US" sz="2600" b="1" baseline="0" dirty="0">
                <a:solidFill>
                  <a:srgbClr val="000000"/>
                </a:solidFill>
                <a:latin typeface="Corbel" pitchFamily="34" charset="0"/>
              </a:rPr>
              <a:t>3.22</a:t>
            </a:r>
            <a:r>
              <a:rPr lang="en-US" sz="2600" baseline="0" dirty="0">
                <a:solidFill>
                  <a:srgbClr val="000000"/>
                </a:solidFill>
                <a:latin typeface="Corbel" pitchFamily="34" charset="0"/>
              </a:rPr>
              <a:t> (n = 1395) </a:t>
            </a:r>
          </a:p>
          <a:p>
            <a:pPr marL="438150" indent="-319088">
              <a:buClr>
                <a:schemeClr val="accent1"/>
              </a:buClr>
              <a:buSzPct val="80000"/>
            </a:pPr>
            <a:r>
              <a:rPr lang="en-US" sz="2600" baseline="0" dirty="0">
                <a:solidFill>
                  <a:srgbClr val="000000"/>
                </a:solidFill>
                <a:latin typeface="Corbel" pitchFamily="34" charset="0"/>
              </a:rPr>
              <a:t>	Online HW Tool + </a:t>
            </a:r>
            <a:r>
              <a:rPr lang="en-US" sz="2600" baseline="0" dirty="0" err="1">
                <a:solidFill>
                  <a:srgbClr val="000000"/>
                </a:solidFill>
                <a:latin typeface="Corbel" pitchFamily="34" charset="0"/>
              </a:rPr>
              <a:t>eText</a:t>
            </a:r>
            <a:r>
              <a:rPr lang="en-US" sz="2600" baseline="0" dirty="0">
                <a:solidFill>
                  <a:srgbClr val="000000"/>
                </a:solidFill>
                <a:latin typeface="Corbel" pitchFamily="34" charset="0"/>
              </a:rPr>
              <a:t> only new innovation incorporated.</a:t>
            </a:r>
          </a:p>
          <a:p>
            <a:pPr marL="438150" indent="-319088">
              <a:buClr>
                <a:schemeClr val="accent1"/>
              </a:buClr>
              <a:buSzPct val="80000"/>
            </a:pPr>
            <a:endParaRPr lang="en-US" sz="2600" baseline="0" dirty="0">
              <a:solidFill>
                <a:srgbClr val="000000"/>
              </a:solidFill>
              <a:latin typeface="Corbel" pitchFamily="34" charset="0"/>
            </a:endParaRPr>
          </a:p>
          <a:p>
            <a:pPr marL="438150" indent="-319088">
              <a:buClr>
                <a:schemeClr val="accent1"/>
              </a:buClr>
              <a:buSzPct val="80000"/>
              <a:buFont typeface="Wingdings 2" pitchFamily="18" charset="2"/>
              <a:buChar char=""/>
            </a:pPr>
            <a:r>
              <a:rPr lang="en-US" sz="2600" b="1" baseline="0" dirty="0">
                <a:solidFill>
                  <a:srgbClr val="000000"/>
                </a:solidFill>
                <a:latin typeface="Corbel" pitchFamily="34" charset="0"/>
              </a:rPr>
              <a:t>Buy-In:  </a:t>
            </a:r>
            <a:r>
              <a:rPr lang="en-US" sz="2600" baseline="0" dirty="0">
                <a:solidFill>
                  <a:srgbClr val="000000"/>
                </a:solidFill>
                <a:latin typeface="Corbel" pitchFamily="34" charset="0"/>
              </a:rPr>
              <a:t>~ 25%  F10 and &gt; 50% W11 </a:t>
            </a:r>
          </a:p>
          <a:p>
            <a:pPr marL="438150" indent="-319088">
              <a:buClr>
                <a:schemeClr val="accent1"/>
              </a:buClr>
              <a:buSzPct val="80000"/>
            </a:pPr>
            <a:r>
              <a:rPr lang="en-US" sz="2600" baseline="0" dirty="0">
                <a:solidFill>
                  <a:srgbClr val="000000"/>
                </a:solidFill>
                <a:latin typeface="Corbel" pitchFamily="34" charset="0"/>
              </a:rPr>
              <a:t>	  </a:t>
            </a:r>
          </a:p>
          <a:p>
            <a:pPr marL="438150" indent="-319088">
              <a:buClr>
                <a:schemeClr val="accent1"/>
              </a:buClr>
              <a:buSzPct val="80000"/>
              <a:buFont typeface="Wingdings 2" pitchFamily="18" charset="2"/>
              <a:buChar char=""/>
            </a:pPr>
            <a:r>
              <a:rPr lang="en-US" sz="2600" b="1" baseline="0" dirty="0">
                <a:solidFill>
                  <a:srgbClr val="000000"/>
                </a:solidFill>
                <a:latin typeface="Corbel" pitchFamily="34" charset="0"/>
              </a:rPr>
              <a:t>Possible future </a:t>
            </a:r>
            <a:r>
              <a:rPr lang="en-US" sz="2600" b="1" baseline="0" dirty="0" smtClean="0">
                <a:solidFill>
                  <a:srgbClr val="000000"/>
                </a:solidFill>
                <a:latin typeface="Corbel" pitchFamily="34" charset="0"/>
              </a:rPr>
              <a:t>plans: </a:t>
            </a:r>
            <a:endParaRPr lang="en-US" sz="2600" b="1" dirty="0" smtClean="0">
              <a:solidFill>
                <a:srgbClr val="000000"/>
              </a:solidFill>
              <a:latin typeface="Corbel" pitchFamily="34" charset="0"/>
            </a:endParaRPr>
          </a:p>
          <a:p>
            <a:pPr marL="895350" lvl="1" indent="-319088">
              <a:buClr>
                <a:schemeClr val="accent1"/>
              </a:buClr>
              <a:buSzPct val="80000"/>
              <a:buFont typeface="Wingdings 2" pitchFamily="18" charset="2"/>
              <a:buChar char=""/>
            </a:pPr>
            <a:r>
              <a:rPr lang="en-US" sz="2600" b="1" baseline="0" dirty="0" smtClean="0">
                <a:solidFill>
                  <a:srgbClr val="000000"/>
                </a:solidFill>
                <a:latin typeface="Corbel" pitchFamily="34" charset="0"/>
              </a:rPr>
              <a:t>mini </a:t>
            </a:r>
            <a:r>
              <a:rPr lang="en-US" sz="2600" b="1" baseline="0" dirty="0">
                <a:solidFill>
                  <a:srgbClr val="000000"/>
                </a:solidFill>
                <a:latin typeface="Corbel" pitchFamily="34" charset="0"/>
              </a:rPr>
              <a:t>video snippets </a:t>
            </a:r>
            <a:r>
              <a:rPr lang="en-US" sz="2600" baseline="0" dirty="0">
                <a:solidFill>
                  <a:srgbClr val="000000"/>
                </a:solidFill>
                <a:latin typeface="Corbel" pitchFamily="34" charset="0"/>
              </a:rPr>
              <a:t>of my captured lectures </a:t>
            </a:r>
            <a:r>
              <a:rPr lang="en-US" sz="2600" b="1" baseline="0" dirty="0">
                <a:solidFill>
                  <a:srgbClr val="000000"/>
                </a:solidFill>
                <a:latin typeface="Corbel" pitchFamily="34" charset="0"/>
              </a:rPr>
              <a:t>embedded/tagged to specific HW </a:t>
            </a:r>
            <a:r>
              <a:rPr lang="en-US" sz="2600" b="1" baseline="0" dirty="0" smtClean="0">
                <a:solidFill>
                  <a:srgbClr val="000000"/>
                </a:solidFill>
                <a:latin typeface="Corbel" pitchFamily="34" charset="0"/>
              </a:rPr>
              <a:t>questions</a:t>
            </a:r>
          </a:p>
          <a:p>
            <a:pPr marL="895350" lvl="1" indent="-319088">
              <a:buClr>
                <a:schemeClr val="accent1"/>
              </a:buClr>
              <a:buSzPct val="80000"/>
              <a:buFont typeface="Wingdings 2" pitchFamily="18" charset="2"/>
              <a:buChar char=""/>
            </a:pPr>
            <a:r>
              <a:rPr lang="en-US" sz="2600" b="1" dirty="0" smtClean="0">
                <a:solidFill>
                  <a:srgbClr val="000000"/>
                </a:solidFill>
                <a:latin typeface="Corbel" pitchFamily="34" charset="0"/>
              </a:rPr>
              <a:t>Implementing some of Student and GSI “WISHES”</a:t>
            </a:r>
            <a:endParaRPr lang="en-US" sz="2600" b="1" baseline="0" dirty="0">
              <a:solidFill>
                <a:srgbClr val="000000"/>
              </a:solidFill>
              <a:latin typeface="Corbel" pitchFamily="34" charset="0"/>
            </a:endParaRPr>
          </a:p>
        </p:txBody>
      </p:sp>
      <p:sp>
        <p:nvSpPr>
          <p:cNvPr id="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40</a:t>
            </a:fld>
            <a:endParaRPr lang="en-US"/>
          </a:p>
        </p:txBody>
      </p:sp>
      <p:sp>
        <p:nvSpPr>
          <p:cNvPr id="5"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146302"/>
            <a:ext cx="7772400" cy="680175"/>
          </a:xfrm>
        </p:spPr>
        <p:txBody>
          <a:bodyPr>
            <a:normAutofit fontScale="90000"/>
          </a:bodyPr>
          <a:lstStyle/>
          <a:p>
            <a:r>
              <a:rPr lang="en-US" sz="3600" b="1" dirty="0" smtClean="0">
                <a:latin typeface="Calibri" pitchFamily="34" charset="0"/>
              </a:rPr>
              <a:t>Where Is This Going? Perry Samson says …</a:t>
            </a:r>
            <a:endParaRPr lang="en-US" sz="3600" b="1" dirty="0">
              <a:latin typeface="Calibri" pitchFamily="34" charset="0"/>
            </a:endParaRPr>
          </a:p>
        </p:txBody>
      </p:sp>
      <p:sp>
        <p:nvSpPr>
          <p:cNvPr id="3" name="Content Placeholder 2"/>
          <p:cNvSpPr>
            <a:spLocks noGrp="1"/>
          </p:cNvSpPr>
          <p:nvPr>
            <p:ph idx="1"/>
          </p:nvPr>
        </p:nvSpPr>
        <p:spPr>
          <a:xfrm>
            <a:off x="701847" y="806655"/>
            <a:ext cx="8125630" cy="910805"/>
          </a:xfrm>
        </p:spPr>
        <p:txBody>
          <a:bodyPr/>
          <a:lstStyle/>
          <a:p>
            <a:r>
              <a:rPr lang="en-US" dirty="0" smtClean="0">
                <a:latin typeface="Calibri" pitchFamily="34" charset="0"/>
              </a:rPr>
              <a:t>Integration </a:t>
            </a:r>
            <a:r>
              <a:rPr lang="en-US" dirty="0" smtClean="0">
                <a:latin typeface="Calibri" pitchFamily="34" charset="0"/>
              </a:rPr>
              <a:t>between </a:t>
            </a:r>
            <a:r>
              <a:rPr lang="en-US" dirty="0" smtClean="0">
                <a:latin typeface="Calibri" pitchFamily="34" charset="0"/>
              </a:rPr>
              <a:t>in-class </a:t>
            </a:r>
            <a:r>
              <a:rPr lang="en-US" dirty="0" smtClean="0">
                <a:latin typeface="Calibri" pitchFamily="34" charset="0"/>
              </a:rPr>
              <a:t>activities </a:t>
            </a:r>
            <a:r>
              <a:rPr lang="en-US" dirty="0" smtClean="0">
                <a:latin typeface="Calibri" pitchFamily="34" charset="0"/>
              </a:rPr>
              <a:t>(</a:t>
            </a:r>
            <a:r>
              <a:rPr lang="en-US" b="1" dirty="0" smtClean="0">
                <a:latin typeface="Calibri" pitchFamily="34" charset="0"/>
              </a:rPr>
              <a:t>lecturetools.com</a:t>
            </a:r>
            <a:r>
              <a:rPr lang="en-US" dirty="0" smtClean="0">
                <a:latin typeface="Calibri" pitchFamily="34" charset="0"/>
              </a:rPr>
              <a:t>) &amp; </a:t>
            </a:r>
            <a:r>
              <a:rPr lang="en-US" dirty="0" smtClean="0">
                <a:latin typeface="Calibri" pitchFamily="34" charset="0"/>
              </a:rPr>
              <a:t>homework </a:t>
            </a:r>
            <a:r>
              <a:rPr lang="en-US" dirty="0" smtClean="0">
                <a:latin typeface="Calibri" pitchFamily="34" charset="0"/>
              </a:rPr>
              <a:t>+ textbook (</a:t>
            </a:r>
            <a:r>
              <a:rPr lang="en-US" b="1" dirty="0" smtClean="0">
                <a:latin typeface="Calibri" pitchFamily="34" charset="0"/>
              </a:rPr>
              <a:t>lecturebook.com</a:t>
            </a:r>
            <a:r>
              <a:rPr lang="en-US" dirty="0" smtClean="0">
                <a:latin typeface="Calibri" pitchFamily="34" charset="0"/>
              </a:rPr>
              <a:t>)</a:t>
            </a:r>
            <a:endParaRPr lang="en-US" dirty="0">
              <a:latin typeface="Calibri" pitchFamily="34" charset="0"/>
            </a:endParaRPr>
          </a:p>
        </p:txBody>
      </p:sp>
      <p:pic>
        <p:nvPicPr>
          <p:cNvPr id="4" name="Picture 3" descr="LectureBookP15.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16860" y="4520467"/>
            <a:ext cx="2192377" cy="1766536"/>
          </a:xfrm>
          <a:prstGeom prst="rect">
            <a:avLst/>
          </a:prstGeom>
          <a:ln>
            <a:solidFill>
              <a:srgbClr val="2F2B20"/>
            </a:solidFill>
          </a:ln>
          <a:effectLst>
            <a:outerShdw blurRad="50800" dist="38100" dir="2700000" algn="tl" rotWithShape="0">
              <a:prstClr val="black">
                <a:alpha val="40000"/>
              </a:prstClr>
            </a:outerShdw>
          </a:effectLst>
        </p:spPr>
      </p:pic>
      <p:pic>
        <p:nvPicPr>
          <p:cNvPr id="5" name="Picture 4" descr="NSF_LT.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1100" y="2116146"/>
            <a:ext cx="2218037" cy="1754148"/>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6" name="Picture 5" descr="CourseSmartEWC.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20942" y="4520467"/>
            <a:ext cx="2368099" cy="1754148"/>
          </a:xfrm>
          <a:prstGeom prst="rect">
            <a:avLst/>
          </a:prstGeom>
          <a:ln>
            <a:solidFill>
              <a:srgbClr val="2F2B20"/>
            </a:solidFill>
          </a:ln>
          <a:effectLst>
            <a:outerShdw blurRad="50800" dist="38100" dir="2700000" algn="tl" rotWithShape="0">
              <a:prstClr val="black">
                <a:alpha val="40000"/>
              </a:prstClr>
            </a:outerShdw>
          </a:effectLst>
        </p:spPr>
      </p:pic>
      <p:pic>
        <p:nvPicPr>
          <p:cNvPr id="7" name="Picture 6" descr="LB_Q.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13049" y="2106488"/>
            <a:ext cx="2691943" cy="1773283"/>
          </a:xfrm>
          <a:prstGeom prst="rect">
            <a:avLst/>
          </a:prstGeom>
          <a:ln>
            <a:solidFill>
              <a:srgbClr val="2F2B20"/>
            </a:solidFill>
          </a:ln>
          <a:effectLst>
            <a:outerShdw blurRad="50800" dist="38100" dir="2700000" algn="tl" rotWithShape="0">
              <a:prstClr val="black">
                <a:alpha val="40000"/>
              </a:prstClr>
            </a:outerShdw>
          </a:effectLst>
        </p:spPr>
      </p:pic>
      <p:cxnSp>
        <p:nvCxnSpPr>
          <p:cNvPr id="9" name="Elbow Connector 8"/>
          <p:cNvCxnSpPr>
            <a:stCxn id="5" idx="3"/>
            <a:endCxn id="7" idx="1"/>
          </p:cNvCxnSpPr>
          <p:nvPr/>
        </p:nvCxnSpPr>
        <p:spPr>
          <a:xfrm flipV="1">
            <a:off x="3279137" y="2993130"/>
            <a:ext cx="833912" cy="90"/>
          </a:xfrm>
          <a:prstGeom prst="bentConnector3">
            <a:avLst/>
          </a:prstGeom>
          <a:ln>
            <a:solidFill>
              <a:srgbClr val="2F2B2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7" idx="2"/>
            <a:endCxn id="4" idx="0"/>
          </p:cNvCxnSpPr>
          <p:nvPr/>
        </p:nvCxnSpPr>
        <p:spPr>
          <a:xfrm rot="5400000">
            <a:off x="4465687" y="3527133"/>
            <a:ext cx="640696" cy="1345972"/>
          </a:xfrm>
          <a:prstGeom prst="bentConnector3">
            <a:avLst>
              <a:gd name="adj1" fmla="val 50000"/>
            </a:avLst>
          </a:prstGeom>
          <a:ln>
            <a:solidFill>
              <a:srgbClr val="2F2B2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7" idx="2"/>
            <a:endCxn id="6" idx="0"/>
          </p:cNvCxnSpPr>
          <p:nvPr/>
        </p:nvCxnSpPr>
        <p:spPr>
          <a:xfrm rot="16200000" flipH="1">
            <a:off x="5811658" y="3527133"/>
            <a:ext cx="640696" cy="1345971"/>
          </a:xfrm>
          <a:prstGeom prst="bentConnector3">
            <a:avLst>
              <a:gd name="adj1" fmla="val 50000"/>
            </a:avLst>
          </a:prstGeom>
          <a:ln>
            <a:solidFill>
              <a:srgbClr val="2F2B2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5" idx="2"/>
            <a:endCxn id="4" idx="1"/>
          </p:cNvCxnSpPr>
          <p:nvPr/>
        </p:nvCxnSpPr>
        <p:spPr>
          <a:xfrm rot="16200000" flipH="1">
            <a:off x="1826769" y="4213643"/>
            <a:ext cx="1533441" cy="846741"/>
          </a:xfrm>
          <a:prstGeom prst="curvedConnector2">
            <a:avLst/>
          </a:prstGeom>
          <a:ln>
            <a:solidFill>
              <a:srgbClr val="2F2B2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04991" y="4212690"/>
            <a:ext cx="1184049" cy="276999"/>
          </a:xfrm>
          <a:prstGeom prst="rect">
            <a:avLst/>
          </a:prstGeom>
          <a:noFill/>
        </p:spPr>
        <p:txBody>
          <a:bodyPr wrap="square" rtlCol="0">
            <a:spAutoFit/>
          </a:bodyPr>
          <a:lstStyle/>
          <a:p>
            <a:pPr algn="r"/>
            <a:r>
              <a:rPr lang="en-US" sz="1200" dirty="0" err="1" smtClean="0">
                <a:latin typeface="Century Gothic"/>
                <a:cs typeface="Century Gothic"/>
              </a:rPr>
              <a:t>CourseSmart</a:t>
            </a:r>
            <a:endParaRPr lang="en-US" sz="1200" dirty="0">
              <a:latin typeface="Century Gothic"/>
              <a:cs typeface="Century Gothic"/>
            </a:endParaRPr>
          </a:p>
        </p:txBody>
      </p:sp>
      <p:sp>
        <p:nvSpPr>
          <p:cNvPr id="23" name="TextBox 22"/>
          <p:cNvSpPr txBox="1"/>
          <p:nvPr/>
        </p:nvSpPr>
        <p:spPr>
          <a:xfrm>
            <a:off x="3016860" y="4243474"/>
            <a:ext cx="1184049" cy="276999"/>
          </a:xfrm>
          <a:prstGeom prst="rect">
            <a:avLst/>
          </a:prstGeom>
          <a:noFill/>
        </p:spPr>
        <p:txBody>
          <a:bodyPr wrap="square" rtlCol="0">
            <a:spAutoFit/>
          </a:bodyPr>
          <a:lstStyle/>
          <a:p>
            <a:r>
              <a:rPr lang="en-US" sz="1200" dirty="0" smtClean="0">
                <a:latin typeface="Century Gothic"/>
                <a:cs typeface="Century Gothic"/>
              </a:rPr>
              <a:t>Cengage</a:t>
            </a:r>
            <a:endParaRPr lang="en-US" sz="1200" dirty="0">
              <a:latin typeface="Century Gothic"/>
              <a:cs typeface="Century Gothic"/>
            </a:endParaRPr>
          </a:p>
        </p:txBody>
      </p:sp>
      <p:sp>
        <p:nvSpPr>
          <p:cNvPr id="24" name="TextBox 23"/>
          <p:cNvSpPr txBox="1"/>
          <p:nvPr/>
        </p:nvSpPr>
        <p:spPr>
          <a:xfrm>
            <a:off x="5620942" y="1815699"/>
            <a:ext cx="1184049" cy="276999"/>
          </a:xfrm>
          <a:prstGeom prst="rect">
            <a:avLst/>
          </a:prstGeom>
          <a:noFill/>
        </p:spPr>
        <p:txBody>
          <a:bodyPr wrap="square" rtlCol="0">
            <a:spAutoFit/>
          </a:bodyPr>
          <a:lstStyle/>
          <a:p>
            <a:pPr algn="r"/>
            <a:r>
              <a:rPr lang="en-US" sz="1200" dirty="0" smtClean="0">
                <a:latin typeface="Century Gothic"/>
                <a:cs typeface="Century Gothic"/>
              </a:rPr>
              <a:t>LectureBook</a:t>
            </a:r>
            <a:endParaRPr lang="en-US" sz="1200" dirty="0">
              <a:latin typeface="Century Gothic"/>
              <a:cs typeface="Century Gothic"/>
            </a:endParaRPr>
          </a:p>
        </p:txBody>
      </p:sp>
      <p:sp>
        <p:nvSpPr>
          <p:cNvPr id="25" name="TextBox 24"/>
          <p:cNvSpPr txBox="1"/>
          <p:nvPr/>
        </p:nvSpPr>
        <p:spPr>
          <a:xfrm>
            <a:off x="1061100" y="1829489"/>
            <a:ext cx="1184049" cy="276999"/>
          </a:xfrm>
          <a:prstGeom prst="rect">
            <a:avLst/>
          </a:prstGeom>
          <a:noFill/>
        </p:spPr>
        <p:txBody>
          <a:bodyPr wrap="square" rtlCol="0">
            <a:spAutoFit/>
          </a:bodyPr>
          <a:lstStyle/>
          <a:p>
            <a:r>
              <a:rPr lang="en-US" sz="1200" dirty="0" smtClean="0">
                <a:latin typeface="Century Gothic"/>
                <a:cs typeface="Century Gothic"/>
              </a:rPr>
              <a:t>LectureTools</a:t>
            </a:r>
            <a:endParaRPr lang="en-US" sz="1200" dirty="0">
              <a:latin typeface="Century Gothic"/>
              <a:cs typeface="Century Gothic"/>
            </a:endParaRPr>
          </a:p>
        </p:txBody>
      </p:sp>
      <p:sp>
        <p:nvSpPr>
          <p:cNvPr id="1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41</a:t>
            </a:fld>
            <a:endParaRPr lang="en-US"/>
          </a:p>
        </p:txBody>
      </p:sp>
    </p:spTree>
    <p:extLst>
      <p:ext uri="{BB962C8B-B14F-4D97-AF65-F5344CB8AC3E}">
        <p14:creationId xmlns="" xmlns:p14="http://schemas.microsoft.com/office/powerpoint/2010/main" val="3580029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41434" y="164276"/>
            <a:ext cx="8245366" cy="797417"/>
          </a:xfrm>
        </p:spPr>
        <p:txBody>
          <a:bodyPr>
            <a:normAutofit fontScale="90000"/>
          </a:bodyPr>
          <a:lstStyle/>
          <a:p>
            <a:pPr eaLnBrk="1" hangingPunct="1">
              <a:defRPr/>
            </a:pPr>
            <a:r>
              <a:rPr lang="en-US" sz="3400" b="1" dirty="0" smtClean="0">
                <a:latin typeface="Calibri" pitchFamily="34" charset="0"/>
              </a:rPr>
              <a:t>Using Technology to Guide Continuous Learning </a:t>
            </a:r>
          </a:p>
        </p:txBody>
      </p:sp>
      <p:sp>
        <p:nvSpPr>
          <p:cNvPr id="51203" name="Rectangle 3"/>
          <p:cNvSpPr>
            <a:spLocks noGrp="1" noChangeArrowheads="1"/>
          </p:cNvSpPr>
          <p:nvPr>
            <p:ph type="body" idx="1"/>
          </p:nvPr>
        </p:nvSpPr>
        <p:spPr>
          <a:xfrm>
            <a:off x="412532" y="977463"/>
            <a:ext cx="8229600" cy="5249916"/>
          </a:xfrm>
        </p:spPr>
        <p:txBody>
          <a:bodyPr>
            <a:normAutofit lnSpcReduction="10000"/>
          </a:bodyPr>
          <a:lstStyle/>
          <a:p>
            <a:pPr marL="466725" lvl="1" indent="-457200" eaLnBrk="1" hangingPunct="1">
              <a:lnSpc>
                <a:spcPct val="110000"/>
              </a:lnSpc>
              <a:spcBef>
                <a:spcPct val="0"/>
              </a:spcBef>
              <a:buClrTx/>
              <a:buSzPct val="100000"/>
              <a:buFont typeface="Corbel" pitchFamily="34" charset="0"/>
              <a:buAutoNum type="arabicPeriod"/>
            </a:pPr>
            <a:r>
              <a:rPr lang="en-US" sz="2200" dirty="0" smtClean="0">
                <a:latin typeface="Calibri" pitchFamily="34" charset="0"/>
              </a:rPr>
              <a:t>Interact with lecture material via </a:t>
            </a:r>
            <a:r>
              <a:rPr lang="en-US" sz="2200" b="1" dirty="0" smtClean="0">
                <a:latin typeface="Calibri" pitchFamily="34" charset="0"/>
              </a:rPr>
              <a:t>interactive note -taking </a:t>
            </a:r>
            <a:r>
              <a:rPr lang="en-US" sz="2200" dirty="0" smtClean="0">
                <a:latin typeface="Calibri" pitchFamily="34" charset="0"/>
              </a:rPr>
              <a:t>(tablet)</a:t>
            </a:r>
          </a:p>
          <a:p>
            <a:pPr marL="466725" lvl="1" indent="-457200" eaLnBrk="1" hangingPunct="1">
              <a:lnSpc>
                <a:spcPct val="110000"/>
              </a:lnSpc>
              <a:spcBef>
                <a:spcPct val="0"/>
              </a:spcBef>
              <a:buClrTx/>
              <a:buSzPct val="100000"/>
              <a:buFont typeface="Corbel" pitchFamily="34" charset="0"/>
              <a:buAutoNum type="arabicPeriod"/>
            </a:pPr>
            <a:r>
              <a:rPr lang="en-US" sz="2200" dirty="0" smtClean="0">
                <a:latin typeface="Calibri" pitchFamily="34" charset="0"/>
              </a:rPr>
              <a:t>Incorporate </a:t>
            </a:r>
            <a:r>
              <a:rPr lang="en-US" sz="2200" b="1" dirty="0" smtClean="0">
                <a:latin typeface="Calibri" pitchFamily="34" charset="0"/>
              </a:rPr>
              <a:t>clicker</a:t>
            </a:r>
            <a:r>
              <a:rPr lang="en-US" sz="2200" dirty="0" smtClean="0">
                <a:latin typeface="Calibri" pitchFamily="34" charset="0"/>
              </a:rPr>
              <a:t> questions into my lectures for </a:t>
            </a:r>
            <a:r>
              <a:rPr lang="en-US" sz="2200" b="1" dirty="0" smtClean="0">
                <a:latin typeface="Calibri" pitchFamily="34" charset="0"/>
              </a:rPr>
              <a:t>feedback</a:t>
            </a:r>
            <a:r>
              <a:rPr lang="en-US" sz="2200" dirty="0" smtClean="0">
                <a:latin typeface="Calibri" pitchFamily="34" charset="0"/>
              </a:rPr>
              <a:t> </a:t>
            </a:r>
            <a:br>
              <a:rPr lang="en-US" sz="2200" dirty="0" smtClean="0">
                <a:latin typeface="Calibri" pitchFamily="34" charset="0"/>
              </a:rPr>
            </a:br>
            <a:r>
              <a:rPr lang="en-US" sz="2200" dirty="0" smtClean="0">
                <a:latin typeface="Calibri" pitchFamily="34" charset="0"/>
              </a:rPr>
              <a:t>and </a:t>
            </a:r>
            <a:r>
              <a:rPr lang="en-US" sz="2200" b="1" dirty="0" smtClean="0">
                <a:latin typeface="Calibri" pitchFamily="34" charset="0"/>
              </a:rPr>
              <a:t>tailoring</a:t>
            </a:r>
            <a:r>
              <a:rPr lang="en-US" sz="2200" dirty="0" smtClean="0">
                <a:latin typeface="Calibri" pitchFamily="34" charset="0"/>
              </a:rPr>
              <a:t> of my teaching and guiding learning</a:t>
            </a:r>
          </a:p>
          <a:p>
            <a:pPr marL="466725" lvl="1" indent="-457200" eaLnBrk="1" hangingPunct="1">
              <a:lnSpc>
                <a:spcPct val="110000"/>
              </a:lnSpc>
              <a:spcBef>
                <a:spcPct val="0"/>
              </a:spcBef>
              <a:buClrTx/>
              <a:buSzPct val="100000"/>
              <a:buFont typeface="Corbel" pitchFamily="34" charset="0"/>
              <a:buAutoNum type="arabicPeriod"/>
            </a:pPr>
            <a:r>
              <a:rPr lang="en-US" sz="2200" dirty="0" smtClean="0">
                <a:latin typeface="Calibri" pitchFamily="34" charset="0"/>
              </a:rPr>
              <a:t>See it again … </a:t>
            </a:r>
            <a:r>
              <a:rPr lang="en-US" sz="2200" b="1" dirty="0" smtClean="0">
                <a:latin typeface="Calibri" pitchFamily="34" charset="0"/>
              </a:rPr>
              <a:t>captured reviews and captured lectures</a:t>
            </a:r>
            <a:endParaRPr lang="en-US" sz="2200" dirty="0" smtClean="0">
              <a:latin typeface="Calibri" pitchFamily="34" charset="0"/>
            </a:endParaRPr>
          </a:p>
          <a:p>
            <a:pPr marL="466725" lvl="1" indent="-457200" eaLnBrk="1" hangingPunct="1">
              <a:lnSpc>
                <a:spcPct val="110000"/>
              </a:lnSpc>
              <a:spcBef>
                <a:spcPct val="0"/>
              </a:spcBef>
              <a:buClrTx/>
              <a:buSzPct val="100000"/>
              <a:buFont typeface="Corbel" pitchFamily="34" charset="0"/>
              <a:buAutoNum type="arabicPeriod"/>
            </a:pPr>
            <a:r>
              <a:rPr lang="en-US" sz="2200" dirty="0" smtClean="0">
                <a:latin typeface="Calibri" pitchFamily="34" charset="0"/>
              </a:rPr>
              <a:t>Put useful interactive guided</a:t>
            </a:r>
            <a:r>
              <a:rPr lang="en-US" sz="2200" b="1" dirty="0" smtClean="0">
                <a:latin typeface="Calibri" pitchFamily="34" charset="0"/>
              </a:rPr>
              <a:t> </a:t>
            </a:r>
            <a:r>
              <a:rPr lang="en-US" sz="2200" dirty="0" smtClean="0">
                <a:latin typeface="Calibri" pitchFamily="34" charset="0"/>
              </a:rPr>
              <a:t>learning resources in students hands at appropriate time (</a:t>
            </a:r>
            <a:r>
              <a:rPr lang="en-US" sz="2200" b="1" dirty="0" smtClean="0">
                <a:latin typeface="Calibri" pitchFamily="34" charset="0"/>
              </a:rPr>
              <a:t>video wrappers and </a:t>
            </a:r>
            <a:r>
              <a:rPr lang="en-US" sz="2200" b="1" dirty="0" err="1" smtClean="0">
                <a:latin typeface="Calibri" pitchFamily="34" charset="0"/>
              </a:rPr>
              <a:t>prelabs</a:t>
            </a:r>
            <a:r>
              <a:rPr lang="en-US" sz="2200" dirty="0" smtClean="0">
                <a:latin typeface="Calibri" pitchFamily="34" charset="0"/>
              </a:rPr>
              <a:t>)</a:t>
            </a:r>
          </a:p>
          <a:p>
            <a:pPr marL="466725" lvl="1" indent="-457200" eaLnBrk="1" hangingPunct="1">
              <a:lnSpc>
                <a:spcPct val="110000"/>
              </a:lnSpc>
              <a:spcBef>
                <a:spcPct val="0"/>
              </a:spcBef>
              <a:buClrTx/>
              <a:buSzPct val="100000"/>
              <a:buFont typeface="Corbel" pitchFamily="34" charset="0"/>
              <a:buAutoNum type="arabicPeriod"/>
            </a:pPr>
            <a:r>
              <a:rPr lang="en-US" sz="2200" dirty="0" err="1" smtClean="0">
                <a:latin typeface="Calibri" pitchFamily="34" charset="0"/>
              </a:rPr>
              <a:t>Prelabs</a:t>
            </a:r>
            <a:r>
              <a:rPr lang="en-US" sz="2200" dirty="0" smtClean="0">
                <a:latin typeface="Calibri" pitchFamily="34" charset="0"/>
              </a:rPr>
              <a:t> prepare students for </a:t>
            </a:r>
            <a:r>
              <a:rPr lang="en-US" sz="2200" b="1" dirty="0" smtClean="0">
                <a:latin typeface="Calibri" pitchFamily="34" charset="0"/>
              </a:rPr>
              <a:t>group projects and activities </a:t>
            </a:r>
            <a:r>
              <a:rPr lang="en-US" sz="2200" dirty="0" smtClean="0">
                <a:latin typeface="Calibri" pitchFamily="34" charset="0"/>
              </a:rPr>
              <a:t>in</a:t>
            </a:r>
            <a:r>
              <a:rPr lang="en-US" sz="2200" b="1" dirty="0" smtClean="0">
                <a:latin typeface="Calibri" pitchFamily="34" charset="0"/>
              </a:rPr>
              <a:t> </a:t>
            </a:r>
            <a:r>
              <a:rPr lang="en-US" sz="2200" dirty="0" smtClean="0">
                <a:latin typeface="Calibri" pitchFamily="34" charset="0"/>
              </a:rPr>
              <a:t>weekly labs </a:t>
            </a:r>
            <a:r>
              <a:rPr lang="en-US" sz="2200" b="1" dirty="0" smtClean="0">
                <a:latin typeface="Calibri" pitchFamily="34" charset="0"/>
              </a:rPr>
              <a:t>using computers</a:t>
            </a:r>
          </a:p>
          <a:p>
            <a:pPr marL="466725" lvl="1" indent="-457200" eaLnBrk="1" hangingPunct="1">
              <a:lnSpc>
                <a:spcPct val="110000"/>
              </a:lnSpc>
              <a:spcBef>
                <a:spcPct val="0"/>
              </a:spcBef>
              <a:buClrTx/>
              <a:buSzPct val="100000"/>
              <a:buFont typeface="Corbel" pitchFamily="34" charset="0"/>
              <a:buAutoNum type="arabicPeriod"/>
            </a:pPr>
            <a:r>
              <a:rPr lang="en-US" sz="2200" b="1" dirty="0" smtClean="0">
                <a:solidFill>
                  <a:schemeClr val="tx2"/>
                </a:solidFill>
                <a:latin typeface="Calibri" pitchFamily="34" charset="0"/>
              </a:rPr>
              <a:t>Students practice and answer questions on-line with guidance </a:t>
            </a:r>
            <a:br>
              <a:rPr lang="en-US" sz="2200" b="1" dirty="0" smtClean="0">
                <a:solidFill>
                  <a:schemeClr val="tx2"/>
                </a:solidFill>
                <a:latin typeface="Calibri" pitchFamily="34" charset="0"/>
              </a:rPr>
            </a:br>
            <a:r>
              <a:rPr lang="en-US" sz="2200" b="1" dirty="0" smtClean="0">
                <a:solidFill>
                  <a:schemeClr val="tx2"/>
                </a:solidFill>
                <a:latin typeface="Calibri" pitchFamily="34" charset="0"/>
              </a:rPr>
              <a:t>and links to text (</a:t>
            </a:r>
            <a:r>
              <a:rPr lang="en-US" sz="2200" b="1" dirty="0" err="1" smtClean="0">
                <a:solidFill>
                  <a:schemeClr val="tx2"/>
                </a:solidFill>
                <a:latin typeface="Calibri" pitchFamily="34" charset="0"/>
              </a:rPr>
              <a:t>lecturebook</a:t>
            </a:r>
            <a:r>
              <a:rPr lang="en-US" sz="2200" b="1" dirty="0" smtClean="0">
                <a:solidFill>
                  <a:schemeClr val="tx2"/>
                </a:solidFill>
                <a:latin typeface="Calibri" pitchFamily="34" charset="0"/>
              </a:rPr>
              <a:t> online HW)</a:t>
            </a:r>
          </a:p>
          <a:p>
            <a:pPr marL="466725" lvl="1" indent="-457200" eaLnBrk="1" hangingPunct="1">
              <a:lnSpc>
                <a:spcPct val="110000"/>
              </a:lnSpc>
              <a:spcBef>
                <a:spcPct val="0"/>
              </a:spcBef>
              <a:buClrTx/>
              <a:buSzPct val="100000"/>
              <a:buFont typeface="Corbel" pitchFamily="34" charset="0"/>
              <a:buAutoNum type="arabicPeriod"/>
            </a:pPr>
            <a:r>
              <a:rPr lang="en-US" sz="2200" b="1" dirty="0" smtClean="0">
                <a:latin typeface="Calibri" pitchFamily="34" charset="0"/>
              </a:rPr>
              <a:t>Repeat 1 to 6  </a:t>
            </a:r>
            <a:r>
              <a:rPr lang="en-US" sz="2200" dirty="0" smtClean="0">
                <a:latin typeface="Calibri" pitchFamily="34" charset="0"/>
              </a:rPr>
              <a:t>… see ideas repeat, build as move on to other inference procedures</a:t>
            </a:r>
          </a:p>
          <a:p>
            <a:pPr marL="466725" lvl="1" indent="-457200" eaLnBrk="1" hangingPunct="1">
              <a:lnSpc>
                <a:spcPct val="110000"/>
              </a:lnSpc>
              <a:spcBef>
                <a:spcPct val="0"/>
              </a:spcBef>
              <a:buClrTx/>
              <a:buSzPct val="100000"/>
              <a:buFont typeface="Corbel" pitchFamily="34" charset="0"/>
              <a:buAutoNum type="arabicPeriod"/>
            </a:pPr>
            <a:r>
              <a:rPr lang="en-US" sz="2200" dirty="0" smtClean="0">
                <a:latin typeface="Calibri" pitchFamily="34" charset="0"/>
              </a:rPr>
              <a:t>At some point … </a:t>
            </a:r>
            <a:r>
              <a:rPr lang="en-US" sz="2200" b="1" dirty="0" smtClean="0">
                <a:latin typeface="Calibri" pitchFamily="34" charset="0"/>
              </a:rPr>
              <a:t>assessment via exams </a:t>
            </a:r>
            <a:r>
              <a:rPr lang="en-US" sz="2200" dirty="0" smtClean="0">
                <a:latin typeface="Calibri" pitchFamily="34" charset="0"/>
              </a:rPr>
              <a:t>(2methods for grades)</a:t>
            </a:r>
          </a:p>
          <a:p>
            <a:pPr marL="466725" lvl="1" indent="-457200" eaLnBrk="1" hangingPunct="1">
              <a:spcBef>
                <a:spcPct val="0"/>
              </a:spcBef>
              <a:buClrTx/>
              <a:buSzPct val="100000"/>
              <a:buFont typeface="Wingdings" pitchFamily="2" charset="2"/>
              <a:buNone/>
            </a:pPr>
            <a:endParaRPr lang="en-US" sz="600" dirty="0" smtClean="0">
              <a:latin typeface="Calibri" pitchFamily="34" charset="0"/>
            </a:endParaRPr>
          </a:p>
          <a:p>
            <a:pPr marL="466725" lvl="1" indent="-457200" eaLnBrk="1" hangingPunct="1">
              <a:spcBef>
                <a:spcPct val="0"/>
              </a:spcBef>
              <a:buClrTx/>
              <a:buSzPct val="100000"/>
              <a:buFont typeface="Wingdings" pitchFamily="2" charset="2"/>
              <a:buNone/>
            </a:pPr>
            <a:endParaRPr lang="en-US" sz="1300" dirty="0" smtClean="0">
              <a:latin typeface="Calibri" pitchFamily="34" charset="0"/>
            </a:endParaRPr>
          </a:p>
          <a:p>
            <a:pPr marL="466725" lvl="1" indent="-457200" eaLnBrk="1" hangingPunct="1">
              <a:spcBef>
                <a:spcPct val="0"/>
              </a:spcBef>
              <a:buClrTx/>
              <a:buSzPct val="100000"/>
              <a:buFont typeface="Wingdings" pitchFamily="2" charset="2"/>
              <a:buNone/>
            </a:pPr>
            <a:r>
              <a:rPr lang="en-US" sz="2200" dirty="0" smtClean="0">
                <a:latin typeface="Calibri" pitchFamily="34" charset="0"/>
              </a:rPr>
              <a:t>All to help guide students to </a:t>
            </a:r>
            <a:r>
              <a:rPr lang="en-US" sz="2200" b="1" dirty="0" smtClean="0">
                <a:solidFill>
                  <a:srgbClr val="0070C0"/>
                </a:solidFill>
                <a:latin typeface="Calibri" pitchFamily="34" charset="0"/>
              </a:rPr>
              <a:t>think, reflect, </a:t>
            </a:r>
          </a:p>
        </p:txBody>
      </p:sp>
      <p:sp>
        <p:nvSpPr>
          <p:cNvPr id="31752" name="Rectangle 8"/>
          <p:cNvSpPr>
            <a:spLocks noChangeArrowheads="1"/>
          </p:cNvSpPr>
          <p:nvPr/>
        </p:nvSpPr>
        <p:spPr bwMode="auto">
          <a:xfrm>
            <a:off x="5791200" y="5943600"/>
            <a:ext cx="2071688" cy="523875"/>
          </a:xfrm>
          <a:prstGeom prst="rect">
            <a:avLst/>
          </a:prstGeom>
          <a:solidFill>
            <a:srgbClr val="9BD4FF"/>
          </a:solidFill>
          <a:ln w="28575">
            <a:solidFill>
              <a:schemeClr val="tx1"/>
            </a:solidFill>
            <a:miter lim="800000"/>
            <a:headEnd/>
            <a:tailEnd/>
          </a:ln>
        </p:spPr>
        <p:txBody>
          <a:bodyPr>
            <a:spAutoFit/>
          </a:bodyPr>
          <a:lstStyle/>
          <a:p>
            <a:r>
              <a:rPr lang="en-US" sz="2800" b="1" dirty="0">
                <a:solidFill>
                  <a:schemeClr val="tx2"/>
                </a:solidFill>
                <a:latin typeface="Calibri" pitchFamily="34" charset="0"/>
              </a:rPr>
              <a:t>… to learn!</a:t>
            </a:r>
          </a:p>
        </p:txBody>
      </p:sp>
      <p:sp>
        <p:nvSpPr>
          <p:cNvPr id="5" name="Rounded Rectangle 4"/>
          <p:cNvSpPr/>
          <p:nvPr/>
        </p:nvSpPr>
        <p:spPr>
          <a:xfrm>
            <a:off x="334042" y="3690258"/>
            <a:ext cx="7928215" cy="702128"/>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42</a:t>
            </a:fld>
            <a:endParaRPr lang="en-US"/>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399"/>
            <a:ext cx="6400800" cy="2694215"/>
          </a:xfrm>
        </p:spPr>
        <p:txBody>
          <a:bodyPr>
            <a:normAutofit fontScale="92500" lnSpcReduction="10000"/>
          </a:bodyPr>
          <a:lstStyle/>
          <a:p>
            <a:r>
              <a:rPr lang="en-US" b="1" dirty="0" smtClean="0">
                <a:latin typeface="Calibri" pitchFamily="34" charset="0"/>
              </a:rPr>
              <a:t>Brenda Gunderson, Statistics</a:t>
            </a:r>
          </a:p>
          <a:p>
            <a:r>
              <a:rPr lang="en-US" b="1" dirty="0" smtClean="0">
                <a:latin typeface="Calibri" pitchFamily="34" charset="0"/>
              </a:rPr>
              <a:t>bkg@umich.edu</a:t>
            </a:r>
          </a:p>
          <a:p>
            <a:r>
              <a:rPr lang="en-US" b="1" dirty="0" smtClean="0">
                <a:latin typeface="Calibri" pitchFamily="34" charset="0"/>
              </a:rPr>
              <a:t>and</a:t>
            </a:r>
          </a:p>
          <a:p>
            <a:r>
              <a:rPr lang="en-US" b="1" dirty="0" smtClean="0">
                <a:latin typeface="Calibri" pitchFamily="34" charset="0"/>
              </a:rPr>
              <a:t>Perry Samson, AOSS</a:t>
            </a:r>
          </a:p>
          <a:p>
            <a:r>
              <a:rPr lang="en-US" b="1" dirty="0" smtClean="0">
                <a:latin typeface="Calibri" pitchFamily="34" charset="0"/>
              </a:rPr>
              <a:t>samson@umich.edu</a:t>
            </a:r>
          </a:p>
          <a:p>
            <a:endParaRPr lang="en-US" sz="1200" b="1" dirty="0" smtClean="0">
              <a:latin typeface="Calibri" pitchFamily="34" charset="0"/>
            </a:endParaRPr>
          </a:p>
          <a:p>
            <a:r>
              <a:rPr lang="en-US" b="1" dirty="0" smtClean="0">
                <a:latin typeface="Calibri" pitchFamily="34" charset="0"/>
              </a:rPr>
              <a:t>The University of Michigan</a:t>
            </a:r>
            <a:endParaRPr lang="en-US" b="1" dirty="0">
              <a:latin typeface="Calibri" pitchFamily="34" charset="0"/>
            </a:endParaRPr>
          </a:p>
        </p:txBody>
      </p:sp>
      <p:sp>
        <p:nvSpPr>
          <p:cNvPr id="2" name="Title 1"/>
          <p:cNvSpPr>
            <a:spLocks noGrp="1"/>
          </p:cNvSpPr>
          <p:nvPr>
            <p:ph type="ctrTitle"/>
          </p:nvPr>
        </p:nvSpPr>
        <p:spPr/>
        <p:txBody>
          <a:bodyPr>
            <a:normAutofit/>
          </a:bodyPr>
          <a:lstStyle/>
          <a:p>
            <a:r>
              <a:rPr lang="en-US" b="1" dirty="0" smtClean="0">
                <a:latin typeface="Calibri" pitchFamily="34" charset="0"/>
              </a:rPr>
              <a:t>THANK YOU … Questions?</a:t>
            </a:r>
            <a:endParaRPr lang="en-US" dirty="0">
              <a:latin typeface="Calibri" pitchFamily="34" charset="0"/>
            </a:endParaRPr>
          </a:p>
        </p:txBody>
      </p:sp>
      <p:pic>
        <p:nvPicPr>
          <p:cNvPr id="6" name="Picture 5" descr="TeAch.png"/>
          <p:cNvPicPr>
            <a:picLocks noChangeAspect="1"/>
          </p:cNvPicPr>
          <p:nvPr/>
        </p:nvPicPr>
        <p:blipFill>
          <a:blip r:embed="rId3" cstate="print"/>
          <a:stretch>
            <a:fillRect/>
          </a:stretch>
        </p:blipFill>
        <p:spPr>
          <a:xfrm>
            <a:off x="297014" y="5434574"/>
            <a:ext cx="2081350" cy="947176"/>
          </a:xfrm>
          <a:prstGeom prst="rect">
            <a:avLst/>
          </a:prstGeom>
          <a:ln>
            <a:solidFill>
              <a:schemeClr val="accent1"/>
            </a:solidFill>
          </a:ln>
        </p:spPr>
      </p:pic>
      <p:sp>
        <p:nvSpPr>
          <p:cNvPr id="8" name="TextBox 7"/>
          <p:cNvSpPr txBox="1"/>
          <p:nvPr/>
        </p:nvSpPr>
        <p:spPr>
          <a:xfrm>
            <a:off x="5274129" y="5991367"/>
            <a:ext cx="3515029" cy="400110"/>
          </a:xfrm>
          <a:prstGeom prst="rect">
            <a:avLst/>
          </a:prstGeom>
          <a:solidFill>
            <a:schemeClr val="accent1"/>
          </a:solidFill>
          <a:ln>
            <a:solidFill>
              <a:schemeClr val="accent1"/>
            </a:solidFill>
          </a:ln>
        </p:spPr>
        <p:txBody>
          <a:bodyPr wrap="square" rtlCol="0">
            <a:spAutoFit/>
          </a:bodyPr>
          <a:lstStyle/>
          <a:p>
            <a:pPr algn="ctr"/>
            <a:r>
              <a:rPr lang="en-US" sz="2000" b="1" dirty="0" smtClean="0">
                <a:solidFill>
                  <a:srgbClr val="FFC000"/>
                </a:solidFill>
                <a:latin typeface="Calibri" pitchFamily="34" charset="0"/>
              </a:rPr>
              <a:t>CAUSE Webinar August 9, </a:t>
            </a:r>
            <a:r>
              <a:rPr lang="en-US" sz="2000" b="1" dirty="0" smtClean="0">
                <a:solidFill>
                  <a:srgbClr val="FFC000"/>
                </a:solidFill>
                <a:latin typeface="Calibri" pitchFamily="34" charset="0"/>
              </a:rPr>
              <a:t>2011</a:t>
            </a:r>
            <a:endParaRPr lang="en-US" sz="2000" b="1" dirty="0">
              <a:solidFill>
                <a:srgbClr val="FFC000"/>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960076-9277-45AD-8278-3CC172CE6E24}" type="slidenum">
              <a:rPr lang="en-US" smtClean="0"/>
              <a:pPr/>
              <a:t>44</a:t>
            </a:fld>
            <a:endParaRPr lang="en-US"/>
          </a:p>
        </p:txBody>
      </p:sp>
      <p:sp>
        <p:nvSpPr>
          <p:cNvPr id="4"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960076-9277-45AD-8278-3CC172CE6E24}" type="slidenum">
              <a:rPr lang="en-US" smtClean="0"/>
              <a:pPr/>
              <a:t>45</a:t>
            </a:fld>
            <a:endParaRPr lang="en-US"/>
          </a:p>
        </p:txBody>
      </p:sp>
      <p:sp>
        <p:nvSpPr>
          <p:cNvPr id="4" name="Footer Placeholder 3"/>
          <p:cNvSpPr>
            <a:spLocks noGrp="1"/>
          </p:cNvSpPr>
          <p:nvPr>
            <p:ph type="ftr" sz="quarter" idx="11"/>
          </p:nvPr>
        </p:nvSpPr>
        <p:spPr>
          <a:xfrm>
            <a:off x="914400" y="6153150"/>
            <a:ext cx="5029200" cy="476250"/>
          </a:xfrm>
        </p:spPr>
        <p:txBody>
          <a:bodyPr/>
          <a:lstStyle/>
          <a:p>
            <a:r>
              <a:rPr lang="en-US" dirty="0" err="1" smtClean="0"/>
              <a:t>LectureBook</a:t>
            </a:r>
            <a:r>
              <a:rPr lang="en-US" dirty="0" smtClean="0"/>
              <a:t> – </a:t>
            </a:r>
            <a:r>
              <a:rPr lang="en-US" dirty="0" smtClean="0"/>
              <a:t>CAUSE Webinar August2011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27715" y="462515"/>
            <a:ext cx="8153400" cy="990600"/>
          </a:xfrm>
        </p:spPr>
        <p:txBody>
          <a:bodyPr>
            <a:normAutofit fontScale="90000"/>
          </a:bodyPr>
          <a:lstStyle/>
          <a:p>
            <a:r>
              <a:rPr lang="en-US" b="1" dirty="0" err="1" smtClean="0">
                <a:latin typeface="Calibri" pitchFamily="34" charset="0"/>
              </a:rPr>
              <a:t>LectureBook</a:t>
            </a:r>
            <a:r>
              <a:rPr lang="en-US" b="1" dirty="0" smtClean="0">
                <a:latin typeface="Calibri" pitchFamily="34" charset="0"/>
              </a:rPr>
              <a:t>: </a:t>
            </a:r>
            <a:br>
              <a:rPr lang="en-US" b="1" dirty="0" smtClean="0">
                <a:latin typeface="Calibri" pitchFamily="34" charset="0"/>
              </a:rPr>
            </a:br>
            <a:r>
              <a:rPr lang="en-US" b="1" dirty="0" err="1" smtClean="0">
                <a:latin typeface="Calibri" pitchFamily="34" charset="0"/>
              </a:rPr>
              <a:t>OnLine</a:t>
            </a:r>
            <a:r>
              <a:rPr lang="en-US" b="1" dirty="0" smtClean="0">
                <a:latin typeface="Calibri" pitchFamily="34" charset="0"/>
              </a:rPr>
              <a:t> HW Tool Linked to e-Text</a:t>
            </a:r>
          </a:p>
        </p:txBody>
      </p:sp>
      <p:pic>
        <p:nvPicPr>
          <p:cNvPr id="11267" name="Picture 3" descr="lecturebook_front_page.png"/>
          <p:cNvPicPr>
            <a:picLocks noChangeAspect="1"/>
          </p:cNvPicPr>
          <p:nvPr/>
        </p:nvPicPr>
        <p:blipFill>
          <a:blip r:embed="rId3" cstate="print"/>
          <a:srcRect/>
          <a:stretch>
            <a:fillRect/>
          </a:stretch>
        </p:blipFill>
        <p:spPr bwMode="auto">
          <a:xfrm>
            <a:off x="457200" y="1371598"/>
            <a:ext cx="8307388" cy="4852988"/>
          </a:xfrm>
          <a:prstGeom prst="rect">
            <a:avLst/>
          </a:prstGeom>
          <a:noFill/>
          <a:ln w="28575">
            <a:solidFill>
              <a:schemeClr val="tx1"/>
            </a:solidFill>
            <a:miter lim="800000"/>
            <a:headEnd/>
            <a:tailEnd/>
          </a:ln>
        </p:spPr>
      </p:pic>
      <p:sp>
        <p:nvSpPr>
          <p:cNvPr id="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691833" y="952500"/>
            <a:ext cx="7772400" cy="1362075"/>
          </a:xfrm>
        </p:spPr>
        <p:txBody>
          <a:bodyPr/>
          <a:lstStyle/>
          <a:p>
            <a:pPr eaLnBrk="1" hangingPunct="1"/>
            <a:r>
              <a:rPr lang="en-US" b="1" dirty="0" smtClean="0">
                <a:latin typeface="Calibri" pitchFamily="34" charset="0"/>
              </a:rPr>
              <a:t>Why </a:t>
            </a:r>
            <a:r>
              <a:rPr lang="en-US" b="1" dirty="0" err="1" smtClean="0">
                <a:latin typeface="Calibri" pitchFamily="34" charset="0"/>
              </a:rPr>
              <a:t>LectureBook</a:t>
            </a:r>
            <a:r>
              <a:rPr lang="en-US" b="1" dirty="0" smtClean="0">
                <a:latin typeface="Calibri" pitchFamily="34" charset="0"/>
              </a:rPr>
              <a:t>?</a:t>
            </a:r>
          </a:p>
        </p:txBody>
      </p:sp>
      <p:sp>
        <p:nvSpPr>
          <p:cNvPr id="5" name="Content Placeholder 2"/>
          <p:cNvSpPr txBox="1">
            <a:spLocks/>
          </p:cNvSpPr>
          <p:nvPr/>
        </p:nvSpPr>
        <p:spPr>
          <a:xfrm>
            <a:off x="685800" y="2575560"/>
            <a:ext cx="7772400" cy="3855720"/>
          </a:xfrm>
          <a:prstGeom prst="rect">
            <a:avLst/>
          </a:prstGeom>
        </p:spPr>
        <p:txBody>
          <a:bodyPr anchor="t" anchorCtr="0">
            <a:normAutofit/>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800" b="0" i="0" u="none" strike="noStrike" kern="1200" cap="none" spc="0" normalizeH="0" baseline="0" noProof="0" dirty="0" smtClean="0">
                <a:ln>
                  <a:noFill/>
                </a:ln>
                <a:effectLst/>
                <a:uLnTx/>
                <a:uFillTx/>
                <a:latin typeface="Calibri" pitchFamily="34" charset="0"/>
              </a:rPr>
              <a:t>Two problems:</a:t>
            </a:r>
          </a:p>
          <a:p>
            <a:pPr marL="868680" lvl="1" indent="-457200">
              <a:spcBef>
                <a:spcPts val="370"/>
              </a:spcBef>
              <a:buClr>
                <a:schemeClr val="accent2"/>
              </a:buClr>
              <a:buSzPct val="85000"/>
              <a:buFont typeface="+mj-lt"/>
              <a:buAutoNum type="arabicPeriod"/>
            </a:pPr>
            <a:r>
              <a:rPr lang="en-US" sz="2000" dirty="0" smtClean="0">
                <a:latin typeface="Calibri" pitchFamily="34" charset="0"/>
              </a:rPr>
              <a:t>Grading homework by hand is prone to problems.</a:t>
            </a:r>
          </a:p>
          <a:p>
            <a:pPr marL="868680" marR="0" lvl="1" indent="-457200" algn="l" defTabSz="914400" rtl="0" eaLnBrk="1" fontAlgn="auto" latinLnBrk="0" hangingPunct="1">
              <a:lnSpc>
                <a:spcPct val="100000"/>
              </a:lnSpc>
              <a:spcBef>
                <a:spcPts val="370"/>
              </a:spcBef>
              <a:spcAft>
                <a:spcPts val="0"/>
              </a:spcAft>
              <a:buClr>
                <a:schemeClr val="accent2"/>
              </a:buClr>
              <a:buSzPct val="85000"/>
              <a:buFont typeface="+mj-lt"/>
              <a:buAutoNum type="arabicPeriod"/>
              <a:tabLst/>
              <a:defRPr/>
            </a:pPr>
            <a:r>
              <a:rPr kumimoji="0" lang="en-US" sz="2000" b="0" i="0" u="none" strike="noStrike" kern="1200" cap="none" spc="0" normalizeH="0" baseline="0" noProof="0" dirty="0" smtClean="0">
                <a:ln>
                  <a:noFill/>
                </a:ln>
                <a:effectLst/>
                <a:uLnTx/>
                <a:uFillTx/>
                <a:latin typeface="Calibri" pitchFamily="34" charset="0"/>
              </a:rPr>
              <a:t>Students do not read textbook in synch with class.</a:t>
            </a:r>
          </a:p>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800" b="0" i="0" u="none" strike="noStrike" kern="1200" cap="none" spc="0" normalizeH="0" baseline="0" noProof="0" dirty="0" smtClean="0">
                <a:ln>
                  <a:noFill/>
                </a:ln>
                <a:effectLst/>
                <a:uLnTx/>
                <a:uFillTx/>
                <a:latin typeface="Calibri" pitchFamily="34" charset="0"/>
              </a:rPr>
              <a:t>Two solutions:</a:t>
            </a:r>
          </a:p>
          <a:p>
            <a:pPr marL="868680" lvl="1" indent="-457200">
              <a:spcBef>
                <a:spcPts val="370"/>
              </a:spcBef>
              <a:buClr>
                <a:schemeClr val="accent2"/>
              </a:buClr>
              <a:buSzPct val="85000"/>
              <a:buFont typeface="+mj-lt"/>
              <a:buAutoNum type="arabicPeriod"/>
            </a:pPr>
            <a:r>
              <a:rPr lang="en-US" sz="2000" dirty="0" smtClean="0">
                <a:latin typeface="Calibri" pitchFamily="34" charset="0"/>
              </a:rPr>
              <a:t>Pose free-response and multiple-choice questions in large classes that are answered and graded on-line. Questions authored by instructor or selected from on-line textbook.</a:t>
            </a:r>
          </a:p>
          <a:p>
            <a:pPr marL="868680" marR="0" lvl="1" indent="-457200" algn="l" defTabSz="914400" rtl="0" eaLnBrk="1" fontAlgn="auto" latinLnBrk="0" hangingPunct="1">
              <a:lnSpc>
                <a:spcPct val="100000"/>
              </a:lnSpc>
              <a:spcBef>
                <a:spcPts val="370"/>
              </a:spcBef>
              <a:spcAft>
                <a:spcPts val="0"/>
              </a:spcAft>
              <a:buClr>
                <a:schemeClr val="accent2"/>
              </a:buClr>
              <a:buSzPct val="85000"/>
              <a:buFont typeface="+mj-lt"/>
              <a:buAutoNum type="arabicPeriod"/>
              <a:tabLst/>
              <a:defRPr/>
            </a:pPr>
            <a:r>
              <a:rPr kumimoji="0" lang="en-US" sz="2000" b="0" i="0" u="none" strike="noStrike" kern="1200" cap="none" spc="0" normalizeH="0" baseline="0" noProof="0" dirty="0" smtClean="0">
                <a:ln>
                  <a:noFill/>
                </a:ln>
                <a:effectLst/>
                <a:uLnTx/>
                <a:uFillTx/>
                <a:latin typeface="Calibri" pitchFamily="34" charset="0"/>
              </a:rPr>
              <a:t>Pose multiple-choice homework that students must answer prior to class with links to on-line textbook to read supporting material (</a:t>
            </a:r>
            <a:r>
              <a:rPr kumimoji="0" lang="en-US" sz="2000" b="0" i="1" u="none" strike="noStrike" kern="1200" cap="none" spc="0" normalizeH="0" baseline="0" noProof="0" dirty="0" smtClean="0">
                <a:ln>
                  <a:noFill/>
                </a:ln>
                <a:effectLst/>
                <a:uLnTx/>
                <a:uFillTx/>
                <a:latin typeface="Calibri" pitchFamily="34" charset="0"/>
              </a:rPr>
              <a:t>i.e. trick them into reading prior to class</a:t>
            </a:r>
            <a:r>
              <a:rPr kumimoji="0" lang="en-US" sz="2000" b="0" i="0" u="none" strike="noStrike" kern="1200" cap="none" spc="0" normalizeH="0" baseline="0" noProof="0" dirty="0" smtClean="0">
                <a:ln>
                  <a:noFill/>
                </a:ln>
                <a:effectLst/>
                <a:uLnTx/>
                <a:uFillTx/>
                <a:latin typeface="Calibri" pitchFamily="34" charset="0"/>
              </a:rPr>
              <a:t>)</a:t>
            </a:r>
          </a:p>
        </p:txBody>
      </p:sp>
      <p:sp>
        <p:nvSpPr>
          <p:cNvPr id="4"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1440"/>
            <a:ext cx="8229600" cy="685800"/>
          </a:xfrm>
        </p:spPr>
        <p:txBody>
          <a:bodyPr>
            <a:normAutofit/>
          </a:bodyPr>
          <a:lstStyle/>
          <a:p>
            <a:r>
              <a:rPr lang="en-US" sz="3600" b="1" dirty="0" smtClean="0">
                <a:latin typeface="Calibri" pitchFamily="34" charset="0"/>
              </a:rPr>
              <a:t>OnLine HW Tool + e-Textbook</a:t>
            </a:r>
            <a:endParaRPr lang="en-US" sz="3600" b="1" dirty="0" smtClean="0"/>
          </a:p>
        </p:txBody>
      </p:sp>
      <p:sp>
        <p:nvSpPr>
          <p:cNvPr id="4" name="Slide Number Placeholder 3"/>
          <p:cNvSpPr>
            <a:spLocks noGrp="1"/>
          </p:cNvSpPr>
          <p:nvPr>
            <p:ph type="sldNum" sz="quarter" idx="12"/>
          </p:nvPr>
        </p:nvSpPr>
        <p:spPr/>
        <p:txBody>
          <a:bodyPr/>
          <a:lstStyle/>
          <a:p>
            <a:fld id="{85960076-9277-45AD-8278-3CC172CE6E24}" type="slidenum">
              <a:rPr lang="en-US" smtClean="0"/>
              <a:pPr/>
              <a:t>7</a:t>
            </a:fld>
            <a:endParaRPr lang="en-US" dirty="0"/>
          </a:p>
        </p:txBody>
      </p:sp>
      <p:pic>
        <p:nvPicPr>
          <p:cNvPr id="6" name="Picture 5" descr="student_home_page_with_etext.png"/>
          <p:cNvPicPr>
            <a:picLocks noChangeAspect="1"/>
          </p:cNvPicPr>
          <p:nvPr/>
        </p:nvPicPr>
        <p:blipFill>
          <a:blip r:embed="rId3" cstate="print"/>
          <a:stretch>
            <a:fillRect/>
          </a:stretch>
        </p:blipFill>
        <p:spPr>
          <a:xfrm>
            <a:off x="180975" y="752475"/>
            <a:ext cx="8739605" cy="5193302"/>
          </a:xfrm>
          <a:prstGeom prst="rect">
            <a:avLst/>
          </a:prstGeom>
          <a:ln>
            <a:solidFill>
              <a:schemeClr val="tx1"/>
            </a:solidFill>
          </a:ln>
        </p:spPr>
      </p:pic>
      <p:sp>
        <p:nvSpPr>
          <p:cNvPr id="7" name="Line Callout 1 6"/>
          <p:cNvSpPr/>
          <p:nvPr/>
        </p:nvSpPr>
        <p:spPr>
          <a:xfrm>
            <a:off x="1304926" y="2047876"/>
            <a:ext cx="2695574" cy="1619250"/>
          </a:xfrm>
          <a:prstGeom prst="borderCallout1">
            <a:avLst>
              <a:gd name="adj1" fmla="val 49340"/>
              <a:gd name="adj2" fmla="val -71"/>
              <a:gd name="adj3" fmla="val 29242"/>
              <a:gd name="adj4" fmla="val -24309"/>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Direct access to e-Textbook plays </a:t>
            </a:r>
            <a:r>
              <a:rPr lang="en-US" sz="1600" b="1" i="1" dirty="0" smtClean="0">
                <a:latin typeface="Calibri" pitchFamily="34" charset="0"/>
              </a:rPr>
              <a:t>supporting</a:t>
            </a:r>
            <a:r>
              <a:rPr lang="en-US" sz="1600" b="1" dirty="0" smtClean="0">
                <a:latin typeface="Calibri" pitchFamily="34" charset="0"/>
              </a:rPr>
              <a:t> role: </a:t>
            </a:r>
            <a:br>
              <a:rPr lang="en-US" sz="1600" b="1" dirty="0" smtClean="0">
                <a:latin typeface="Calibri" pitchFamily="34" charset="0"/>
              </a:rPr>
            </a:br>
            <a:r>
              <a:rPr lang="en-US" sz="1600" b="1" dirty="0" smtClean="0">
                <a:latin typeface="Calibri" pitchFamily="34" charset="0"/>
              </a:rPr>
              <a:t>doing HW and need a hint about confounding versus lurking variables? Go directly to your searchable e-Text.</a:t>
            </a:r>
            <a:endParaRPr lang="en-US" sz="1600" b="1" dirty="0">
              <a:latin typeface="Calibri" pitchFamily="34" charset="0"/>
            </a:endParaRPr>
          </a:p>
        </p:txBody>
      </p:sp>
      <p:sp>
        <p:nvSpPr>
          <p:cNvPr id="8" name="Line Callout 1 7"/>
          <p:cNvSpPr/>
          <p:nvPr/>
        </p:nvSpPr>
        <p:spPr>
          <a:xfrm>
            <a:off x="4038600" y="933450"/>
            <a:ext cx="3362325" cy="781050"/>
          </a:xfrm>
          <a:prstGeom prst="borderCallout1">
            <a:avLst>
              <a:gd name="adj1" fmla="val 100560"/>
              <a:gd name="adj2" fmla="val 6728"/>
              <a:gd name="adj3" fmla="val 372623"/>
              <a:gd name="adj4" fmla="val 6304"/>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OnLine HW Tool plays </a:t>
            </a:r>
            <a:r>
              <a:rPr lang="en-US" sz="1600" b="1" i="1" dirty="0" smtClean="0">
                <a:latin typeface="Calibri" pitchFamily="34" charset="0"/>
              </a:rPr>
              <a:t>lead</a:t>
            </a:r>
            <a:r>
              <a:rPr lang="en-US" sz="1600" b="1" dirty="0" smtClean="0">
                <a:latin typeface="Calibri" pitchFamily="34" charset="0"/>
              </a:rPr>
              <a:t> role: </a:t>
            </a:r>
          </a:p>
          <a:p>
            <a:pPr algn="ctr"/>
            <a:r>
              <a:rPr lang="en-US" sz="1600" b="1" dirty="0" smtClean="0">
                <a:latin typeface="Calibri" pitchFamily="34" charset="0"/>
              </a:rPr>
              <a:t>gives students needed practice and opportunities for productive struggle </a:t>
            </a:r>
            <a:endParaRPr lang="en-US" sz="1600" b="1" dirty="0">
              <a:latin typeface="Calibri" pitchFamily="34" charset="0"/>
            </a:endParaRPr>
          </a:p>
        </p:txBody>
      </p:sp>
      <p:sp>
        <p:nvSpPr>
          <p:cNvPr id="9" name="Line Callout 1 8"/>
          <p:cNvSpPr/>
          <p:nvPr/>
        </p:nvSpPr>
        <p:spPr>
          <a:xfrm>
            <a:off x="5010150" y="4886325"/>
            <a:ext cx="3657600" cy="781050"/>
          </a:xfrm>
          <a:prstGeom prst="borderCallout1">
            <a:avLst>
              <a:gd name="adj1" fmla="val 51780"/>
              <a:gd name="adj2" fmla="val -354"/>
              <a:gd name="adj3" fmla="val 50672"/>
              <a:gd name="adj4" fmla="val -31373"/>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rPr>
              <a:t>All HW (required vs recommended, current vs completed) in one place for handy reference (no more </a:t>
            </a:r>
            <a:r>
              <a:rPr lang="en-US" sz="1600" b="1" i="1" dirty="0" smtClean="0">
                <a:latin typeface="Calibri" pitchFamily="34" charset="0"/>
              </a:rPr>
              <a:t>lost </a:t>
            </a:r>
            <a:r>
              <a:rPr lang="en-US" sz="1600" b="1" dirty="0" smtClean="0">
                <a:latin typeface="Calibri" pitchFamily="34" charset="0"/>
              </a:rPr>
              <a:t>HWs)</a:t>
            </a:r>
            <a:endParaRPr lang="en-US" sz="1600" b="1"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e-Textbook </a:t>
            </a:r>
            <a:r>
              <a:rPr lang="en-US" b="1" dirty="0" smtClean="0">
                <a:latin typeface="Calibri" pitchFamily="34" charset="0"/>
                <a:sym typeface="Wingdings" pitchFamily="2" charset="2"/>
              </a:rPr>
              <a:t> expanding view</a:t>
            </a:r>
            <a:endParaRPr lang="en-US" b="1" dirty="0" smtClean="0"/>
          </a:p>
        </p:txBody>
      </p:sp>
      <p:pic>
        <p:nvPicPr>
          <p:cNvPr id="6" name="Picture 5"/>
          <p:cNvPicPr>
            <a:picLocks noChangeAspect="1"/>
          </p:cNvPicPr>
          <p:nvPr/>
        </p:nvPicPr>
        <p:blipFill>
          <a:blip r:embed="rId3" cstate="print"/>
          <a:srcRect r="7943"/>
          <a:stretch>
            <a:fillRect/>
          </a:stretch>
        </p:blipFill>
        <p:spPr bwMode="auto">
          <a:xfrm>
            <a:off x="914400" y="1371600"/>
            <a:ext cx="7406640" cy="5029200"/>
          </a:xfrm>
          <a:prstGeom prst="rect">
            <a:avLst/>
          </a:prstGeom>
          <a:noFill/>
          <a:ln w="9525">
            <a:noFill/>
            <a:miter lim="800000"/>
            <a:headEnd/>
            <a:tailEnd/>
          </a:ln>
        </p:spPr>
      </p:pic>
      <p:sp>
        <p:nvSpPr>
          <p:cNvPr id="5" name="Rounded Rectangle 4"/>
          <p:cNvSpPr/>
          <p:nvPr/>
        </p:nvSpPr>
        <p:spPr>
          <a:xfrm>
            <a:off x="655320" y="1249680"/>
            <a:ext cx="2026920" cy="5227320"/>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2026920" y="4450080"/>
            <a:ext cx="123444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normAutofit/>
          </a:bodyPr>
          <a:lstStyle/>
          <a:p>
            <a:r>
              <a:rPr lang="en-US" b="1" dirty="0" smtClean="0">
                <a:latin typeface="Calibri" pitchFamily="34" charset="0"/>
              </a:rPr>
              <a:t>e-Textbook </a:t>
            </a:r>
            <a:r>
              <a:rPr lang="en-US" b="1" dirty="0" smtClean="0">
                <a:latin typeface="Calibri" pitchFamily="34" charset="0"/>
                <a:sym typeface="Wingdings" pitchFamily="2" charset="2"/>
              </a:rPr>
              <a:t> full chapter</a:t>
            </a:r>
            <a:endParaRPr lang="en-US" b="1" dirty="0" smtClean="0"/>
          </a:p>
        </p:txBody>
      </p:sp>
      <p:sp>
        <p:nvSpPr>
          <p:cNvPr id="7" name="Right Arrow 6"/>
          <p:cNvSpPr/>
          <p:nvPr/>
        </p:nvSpPr>
        <p:spPr>
          <a:xfrm flipH="1">
            <a:off x="2026920" y="4450080"/>
            <a:ext cx="123444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914400" y="1371600"/>
            <a:ext cx="8045719" cy="5029200"/>
          </a:xfrm>
          <a:prstGeom prst="rect">
            <a:avLst/>
          </a:prstGeom>
          <a:noFill/>
          <a:ln w="9525">
            <a:noFill/>
            <a:miter lim="800000"/>
            <a:headEnd/>
            <a:tailEnd/>
          </a:ln>
        </p:spPr>
      </p:pic>
      <p:sp>
        <p:nvSpPr>
          <p:cNvPr id="5" name="Rounded Rectangle 4"/>
          <p:cNvSpPr/>
          <p:nvPr/>
        </p:nvSpPr>
        <p:spPr>
          <a:xfrm>
            <a:off x="2636520" y="2636520"/>
            <a:ext cx="6294120" cy="3733800"/>
          </a:xfrm>
          <a:prstGeom prst="roundRect">
            <a:avLst/>
          </a:prstGeom>
          <a:noFill/>
          <a:ln w="76200">
            <a:solidFill>
              <a:schemeClr val="tx2"/>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15537" y="3162299"/>
            <a:ext cx="914400" cy="25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4"/>
          <p:cNvSpPr>
            <a:spLocks noGrp="1"/>
          </p:cNvSpPr>
          <p:nvPr>
            <p:ph type="sldNum" sz="quarter" idx="12"/>
          </p:nvPr>
        </p:nvSpPr>
        <p:spPr>
          <a:xfrm>
            <a:off x="146304" y="6210300"/>
            <a:ext cx="457200" cy="457200"/>
          </a:xfrm>
        </p:spPr>
        <p:txBody>
          <a:bodyPr/>
          <a:lstStyle/>
          <a:p>
            <a:fld id="{85960076-9277-45AD-8278-3CC172CE6E24}"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2538</TotalTime>
  <Words>3191</Words>
  <Application>Microsoft Office PowerPoint</Application>
  <PresentationFormat>On-screen Show (4:3)</PresentationFormat>
  <Paragraphs>360</Paragraphs>
  <Slides>45</Slides>
  <Notes>38</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Equity</vt:lpstr>
      <vt:lpstr>1_Equity</vt:lpstr>
      <vt:lpstr>Online Homework + e-Textbook  = Integrated Online Learning</vt:lpstr>
      <vt:lpstr>Outline</vt:lpstr>
      <vt:lpstr>Course Background</vt:lpstr>
      <vt:lpstr>Picture of the Day</vt:lpstr>
      <vt:lpstr>LectureBook:  OnLine HW Tool Linked to e-Text</vt:lpstr>
      <vt:lpstr>Why LectureBook?</vt:lpstr>
      <vt:lpstr>OnLine HW Tool + e-Textbook</vt:lpstr>
      <vt:lpstr>e-Textbook  expanding view</vt:lpstr>
      <vt:lpstr>e-Textbook  full chapter</vt:lpstr>
      <vt:lpstr>e-Textbook  chapter exercises</vt:lpstr>
      <vt:lpstr>Online HW</vt:lpstr>
      <vt:lpstr>Instructor View  Dashboard</vt:lpstr>
      <vt:lpstr>Instructor View  Creating a HW</vt:lpstr>
      <vt:lpstr>Instructor View  Selecting Questions</vt:lpstr>
      <vt:lpstr>Instructor View  full HW view </vt:lpstr>
      <vt:lpstr>Instructor View  Edit HW Mode</vt:lpstr>
      <vt:lpstr>Instructor View Summary</vt:lpstr>
      <vt:lpstr>Online HW</vt:lpstr>
      <vt:lpstr>Student View  Homepage</vt:lpstr>
      <vt:lpstr>Student View Selecting GSI</vt:lpstr>
      <vt:lpstr>Student View  Homepage later in term</vt:lpstr>
      <vt:lpstr>Slide 22</vt:lpstr>
      <vt:lpstr>Student View  Types of Questions/Answers</vt:lpstr>
      <vt:lpstr>Student View  Print with student answers</vt:lpstr>
      <vt:lpstr>Student View  Print Questions only</vt:lpstr>
      <vt:lpstr>Student View  Selected MC saved</vt:lpstr>
      <vt:lpstr>Student View  Editing Tools/Symbols</vt:lpstr>
      <vt:lpstr>Rate OnLine HW Tool Experience… “good or very good”</vt:lpstr>
      <vt:lpstr>LectureBook Pluses from Students</vt:lpstr>
      <vt:lpstr>Online HW</vt:lpstr>
      <vt:lpstr>Grader View  Dashboard</vt:lpstr>
      <vt:lpstr>Grader View  Grading HW Student List</vt:lpstr>
      <vt:lpstr>Grader View  check = DONE!</vt:lpstr>
      <vt:lpstr>Grader View  grading &amp; navigating</vt:lpstr>
      <vt:lpstr>Grader View  view upload, partial credit</vt:lpstr>
      <vt:lpstr>Grader View  Tailored Feedback 1</vt:lpstr>
      <vt:lpstr>Grader View  Tailored Feedback 2</vt:lpstr>
      <vt:lpstr>Grader View  fully graded HW</vt:lpstr>
      <vt:lpstr>Grader View Summary</vt:lpstr>
      <vt:lpstr>OnLine HW Tool Linked to e-Text</vt:lpstr>
      <vt:lpstr>Where Is This Going? Perry Samson says …</vt:lpstr>
      <vt:lpstr>Using Technology to Guide Continuous Learning </vt:lpstr>
      <vt:lpstr>THANK YOU … Questions?</vt:lpstr>
      <vt:lpstr>Slide 44</vt:lpstr>
      <vt:lpstr>Slide 45</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Homework + e-Textbook  = Integrated Online Learning</dc:title>
  <dc:creator>bkg3</dc:creator>
  <cp:lastModifiedBy>bkg3</cp:lastModifiedBy>
  <cp:revision>59</cp:revision>
  <dcterms:created xsi:type="dcterms:W3CDTF">2011-04-29T13:45:31Z</dcterms:created>
  <dcterms:modified xsi:type="dcterms:W3CDTF">2011-08-08T17:59:33Z</dcterms:modified>
</cp:coreProperties>
</file>