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72" r:id="rId6"/>
    <p:sldId id="262" r:id="rId7"/>
    <p:sldId id="264" r:id="rId8"/>
    <p:sldId id="266" r:id="rId9"/>
    <p:sldId id="267" r:id="rId10"/>
    <p:sldId id="260" r:id="rId11"/>
    <p:sldId id="259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2F9D264-6DF8-4319-B31E-042F488D29C3}" type="datetimeFigureOut">
              <a:rPr lang="en-US" smtClean="0"/>
              <a:t>8/21/2011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FEC83E3-875B-4FB6-9B7B-ACB06D4A1BC7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D264-6DF8-4319-B31E-042F488D29C3}" type="datetimeFigureOut">
              <a:rPr lang="en-US" smtClean="0"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83E3-875B-4FB6-9B7B-ACB06D4A1B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D264-6DF8-4319-B31E-042F488D29C3}" type="datetimeFigureOut">
              <a:rPr lang="en-US" smtClean="0"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83E3-875B-4FB6-9B7B-ACB06D4A1B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D264-6DF8-4319-B31E-042F488D29C3}" type="datetimeFigureOut">
              <a:rPr lang="en-US" smtClean="0"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83E3-875B-4FB6-9B7B-ACB06D4A1B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D264-6DF8-4319-B31E-042F488D29C3}" type="datetimeFigureOut">
              <a:rPr lang="en-US" smtClean="0"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83E3-875B-4FB6-9B7B-ACB06D4A1B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D264-6DF8-4319-B31E-042F488D29C3}" type="datetimeFigureOut">
              <a:rPr lang="en-US" smtClean="0"/>
              <a:t>8/21/2011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83E3-875B-4FB6-9B7B-ACB06D4A1B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D264-6DF8-4319-B31E-042F488D29C3}" type="datetimeFigureOut">
              <a:rPr lang="en-US" smtClean="0"/>
              <a:t>8/21/2011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83E3-875B-4FB6-9B7B-ACB06D4A1B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D264-6DF8-4319-B31E-042F488D29C3}" type="datetimeFigureOut">
              <a:rPr lang="en-US" smtClean="0"/>
              <a:t>8/21/2011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83E3-875B-4FB6-9B7B-ACB06D4A1B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D264-6DF8-4319-B31E-042F488D29C3}" type="datetimeFigureOut">
              <a:rPr lang="en-US" smtClean="0"/>
              <a:t>8/21/2011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83E3-875B-4FB6-9B7B-ACB06D4A1B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D264-6DF8-4319-B31E-042F488D29C3}" type="datetimeFigureOut">
              <a:rPr lang="en-US" smtClean="0"/>
              <a:t>8/21/2011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83E3-875B-4FB6-9B7B-ACB06D4A1BC7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D264-6DF8-4319-B31E-042F488D29C3}" type="datetimeFigureOut">
              <a:rPr lang="en-US" smtClean="0"/>
              <a:t>8/21/2011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83E3-875B-4FB6-9B7B-ACB06D4A1B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2F9D264-6DF8-4319-B31E-042F488D29C3}" type="datetimeFigureOut">
              <a:rPr lang="en-US" smtClean="0"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FEC83E3-875B-4FB6-9B7B-ACB06D4A1B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a Paper Ruler Activity to Help Students Understand the Difference Between Random and Systematic Errors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Jamis</a:t>
            </a:r>
            <a:r>
              <a:rPr lang="en-US" dirty="0" smtClean="0"/>
              <a:t> J. Perrett, Ph.D.</a:t>
            </a:r>
          </a:p>
          <a:p>
            <a:r>
              <a:rPr lang="en-US" dirty="0" smtClean="0"/>
              <a:t>Department of Statistics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0"/>
            <a:ext cx="24669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92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Students working on the activity.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76525"/>
            <a:ext cx="6096000" cy="3419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0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students working on the activity.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2667000"/>
            <a:ext cx="6076950" cy="340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68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Post-activity Debriefing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might cause multiple measurements using the same ruler to differ?</a:t>
            </a:r>
          </a:p>
          <a:p>
            <a:r>
              <a:rPr lang="en-US" dirty="0" smtClean="0"/>
              <a:t>What might cause measurements of the same object with different instruments to differ?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dirty="0" smtClean="0"/>
              <a:t>The activity </a:t>
            </a:r>
          </a:p>
          <a:p>
            <a:r>
              <a:rPr lang="en-US" dirty="0" smtClean="0"/>
              <a:t>gets students engaged.</a:t>
            </a:r>
          </a:p>
          <a:p>
            <a:r>
              <a:rPr lang="en-US" dirty="0" smtClean="0"/>
              <a:t>shows students the difference.</a:t>
            </a:r>
          </a:p>
          <a:p>
            <a:r>
              <a:rPr lang="en-US" dirty="0" smtClean="0"/>
              <a:t>provides students with a concrete application that they can associate with the topic.</a:t>
            </a:r>
          </a:p>
          <a:p>
            <a:r>
              <a:rPr lang="en-US" dirty="0" smtClean="0"/>
              <a:t>focuses on the concept.</a:t>
            </a:r>
          </a:p>
          <a:p>
            <a:r>
              <a:rPr lang="en-US" dirty="0" smtClean="0"/>
              <a:t>can be used with classes of any size.</a:t>
            </a:r>
          </a:p>
          <a:p>
            <a:r>
              <a:rPr lang="en-US" dirty="0" smtClean="0"/>
              <a:t>does not require additional materials.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8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>Comments?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2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Classroom: 100 students</a:t>
            </a:r>
            <a:endParaRPr lang="en-US" dirty="0"/>
          </a:p>
        </p:txBody>
      </p:sp>
      <p:pic>
        <p:nvPicPr>
          <p:cNvPr id="2050" name="Picture 2" descr="F:\DCIM\100CANON\IMG_06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594360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74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Class: Statistical Literacy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590800"/>
            <a:ext cx="6086475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3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students learn the difference between random and systematic errors.</a:t>
            </a:r>
          </a:p>
          <a:p>
            <a:r>
              <a:rPr lang="en-US" dirty="0" smtClean="0"/>
              <a:t>Engage students in an activity involving statistics.</a:t>
            </a:r>
          </a:p>
          <a:p>
            <a:r>
              <a:rPr lang="en-US" dirty="0" smtClean="0"/>
              <a:t>Focus on concepts.</a:t>
            </a:r>
          </a:p>
          <a:p>
            <a:r>
              <a:rPr lang="en-US" dirty="0" smtClean="0"/>
              <a:t>Give students a concrete application of statistics that they can associate with the topic being studied.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41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Slides the Students See in Class…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</a:t>
            </a:r>
            <a:r>
              <a:rPr lang="en-US" dirty="0" smtClean="0"/>
              <a:t>of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Random Error: </a:t>
            </a:r>
          </a:p>
          <a:p>
            <a:pPr lvl="1"/>
            <a:r>
              <a:rPr lang="en-US" dirty="0" smtClean="0"/>
              <a:t>Expected/Normal/Real-life</a:t>
            </a:r>
          </a:p>
          <a:p>
            <a:pPr lvl="1"/>
            <a:r>
              <a:rPr lang="en-US" dirty="0" smtClean="0"/>
              <a:t>Happens by chance</a:t>
            </a:r>
          </a:p>
          <a:p>
            <a:pPr lvl="1"/>
            <a:r>
              <a:rPr lang="en-US" dirty="0" smtClean="0"/>
              <a:t>Effect can be reduced by caution and averages of repeated measurements</a:t>
            </a:r>
          </a:p>
          <a:p>
            <a:r>
              <a:rPr lang="en-US" dirty="0" smtClean="0"/>
              <a:t>Systematic Error:</a:t>
            </a:r>
          </a:p>
          <a:p>
            <a:pPr lvl="1"/>
            <a:r>
              <a:rPr lang="en-US" dirty="0" smtClean="0"/>
              <a:t>Consistent errors caused by an inaccuracy in the measurement instrument or some other aspect of the measurement process</a:t>
            </a:r>
          </a:p>
          <a:p>
            <a:pPr lvl="1"/>
            <a:r>
              <a:rPr lang="en-US" dirty="0" smtClean="0"/>
              <a:t>Can be removed by correcting the problem in the process that is causing the error</a:t>
            </a:r>
          </a:p>
        </p:txBody>
      </p:sp>
    </p:spTree>
    <p:extLst>
      <p:ext uri="{BB962C8B-B14F-4D97-AF65-F5344CB8AC3E}">
        <p14:creationId xmlns:p14="http://schemas.microsoft.com/office/powerpoint/2010/main" val="29719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/>
          <a:lstStyle/>
          <a:p>
            <a:r>
              <a:rPr lang="en-US" dirty="0" smtClean="0"/>
              <a:t>Types of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6962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Examples:</a:t>
            </a:r>
          </a:p>
          <a:p>
            <a:r>
              <a:rPr lang="en-US" dirty="0" smtClean="0"/>
              <a:t>How much do you weigh?</a:t>
            </a:r>
          </a:p>
          <a:p>
            <a:pPr lvl="1"/>
            <a:r>
              <a:rPr lang="en-US" dirty="0" smtClean="0"/>
              <a:t>Subtle movements while standing on a scale can cause slightly inaccurate measurements.</a:t>
            </a:r>
          </a:p>
          <a:p>
            <a:pPr lvl="1"/>
            <a:r>
              <a:rPr lang="en-US" dirty="0" smtClean="0"/>
              <a:t>A scale that is always off by +5 lbs. is always giving inaccurate measurements. </a:t>
            </a:r>
          </a:p>
          <a:p>
            <a:r>
              <a:rPr lang="en-US" dirty="0" smtClean="0"/>
              <a:t>What is the actual length of the football field?</a:t>
            </a:r>
          </a:p>
          <a:p>
            <a:pPr lvl="1"/>
            <a:r>
              <a:rPr lang="en-US" dirty="0" smtClean="0"/>
              <a:t>Using a 25 foot tape measure to measure the length of a football field will not always result in an </a:t>
            </a:r>
            <a:r>
              <a:rPr lang="en-US" u="sng" dirty="0" smtClean="0"/>
              <a:t>exact</a:t>
            </a:r>
            <a:r>
              <a:rPr lang="en-US" dirty="0" smtClean="0"/>
              <a:t> measurement. </a:t>
            </a:r>
          </a:p>
          <a:p>
            <a:pPr lvl="1"/>
            <a:r>
              <a:rPr lang="en-US" dirty="0" smtClean="0"/>
              <a:t>A tape measure that had numbers and scales inaccurately printed will consistently give inaccurate measurements.</a:t>
            </a:r>
          </a:p>
          <a:p>
            <a:r>
              <a:rPr lang="en-US" dirty="0" smtClean="0"/>
              <a:t>Potato Chip bags have weights pre-printed.  So, a bag that indicates 12oz. Had that weight printed before the actual chips were weighed.</a:t>
            </a:r>
          </a:p>
          <a:p>
            <a:pPr lvl="1"/>
            <a:r>
              <a:rPr lang="en-US" dirty="0" smtClean="0"/>
              <a:t>What random errors could affect the weight of a bag of potato chips?</a:t>
            </a:r>
          </a:p>
          <a:p>
            <a:pPr lvl="1"/>
            <a:r>
              <a:rPr lang="en-US" dirty="0" smtClean="0"/>
              <a:t>What systematic errors could effect the weight of a bag of potato chips?</a:t>
            </a:r>
            <a:endParaRPr lang="en-US" dirty="0"/>
          </a:p>
        </p:txBody>
      </p:sp>
      <p:pic>
        <p:nvPicPr>
          <p:cNvPr id="2050" name="Picture 2" descr="C:\Users\Jamis\AppData\Local\Microsoft\Windows\Temporary Internet Files\Content.IE5\RWQGH0F0\MP90040049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828800"/>
            <a:ext cx="762000" cy="1142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amis\AppData\Local\Microsoft\Windows\Temporary Internet Files\Content.IE5\1UNSMXCS\MP90030301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60" y="3200400"/>
            <a:ext cx="81534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amis\AppData\Local\Microsoft\Windows\Temporary Internet Files\Content.IE5\IGXY9UNM\MC90021579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4800" y="4648200"/>
            <a:ext cx="1105876" cy="7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41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/>
          <a:lstStyle/>
          <a:p>
            <a:r>
              <a:rPr lang="en-US" dirty="0" smtClean="0"/>
              <a:t>Ruler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35089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Measure the length of your desk (front to back) three times each, using the two paper rulers (to the nearest 1/16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of an inch).</a:t>
            </a:r>
          </a:p>
          <a:p>
            <a:r>
              <a:rPr lang="en-US" sz="2800" dirty="0" smtClean="0"/>
              <a:t>One ruler is accurate.  One is not.</a:t>
            </a:r>
          </a:p>
          <a:p>
            <a:r>
              <a:rPr lang="en-US" sz="2800" dirty="0" smtClean="0"/>
              <a:t>Systematic error?</a:t>
            </a:r>
          </a:p>
          <a:p>
            <a:r>
              <a:rPr lang="en-US" sz="2800" dirty="0" smtClean="0"/>
              <a:t>Random error?</a:t>
            </a:r>
          </a:p>
        </p:txBody>
      </p:sp>
      <p:pic>
        <p:nvPicPr>
          <p:cNvPr id="4" name="Picture 3" descr="Rul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196611">
            <a:off x="1786551" y="3464770"/>
            <a:ext cx="492603" cy="4056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Rul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226474">
            <a:off x="7021837" y="3331465"/>
            <a:ext cx="492603" cy="4056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237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Handout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046" y="61238"/>
            <a:ext cx="5205554" cy="6735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833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105</TotalTime>
  <Words>425</Words>
  <Application>Microsoft Office PowerPoint</Application>
  <PresentationFormat>On-screen Show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Austin</vt:lpstr>
      <vt:lpstr>Using a Paper Ruler Activity to Help Students Understand the Difference Between Random and Systematic Errors </vt:lpstr>
      <vt:lpstr>The Classroom: 100 students</vt:lpstr>
      <vt:lpstr>The Class: Statistical Literacy</vt:lpstr>
      <vt:lpstr>The Objectives</vt:lpstr>
      <vt:lpstr>Slides the Students See in Class…</vt:lpstr>
      <vt:lpstr>Types of Error</vt:lpstr>
      <vt:lpstr>Types of Error</vt:lpstr>
      <vt:lpstr>Ruler Activity</vt:lpstr>
      <vt:lpstr>Handout</vt:lpstr>
      <vt:lpstr>Students working on the activity.</vt:lpstr>
      <vt:lpstr>More students working on the activity.</vt:lpstr>
      <vt:lpstr>Post-activity Debriefing</vt:lpstr>
      <vt:lpstr>In Conclusion…</vt:lpstr>
      <vt:lpstr>Questions? Comments?</vt:lpstr>
    </vt:vector>
  </TitlesOfParts>
  <Company>Department of Statistics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 Paper Ruler Activity to Help Students Understand the Difference Between Random and Systematic Errors</dc:title>
  <dc:creator>Windows User</dc:creator>
  <cp:lastModifiedBy>Windows User</cp:lastModifiedBy>
  <cp:revision>9</cp:revision>
  <dcterms:created xsi:type="dcterms:W3CDTF">2011-08-18T18:09:06Z</dcterms:created>
  <dcterms:modified xsi:type="dcterms:W3CDTF">2011-08-22T01:42:22Z</dcterms:modified>
</cp:coreProperties>
</file>