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105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8.xml" ContentType="application/vnd.openxmlformats-officedocument.presentationml.slide+xml"/>
  <Override PartName="/ppt/slideLayouts/slideLayout77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s/slide9.xml" ContentType="application/vnd.openxmlformats-officedocument.presentationml.slide+xml"/>
  <Override PartName="/ppt/slideLayouts/slideLayout96.xml" ContentType="application/vnd.openxmlformats-officedocument.presentationml.slideLayout+xml"/>
  <Override PartName="/ppt/slideMasters/slideMaster7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15.xml" ContentType="application/vnd.openxmlformats-officedocument.presentationml.slideLayout+xml"/>
  <Override PartName="/ppt/theme/theme1.xml" ContentType="application/vnd.openxmlformats-officedocument.theme+xml"/>
  <Override PartName="/ppt/slideLayouts/slideLayout24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7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63.xml" ContentType="application/vnd.openxmlformats-officedocument.presentationml.slideLayout+xml"/>
  <Override PartName="/ppt/notesSlides/notesSlide11.xml" ContentType="application/vnd.openxmlformats-officedocument.presentationml.notesSlide+xml"/>
  <Override PartName="/ppt/slides/slide13.xml" ContentType="application/vnd.openxmlformats-officedocument.presentationml.slide+xml"/>
  <Override PartName="/ppt/slideLayouts/slideLayout72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2.xml" ContentType="application/vnd.openxmlformats-officedocument.theme+xml"/>
  <Override PartName="/ppt/notesSlides/notesSlide21.xml" ContentType="application/vnd.openxmlformats-officedocument.presentationml.notesSlide+xml"/>
  <Override PartName="/ppt/slides/slide23.xml" ContentType="application/vnd.openxmlformats-officedocument.presentationml.slide+xml"/>
  <Override PartName="/ppt/slideLayouts/slideLayout49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68.xml" ContentType="application/vnd.openxmlformats-officedocument.presentationml.slideLayout+xml"/>
  <Override PartName="/ppt/slideLayouts/slideLayout106.xml" ContentType="application/vnd.openxmlformats-officedocument.presentationml.slideLayout+xml"/>
  <Override PartName="/ppt/notesSlides/notesSlide17.xml" ContentType="application/vnd.openxmlformats-officedocument.presentationml.notesSlide+xml"/>
  <Override PartName="/ppt/slides/slide19.xml" ContentType="application/vnd.openxmlformats-officedocument.presentationml.slide+xml"/>
  <Override PartName="/ppt/slideLayouts/slideLayout78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notesSlides/notesSlide3.xml" ContentType="application/vnd.openxmlformats-officedocument.presentationml.notesSlide+xml"/>
  <Default Extension="emf" ContentType="image/x-emf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8.xml" ContentType="application/vnd.openxmlformats-officedocument.theme+xml"/>
  <Override PartName="/ppt/slideLayouts/slideLayout101.xml" ContentType="application/vnd.openxmlformats-officedocument.presentationml.slideLayout+xml"/>
  <Override PartName="/ppt/slideLayouts/slideLayout64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2.xml" ContentType="application/vnd.openxmlformats-officedocument.presentationml.notesSlide+xml"/>
  <Override PartName="/ppt/slides/slide14.xml" ContentType="application/vnd.openxmlformats-officedocument.presentationml.slide+xml"/>
  <Override PartName="/ppt/slideLayouts/slideLayout73.xml" ContentType="application/vnd.openxmlformats-officedocument.presentationml.slideLayout+xml"/>
  <Override PartName="/ppt/slideLayouts/slideLayout111.xml" ContentType="application/vnd.openxmlformats-officedocument.presentationml.slideLayout+xml"/>
  <Override PartName="/ppt/notesSlides/notesSlide22.xml" ContentType="application/vnd.openxmlformats-officedocument.presentationml.notesSlide+xml"/>
  <Override PartName="/ppt/slides/slide24.xml" ContentType="application/vnd.openxmlformats-officedocument.presentationml.slide+xml"/>
  <Default Extension="bin" ContentType="application/vnd.openxmlformats-officedocument.presentationml.printerSettings"/>
  <Override PartName="/ppt/slideLayouts/slideLayout83.xml" ContentType="application/vnd.openxmlformats-officedocument.presentationml.slideLayout+xml"/>
  <Override PartName="/ppt/slideLayouts/slideLayout121.xml" ContentType="application/vnd.openxmlformats-officedocument.presentationml.slideLayout+xml"/>
  <Default Extension="xml" ContentType="application/xml"/>
  <Override PartName="/ppt/slides/slide5.xml" ContentType="application/vnd.openxmlformats-officedocument.presentationml.slide+xml"/>
  <Override PartName="/ppt/slideLayouts/slideLayout9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Masters/slideMaster3.xml" ContentType="application/vnd.openxmlformats-officedocument.presentationml.slideMaster+xml"/>
  <Override PartName="/ppt/tableStyles.xml" ContentType="application/vnd.openxmlformats-officedocument.presentationml.tableStyles+xml"/>
  <Override PartName="/ppt/slideLayouts/slideLayout69.xml" ContentType="application/vnd.openxmlformats-officedocument.presentationml.slideLayout+xml"/>
  <Override PartName="/ppt/slideLayouts/slideLayout107.xml" ContentType="application/vnd.openxmlformats-officedocument.presentationml.slideLayout+xml"/>
  <Override PartName="/ppt/notesSlides/notesSlide18.xml" ContentType="application/vnd.openxmlformats-officedocument.presentationml.notesSlide+xml"/>
  <Override PartName="/ppt/slideLayouts/slideLayout117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app.xml" ContentType="application/vnd.openxmlformats-officedocument.extended-properties+xml"/>
  <Override PartName="/ppt/slideLayouts/slideLayout98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Masters/slideMaster9.xml" ContentType="application/vnd.openxmlformats-officedocument.presentationml.slideMaster+xml"/>
  <Override PartName="/docProps/core.xml" ContentType="application/vnd.openxmlformats-package.core-properties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26.xml" ContentType="application/vnd.openxmlformats-officedocument.presentationml.slideLayout+xml"/>
  <Override PartName="/ppt/notesSlides/notesSlide4.xml" ContentType="application/vnd.openxmlformats-officedocument.presentationml.notesSlide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9.xml" ContentType="application/vnd.openxmlformats-officedocument.theme+xml"/>
  <Override PartName="/ppt/slideLayouts/slideLayout102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13.xml" ContentType="application/vnd.openxmlformats-officedocument.presentationml.notesSlide+xml"/>
  <Override PartName="/ppt/slides/slide15.xml" ContentType="application/vnd.openxmlformats-officedocument.presentationml.slide+xml"/>
  <Override PartName="/ppt/slideLayouts/slideLayout74.xml" ContentType="application/vnd.openxmlformats-officedocument.presentationml.slideLayout+xml"/>
  <Override PartName="/ppt/slideLayouts/slideLayout112.xml" ContentType="application/vnd.openxmlformats-officedocument.presentationml.slideLayout+xml"/>
  <Override PartName="/ppt/notesSlides/notesSlide23.xml" ContentType="application/vnd.openxmlformats-officedocument.presentationml.notesSlide+xml"/>
  <Override PartName="/ppt/slides/slide25.xml" ContentType="application/vnd.openxmlformats-officedocument.presentationml.slide+xml"/>
  <Override PartName="/ppt/slideLayouts/slideLayout84.xml" ContentType="application/vnd.openxmlformats-officedocument.presentationml.slideLayout+xml"/>
  <Default Extension="png" ContentType="image/png"/>
  <Override PartName="/ppt/slideLayouts/slideLayout93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Layouts/slideLayout108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Layouts/slideLayout118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27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10.xml" ContentType="application/vnd.openxmlformats-officedocument.presentationml.slide+xml"/>
  <Override PartName="/ppt/slideLayouts/slideLayout37.xml" ContentType="application/vnd.openxmlformats-officedocument.presentationml.slideLayout+xml"/>
  <Override PartName="/ppt/slides/slide20.xml" ContentType="application/vnd.openxmlformats-officedocument.presentationml.slide+xml"/>
  <Override PartName="/ppt/slideLayouts/slideLayout46.xml" ContentType="application/vnd.openxmlformats-officedocument.presentationml.slideLayout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Layouts/slideLayout5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65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16.xml" ContentType="application/vnd.openxmlformats-officedocument.presentationml.slide+xml"/>
  <Override PartName="/ppt/slideLayouts/slideLayout7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113.xml" ContentType="application/vnd.openxmlformats-officedocument.presentationml.slideLayout+xml"/>
  <Default Extension="rels" ContentType="application/vnd.openxmlformats-package.relationships+xml"/>
  <Override PartName="/ppt/slides/slide26.xml" ContentType="application/vnd.openxmlformats-officedocument.presentationml.slide+xml"/>
  <Override PartName="/ppt/slideLayouts/slideLayout85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9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Layouts/slideLayout109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3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2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61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11.xml" ContentType="application/vnd.openxmlformats-officedocument.presentationml.slide+xml"/>
  <Override PartName="/ppt/slideLayouts/slideLayout70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10.xml" ContentType="application/vnd.openxmlformats-officedocument.theme+xml"/>
  <Override PartName="/ppt/notesSlides/notesSlide10.xml" ContentType="application/vnd.openxmlformats-officedocument.presentationml.notesSlide+xml"/>
  <Override PartName="/ppt/slides/slide21.xml" ContentType="application/vnd.openxmlformats-officedocument.presentationml.slide+xml"/>
  <Override PartName="/ppt/slideLayouts/slideLayout47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s/slide2.xml" ContentType="application/vnd.openxmlformats-officedocument.presentationml.slide+xml"/>
  <Override PartName="/ppt/slideLayouts/slideLayout5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66.xml" ContentType="application/vnd.openxmlformats-officedocument.presentationml.slideLayout+xml"/>
  <Override PartName="/ppt/notesSlides/notesSlide15.xml" ContentType="application/vnd.openxmlformats-officedocument.presentationml.notesSlide+xml"/>
  <Override PartName="/ppt/slides/slide17.xml" ContentType="application/vnd.openxmlformats-officedocument.presentationml.slide+xml"/>
  <Override PartName="/ppt/slideLayouts/slideLayout76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s/slide27.xml" ContentType="application/vnd.openxmlformats-officedocument.presentationml.slide+xml"/>
  <Override PartName="/ppt/slideLayouts/slideLayout86.xml" ContentType="application/vnd.openxmlformats-officedocument.presentationml.slideLayout+xml"/>
  <Override PartName="/ppt/slides/slide8.xml" ContentType="application/vnd.openxmlformats-officedocument.presentationml.slide+xml"/>
  <Override PartName="/ppt/slideLayouts/slideLayout9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6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62.xml" ContentType="application/vnd.openxmlformats-officedocument.presentationml.slideLayout+xml"/>
  <Override PartName="/ppt/notesSlides/notesSlide7.xml" ContentType="application/vnd.openxmlformats-officedocument.presentationml.notesSlide+xml"/>
  <Override PartName="/ppt/slides/slide12.xml" ContentType="application/vnd.openxmlformats-officedocument.presentationml.slide+xml"/>
  <Override PartName="/ppt/slideLayouts/slideLayout71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11.xml" ContentType="application/vnd.openxmlformats-officedocument.theme+xml"/>
  <Override PartName="/ppt/notesSlides/notesSlide20.xml" ContentType="application/vnd.openxmlformats-officedocument.presentationml.notesSlide+xml"/>
  <Override PartName="/ppt/slides/slide22.xml" ContentType="application/vnd.openxmlformats-officedocument.presentationml.slide+xml"/>
  <Override PartName="/ppt/slideLayouts/slideLayout48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90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Masters/slideMaster1.xml" ContentType="application/vnd.openxmlformats-officedocument.presentationml.slideMaster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  <p:sldMasterId id="2147483649" r:id="rId2"/>
    <p:sldMasterId id="2147483652" r:id="rId3"/>
    <p:sldMasterId id="2147483653" r:id="rId4"/>
    <p:sldMasterId id="2147483654" r:id="rId5"/>
    <p:sldMasterId id="2147483655" r:id="rId6"/>
    <p:sldMasterId id="2147483656" r:id="rId7"/>
    <p:sldMasterId id="2147483657" r:id="rId8"/>
    <p:sldMasterId id="2147483658" r:id="rId9"/>
    <p:sldMasterId id="2147483659" r:id="rId10"/>
    <p:sldMasterId id="2147483660" r:id="rId11"/>
  </p:sldMasterIdLst>
  <p:notesMasterIdLst>
    <p:notesMasterId r:id="rId39"/>
  </p:notesMasterIdLst>
  <p:sldIdLst>
    <p:sldId id="256" r:id="rId12"/>
    <p:sldId id="258" r:id="rId13"/>
    <p:sldId id="282" r:id="rId14"/>
    <p:sldId id="283" r:id="rId15"/>
    <p:sldId id="302" r:id="rId16"/>
    <p:sldId id="296" r:id="rId17"/>
    <p:sldId id="303" r:id="rId18"/>
    <p:sldId id="306" r:id="rId19"/>
    <p:sldId id="297" r:id="rId20"/>
    <p:sldId id="304" r:id="rId21"/>
    <p:sldId id="305" r:id="rId22"/>
    <p:sldId id="298" r:id="rId23"/>
    <p:sldId id="299" r:id="rId24"/>
    <p:sldId id="287" r:id="rId25"/>
    <p:sldId id="288" r:id="rId26"/>
    <p:sldId id="290" r:id="rId27"/>
    <p:sldId id="289" r:id="rId28"/>
    <p:sldId id="292" r:id="rId29"/>
    <p:sldId id="278" r:id="rId30"/>
    <p:sldId id="293" r:id="rId31"/>
    <p:sldId id="277" r:id="rId32"/>
    <p:sldId id="286" r:id="rId33"/>
    <p:sldId id="285" r:id="rId34"/>
    <p:sldId id="300" r:id="rId35"/>
    <p:sldId id="280" r:id="rId36"/>
    <p:sldId id="301" r:id="rId37"/>
    <p:sldId id="259" r:id="rId38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1pPr>
    <a:lvl2pPr marL="4572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2pPr>
    <a:lvl3pPr marL="9144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3pPr>
    <a:lvl4pPr marL="13716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4pPr>
    <a:lvl5pPr marL="18288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5pPr>
    <a:lvl6pPr marL="22860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6pPr>
    <a:lvl7pPr marL="27432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7pPr>
    <a:lvl8pPr marL="32004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8pPr>
    <a:lvl9pPr marL="36576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>
          <a:srgbClr val="FF0000"/>
        </p14:laserClr>
      </p:ext>
      <p:ext uri="{2FDB2607-1784-4EEB-B798-7EB5836EED8A}">
        <p14:showMediaCtrls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"/>
      </p:ext>
    </p:extLst>
  </p:showPr>
  <p:clrMru>
    <a:srgbClr val="000000"/>
    <a:srgbClr val="FFFFFF"/>
  </p:clrMru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26515" autoAdjust="0"/>
    <p:restoredTop sz="88396" autoAdjust="0"/>
  </p:normalViewPr>
  <p:slideViewPr>
    <p:cSldViewPr>
      <p:cViewPr>
        <p:scale>
          <a:sx n="63" d="100"/>
          <a:sy n="63" d="100"/>
        </p:scale>
        <p:origin x="-784" y="-336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9.xml"/><Relationship Id="rId21" Type="http://schemas.openxmlformats.org/officeDocument/2006/relationships/slide" Target="slides/slide10.xml"/><Relationship Id="rId22" Type="http://schemas.openxmlformats.org/officeDocument/2006/relationships/slide" Target="slides/slide11.xml"/><Relationship Id="rId23" Type="http://schemas.openxmlformats.org/officeDocument/2006/relationships/slide" Target="slides/slide12.xml"/><Relationship Id="rId24" Type="http://schemas.openxmlformats.org/officeDocument/2006/relationships/slide" Target="slides/slide13.xml"/><Relationship Id="rId25" Type="http://schemas.openxmlformats.org/officeDocument/2006/relationships/slide" Target="slides/slide14.xml"/><Relationship Id="rId26" Type="http://schemas.openxmlformats.org/officeDocument/2006/relationships/slide" Target="slides/slide15.xml"/><Relationship Id="rId27" Type="http://schemas.openxmlformats.org/officeDocument/2006/relationships/slide" Target="slides/slide16.xml"/><Relationship Id="rId28" Type="http://schemas.openxmlformats.org/officeDocument/2006/relationships/slide" Target="slides/slide17.xml"/><Relationship Id="rId2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30" Type="http://schemas.openxmlformats.org/officeDocument/2006/relationships/slide" Target="slides/slide19.xml"/><Relationship Id="rId31" Type="http://schemas.openxmlformats.org/officeDocument/2006/relationships/slide" Target="slides/slide20.xml"/><Relationship Id="rId32" Type="http://schemas.openxmlformats.org/officeDocument/2006/relationships/slide" Target="slides/slide21.xml"/><Relationship Id="rId9" Type="http://schemas.openxmlformats.org/officeDocument/2006/relationships/slideMaster" Target="slideMasters/slideMaster9.xml"/><Relationship Id="rId6" Type="http://schemas.openxmlformats.org/officeDocument/2006/relationships/slideMaster" Target="slideMasters/slideMaster6.xml"/><Relationship Id="rId7" Type="http://schemas.openxmlformats.org/officeDocument/2006/relationships/slideMaster" Target="slideMasters/slideMaster7.xml"/><Relationship Id="rId8" Type="http://schemas.openxmlformats.org/officeDocument/2006/relationships/slideMaster" Target="slideMasters/slideMaster8.xml"/><Relationship Id="rId33" Type="http://schemas.openxmlformats.org/officeDocument/2006/relationships/slide" Target="slides/slide22.xml"/><Relationship Id="rId34" Type="http://schemas.openxmlformats.org/officeDocument/2006/relationships/slide" Target="slides/slide23.xml"/><Relationship Id="rId35" Type="http://schemas.openxmlformats.org/officeDocument/2006/relationships/slide" Target="slides/slide24.xml"/><Relationship Id="rId36" Type="http://schemas.openxmlformats.org/officeDocument/2006/relationships/slide" Target="slides/slide25.xml"/><Relationship Id="rId10" Type="http://schemas.openxmlformats.org/officeDocument/2006/relationships/slideMaster" Target="slideMasters/slideMaster10.xml"/><Relationship Id="rId11" Type="http://schemas.openxmlformats.org/officeDocument/2006/relationships/slideMaster" Target="slideMasters/slideMaster11.xml"/><Relationship Id="rId12" Type="http://schemas.openxmlformats.org/officeDocument/2006/relationships/slide" Target="slides/slide1.xml"/><Relationship Id="rId13" Type="http://schemas.openxmlformats.org/officeDocument/2006/relationships/slide" Target="slides/slide2.xml"/><Relationship Id="rId14" Type="http://schemas.openxmlformats.org/officeDocument/2006/relationships/slide" Target="slides/slide3.xml"/><Relationship Id="rId15" Type="http://schemas.openxmlformats.org/officeDocument/2006/relationships/slide" Target="slides/slide4.xml"/><Relationship Id="rId16" Type="http://schemas.openxmlformats.org/officeDocument/2006/relationships/slide" Target="slides/slide5.xml"/><Relationship Id="rId17" Type="http://schemas.openxmlformats.org/officeDocument/2006/relationships/slide" Target="slides/slide6.xml"/><Relationship Id="rId18" Type="http://schemas.openxmlformats.org/officeDocument/2006/relationships/slide" Target="slides/slide7.xml"/><Relationship Id="rId19" Type="http://schemas.openxmlformats.org/officeDocument/2006/relationships/slide" Target="slides/slide8.xml"/><Relationship Id="rId37" Type="http://schemas.openxmlformats.org/officeDocument/2006/relationships/slide" Target="slides/slide26.xml"/><Relationship Id="rId38" Type="http://schemas.openxmlformats.org/officeDocument/2006/relationships/slide" Target="slides/slide27.xml"/><Relationship Id="rId39" Type="http://schemas.openxmlformats.org/officeDocument/2006/relationships/notesMaster" Target="notesMasters/notesMaster1.xml"/><Relationship Id="rId40" Type="http://schemas.openxmlformats.org/officeDocument/2006/relationships/printerSettings" Target="printerSettings/printerSettings1.bin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1"/>
            </a:ext>
          </a:extLst>
        </p:spPr>
      </p:sp>
      <p:sp>
        <p:nvSpPr>
          <p:cNvPr id="17410" name="Rectangle 2"/>
          <p:cNvSpPr>
            <a:spLocks noGrp="1" noChangeArrowheads="1"/>
          </p:cNvSpPr>
          <p:nvPr>
            <p:ph type="body" sz="quarter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1"/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4893393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Palatino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Palatino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Palatino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Palatino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Palatino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None/>
            </a:pPr>
            <a:r>
              <a:rPr lang="en-US" dirty="0" smtClean="0"/>
              <a:t>Alan </a:t>
            </a:r>
            <a:r>
              <a:rPr lang="en-US" dirty="0" err="1" smtClean="0"/>
              <a:t>Schoenfield’s</a:t>
            </a:r>
            <a:r>
              <a:rPr lang="en-US" dirty="0" smtClean="0"/>
              <a:t> paper (1998) influenced this cooking analogy in a statistics classroom.</a:t>
            </a:r>
            <a:r>
              <a:rPr lang="en-US" baseline="0" dirty="0" smtClean="0"/>
              <a:t> He </a:t>
            </a:r>
            <a:r>
              <a:rPr lang="en-US" baseline="0" dirty="0" smtClean="0"/>
              <a:t>drew parallels between thinking like a cook and thinking like a mathematician.</a:t>
            </a:r>
            <a:r>
              <a:rPr lang="en-US" baseline="0" dirty="0" smtClean="0"/>
              <a:t> </a:t>
            </a:r>
            <a:endParaRPr lang="en-US" baseline="0" dirty="0" smtClean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589139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988474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1200" kern="1200" dirty="0" smtClean="0">
                <a:solidFill>
                  <a:schemeClr val="tx1"/>
                </a:solidFill>
                <a:latin typeface="Palatino" charset="0"/>
                <a:ea typeface="ＭＳ Ｐゴシック" charset="0"/>
                <a:cs typeface="+mn-cs"/>
              </a:rPr>
              <a:t>(</a:t>
            </a:r>
            <a:r>
              <a:rPr lang="en-US" sz="1200" kern="1200" dirty="0" err="1" smtClean="0">
                <a:solidFill>
                  <a:schemeClr val="tx1"/>
                </a:solidFill>
                <a:latin typeface="Palatino" charset="0"/>
                <a:ea typeface="ＭＳ Ｐゴシック" charset="0"/>
                <a:cs typeface="+mn-cs"/>
              </a:rPr>
              <a:t>Steffe</a:t>
            </a:r>
            <a:r>
              <a:rPr lang="en-US" sz="1200" kern="1200" dirty="0" smtClean="0">
                <a:solidFill>
                  <a:schemeClr val="tx1"/>
                </a:solidFill>
                <a:latin typeface="Palatino" charset="0"/>
                <a:ea typeface="ＭＳ Ｐゴシック" charset="0"/>
                <a:cs typeface="+mn-cs"/>
              </a:rPr>
              <a:t> &amp; Thompson, 2000</a:t>
            </a:r>
            <a:r>
              <a:rPr lang="en-US" sz="1200" kern="1200" dirty="0" smtClean="0">
                <a:solidFill>
                  <a:schemeClr val="tx1"/>
                </a:solidFill>
                <a:latin typeface="Palatino" charset="0"/>
                <a:ea typeface="ＭＳ Ｐゴシック" charset="0"/>
                <a:cs typeface="+mn-cs"/>
              </a:rPr>
              <a:t>)</a:t>
            </a:r>
            <a:endParaRPr lang="en-US" sz="1200" kern="1200" dirty="0" smtClean="0">
              <a:solidFill>
                <a:schemeClr val="tx1"/>
              </a:solidFill>
              <a:latin typeface="Palatino" charset="0"/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8930941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research questions for the first semester of the teaching experiment were:…</a:t>
            </a:r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latin typeface="Palatino" charset="0"/>
              <a:ea typeface="ヒラギノ明朝 ProN W3" charset="0"/>
              <a:cs typeface="ヒラギノ明朝 ProN W3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7716414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1"/>
            </a:ext>
          </a:extLst>
        </p:spPr>
        <p:txBody>
          <a:bodyPr/>
          <a:lstStyle/>
          <a:p>
            <a:r>
              <a:rPr lang="en-US" sz="2200" dirty="0" smtClean="0">
                <a:latin typeface="Lucida Grande" charset="0"/>
                <a:cs typeface="Lucida Grande" charset="0"/>
                <a:sym typeface="Lucida Grande" charset="0"/>
              </a:rPr>
              <a:t>The research</a:t>
            </a:r>
            <a:r>
              <a:rPr lang="en-US" sz="2200" baseline="0" dirty="0" smtClean="0">
                <a:latin typeface="Lucida Grande" charset="0"/>
                <a:cs typeface="Lucida Grande" charset="0"/>
                <a:sym typeface="Lucida Grande" charset="0"/>
              </a:rPr>
              <a:t> questions this semester were…</a:t>
            </a:r>
            <a:endParaRPr lang="en-US" sz="2200" dirty="0">
              <a:latin typeface="Lucida Grande" charset="0"/>
              <a:cs typeface="Lucida Grande" charset="0"/>
              <a:sym typeface="Lucida Grande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2063783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1"/>
            </a:ext>
          </a:extLst>
        </p:spPr>
        <p:txBody>
          <a:bodyPr/>
          <a:lstStyle/>
          <a:p>
            <a:endParaRPr lang="en-US" sz="2200" dirty="0">
              <a:latin typeface="Lucida Grande" charset="0"/>
              <a:cs typeface="Lucida Grande" charset="0"/>
              <a:sym typeface="Lucida Grande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1"/>
            </a:ext>
          </a:extLst>
        </p:spPr>
        <p:txBody>
          <a:bodyPr/>
          <a:lstStyle/>
          <a:p>
            <a:endParaRPr lang="en-US" sz="2200" dirty="0">
              <a:latin typeface="Lucida Grande" charset="0"/>
              <a:cs typeface="Lucida Grande" charset="0"/>
              <a:sym typeface="Lucida Grande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42713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 eaLnBrk="1" hangingPunct="1">
              <a:buFontTx/>
              <a:buNone/>
            </a:pPr>
            <a:endParaRPr lang="en-US" dirty="0" smtClean="0">
              <a:latin typeface="Palatino" charset="0"/>
              <a:ea typeface="ヒラギノ明朝 ProN W3" charset="0"/>
              <a:cs typeface="ヒラギノ明朝 ProN W3" charset="0"/>
            </a:endParaRPr>
          </a:p>
          <a:p>
            <a:pPr marL="171450" indent="-171450" eaLnBrk="1" hangingPunct="1">
              <a:buFontTx/>
              <a:buChar char="-"/>
            </a:pPr>
            <a:endParaRPr lang="en-US" dirty="0" smtClean="0">
              <a:latin typeface="Palatino" charset="0"/>
              <a:ea typeface="ヒラギノ明朝 ProN W3" charset="0"/>
              <a:cs typeface="ヒラギノ明朝 ProN W3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1126776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427138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14466671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 So to answer the question in</a:t>
            </a:r>
            <a:r>
              <a:rPr lang="en-US" baseline="0" dirty="0" smtClean="0"/>
              <a:t> the title of our webinar…create an iron chef in statistics class? Teaching them to cook rather than follow recipes step-by-step? We believe we can and we believe we are in our curriculum.</a:t>
            </a:r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1"/>
            </a:ext>
          </a:extLst>
        </p:spPr>
        <p:txBody>
          <a:bodyPr/>
          <a:lstStyle/>
          <a:p>
            <a:endParaRPr lang="en-US" sz="2200" dirty="0">
              <a:latin typeface="Lucida Grande" charset="0"/>
              <a:cs typeface="Lucida Grande" charset="0"/>
              <a:sym typeface="Lucida Grande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112677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8930941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None/>
            </a:pPr>
            <a:endParaRPr lang="en-US" sz="1200" kern="1200" dirty="0" smtClean="0">
              <a:solidFill>
                <a:schemeClr val="tx1"/>
              </a:solidFill>
              <a:latin typeface="Palatino" charset="0"/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988474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sz="1200" kern="1200" dirty="0" smtClean="0">
              <a:solidFill>
                <a:schemeClr val="tx1"/>
              </a:solidFill>
              <a:latin typeface="Palatino" charset="0"/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988474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98847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352492770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51318822"/>
      </p:ext>
    </p:extLst>
  </p:cSld>
  <p:clrMapOvr>
    <a:masterClrMapping/>
  </p:clrMapOvr>
  <p:transition/>
</p:sldLayout>
</file>

<file path=ppt/slideLayouts/slideLayout10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474337259"/>
      </p:ext>
    </p:extLst>
  </p:cSld>
  <p:clrMapOvr>
    <a:masterClrMapping/>
  </p:clrMapOvr>
  <p:transition/>
</p:sldLayout>
</file>

<file path=ppt/slideLayouts/slideLayout10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07262364"/>
      </p:ext>
    </p:extLst>
  </p:cSld>
  <p:clrMapOvr>
    <a:masterClrMapping/>
  </p:clrMapOvr>
  <p:transition/>
</p:sldLayout>
</file>

<file path=ppt/slideLayouts/slideLayout10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873514886"/>
      </p:ext>
    </p:extLst>
  </p:cSld>
  <p:clrMapOvr>
    <a:masterClrMapping/>
  </p:clrMapOvr>
  <p:transition/>
</p:sldLayout>
</file>

<file path=ppt/slideLayouts/slideLayout10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162108522"/>
      </p:ext>
    </p:extLst>
  </p:cSld>
  <p:clrMapOvr>
    <a:masterClrMapping/>
  </p:clrMapOvr>
  <p:transition/>
</p:sldLayout>
</file>

<file path=ppt/slideLayouts/slideLayout10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264964869"/>
      </p:ext>
    </p:extLst>
  </p:cSld>
  <p:clrMapOvr>
    <a:masterClrMapping/>
  </p:clrMapOvr>
  <p:transition/>
</p:sldLayout>
</file>

<file path=ppt/slideLayouts/slideLayout10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199988725"/>
      </p:ext>
    </p:extLst>
  </p:cSld>
  <p:clrMapOvr>
    <a:masterClrMapping/>
  </p:clrMapOvr>
  <p:transition/>
</p:sldLayout>
</file>

<file path=ppt/slideLayouts/slideLayout10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62942513"/>
      </p:ext>
    </p:extLst>
  </p:cSld>
  <p:clrMapOvr>
    <a:masterClrMapping/>
  </p:clrMapOvr>
  <p:transition/>
</p:sldLayout>
</file>

<file path=ppt/slideLayouts/slideLayout10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306280915"/>
      </p:ext>
    </p:extLst>
  </p:cSld>
  <p:clrMapOvr>
    <a:masterClrMapping/>
  </p:clrMapOvr>
  <p:transition/>
</p:sldLayout>
</file>

<file path=ppt/slideLayouts/slideLayout10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656706273"/>
      </p:ext>
    </p:extLst>
  </p:cSld>
  <p:clrMapOvr>
    <a:masterClrMapping/>
  </p:clrMapOvr>
  <p:transition/>
</p:sldLayout>
</file>

<file path=ppt/slideLayouts/slideLayout10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5152826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5800" y="5905500"/>
            <a:ext cx="3073400" cy="2603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5905500"/>
            <a:ext cx="9067800" cy="2603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031991866"/>
      </p:ext>
    </p:extLst>
  </p:cSld>
  <p:clrMapOvr>
    <a:masterClrMapping/>
  </p:clrMapOvr>
  <p:transition/>
</p:sldLayout>
</file>

<file path=ppt/slideLayouts/slideLayout1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3216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3216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6705197"/>
      </p:ext>
    </p:extLst>
  </p:cSld>
  <p:clrMapOvr>
    <a:masterClrMapping/>
  </p:clrMapOvr>
  <p:transition/>
</p:sldLayout>
</file>

<file path=ppt/slideLayouts/slideLayout1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415407853"/>
      </p:ext>
    </p:extLst>
  </p:cSld>
  <p:clrMapOvr>
    <a:masterClrMapping/>
  </p:clrMapOvr>
  <p:transition/>
</p:sldLayout>
</file>

<file path=ppt/slideLayouts/slideLayout1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9489356"/>
      </p:ext>
    </p:extLst>
  </p:cSld>
  <p:clrMapOvr>
    <a:masterClrMapping/>
  </p:clrMapOvr>
  <p:transition/>
</p:sldLayout>
</file>

<file path=ppt/slideLayouts/slideLayout1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96479065"/>
      </p:ext>
    </p:extLst>
  </p:cSld>
  <p:clrMapOvr>
    <a:masterClrMapping/>
  </p:clrMapOvr>
  <p:transition/>
</p:sldLayout>
</file>

<file path=ppt/slideLayouts/slideLayout1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600" y="5410200"/>
            <a:ext cx="2832100" cy="1663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40100" y="5410200"/>
            <a:ext cx="2832100" cy="1663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53925297"/>
      </p:ext>
    </p:extLst>
  </p:cSld>
  <p:clrMapOvr>
    <a:masterClrMapping/>
  </p:clrMapOvr>
  <p:transition/>
</p:sldLayout>
</file>

<file path=ppt/slideLayouts/slideLayout1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92924113"/>
      </p:ext>
    </p:extLst>
  </p:cSld>
  <p:clrMapOvr>
    <a:masterClrMapping/>
  </p:clrMapOvr>
  <p:transition/>
</p:sldLayout>
</file>

<file path=ppt/slideLayouts/slideLayout1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24248135"/>
      </p:ext>
    </p:extLst>
  </p:cSld>
  <p:clrMapOvr>
    <a:masterClrMapping/>
  </p:clrMapOvr>
  <p:transition/>
</p:sldLayout>
</file>

<file path=ppt/slideLayouts/slideLayout1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826951170"/>
      </p:ext>
    </p:extLst>
  </p:cSld>
  <p:clrMapOvr>
    <a:masterClrMapping/>
  </p:clrMapOvr>
  <p:transition/>
</p:sldLayout>
</file>

<file path=ppt/slideLayouts/slideLayout1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21286625"/>
      </p:ext>
    </p:extLst>
  </p:cSld>
  <p:clrMapOvr>
    <a:masterClrMapping/>
  </p:clrMapOvr>
  <p:transition/>
</p:sldLayout>
</file>

<file path=ppt/slideLayouts/slideLayout1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860513897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96458496"/>
      </p:ext>
    </p:extLst>
  </p:cSld>
  <p:clrMapOvr>
    <a:masterClrMapping/>
  </p:clrMapOvr>
  <p:transition/>
</p:sldLayout>
</file>

<file path=ppt/slideLayouts/slideLayout1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891085874"/>
      </p:ext>
    </p:extLst>
  </p:cSld>
  <p:clrMapOvr>
    <a:masterClrMapping/>
  </p:clrMapOvr>
  <p:transition/>
</p:sldLayout>
</file>

<file path=ppt/slideLayouts/slideLayout1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18050" y="1930400"/>
            <a:ext cx="1454150" cy="5143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1930400"/>
            <a:ext cx="4210050" cy="5143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176133827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500792708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02181356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600" y="2984500"/>
            <a:ext cx="6070600" cy="632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984500"/>
            <a:ext cx="6070600" cy="632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55325478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41832919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05179103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980079647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4054841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85264274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07037304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436674188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5800" y="444500"/>
            <a:ext cx="3073400" cy="886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444500"/>
            <a:ext cx="9067800" cy="886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487655482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06232748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527432627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210528500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36673922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92631301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531720934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05977080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467534267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5633648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029982221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24317824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3216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3216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448556545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15179495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020007220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048460967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600" y="8001000"/>
            <a:ext cx="6070600" cy="50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8001000"/>
            <a:ext cx="6070600" cy="50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25629045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80535643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9156081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600" y="8001000"/>
            <a:ext cx="6070600" cy="50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8001000"/>
            <a:ext cx="6070600" cy="50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474430115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521129117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885915434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50555402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508180606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5800" y="6908800"/>
            <a:ext cx="3073400" cy="160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6908800"/>
            <a:ext cx="9067800" cy="160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28509638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56889829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96057435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4983977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291106117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32050396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13092279"/>
      </p:ext>
    </p:extLst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48590884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412551500"/>
      </p:ext>
    </p:extLst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992977747"/>
      </p:ext>
    </p:extLst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503927616"/>
      </p:ext>
    </p:extLst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39853543"/>
      </p:ext>
    </p:extLst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5800" y="2276475"/>
            <a:ext cx="3073400" cy="6435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2276475"/>
            <a:ext cx="906780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127725040"/>
      </p:ext>
    </p:extLst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8339762"/>
      </p:ext>
    </p:extLst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86642726"/>
      </p:ext>
    </p:extLst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60983254"/>
      </p:ext>
    </p:extLst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56400" y="2984500"/>
            <a:ext cx="2870200" cy="632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79000" y="2984500"/>
            <a:ext cx="2870200" cy="632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94399138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30522617"/>
      </p:ext>
    </p:extLst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0125253"/>
      </p:ext>
    </p:extLst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947842057"/>
      </p:ext>
    </p:extLst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03402561"/>
      </p:ext>
    </p:extLst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05100056"/>
      </p:ext>
    </p:extLst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133496464"/>
      </p:ext>
    </p:extLst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172290331"/>
      </p:ext>
    </p:extLst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5800" y="444500"/>
            <a:ext cx="3073400" cy="886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444500"/>
            <a:ext cx="9067800" cy="886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32218505"/>
      </p:ext>
    </p:extLst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02937302"/>
      </p:ext>
    </p:extLst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026895321"/>
      </p:ext>
    </p:extLst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2503087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91079427"/>
      </p:ext>
    </p:extLst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600" y="2984500"/>
            <a:ext cx="6070600" cy="632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984500"/>
            <a:ext cx="6070600" cy="632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449092044"/>
      </p:ext>
    </p:extLst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537461707"/>
      </p:ext>
    </p:extLst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378454994"/>
      </p:ext>
    </p:extLst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4158234"/>
      </p:ext>
    </p:extLst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18461363"/>
      </p:ext>
    </p:extLst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771973339"/>
      </p:ext>
    </p:extLst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419085642"/>
      </p:ext>
    </p:extLst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5800" y="444500"/>
            <a:ext cx="3073400" cy="886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444500"/>
            <a:ext cx="9067800" cy="886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361302047"/>
      </p:ext>
    </p:extLst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99604428"/>
      </p:ext>
    </p:extLst>
  </p:cSld>
  <p:clrMapOvr>
    <a:masterClrMapping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0024893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30000600"/>
      </p:ext>
    </p:extLst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158169745"/>
      </p:ext>
    </p:extLst>
  </p:cSld>
  <p:clrMapOvr>
    <a:masterClrMapping/>
  </p:clrMapOvr>
  <p:transition/>
</p:sldLayout>
</file>

<file path=ppt/slideLayouts/slideLayout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600" y="2984500"/>
            <a:ext cx="2870200" cy="632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78200" y="2984500"/>
            <a:ext cx="2870200" cy="632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192319206"/>
      </p:ext>
    </p:extLst>
  </p:cSld>
  <p:clrMapOvr>
    <a:masterClrMapping/>
  </p:clrMapOvr>
  <p:transition/>
</p:sldLayout>
</file>

<file path=ppt/slideLayouts/slideLayout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022605841"/>
      </p:ext>
    </p:extLst>
  </p:cSld>
  <p:clrMapOvr>
    <a:masterClrMapping/>
  </p:clrMapOvr>
  <p:transition/>
</p:sldLayout>
</file>

<file path=ppt/slideLayouts/slideLayout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449912755"/>
      </p:ext>
    </p:extLst>
  </p:cSld>
  <p:clrMapOvr>
    <a:masterClrMapping/>
  </p:clrMapOvr>
  <p:transition/>
</p:sldLayout>
</file>

<file path=ppt/slideLayouts/slideLayout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601497166"/>
      </p:ext>
    </p:extLst>
  </p:cSld>
  <p:clrMapOvr>
    <a:masterClrMapping/>
  </p:clrMapOvr>
  <p:transition/>
</p:sldLayout>
</file>

<file path=ppt/slideLayouts/slideLayout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077009118"/>
      </p:ext>
    </p:extLst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70844054"/>
      </p:ext>
    </p:extLst>
  </p:cSld>
  <p:clrMapOvr>
    <a:masterClrMapping/>
  </p:clrMapOvr>
  <p:transition/>
</p:sldLayout>
</file>

<file path=ppt/slideLayouts/slideLayout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319893402"/>
      </p:ext>
    </p:extLst>
  </p:cSld>
  <p:clrMapOvr>
    <a:masterClrMapping/>
  </p:clrMapOvr>
  <p:transition/>
</p:sldLayout>
</file>

<file path=ppt/slideLayouts/slideLayout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5800" y="444500"/>
            <a:ext cx="3073400" cy="886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444500"/>
            <a:ext cx="9067800" cy="886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828365077"/>
      </p:ext>
    </p:extLst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5765569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24555729"/>
      </p:ext>
    </p:extLst>
  </p:cSld>
  <p:clrMapOvr>
    <a:masterClrMapping/>
  </p:clrMapOvr>
  <p:transition/>
</p:sldLayout>
</file>

<file path=ppt/slideLayouts/slideLayout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806849937"/>
      </p:ext>
    </p:extLst>
  </p:cSld>
  <p:clrMapOvr>
    <a:masterClrMapping/>
  </p:clrMapOvr>
  <p:transition/>
</p:sldLayout>
</file>

<file path=ppt/slideLayouts/slideLayout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31961174"/>
      </p:ext>
    </p:extLst>
  </p:cSld>
  <p:clrMapOvr>
    <a:masterClrMapping/>
  </p:clrMapOvr>
  <p:transition/>
</p:sldLayout>
</file>

<file path=ppt/slideLayouts/slideLayout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600" y="444500"/>
            <a:ext cx="6070600" cy="886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444500"/>
            <a:ext cx="6070600" cy="886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541677554"/>
      </p:ext>
    </p:extLst>
  </p:cSld>
  <p:clrMapOvr>
    <a:masterClrMapping/>
  </p:clrMapOvr>
  <p:transition/>
</p:sldLayout>
</file>

<file path=ppt/slideLayouts/slideLayout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00254972"/>
      </p:ext>
    </p:extLst>
  </p:cSld>
  <p:clrMapOvr>
    <a:masterClrMapping/>
  </p:clrMapOvr>
  <p:transition/>
</p:sldLayout>
</file>

<file path=ppt/slideLayouts/slideLayout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98032813"/>
      </p:ext>
    </p:extLst>
  </p:cSld>
  <p:clrMapOvr>
    <a:masterClrMapping/>
  </p:clrMapOvr>
  <p:transition/>
</p:sldLayout>
</file>

<file path=ppt/slideLayouts/slideLayout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496576415"/>
      </p:ext>
    </p:extLst>
  </p:cSld>
  <p:clrMapOvr>
    <a:masterClrMapping/>
  </p:clrMapOvr>
  <p:transition/>
</p:sldLayout>
</file>

<file path=ppt/slideLayouts/slideLayout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07594519"/>
      </p:ext>
    </p:extLst>
  </p:cSld>
  <p:clrMapOvr>
    <a:masterClrMapping/>
  </p:clrMapOvr>
  <p:transition/>
</p:sldLayout>
</file>

<file path=ppt/slideLayouts/slideLayout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95181605"/>
      </p:ext>
    </p:extLst>
  </p:cSld>
  <p:clrMapOvr>
    <a:masterClrMapping/>
  </p:clrMapOvr>
  <p:transition/>
</p:sldLayout>
</file>

<file path=ppt/slideLayouts/slideLayout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96890813"/>
      </p:ext>
    </p:extLst>
  </p:cSld>
  <p:clrMapOvr>
    <a:masterClrMapping/>
  </p:clrMapOvr>
  <p:transition/>
</p:sldLayout>
</file>

<file path=ppt/slideLayouts/slideLayout9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5800" y="390525"/>
            <a:ext cx="3073400" cy="89185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390525"/>
            <a:ext cx="9067800" cy="8918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00125792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10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0.xml"/><Relationship Id="rId12" Type="http://schemas.openxmlformats.org/officeDocument/2006/relationships/theme" Target="../theme/theme10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00.xml"/><Relationship Id="rId2" Type="http://schemas.openxmlformats.org/officeDocument/2006/relationships/slideLayout" Target="../slideLayouts/slideLayout101.xml"/><Relationship Id="rId3" Type="http://schemas.openxmlformats.org/officeDocument/2006/relationships/slideLayout" Target="../slideLayouts/slideLayout102.xml"/><Relationship Id="rId4" Type="http://schemas.openxmlformats.org/officeDocument/2006/relationships/slideLayout" Target="../slideLayouts/slideLayout103.xml"/><Relationship Id="rId5" Type="http://schemas.openxmlformats.org/officeDocument/2006/relationships/slideLayout" Target="../slideLayouts/slideLayout104.xml"/><Relationship Id="rId6" Type="http://schemas.openxmlformats.org/officeDocument/2006/relationships/slideLayout" Target="../slideLayouts/slideLayout105.xml"/><Relationship Id="rId7" Type="http://schemas.openxmlformats.org/officeDocument/2006/relationships/slideLayout" Target="../slideLayouts/slideLayout106.xml"/><Relationship Id="rId8" Type="http://schemas.openxmlformats.org/officeDocument/2006/relationships/slideLayout" Target="../slideLayouts/slideLayout107.xml"/><Relationship Id="rId9" Type="http://schemas.openxmlformats.org/officeDocument/2006/relationships/slideLayout" Target="../slideLayouts/slideLayout108.xml"/><Relationship Id="rId10" Type="http://schemas.openxmlformats.org/officeDocument/2006/relationships/slideLayout" Target="../slideLayouts/slideLayout109.xml"/></Relationships>
</file>

<file path=ppt/slideMasters/_rels/slideMaster1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21.xml"/><Relationship Id="rId12" Type="http://schemas.openxmlformats.org/officeDocument/2006/relationships/theme" Target="../theme/theme1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11.xml"/><Relationship Id="rId2" Type="http://schemas.openxmlformats.org/officeDocument/2006/relationships/slideLayout" Target="../slideLayouts/slideLayout112.xml"/><Relationship Id="rId3" Type="http://schemas.openxmlformats.org/officeDocument/2006/relationships/slideLayout" Target="../slideLayouts/slideLayout113.xml"/><Relationship Id="rId4" Type="http://schemas.openxmlformats.org/officeDocument/2006/relationships/slideLayout" Target="../slideLayouts/slideLayout114.xml"/><Relationship Id="rId5" Type="http://schemas.openxmlformats.org/officeDocument/2006/relationships/slideLayout" Target="../slideLayouts/slideLayout115.xml"/><Relationship Id="rId6" Type="http://schemas.openxmlformats.org/officeDocument/2006/relationships/slideLayout" Target="../slideLayouts/slideLayout116.xml"/><Relationship Id="rId7" Type="http://schemas.openxmlformats.org/officeDocument/2006/relationships/slideLayout" Target="../slideLayouts/slideLayout117.xml"/><Relationship Id="rId8" Type="http://schemas.openxmlformats.org/officeDocument/2006/relationships/slideLayout" Target="../slideLayouts/slideLayout118.xml"/><Relationship Id="rId9" Type="http://schemas.openxmlformats.org/officeDocument/2006/relationships/slideLayout" Target="../slideLayouts/slideLayout119.xml"/><Relationship Id="rId10" Type="http://schemas.openxmlformats.org/officeDocument/2006/relationships/slideLayout" Target="../slideLayouts/slideLayout12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1.xml"/><Relationship Id="rId8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66.xml"/><Relationship Id="rId12" Type="http://schemas.openxmlformats.org/officeDocument/2006/relationships/theme" Target="../theme/theme6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9.xml"/><Relationship Id="rId5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2.xml"/><Relationship Id="rId8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77.xml"/><Relationship Id="rId12" Type="http://schemas.openxmlformats.org/officeDocument/2006/relationships/theme" Target="../theme/theme7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67.xml"/><Relationship Id="rId2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9.xml"/><Relationship Id="rId4" Type="http://schemas.openxmlformats.org/officeDocument/2006/relationships/slideLayout" Target="../slideLayouts/slideLayout70.xml"/><Relationship Id="rId5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3.xml"/><Relationship Id="rId8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88.xml"/><Relationship Id="rId12" Type="http://schemas.openxmlformats.org/officeDocument/2006/relationships/theme" Target="../theme/theme8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78.xml"/><Relationship Id="rId2" Type="http://schemas.openxmlformats.org/officeDocument/2006/relationships/slideLayout" Target="../slideLayouts/slideLayout79.xml"/><Relationship Id="rId3" Type="http://schemas.openxmlformats.org/officeDocument/2006/relationships/slideLayout" Target="../slideLayouts/slideLayout80.xml"/><Relationship Id="rId4" Type="http://schemas.openxmlformats.org/officeDocument/2006/relationships/slideLayout" Target="../slideLayouts/slideLayout81.xml"/><Relationship Id="rId5" Type="http://schemas.openxmlformats.org/officeDocument/2006/relationships/slideLayout" Target="../slideLayouts/slideLayout82.xml"/><Relationship Id="rId6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4.xml"/><Relationship Id="rId8" Type="http://schemas.openxmlformats.org/officeDocument/2006/relationships/slideLayout" Target="../slideLayouts/slideLayout85.xml"/><Relationship Id="rId9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99.xml"/><Relationship Id="rId12" Type="http://schemas.openxmlformats.org/officeDocument/2006/relationships/theme" Target="../theme/theme9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89.xml"/><Relationship Id="rId2" Type="http://schemas.openxmlformats.org/officeDocument/2006/relationships/slideLayout" Target="../slideLayouts/slideLayout90.xml"/><Relationship Id="rId3" Type="http://schemas.openxmlformats.org/officeDocument/2006/relationships/slideLayout" Target="../slideLayouts/slideLayout91.xml"/><Relationship Id="rId4" Type="http://schemas.openxmlformats.org/officeDocument/2006/relationships/slideLayout" Target="../slideLayouts/slideLayout92.xml"/><Relationship Id="rId5" Type="http://schemas.openxmlformats.org/officeDocument/2006/relationships/slideLayout" Target="../slideLayouts/slideLayout93.xml"/><Relationship Id="rId6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5.xml"/><Relationship Id="rId8" Type="http://schemas.openxmlformats.org/officeDocument/2006/relationships/slideLayout" Target="../slideLayouts/slideLayout96.xml"/><Relationship Id="rId9" Type="http://schemas.openxmlformats.org/officeDocument/2006/relationships/slideLayout" Target="../slideLayouts/slideLayout97.xml"/><Relationship Id="rId10" Type="http://schemas.openxmlformats.org/officeDocument/2006/relationships/slideLayout" Target="../slideLayouts/slideLayout9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>
            <a:alphaModFix amt="41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5600" y="8001000"/>
            <a:ext cx="122936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Palatino" charset="0"/>
              </a:rPr>
              <a:t>Click to edit Master text styles</a:t>
            </a:r>
          </a:p>
          <a:p>
            <a:pPr lvl="1"/>
            <a:r>
              <a:rPr lang="en-US">
                <a:sym typeface="Palatino" charset="0"/>
              </a:rPr>
              <a:t>Second level</a:t>
            </a:r>
          </a:p>
          <a:p>
            <a:pPr lvl="2"/>
            <a:r>
              <a:rPr lang="en-US">
                <a:sym typeface="Palatino" charset="0"/>
              </a:rPr>
              <a:t>Third level</a:t>
            </a:r>
          </a:p>
          <a:p>
            <a:pPr lvl="3"/>
            <a:r>
              <a:rPr lang="en-US">
                <a:sym typeface="Palatino" charset="0"/>
              </a:rPr>
              <a:t>Fourth level</a:t>
            </a:r>
          </a:p>
          <a:p>
            <a:pPr lvl="4"/>
            <a:r>
              <a:rPr lang="en-US">
                <a:sym typeface="Palatino" charset="0"/>
              </a:rPr>
              <a:t>Fifth level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5905500"/>
            <a:ext cx="12293600" cy="210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Didot" charset="0"/>
              </a:rPr>
              <a:t>Click to edit Master title style</a:t>
            </a:r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404813" y="8623300"/>
            <a:ext cx="12193587" cy="50800"/>
            <a:chOff x="0" y="0"/>
            <a:chExt cx="7680" cy="32"/>
          </a:xfrm>
        </p:grpSpPr>
        <p:sp>
          <p:nvSpPr>
            <p:cNvPr id="1028" name="Line 4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1029" name="Line 5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1pPr>
      <a:lvl2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2pPr>
      <a:lvl3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3pPr>
      <a:lvl4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4pPr>
      <a:lvl5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5pPr>
      <a:lvl6pPr marL="457200"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6pPr>
      <a:lvl7pPr marL="914400"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7pPr>
      <a:lvl8pPr marL="1371600"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8pPr>
      <a:lvl9pPr marL="1828800"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>
            <a:alphaModFix amt="41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p:transition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1pPr>
      <a:lvl2pPr marL="8128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2pPr>
      <a:lvl3pPr marL="1257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3pPr>
      <a:lvl4pPr marL="17018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4pPr>
      <a:lvl5pPr marL="2146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5pPr>
      <a:lvl6pPr marL="2603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607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5179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751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>
            <a:alphaModFix amt="41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5600" y="5410200"/>
            <a:ext cx="5816600" cy="166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Palatino" charset="0"/>
              </a:rPr>
              <a:t>Click to edit Master text styles</a:t>
            </a:r>
          </a:p>
          <a:p>
            <a:pPr lvl="1"/>
            <a:r>
              <a:rPr lang="en-US">
                <a:sym typeface="Palatino" charset="0"/>
              </a:rPr>
              <a:t>Second level</a:t>
            </a:r>
          </a:p>
          <a:p>
            <a:pPr lvl="2"/>
            <a:r>
              <a:rPr lang="en-US">
                <a:sym typeface="Palatino" charset="0"/>
              </a:rPr>
              <a:t>Third level</a:t>
            </a:r>
          </a:p>
          <a:p>
            <a:pPr lvl="3"/>
            <a:r>
              <a:rPr lang="en-US">
                <a:sym typeface="Palatino" charset="0"/>
              </a:rPr>
              <a:t>Fourth level</a:t>
            </a:r>
          </a:p>
          <a:p>
            <a:pPr lvl="4"/>
            <a:r>
              <a:rPr lang="en-US">
                <a:sym typeface="Palatino" charset="0"/>
              </a:rPr>
              <a:t>Fifth level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1930400"/>
            <a:ext cx="5816600" cy="323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Didot" charset="0"/>
              </a:rPr>
              <a:t>Click to edit Master title style</a:t>
            </a:r>
          </a:p>
        </p:txBody>
      </p:sp>
      <p:grpSp>
        <p:nvGrpSpPr>
          <p:cNvPr id="13315" name="Group 3"/>
          <p:cNvGrpSpPr>
            <a:grpSpLocks/>
          </p:cNvGrpSpPr>
          <p:nvPr/>
        </p:nvGrpSpPr>
        <p:grpSpPr bwMode="auto">
          <a:xfrm>
            <a:off x="406400" y="5270500"/>
            <a:ext cx="5689600" cy="50800"/>
            <a:chOff x="0" y="0"/>
            <a:chExt cx="3584" cy="32"/>
          </a:xfrm>
        </p:grpSpPr>
        <p:sp>
          <p:nvSpPr>
            <p:cNvPr id="13316" name="Line 4"/>
            <p:cNvSpPr>
              <a:spLocks noChangeShapeType="1"/>
            </p:cNvSpPr>
            <p:nvPr/>
          </p:nvSpPr>
          <p:spPr bwMode="auto">
            <a:xfrm>
              <a:off x="0" y="0"/>
              <a:ext cx="3584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13317" name="Line 5"/>
            <p:cNvSpPr>
              <a:spLocks noChangeShapeType="1"/>
            </p:cNvSpPr>
            <p:nvPr/>
          </p:nvSpPr>
          <p:spPr bwMode="auto">
            <a:xfrm>
              <a:off x="0" y="32"/>
              <a:ext cx="3584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algn="l" rtl="0" fontAlgn="base">
        <a:spcBef>
          <a:spcPts val="100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1pPr>
      <a:lvl2pPr algn="l" rtl="0" fontAlgn="base">
        <a:spcBef>
          <a:spcPts val="100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2pPr>
      <a:lvl3pPr algn="l" rtl="0" fontAlgn="base">
        <a:spcBef>
          <a:spcPts val="100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3pPr>
      <a:lvl4pPr algn="l" rtl="0" fontAlgn="base">
        <a:spcBef>
          <a:spcPts val="100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4pPr>
      <a:lvl5pPr algn="l" rtl="0" fontAlgn="base">
        <a:spcBef>
          <a:spcPts val="100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5pPr>
      <a:lvl6pPr marL="457200" algn="l" rtl="0" fontAlgn="base">
        <a:spcBef>
          <a:spcPts val="100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6pPr>
      <a:lvl7pPr marL="914400" algn="l" rtl="0" fontAlgn="base">
        <a:spcBef>
          <a:spcPts val="100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7pPr>
      <a:lvl8pPr marL="1371600" algn="l" rtl="0" fontAlgn="base">
        <a:spcBef>
          <a:spcPts val="100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8pPr>
      <a:lvl9pPr marL="1828800" algn="l" rtl="0" fontAlgn="base">
        <a:spcBef>
          <a:spcPts val="100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>
            <a:alphaModFix amt="41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5600" y="2984500"/>
            <a:ext cx="12293600" cy="632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Palatino" charset="0"/>
              </a:rPr>
              <a:t>Click to edit Master text styles</a:t>
            </a:r>
          </a:p>
          <a:p>
            <a:pPr lvl="1"/>
            <a:r>
              <a:rPr lang="en-US">
                <a:sym typeface="Palatino" charset="0"/>
              </a:rPr>
              <a:t>Second level</a:t>
            </a:r>
          </a:p>
          <a:p>
            <a:pPr lvl="2"/>
            <a:r>
              <a:rPr lang="en-US">
                <a:sym typeface="Palatino" charset="0"/>
              </a:rPr>
              <a:t>Third level</a:t>
            </a:r>
          </a:p>
          <a:p>
            <a:pPr lvl="3"/>
            <a:r>
              <a:rPr lang="en-US">
                <a:sym typeface="Palatino" charset="0"/>
              </a:rPr>
              <a:t>Fourth level</a:t>
            </a:r>
          </a:p>
          <a:p>
            <a:pPr lvl="4"/>
            <a:r>
              <a:rPr lang="en-US">
                <a:sym typeface="Palatino" charset="0"/>
              </a:rPr>
              <a:t>Fifth level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444500"/>
            <a:ext cx="12293600" cy="204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Didot" charset="0"/>
              </a:rPr>
              <a:t>Click to edit Master title style</a:t>
            </a:r>
          </a:p>
        </p:txBody>
      </p:sp>
      <p:grpSp>
        <p:nvGrpSpPr>
          <p:cNvPr id="2051" name="Group 3"/>
          <p:cNvGrpSpPr>
            <a:grpSpLocks/>
          </p:cNvGrpSpPr>
          <p:nvPr/>
        </p:nvGrpSpPr>
        <p:grpSpPr bwMode="auto">
          <a:xfrm>
            <a:off x="404813" y="2565400"/>
            <a:ext cx="12193587" cy="50800"/>
            <a:chOff x="0" y="0"/>
            <a:chExt cx="7680" cy="32"/>
          </a:xfrm>
        </p:grpSpPr>
        <p:sp>
          <p:nvSpPr>
            <p:cNvPr id="2052" name="Line 4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2053" name="Line 5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ransition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1pPr>
      <a:lvl2pPr marL="7620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2pPr>
      <a:lvl3pPr marL="1206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3pPr>
      <a:lvl4pPr marL="16510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4pPr>
      <a:lvl5pPr marL="2095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5pPr>
      <a:lvl6pPr marL="25527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099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4671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24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>
            <a:alphaModFix amt="41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ransition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1pPr>
      <a:lvl2pPr marL="8128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2pPr>
      <a:lvl3pPr marL="12573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3pPr>
      <a:lvl4pPr marL="17018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4pPr>
      <a:lvl5pPr marL="21463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5pPr>
      <a:lvl6pPr marL="26035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607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5179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751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>
            <a:alphaModFix amt="41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5600" y="8001000"/>
            <a:ext cx="122936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Palatino" charset="0"/>
              </a:rPr>
              <a:t>Click to edit Master text styles</a:t>
            </a:r>
          </a:p>
          <a:p>
            <a:pPr lvl="1"/>
            <a:r>
              <a:rPr lang="en-US">
                <a:sym typeface="Palatino" charset="0"/>
              </a:rPr>
              <a:t>Second level</a:t>
            </a:r>
          </a:p>
          <a:p>
            <a:pPr lvl="2"/>
            <a:r>
              <a:rPr lang="en-US">
                <a:sym typeface="Palatino" charset="0"/>
              </a:rPr>
              <a:t>Third level</a:t>
            </a:r>
          </a:p>
          <a:p>
            <a:pPr lvl="3"/>
            <a:r>
              <a:rPr lang="en-US">
                <a:sym typeface="Palatino" charset="0"/>
              </a:rPr>
              <a:t>Fourth level</a:t>
            </a:r>
          </a:p>
          <a:p>
            <a:pPr lvl="4"/>
            <a:r>
              <a:rPr lang="en-US">
                <a:sym typeface="Palatino" charset="0"/>
              </a:rPr>
              <a:t>Fifth level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6908800"/>
            <a:ext cx="12293600" cy="110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Didot" charset="0"/>
              </a:rPr>
              <a:t>Click to edit Master title style</a:t>
            </a:r>
          </a:p>
        </p:txBody>
      </p:sp>
      <p:grpSp>
        <p:nvGrpSpPr>
          <p:cNvPr id="6147" name="Group 3"/>
          <p:cNvGrpSpPr>
            <a:grpSpLocks/>
          </p:cNvGrpSpPr>
          <p:nvPr/>
        </p:nvGrpSpPr>
        <p:grpSpPr bwMode="auto">
          <a:xfrm>
            <a:off x="404813" y="8623300"/>
            <a:ext cx="12193587" cy="50800"/>
            <a:chOff x="0" y="0"/>
            <a:chExt cx="7680" cy="32"/>
          </a:xfrm>
        </p:grpSpPr>
        <p:sp>
          <p:nvSpPr>
            <p:cNvPr id="6148" name="Line 4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6149" name="Line 5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1pPr>
      <a:lvl2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2pPr>
      <a:lvl3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3pPr>
      <a:lvl4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4pPr>
      <a:lvl5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5pPr>
      <a:lvl6pPr marL="457200"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6pPr>
      <a:lvl7pPr marL="914400"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7pPr>
      <a:lvl8pPr marL="1371600"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8pPr>
      <a:lvl9pPr marL="1828800"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>
            <a:alphaModFix amt="41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2628900"/>
            <a:ext cx="12293600" cy="210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Didot" charset="0"/>
              </a:rPr>
              <a:t>Click to edit Master title style</a:t>
            </a:r>
          </a:p>
        </p:txBody>
      </p:sp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404813" y="4864100"/>
            <a:ext cx="12193587" cy="50800"/>
            <a:chOff x="0" y="0"/>
            <a:chExt cx="7680" cy="32"/>
          </a:xfrm>
        </p:grpSpPr>
        <p:sp>
          <p:nvSpPr>
            <p:cNvPr id="7171" name="Line 3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7172" name="Line 4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1pPr>
      <a:lvl2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2pPr>
      <a:lvl3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3pPr>
      <a:lvl4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4pPr>
      <a:lvl5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5pPr>
      <a:lvl6pPr marL="457200"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6pPr>
      <a:lvl7pPr marL="914400"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7pPr>
      <a:lvl8pPr marL="1371600"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8pPr>
      <a:lvl9pPr marL="1828800"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>
            <a:alphaModFix amt="41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444500"/>
            <a:ext cx="12293600" cy="204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Didot" charset="0"/>
              </a:rPr>
              <a:t>Click to edit Master title style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56400" y="2984500"/>
            <a:ext cx="5892800" cy="632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Palatino" charset="0"/>
              </a:rPr>
              <a:t>Click to edit Master text styles</a:t>
            </a:r>
          </a:p>
          <a:p>
            <a:pPr lvl="1"/>
            <a:r>
              <a:rPr lang="en-US">
                <a:sym typeface="Palatino" charset="0"/>
              </a:rPr>
              <a:t>Second level</a:t>
            </a:r>
          </a:p>
          <a:p>
            <a:pPr lvl="2"/>
            <a:r>
              <a:rPr lang="en-US">
                <a:sym typeface="Palatino" charset="0"/>
              </a:rPr>
              <a:t>Third level</a:t>
            </a:r>
          </a:p>
          <a:p>
            <a:pPr lvl="3"/>
            <a:r>
              <a:rPr lang="en-US">
                <a:sym typeface="Palatino" charset="0"/>
              </a:rPr>
              <a:t>Fourth level</a:t>
            </a:r>
          </a:p>
          <a:p>
            <a:pPr lvl="4"/>
            <a:r>
              <a:rPr lang="en-US">
                <a:sym typeface="Palatino" charset="0"/>
              </a:rPr>
              <a:t>Fifth level</a:t>
            </a:r>
          </a:p>
        </p:txBody>
      </p:sp>
      <p:grpSp>
        <p:nvGrpSpPr>
          <p:cNvPr id="8195" name="Group 3"/>
          <p:cNvGrpSpPr>
            <a:grpSpLocks/>
          </p:cNvGrpSpPr>
          <p:nvPr/>
        </p:nvGrpSpPr>
        <p:grpSpPr bwMode="auto">
          <a:xfrm>
            <a:off x="404813" y="2565400"/>
            <a:ext cx="12193587" cy="50800"/>
            <a:chOff x="0" y="0"/>
            <a:chExt cx="7680" cy="32"/>
          </a:xfrm>
        </p:grpSpPr>
        <p:sp>
          <p:nvSpPr>
            <p:cNvPr id="8196" name="Line 4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8197" name="Line 5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ransition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1pPr>
      <a:lvl2pPr marL="7620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2pPr>
      <a:lvl3pPr marL="1206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3pPr>
      <a:lvl4pPr marL="16510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4pPr>
      <a:lvl5pPr marL="2095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5pPr>
      <a:lvl6pPr marL="25527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099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4671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24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>
            <a:alphaModFix amt="41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444500"/>
            <a:ext cx="12293600" cy="204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Didot" charset="0"/>
              </a:rPr>
              <a:t>Click to edit Master title style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5600" y="2984500"/>
            <a:ext cx="12293600" cy="632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Palatino" charset="0"/>
              </a:rPr>
              <a:t>Click to edit Master text styles</a:t>
            </a:r>
          </a:p>
          <a:p>
            <a:pPr lvl="1"/>
            <a:r>
              <a:rPr lang="en-US">
                <a:sym typeface="Palatino" charset="0"/>
              </a:rPr>
              <a:t>Second level</a:t>
            </a:r>
          </a:p>
          <a:p>
            <a:pPr lvl="2"/>
            <a:r>
              <a:rPr lang="en-US">
                <a:sym typeface="Palatino" charset="0"/>
              </a:rPr>
              <a:t>Third level</a:t>
            </a:r>
          </a:p>
          <a:p>
            <a:pPr lvl="3"/>
            <a:r>
              <a:rPr lang="en-US">
                <a:sym typeface="Palatino" charset="0"/>
              </a:rPr>
              <a:t>Fourth level</a:t>
            </a:r>
          </a:p>
          <a:p>
            <a:pPr lvl="4"/>
            <a:r>
              <a:rPr lang="en-US">
                <a:sym typeface="Palatino" charset="0"/>
              </a:rPr>
              <a:t>Fifth level</a:t>
            </a:r>
          </a:p>
        </p:txBody>
      </p:sp>
      <p:grpSp>
        <p:nvGrpSpPr>
          <p:cNvPr id="9219" name="Group 3"/>
          <p:cNvGrpSpPr>
            <a:grpSpLocks/>
          </p:cNvGrpSpPr>
          <p:nvPr/>
        </p:nvGrpSpPr>
        <p:grpSpPr bwMode="auto">
          <a:xfrm>
            <a:off x="404813" y="2565400"/>
            <a:ext cx="12193587" cy="50800"/>
            <a:chOff x="0" y="0"/>
            <a:chExt cx="7680" cy="32"/>
          </a:xfrm>
        </p:grpSpPr>
        <p:sp>
          <p:nvSpPr>
            <p:cNvPr id="9220" name="Line 4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9221" name="Line 5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ransition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1pPr>
      <a:lvl2pPr marL="7620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2pPr>
      <a:lvl3pPr marL="1206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3pPr>
      <a:lvl4pPr marL="16510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4pPr>
      <a:lvl5pPr marL="2095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5pPr>
      <a:lvl6pPr marL="25527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099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4671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24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>
            <a:alphaModFix amt="41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444500"/>
            <a:ext cx="12293600" cy="204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Didot" charset="0"/>
              </a:rPr>
              <a:t>Click to edit Master title style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5600" y="2984500"/>
            <a:ext cx="5892800" cy="632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Palatino" charset="0"/>
              </a:rPr>
              <a:t>Click to edit Master text styles</a:t>
            </a:r>
          </a:p>
          <a:p>
            <a:pPr lvl="1"/>
            <a:r>
              <a:rPr lang="en-US">
                <a:sym typeface="Palatino" charset="0"/>
              </a:rPr>
              <a:t>Second level</a:t>
            </a:r>
          </a:p>
          <a:p>
            <a:pPr lvl="2"/>
            <a:r>
              <a:rPr lang="en-US">
                <a:sym typeface="Palatino" charset="0"/>
              </a:rPr>
              <a:t>Third level</a:t>
            </a:r>
          </a:p>
          <a:p>
            <a:pPr lvl="3"/>
            <a:r>
              <a:rPr lang="en-US">
                <a:sym typeface="Palatino" charset="0"/>
              </a:rPr>
              <a:t>Fourth level</a:t>
            </a:r>
          </a:p>
          <a:p>
            <a:pPr lvl="4"/>
            <a:r>
              <a:rPr lang="en-US">
                <a:sym typeface="Palatino" charset="0"/>
              </a:rPr>
              <a:t>Fifth level</a:t>
            </a:r>
          </a:p>
        </p:txBody>
      </p:sp>
      <p:grpSp>
        <p:nvGrpSpPr>
          <p:cNvPr id="10243" name="Group 3"/>
          <p:cNvGrpSpPr>
            <a:grpSpLocks/>
          </p:cNvGrpSpPr>
          <p:nvPr/>
        </p:nvGrpSpPr>
        <p:grpSpPr bwMode="auto">
          <a:xfrm>
            <a:off x="404813" y="2565400"/>
            <a:ext cx="12193587" cy="50800"/>
            <a:chOff x="0" y="0"/>
            <a:chExt cx="7680" cy="32"/>
          </a:xfrm>
        </p:grpSpPr>
        <p:sp>
          <p:nvSpPr>
            <p:cNvPr id="10244" name="Line 4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10245" name="Line 5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ransition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1pPr>
      <a:lvl2pPr marL="7620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2pPr>
      <a:lvl3pPr marL="1206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3pPr>
      <a:lvl4pPr marL="16510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4pPr>
      <a:lvl5pPr marL="2095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5pPr>
      <a:lvl6pPr marL="25527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099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4671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24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>
            <a:alphaModFix amt="41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5600" y="444500"/>
            <a:ext cx="12293600" cy="886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Palatino" charset="0"/>
              </a:rPr>
              <a:t>Click to edit Master text styles</a:t>
            </a:r>
          </a:p>
          <a:p>
            <a:pPr lvl="1"/>
            <a:r>
              <a:rPr lang="en-US">
                <a:sym typeface="Palatino" charset="0"/>
              </a:rPr>
              <a:t>Second level</a:t>
            </a:r>
          </a:p>
          <a:p>
            <a:pPr lvl="2"/>
            <a:r>
              <a:rPr lang="en-US">
                <a:sym typeface="Palatino" charset="0"/>
              </a:rPr>
              <a:t>Third level</a:t>
            </a:r>
          </a:p>
          <a:p>
            <a:pPr lvl="3"/>
            <a:r>
              <a:rPr lang="en-US">
                <a:sym typeface="Palatino" charset="0"/>
              </a:rPr>
              <a:t>Fourth level</a:t>
            </a:r>
          </a:p>
          <a:p>
            <a:pPr lvl="4"/>
            <a:r>
              <a:rPr lang="en-US">
                <a:sym typeface="Palatino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</p:sldLayoutIdLst>
  <p:transition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1pPr>
      <a:lvl2pPr marL="7620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2pPr>
      <a:lvl3pPr marL="12065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3pPr>
      <a:lvl4pPr marL="16510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4pPr>
      <a:lvl5pPr marL="20955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5pPr>
      <a:lvl6pPr marL="25527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099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4671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243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hyperlink" Target="http://catalystsumn.blogspot.com" TargetMode="External"/><Relationship Id="rId1" Type="http://schemas.openxmlformats.org/officeDocument/2006/relationships/slideLayout" Target="../slideLayouts/slideLayout35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/>
          </p:cNvSpPr>
          <p:nvPr/>
        </p:nvSpPr>
        <p:spPr bwMode="auto">
          <a:xfrm>
            <a:off x="368300" y="8585200"/>
            <a:ext cx="122555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algn="l">
              <a:spcBef>
                <a:spcPts val="1100"/>
              </a:spcBef>
            </a:pPr>
            <a:r>
              <a:rPr lang="en-US" sz="1800" i="1" dirty="0" smtClean="0">
                <a:solidFill>
                  <a:srgbClr val="4A71A9"/>
                </a:solidFill>
                <a:ea typeface="ＭＳ Ｐゴシック" charset="0"/>
                <a:cs typeface="Palatino" charset="0"/>
              </a:rPr>
              <a:t>June, </a:t>
            </a:r>
            <a:r>
              <a:rPr lang="en-US" sz="1800" i="1" dirty="0">
                <a:solidFill>
                  <a:srgbClr val="4A71A9"/>
                </a:solidFill>
                <a:ea typeface="ＭＳ Ｐゴシック" charset="0"/>
                <a:cs typeface="Palatino" charset="0"/>
              </a:rPr>
              <a:t>2011</a:t>
            </a:r>
          </a:p>
          <a:p>
            <a:pPr algn="l">
              <a:spcBef>
                <a:spcPts val="1100"/>
              </a:spcBef>
            </a:pPr>
            <a:r>
              <a:rPr lang="en-US" sz="1800" i="1" dirty="0">
                <a:solidFill>
                  <a:srgbClr val="4A71A9"/>
                </a:solidFill>
                <a:ea typeface="ＭＳ Ｐゴシック" charset="0"/>
                <a:cs typeface="Palatino" charset="0"/>
              </a:rPr>
              <a:t>DUE-0814433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55600" y="457200"/>
            <a:ext cx="12242800" cy="2286000"/>
          </a:xfrm>
          <a:ln/>
        </p:spPr>
        <p:txBody>
          <a:bodyPr/>
          <a:lstStyle/>
          <a:p>
            <a:r>
              <a:rPr lang="en-US" sz="5000" dirty="0" smtClean="0"/>
              <a:t>Create an Iron Chef in Statistics Classes?</a:t>
            </a:r>
            <a:br>
              <a:rPr lang="en-US" sz="5000" dirty="0" smtClean="0"/>
            </a:br>
            <a:r>
              <a:rPr lang="en-US" sz="5000" dirty="0" smtClean="0"/>
              <a:t/>
            </a:r>
            <a:br>
              <a:rPr lang="en-US" sz="5000" dirty="0" smtClean="0"/>
            </a:br>
            <a:r>
              <a:rPr lang="en-US" sz="3600" dirty="0" smtClean="0"/>
              <a:t>CAUSE Webinar</a:t>
            </a:r>
            <a:endParaRPr lang="en-US" sz="3600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3962400"/>
            <a:ext cx="3733800" cy="4572000"/>
          </a:xfrm>
          <a:ln/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b="1" dirty="0"/>
              <a:t>Rebekah </a:t>
            </a:r>
            <a:r>
              <a:rPr lang="en-US" b="1" dirty="0" smtClean="0"/>
              <a:t>Isaak</a:t>
            </a:r>
            <a:endParaRPr lang="en-US" b="1" dirty="0"/>
          </a:p>
          <a:p>
            <a:pPr>
              <a:lnSpc>
                <a:spcPct val="120000"/>
              </a:lnSpc>
            </a:pPr>
            <a:r>
              <a:rPr lang="en-US" b="1" dirty="0"/>
              <a:t>Laura Le</a:t>
            </a:r>
          </a:p>
          <a:p>
            <a:pPr>
              <a:lnSpc>
                <a:spcPct val="120000"/>
              </a:lnSpc>
            </a:pPr>
            <a:r>
              <a:rPr lang="en-US" b="1" dirty="0"/>
              <a:t>Laura </a:t>
            </a:r>
            <a:r>
              <a:rPr lang="en-US" b="1" dirty="0" smtClean="0"/>
              <a:t>Ziegler</a:t>
            </a:r>
          </a:p>
          <a:p>
            <a:pPr>
              <a:lnSpc>
                <a:spcPct val="120000"/>
              </a:lnSpc>
            </a:pPr>
            <a:r>
              <a:rPr lang="en-US" b="1" dirty="0" smtClean="0"/>
              <a:t>&amp; CATALST Team:</a:t>
            </a:r>
            <a:endParaRPr lang="en-US" b="1" dirty="0"/>
          </a:p>
          <a:p>
            <a:pPr marL="407988" lvl="3">
              <a:lnSpc>
                <a:spcPct val="120000"/>
              </a:lnSpc>
            </a:pPr>
            <a:r>
              <a:rPr lang="en-US" sz="2000" dirty="0" smtClean="0"/>
              <a:t>Andrew </a:t>
            </a:r>
            <a:r>
              <a:rPr lang="en-US" sz="2000" dirty="0" err="1" smtClean="0"/>
              <a:t>Zieffler</a:t>
            </a:r>
            <a:endParaRPr lang="en-US" sz="2000" dirty="0" smtClean="0"/>
          </a:p>
          <a:p>
            <a:pPr marL="407988" lvl="3"/>
            <a:r>
              <a:rPr lang="en-US" sz="2000" dirty="0" smtClean="0"/>
              <a:t>Joan Garfield</a:t>
            </a:r>
          </a:p>
          <a:p>
            <a:pPr marL="407988" lvl="3"/>
            <a:r>
              <a:rPr lang="en-US" sz="2000" dirty="0" smtClean="0"/>
              <a:t>Robert </a:t>
            </a:r>
            <a:r>
              <a:rPr lang="en-US" sz="2000" dirty="0" err="1" smtClean="0"/>
              <a:t>delMas</a:t>
            </a:r>
            <a:endParaRPr lang="en-US" sz="2000" dirty="0" smtClean="0"/>
          </a:p>
          <a:p>
            <a:pPr marL="407988" lvl="3"/>
            <a:r>
              <a:rPr lang="en-US" sz="2000" dirty="0" smtClean="0"/>
              <a:t>Allan </a:t>
            </a:r>
            <a:r>
              <a:rPr lang="en-US" sz="2000" dirty="0" err="1" smtClean="0"/>
              <a:t>Rossman</a:t>
            </a:r>
            <a:endParaRPr lang="en-US" sz="2000" dirty="0" smtClean="0"/>
          </a:p>
          <a:p>
            <a:pPr marL="407988" lvl="3"/>
            <a:r>
              <a:rPr lang="en-US" sz="2000" dirty="0" smtClean="0"/>
              <a:t>Beth Chance</a:t>
            </a:r>
          </a:p>
          <a:p>
            <a:pPr marL="407988" lvl="3"/>
            <a:r>
              <a:rPr lang="en-US" sz="2000" dirty="0" smtClean="0"/>
              <a:t>John Holcomb</a:t>
            </a:r>
          </a:p>
          <a:p>
            <a:pPr marL="407988" lvl="3"/>
            <a:r>
              <a:rPr lang="en-US" sz="2000" dirty="0" smtClean="0"/>
              <a:t>George Cobb</a:t>
            </a:r>
          </a:p>
          <a:p>
            <a:pPr marL="407988" lvl="3"/>
            <a:r>
              <a:rPr lang="en-US" sz="2000" dirty="0" smtClean="0"/>
              <a:t>Michelle Everson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We Create the Statistical Iron </a:t>
            </a:r>
            <a:r>
              <a:rPr lang="en-US" dirty="0" smtClean="0"/>
              <a:t>Chef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600" y="2984500"/>
            <a:ext cx="7061200" cy="6324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Unit 1: Models and Simulation</a:t>
            </a:r>
          </a:p>
          <a:p>
            <a:pPr lvl="1"/>
            <a:r>
              <a:rPr lang="en-US" dirty="0" smtClean="0"/>
              <a:t>Student Learning Goals:</a:t>
            </a:r>
          </a:p>
          <a:p>
            <a:pPr lvl="2"/>
            <a:r>
              <a:rPr lang="en-US" dirty="0" smtClean="0"/>
              <a:t>Understand the need to use simulation to address questions involving statistical inference. </a:t>
            </a:r>
          </a:p>
          <a:p>
            <a:pPr lvl="2"/>
            <a:r>
              <a:rPr lang="en-US" dirty="0" smtClean="0"/>
              <a:t>Develop an understanding of how we simulate data to represent a random process or model. </a:t>
            </a:r>
          </a:p>
          <a:p>
            <a:pPr lvl="2"/>
            <a:r>
              <a:rPr lang="en-US" dirty="0" smtClean="0"/>
              <a:t>Understand how to use the results/outcomes generated by a model to evaluate data observed in a research study.</a:t>
            </a:r>
          </a:p>
          <a:p>
            <a:pPr lvl="2"/>
            <a:r>
              <a:rPr lang="en-US" dirty="0" smtClean="0"/>
              <a:t>Learn </a:t>
            </a:r>
            <a:r>
              <a:rPr lang="en-US" dirty="0" err="1" smtClean="0"/>
              <a:t>TinkerPlots</a:t>
            </a:r>
            <a:endParaRPr lang="en-US" dirty="0" smtClean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5981195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We Create the Statistical Iron Chef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8400" y="2631240"/>
            <a:ext cx="10825988" cy="712236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We Create the Statistical Iron </a:t>
            </a:r>
            <a:r>
              <a:rPr lang="en-US" dirty="0" smtClean="0"/>
              <a:t>Chef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600" y="2984500"/>
            <a:ext cx="7061200" cy="6324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Unit 2: Models for Comparing Groups</a:t>
            </a:r>
          </a:p>
          <a:p>
            <a:pPr lvl="1"/>
            <a:r>
              <a:rPr lang="en-US" dirty="0" smtClean="0"/>
              <a:t>Extend the concept of models and formal inference by introducing </a:t>
            </a:r>
            <a:r>
              <a:rPr lang="en-US" dirty="0" err="1" smtClean="0"/>
              <a:t>resampling</a:t>
            </a:r>
            <a:r>
              <a:rPr lang="en-US" dirty="0" smtClean="0"/>
              <a:t> methods</a:t>
            </a:r>
          </a:p>
          <a:p>
            <a:pPr lvl="1"/>
            <a:r>
              <a:rPr lang="en-US" dirty="0" smtClean="0"/>
              <a:t>Student Learning Goals</a:t>
            </a:r>
          </a:p>
          <a:p>
            <a:pPr lvl="2"/>
            <a:r>
              <a:rPr lang="en-US" dirty="0" smtClean="0"/>
              <a:t>Learn to model the variation due to random assignment (i.e., Randomization Test) under the assumption of no group differences</a:t>
            </a:r>
          </a:p>
          <a:p>
            <a:pPr lvl="2"/>
            <a:r>
              <a:rPr lang="en-US" dirty="0" smtClean="0"/>
              <a:t>Learn to model the variation due to random sampling (i.e., Bootstrap Test) under the assumption of no group differences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73784105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We Create the Statistical Iron </a:t>
            </a:r>
            <a:r>
              <a:rPr lang="en-US" dirty="0" smtClean="0"/>
              <a:t>Chef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600" y="2984500"/>
            <a:ext cx="7061200" cy="6324600"/>
          </a:xfrm>
        </p:spPr>
        <p:txBody>
          <a:bodyPr/>
          <a:lstStyle/>
          <a:p>
            <a:r>
              <a:rPr lang="en-US" dirty="0" smtClean="0"/>
              <a:t>Unit 3: Estimating Models Using Data</a:t>
            </a:r>
          </a:p>
          <a:p>
            <a:pPr lvl="1"/>
            <a:r>
              <a:rPr lang="en-US" dirty="0" smtClean="0"/>
              <a:t>Continue to use resampling methods (i.e. bootstrap intervals) to develop ideas of estimation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003566945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Didot" charset="0"/>
                <a:ea typeface="ヒラギノ明朝 ProN W3" charset="0"/>
                <a:cs typeface="ヒラギノ明朝 ProN W3" charset="0"/>
              </a:rPr>
              <a:t>Teaching Experiment</a:t>
            </a:r>
          </a:p>
        </p:txBody>
      </p:sp>
      <p:sp>
        <p:nvSpPr>
          <p:cNvPr id="16998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5600" y="2984500"/>
            <a:ext cx="7137400" cy="63246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Palatino" charset="0"/>
                <a:ea typeface="ヒラギノ明朝 ProN W3" charset="0"/>
                <a:cs typeface="ヒラギノ明朝 ProN W3" charset="0"/>
              </a:rPr>
              <a:t>What is it?</a:t>
            </a:r>
          </a:p>
          <a:p>
            <a:pPr lvl="1"/>
            <a:r>
              <a:rPr lang="en-US" dirty="0" smtClean="0"/>
              <a:t>They involve designing, teaching, observing, and evaluating a sequence of activities to help students develop a particular learning goal </a:t>
            </a:r>
            <a:endParaRPr lang="en-US" dirty="0" smtClean="0">
              <a:latin typeface="Palatino" charset="0"/>
              <a:ea typeface="ヒラギノ明朝 ProN W3" charset="0"/>
              <a:cs typeface="ヒラギノ明朝 ProN W3" charset="0"/>
            </a:endParaRPr>
          </a:p>
          <a:p>
            <a:pPr eaLnBrk="1" hangingPunct="1"/>
            <a:r>
              <a:rPr lang="en-US" dirty="0" smtClean="0">
                <a:latin typeface="Palatino" charset="0"/>
                <a:ea typeface="ヒラギノ明朝 ProN W3" charset="0"/>
                <a:cs typeface="ヒラギノ明朝 ProN W3" charset="0"/>
              </a:rPr>
              <a:t>2010</a:t>
            </a:r>
            <a:r>
              <a:rPr lang="en-US" dirty="0">
                <a:latin typeface="Palatino" charset="0"/>
                <a:ea typeface="ヒラギノ明朝 ProN W3" charset="0"/>
                <a:cs typeface="ヒラギノ明朝 ProN W3" charset="0"/>
              </a:rPr>
              <a:t>/2011: Two-semester teaching experiment (Year 3 of grant</a:t>
            </a:r>
            <a:r>
              <a:rPr lang="en-US" dirty="0" smtClean="0">
                <a:latin typeface="Palatino" charset="0"/>
                <a:ea typeface="ヒラギノ明朝 ProN W3" charset="0"/>
                <a:cs typeface="ヒラギノ明朝 ProN W3" charset="0"/>
              </a:rPr>
              <a:t>)</a:t>
            </a:r>
            <a:endParaRPr lang="en-US" dirty="0">
              <a:latin typeface="Palatino" charset="0"/>
              <a:ea typeface="ヒラギノ明朝 ProN W3" charset="0"/>
              <a:cs typeface="ヒラギノ明朝 ProN W3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53411387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Didot" charset="0"/>
                <a:ea typeface="ヒラギノ明朝 ProN W3" charset="0"/>
                <a:cs typeface="ヒラギノ明朝 ProN W3" charset="0"/>
              </a:rPr>
              <a:t>Preparation for the Teaching Experiment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5600" y="2984500"/>
            <a:ext cx="7137400" cy="6311900"/>
          </a:xfrm>
        </p:spPr>
        <p:txBody>
          <a:bodyPr anchor="ctr"/>
          <a:lstStyle/>
          <a:p>
            <a:pPr eaLnBrk="1" hangingPunct="1">
              <a:spcBef>
                <a:spcPts val="3000"/>
              </a:spcBef>
              <a:buClr>
                <a:srgbClr val="6081B3"/>
              </a:buClr>
              <a:buSzPct val="75000"/>
              <a:buFont typeface="Wingdings" charset="0"/>
              <a:buChar char=""/>
            </a:pPr>
            <a:r>
              <a:rPr lang="en-US" dirty="0">
                <a:latin typeface="Palatino" charset="0"/>
                <a:ea typeface="ヒラギノ明朝 ProN W3" charset="0"/>
                <a:cs typeface="ヒラギノ明朝 ProN W3" charset="0"/>
              </a:rPr>
              <a:t>Reading, thinking, writing, adapting MEAs</a:t>
            </a:r>
          </a:p>
          <a:p>
            <a:pPr eaLnBrk="1" hangingPunct="1">
              <a:spcBef>
                <a:spcPts val="3000"/>
              </a:spcBef>
              <a:buClr>
                <a:srgbClr val="6081B3"/>
              </a:buClr>
              <a:buSzPct val="75000"/>
              <a:buFont typeface="Wingdings" charset="0"/>
              <a:buChar char=""/>
            </a:pPr>
            <a:r>
              <a:rPr lang="en-US" dirty="0">
                <a:latin typeface="Palatino" charset="0"/>
                <a:ea typeface="ヒラギノ明朝 ProN W3" charset="0"/>
                <a:cs typeface="ヒラギノ明朝 ProN W3" charset="0"/>
              </a:rPr>
              <a:t>Planning and decisions about sequence of course content, software choice(s), </a:t>
            </a:r>
            <a:r>
              <a:rPr lang="en-US" dirty="0" smtClean="0">
                <a:latin typeface="Palatino" charset="0"/>
                <a:ea typeface="ヒラギノ明朝 ProN W3" charset="0"/>
                <a:cs typeface="ヒラギノ明朝 ProN W3" charset="0"/>
              </a:rPr>
              <a:t>etc.</a:t>
            </a:r>
          </a:p>
          <a:p>
            <a:pPr eaLnBrk="1" hangingPunct="1">
              <a:spcBef>
                <a:spcPts val="3000"/>
              </a:spcBef>
              <a:buClr>
                <a:srgbClr val="6081B3"/>
              </a:buClr>
              <a:buSzPct val="75000"/>
              <a:buFont typeface="Wingdings" charset="0"/>
              <a:buChar char=""/>
            </a:pPr>
            <a:r>
              <a:rPr lang="en-US" dirty="0">
                <a:latin typeface="Palatino" charset="0"/>
                <a:ea typeface="ヒラギノ明朝 ProN W3" charset="0"/>
                <a:cs typeface="ヒラギノ明朝 ProN W3" charset="0"/>
              </a:rPr>
              <a:t>Conversations and working sessions with visiting scholars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590736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000">
                <a:latin typeface="Didot" charset="0"/>
                <a:ea typeface="ヒラギノ明朝 ProN W3" charset="0"/>
                <a:cs typeface="ヒラギノ明朝 ProN W3" charset="0"/>
              </a:rPr>
              <a:t>Teaching Experiment: Semester 1</a:t>
            </a:r>
          </a:p>
        </p:txBody>
      </p:sp>
      <p:sp>
        <p:nvSpPr>
          <p:cNvPr id="17305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5600" y="2984500"/>
            <a:ext cx="7137400" cy="63246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Palatino" charset="0"/>
                <a:ea typeface="ヒラギノ明朝 ProN W3" charset="0"/>
                <a:cs typeface="ヒラギノ明朝 ProN W3" charset="0"/>
              </a:rPr>
              <a:t>Research Questions: </a:t>
            </a:r>
          </a:p>
          <a:p>
            <a:pPr eaLnBrk="1" hangingPunct="1"/>
            <a:r>
              <a:rPr lang="en-US" dirty="0" smtClean="0">
                <a:latin typeface="Palatino" charset="0"/>
                <a:ea typeface="ヒラギノ明朝 ProN W3" charset="0"/>
                <a:cs typeface="ヒラギノ明朝 ProN W3" charset="0"/>
              </a:rPr>
              <a:t>How </a:t>
            </a:r>
            <a:r>
              <a:rPr lang="en-US" dirty="0">
                <a:latin typeface="Palatino" charset="0"/>
                <a:ea typeface="ヒラギノ明朝 ProN W3" charset="0"/>
                <a:cs typeface="ヒラギノ明朝 ProN W3" charset="0"/>
              </a:rPr>
              <a:t>would students respond to the demands of the course?</a:t>
            </a:r>
            <a:endParaRPr lang="en-US" dirty="0" smtClean="0">
              <a:latin typeface="Palatino" charset="0"/>
              <a:ea typeface="ヒラギノ明朝 ProN W3" charset="0"/>
              <a:cs typeface="ヒラギノ明朝 ProN W3" charset="0"/>
            </a:endParaRPr>
          </a:p>
          <a:p>
            <a:pPr eaLnBrk="1" hangingPunct="1"/>
            <a:r>
              <a:rPr lang="en-US" dirty="0" smtClean="0">
                <a:latin typeface="Palatino" charset="0"/>
                <a:ea typeface="ヒラギノ明朝 ProN W3" charset="0"/>
                <a:cs typeface="ヒラギノ明朝 ProN W3" charset="0"/>
              </a:rPr>
              <a:t>What does it take to  </a:t>
            </a:r>
            <a:r>
              <a:rPr lang="en-US" dirty="0">
                <a:latin typeface="Palatino" charset="0"/>
                <a:ea typeface="ヒラギノ明朝 ProN W3" charset="0"/>
                <a:cs typeface="ヒラギノ明朝 ProN W3" charset="0"/>
              </a:rPr>
              <a:t>prepare</a:t>
            </a:r>
            <a:r>
              <a:rPr lang="en-US" dirty="0" smtClean="0">
                <a:latin typeface="Palatino" charset="0"/>
                <a:ea typeface="ヒラギノ明朝 ProN W3" charset="0"/>
                <a:cs typeface="ヒラギノ明朝 ProN W3" charset="0"/>
              </a:rPr>
              <a:t> instructors to </a:t>
            </a:r>
            <a:r>
              <a:rPr lang="en-US" dirty="0">
                <a:latin typeface="Palatino" charset="0"/>
                <a:ea typeface="ヒラギノ明朝 ProN W3" charset="0"/>
                <a:cs typeface="ヒラギノ明朝 ProN W3" charset="0"/>
              </a:rPr>
              <a:t>teach the course?</a:t>
            </a:r>
            <a:endParaRPr lang="en-US" dirty="0" smtClean="0">
              <a:latin typeface="Palatino" charset="0"/>
              <a:ea typeface="ヒラギノ明朝 ProN W3" charset="0"/>
              <a:cs typeface="ヒラギノ明朝 ProN W3" charset="0"/>
            </a:endParaRPr>
          </a:p>
          <a:p>
            <a:pPr eaLnBrk="1" hangingPunct="1"/>
            <a:r>
              <a:rPr lang="en-US" dirty="0" smtClean="0">
                <a:latin typeface="Palatino" charset="0"/>
                <a:ea typeface="ヒラギノ明朝 ProN W3" charset="0"/>
                <a:cs typeface="ヒラギノ明朝 ProN W3" charset="0"/>
              </a:rPr>
              <a:t>How can we see evidence of the students’ reasoning developing throughout this course?</a:t>
            </a:r>
            <a:endParaRPr lang="en-US" dirty="0">
              <a:latin typeface="Palatino" charset="0"/>
              <a:ea typeface="ヒラギノ明朝 ProN W3" charset="0"/>
              <a:cs typeface="ヒラギノ明朝 ProN W3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55771551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000">
                <a:latin typeface="Didot" charset="0"/>
                <a:ea typeface="ヒラギノ明朝 ProN W3" charset="0"/>
                <a:cs typeface="ヒラギノ明朝 ProN W3" charset="0"/>
              </a:rPr>
              <a:t>Teaching Experiment: Semester 1</a:t>
            </a:r>
          </a:p>
        </p:txBody>
      </p:sp>
      <p:sp>
        <p:nvSpPr>
          <p:cNvPr id="17203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30200" y="2667000"/>
            <a:ext cx="7137400" cy="6324600"/>
          </a:xfrm>
        </p:spPr>
        <p:txBody>
          <a:bodyPr anchor="t"/>
          <a:lstStyle/>
          <a:p>
            <a:pPr eaLnBrk="1" hangingPunct="1"/>
            <a:r>
              <a:rPr lang="en-US" dirty="0" smtClean="0">
                <a:latin typeface="Palatino" charset="0"/>
                <a:ea typeface="ヒラギノ明朝 ProN W3" charset="0"/>
                <a:cs typeface="ヒラギノ明朝 ProN W3" charset="0"/>
              </a:rPr>
              <a:t>1 graduate student at UMN taught 1 </a:t>
            </a:r>
            <a:r>
              <a:rPr lang="en-US" dirty="0">
                <a:latin typeface="Palatino" charset="0"/>
                <a:ea typeface="ヒラギノ明朝 ProN W3" charset="0"/>
                <a:cs typeface="ヒラギノ明朝 ProN W3" charset="0"/>
              </a:rPr>
              <a:t>section of undergraduate course (~30 students</a:t>
            </a:r>
            <a:r>
              <a:rPr lang="en-US" dirty="0" smtClean="0">
                <a:latin typeface="Palatino" charset="0"/>
                <a:ea typeface="ヒラギノ明朝 ProN W3" charset="0"/>
                <a:cs typeface="ヒラギノ明朝 ProN W3" charset="0"/>
              </a:rPr>
              <a:t>), while 2-3 graduate students observed</a:t>
            </a:r>
            <a:endParaRPr lang="en-US" dirty="0">
              <a:latin typeface="Palatino" charset="0"/>
              <a:ea typeface="ヒラギノ明朝 ProN W3" charset="0"/>
              <a:cs typeface="ヒラギノ明朝 ProN W3" charset="0"/>
            </a:endParaRPr>
          </a:p>
          <a:p>
            <a:pPr eaLnBrk="1" hangingPunct="1"/>
            <a:r>
              <a:rPr lang="en-US" dirty="0">
                <a:latin typeface="Palatino" charset="0"/>
                <a:ea typeface="ヒラギノ明朝 ProN W3" charset="0"/>
                <a:cs typeface="ヒラギノ明朝 ProN W3" charset="0"/>
              </a:rPr>
              <a:t>Unit 1 was written (and MEAs for Unit 2 and 3)</a:t>
            </a:r>
          </a:p>
          <a:p>
            <a:pPr eaLnBrk="1" hangingPunct="1"/>
            <a:r>
              <a:rPr lang="en-US" dirty="0">
                <a:latin typeface="Palatino" charset="0"/>
                <a:ea typeface="ヒラギノ明朝 ProN W3" charset="0"/>
                <a:cs typeface="ヒラギノ明朝 ProN W3" charset="0"/>
              </a:rPr>
              <a:t>Plans/Outline for Unit 2 and 3</a:t>
            </a:r>
          </a:p>
          <a:p>
            <a:pPr eaLnBrk="1" hangingPunct="1"/>
            <a:r>
              <a:rPr lang="en-US" dirty="0">
                <a:latin typeface="Palatino" charset="0"/>
                <a:ea typeface="ヒラギノ明朝 ProN W3" charset="0"/>
                <a:cs typeface="ヒラギノ明朝 ProN W3" charset="0"/>
              </a:rPr>
              <a:t>Plans for software (</a:t>
            </a:r>
            <a:r>
              <a:rPr lang="en-US" dirty="0" err="1">
                <a:latin typeface="Palatino" charset="0"/>
                <a:ea typeface="ヒラギノ明朝 ProN W3" charset="0"/>
                <a:cs typeface="ヒラギノ明朝 ProN W3" charset="0"/>
              </a:rPr>
              <a:t>TinkerPlots</a:t>
            </a:r>
            <a:r>
              <a:rPr lang="en-US" dirty="0">
                <a:latin typeface="Palatino" charset="0"/>
                <a:ea typeface="ヒラギノ明朝 ProN W3" charset="0"/>
                <a:cs typeface="ヒラギノ明朝 ProN W3" charset="0"/>
              </a:rPr>
              <a:t>, R-Tools, and R)</a:t>
            </a:r>
          </a:p>
          <a:p>
            <a:pPr eaLnBrk="1" hangingPunct="1"/>
            <a:r>
              <a:rPr lang="en-US" dirty="0" smtClean="0">
                <a:latin typeface="Palatino" charset="0"/>
                <a:ea typeface="ヒラギノ明朝 ProN W3" charset="0"/>
                <a:cs typeface="ヒラギノ明朝 ProN W3" charset="0"/>
              </a:rPr>
              <a:t>Many weekly </a:t>
            </a:r>
            <a:r>
              <a:rPr lang="en-US" dirty="0">
                <a:latin typeface="Palatino" charset="0"/>
                <a:ea typeface="ヒラギノ明朝 ProN W3" charset="0"/>
                <a:cs typeface="ヒラギノ明朝 ProN W3" charset="0"/>
              </a:rPr>
              <a:t>meetings to debrief and plan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593843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Didot" charset="0"/>
                <a:ea typeface="ヒラギノ明朝 ProN W3" charset="0"/>
                <a:cs typeface="ヒラギノ明朝 ProN W3" charset="0"/>
              </a:rPr>
              <a:t>Ch-ch-ch-ch-Changes</a:t>
            </a:r>
          </a:p>
        </p:txBody>
      </p:sp>
      <p:sp>
        <p:nvSpPr>
          <p:cNvPr id="17613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5600" y="2984500"/>
            <a:ext cx="7137400" cy="6324600"/>
          </a:xfrm>
        </p:spPr>
        <p:txBody>
          <a:bodyPr anchor="t"/>
          <a:lstStyle/>
          <a:p>
            <a:pPr eaLnBrk="1" hangingPunct="1"/>
            <a:r>
              <a:rPr lang="en-US" dirty="0">
                <a:latin typeface="Palatino" charset="0"/>
                <a:ea typeface="ヒラギノ明朝 ProN W3" charset="0"/>
                <a:cs typeface="ヒラギノ明朝 ProN W3" charset="0"/>
              </a:rPr>
              <a:t>Team met in January to make changes based on what was learned during the semester (also met with 6 potential implementers)</a:t>
            </a:r>
          </a:p>
          <a:p>
            <a:pPr eaLnBrk="1" hangingPunct="1"/>
            <a:r>
              <a:rPr lang="en-US" dirty="0">
                <a:latin typeface="Palatino" charset="0"/>
                <a:ea typeface="ヒラギノ明朝 ProN W3" charset="0"/>
                <a:cs typeface="ヒラギノ明朝 ProN W3" charset="0"/>
              </a:rPr>
              <a:t>Re-sequencing of some topics (e.g., bootstrap)</a:t>
            </a:r>
          </a:p>
          <a:p>
            <a:pPr eaLnBrk="1" hangingPunct="1"/>
            <a:r>
              <a:rPr lang="en-US" dirty="0">
                <a:latin typeface="Palatino" charset="0"/>
                <a:ea typeface="ヒラギノ明朝 ProN W3" charset="0"/>
                <a:cs typeface="ヒラギノ明朝 ProN W3" charset="0"/>
              </a:rPr>
              <a:t>Course readings added (content) and removed (abstracts only)</a:t>
            </a:r>
          </a:p>
          <a:p>
            <a:pPr eaLnBrk="1" hangingPunct="1"/>
            <a:r>
              <a:rPr lang="en-US" dirty="0">
                <a:latin typeface="Palatino" charset="0"/>
                <a:ea typeface="ヒラギノ明朝 ProN W3" charset="0"/>
                <a:cs typeface="ヒラギノ明朝 ProN W3" charset="0"/>
              </a:rPr>
              <a:t>Assessments adapted as needed</a:t>
            </a:r>
          </a:p>
          <a:p>
            <a:pPr eaLnBrk="1" hangingPunct="1"/>
            <a:r>
              <a:rPr lang="en-US" dirty="0">
                <a:latin typeface="Palatino" charset="0"/>
                <a:ea typeface="ヒラギノ明朝 ProN W3" charset="0"/>
                <a:cs typeface="ヒラギノ明朝 ProN W3" charset="0"/>
              </a:rPr>
              <a:t>Group exams rather than individual</a:t>
            </a:r>
          </a:p>
          <a:p>
            <a:pPr eaLnBrk="1" hangingPunct="1"/>
            <a:endParaRPr lang="en-US" dirty="0">
              <a:latin typeface="Palatino" charset="0"/>
              <a:ea typeface="ヒラギノ明朝 ProN W3" charset="0"/>
              <a:cs typeface="ヒラギノ明朝 ProN W3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563335649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6200" dirty="0"/>
              <a:t>Teaching Experiment: Semester 2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5600" y="2984500"/>
            <a:ext cx="7289800" cy="6324600"/>
          </a:xfrm>
          <a:ln/>
        </p:spPr>
        <p:txBody>
          <a:bodyPr anchor="t">
            <a:normAutofit/>
          </a:bodyPr>
          <a:lstStyle/>
          <a:p>
            <a:r>
              <a:rPr lang="en-US" dirty="0" smtClean="0"/>
              <a:t>Research Questions:</a:t>
            </a:r>
          </a:p>
          <a:p>
            <a:r>
              <a:rPr lang="en-US" dirty="0" smtClean="0"/>
              <a:t>Is </a:t>
            </a:r>
            <a:r>
              <a:rPr lang="en-US" dirty="0"/>
              <a:t>the revised sequence more coherent and conceptually viable for students?</a:t>
            </a:r>
          </a:p>
          <a:p>
            <a:r>
              <a:rPr lang="en-US" dirty="0"/>
              <a:t>How effective is the collaborative teaching model in preparing instructors for teaching the CATALST course?</a:t>
            </a:r>
          </a:p>
          <a:p>
            <a:r>
              <a:rPr lang="en-US" dirty="0"/>
              <a:t>Can we take the experiences of these instructors and use them to help create lesson plans for future CATALST teachers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anchor="ctr"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CATALST Research Foundations</a:t>
            </a:r>
          </a:p>
          <a:p>
            <a:r>
              <a:rPr lang="en-US" dirty="0" smtClean="0"/>
              <a:t>How </a:t>
            </a:r>
            <a:r>
              <a:rPr lang="en-US" dirty="0"/>
              <a:t>W</a:t>
            </a:r>
            <a:r>
              <a:rPr lang="en-US" dirty="0" smtClean="0"/>
              <a:t>e Create the Statistical Iron Chef</a:t>
            </a:r>
          </a:p>
          <a:p>
            <a:r>
              <a:rPr lang="en-US" dirty="0" smtClean="0"/>
              <a:t>Teaching Experiment</a:t>
            </a:r>
          </a:p>
          <a:p>
            <a:r>
              <a:rPr lang="en-US" dirty="0" smtClean="0"/>
              <a:t>Student Learning</a:t>
            </a:r>
          </a:p>
          <a:p>
            <a:r>
              <a:rPr lang="en-US" dirty="0" smtClean="0"/>
              <a:t>To Bring About Change…</a:t>
            </a:r>
            <a:endParaRPr lang="en-US" dirty="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000">
                <a:latin typeface="Didot" charset="0"/>
                <a:ea typeface="ヒラギノ明朝 ProN W3" charset="0"/>
                <a:cs typeface="ヒラギノ明朝 ProN W3" charset="0"/>
              </a:rPr>
              <a:t>Teaching Experiment: Semester 2</a:t>
            </a:r>
          </a:p>
        </p:txBody>
      </p:sp>
      <p:sp>
        <p:nvSpPr>
          <p:cNvPr id="17715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5600" y="2984500"/>
            <a:ext cx="7137400" cy="6324600"/>
          </a:xfrm>
        </p:spPr>
        <p:txBody>
          <a:bodyPr anchor="t"/>
          <a:lstStyle/>
          <a:p>
            <a:pPr eaLnBrk="1" hangingPunct="1"/>
            <a:r>
              <a:rPr lang="en-US" dirty="0" smtClean="0">
                <a:latin typeface="Palatino" charset="0"/>
                <a:ea typeface="ヒラギノ明朝 ProN W3" charset="0"/>
                <a:cs typeface="ヒラギノ明朝 ProN W3" charset="0"/>
              </a:rPr>
              <a:t>3 graduate students each taught a section at U of M (~</a:t>
            </a:r>
            <a:r>
              <a:rPr lang="en-US" dirty="0">
                <a:latin typeface="Palatino" charset="0"/>
                <a:ea typeface="ヒラギノ明朝 ProN W3" charset="0"/>
                <a:cs typeface="ヒラギノ明朝 ProN W3" charset="0"/>
              </a:rPr>
              <a:t>30 </a:t>
            </a:r>
            <a:r>
              <a:rPr lang="en-US" dirty="0" smtClean="0">
                <a:latin typeface="Palatino" charset="0"/>
                <a:ea typeface="ヒラギノ明朝 ProN W3" charset="0"/>
                <a:cs typeface="ヒラギノ明朝 ProN W3" charset="0"/>
              </a:rPr>
              <a:t>students each) in active learning classrooms</a:t>
            </a:r>
            <a:endParaRPr lang="en-US" dirty="0">
              <a:latin typeface="Palatino" charset="0"/>
              <a:ea typeface="ヒラギノ明朝 ProN W3" charset="0"/>
              <a:cs typeface="ヒラギノ明朝 ProN W3" charset="0"/>
            </a:endParaRPr>
          </a:p>
          <a:p>
            <a:pPr eaLnBrk="1" hangingPunct="1"/>
            <a:r>
              <a:rPr lang="en-US" dirty="0">
                <a:latin typeface="Palatino" charset="0"/>
                <a:ea typeface="ヒラギノ明朝 ProN W3" charset="0"/>
                <a:cs typeface="ヒラギノ明朝 ProN W3" charset="0"/>
              </a:rPr>
              <a:t>Also </a:t>
            </a:r>
            <a:r>
              <a:rPr lang="en-US" dirty="0" smtClean="0">
                <a:latin typeface="Palatino" charset="0"/>
                <a:ea typeface="ヒラギノ明朝 ProN W3" charset="0"/>
                <a:cs typeface="ヒラギノ明朝 ProN W3" charset="0"/>
              </a:rPr>
              <a:t>taught </a:t>
            </a:r>
            <a:r>
              <a:rPr lang="en-US" dirty="0">
                <a:latin typeface="Palatino" charset="0"/>
                <a:ea typeface="ヒラギノ明朝 ProN W3" charset="0"/>
                <a:cs typeface="ヒラギノ明朝 ProN W3" charset="0"/>
              </a:rPr>
              <a:t>in 1 course at North Carolina State </a:t>
            </a:r>
            <a:r>
              <a:rPr lang="en-US" dirty="0" smtClean="0">
                <a:latin typeface="Palatino" charset="0"/>
                <a:ea typeface="ヒラギノ明朝 ProN W3" charset="0"/>
                <a:cs typeface="ヒラギノ明朝 ProN W3" charset="0"/>
              </a:rPr>
              <a:t>University</a:t>
            </a:r>
          </a:p>
          <a:p>
            <a:r>
              <a:rPr lang="en-US" dirty="0"/>
              <a:t>Many meetings (teaching team, CATALST PIs, instructors, curriculum writing, </a:t>
            </a:r>
            <a:r>
              <a:rPr lang="en-US" dirty="0" err="1"/>
              <a:t>Herle</a:t>
            </a:r>
            <a:r>
              <a:rPr lang="en-US" dirty="0"/>
              <a:t> Skype's into the meeting</a:t>
            </a:r>
            <a:r>
              <a:rPr lang="en-US" dirty="0" smtClean="0"/>
              <a:t>)</a:t>
            </a:r>
            <a:endParaRPr lang="en-US" dirty="0">
              <a:latin typeface="Palatino" charset="0"/>
              <a:ea typeface="ヒラギノ明朝 ProN W3" charset="0"/>
              <a:cs typeface="ヒラギノ明朝 ProN W3" charset="0"/>
            </a:endParaRPr>
          </a:p>
          <a:p>
            <a:pPr eaLnBrk="1" hangingPunct="1"/>
            <a:r>
              <a:rPr lang="en-US" dirty="0">
                <a:latin typeface="Palatino" charset="0"/>
                <a:ea typeface="ヒラギノ明朝 ProN W3" charset="0"/>
                <a:cs typeface="ヒラギノ明朝 ProN W3" charset="0"/>
              </a:rPr>
              <a:t>Units 1 &amp; 2 were written</a:t>
            </a:r>
          </a:p>
          <a:p>
            <a:pPr eaLnBrk="1" hangingPunct="1"/>
            <a:r>
              <a:rPr lang="en-US" dirty="0">
                <a:latin typeface="Palatino" charset="0"/>
                <a:ea typeface="ヒラギノ明朝 ProN W3" charset="0"/>
                <a:cs typeface="ヒラギノ明朝 ProN W3" charset="0"/>
              </a:rPr>
              <a:t>Plan/Outline for </a:t>
            </a:r>
            <a:r>
              <a:rPr lang="en-US" i="1" dirty="0">
                <a:latin typeface="Palatino" charset="0"/>
                <a:ea typeface="ヒラギノ明朝 ProN W3" charset="0"/>
                <a:cs typeface="ヒラギノ明朝 ProN W3" charset="0"/>
              </a:rPr>
              <a:t>new </a:t>
            </a:r>
            <a:r>
              <a:rPr lang="en-US" dirty="0">
                <a:latin typeface="Palatino" charset="0"/>
                <a:ea typeface="ヒラギノ明朝 ProN W3" charset="0"/>
                <a:cs typeface="ヒラギノ明朝 ProN W3" charset="0"/>
              </a:rPr>
              <a:t>Unit 3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125289766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 smtClean="0"/>
              <a:t>Teaching Experiment: What </a:t>
            </a:r>
            <a:r>
              <a:rPr lang="en-US" dirty="0"/>
              <a:t>We Have Learned</a:t>
            </a: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5600" y="2984500"/>
            <a:ext cx="7137400" cy="6324600"/>
          </a:xfrm>
          <a:ln/>
        </p:spPr>
        <p:txBody>
          <a:bodyPr anchor="t"/>
          <a:lstStyle/>
          <a:p>
            <a:r>
              <a:rPr lang="en-US" i="1" dirty="0"/>
              <a:t>We can</a:t>
            </a:r>
            <a:r>
              <a:rPr lang="en-US" dirty="0"/>
              <a:t> teach students to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cook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</a:t>
            </a:r>
          </a:p>
          <a:p>
            <a:r>
              <a:rPr lang="en-US" dirty="0"/>
              <a:t>Based on interview and assessment data, students seem to be thinking statistically (even after only 6 class periods!)</a:t>
            </a:r>
          </a:p>
          <a:p>
            <a:r>
              <a:rPr lang="en-US" i="1" dirty="0"/>
              <a:t>We can</a:t>
            </a:r>
            <a:r>
              <a:rPr lang="en-US" dirty="0"/>
              <a:t> change the content/pedagogy of the introductory college course</a:t>
            </a:r>
          </a:p>
          <a:p>
            <a:r>
              <a:rPr lang="en-US" i="1" dirty="0"/>
              <a:t>We can </a:t>
            </a:r>
            <a:r>
              <a:rPr lang="en-US" dirty="0"/>
              <a:t>use software at this level that is rooted in how students learn rather than purely analytical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Grp="1" noChangeArrowheads="1"/>
          </p:cNvSpPr>
          <p:nvPr>
            <p:ph type="title"/>
          </p:nvPr>
        </p:nvSpPr>
        <p:spPr>
          <a:xfrm>
            <a:off x="355600" y="1219200"/>
            <a:ext cx="12293600" cy="1676400"/>
          </a:xfrm>
          <a:ln/>
        </p:spPr>
        <p:txBody>
          <a:bodyPr/>
          <a:lstStyle/>
          <a:p>
            <a:r>
              <a:rPr lang="en-US" dirty="0" smtClean="0"/>
              <a:t>Student Learning: </a:t>
            </a:r>
            <a:r>
              <a:rPr lang="en-US" sz="3600" dirty="0" smtClean="0"/>
              <a:t>Positive Attitudes</a:t>
            </a:r>
            <a:br>
              <a:rPr lang="en-US" sz="3600" dirty="0" smtClean="0"/>
            </a:br>
            <a:r>
              <a:rPr lang="en-US" sz="3600" dirty="0" smtClean="0"/>
              <a:t>Percent who selected </a:t>
            </a:r>
            <a:r>
              <a:rPr lang="en-US" sz="3600" i="1" dirty="0" smtClean="0"/>
              <a:t>Agree </a:t>
            </a:r>
            <a:r>
              <a:rPr lang="en-US" sz="3600" dirty="0" smtClean="0"/>
              <a:t>or </a:t>
            </a:r>
            <a:r>
              <a:rPr lang="en-US" sz="3600" i="1" dirty="0" smtClean="0"/>
              <a:t>Strongly Agree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86749309"/>
              </p:ext>
            </p:extLst>
          </p:nvPr>
        </p:nvGraphicFramePr>
        <p:xfrm>
          <a:off x="406400" y="3048000"/>
          <a:ext cx="12192000" cy="60197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0"/>
                <a:gridCol w="1905000"/>
              </a:tblGrid>
              <a:tr h="859971">
                <a:tc>
                  <a:txBody>
                    <a:bodyPr/>
                    <a:lstStyle/>
                    <a:p>
                      <a:r>
                        <a:rPr lang="en-US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COURSE EVALUATION ITEM</a:t>
                      </a:r>
                      <a:r>
                        <a:rPr lang="en-US" sz="2800" dirty="0" smtClean="0"/>
                        <a:t>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(N = 102)</a:t>
                      </a:r>
                      <a:r>
                        <a:rPr lang="en-US" sz="2800" dirty="0" smtClean="0"/>
                        <a:t> </a:t>
                      </a:r>
                      <a:endParaRPr lang="en-US" sz="2800" dirty="0"/>
                    </a:p>
                  </a:txBody>
                  <a:tcPr/>
                </a:tc>
              </a:tr>
              <a:tr h="859971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2800">
                          <a:latin typeface="Times New Roman"/>
                          <a:ea typeface="Calibri"/>
                          <a:cs typeface="Times New Roman"/>
                        </a:rPr>
                        <a:t>I feel that statistics offers valuable methods to analyze data to answer important research questions.</a:t>
                      </a:r>
                      <a:endParaRPr lang="en-US" sz="28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latin typeface="Times"/>
                          <a:ea typeface="Cambria"/>
                          <a:cs typeface="Times New Roman"/>
                        </a:rPr>
                        <a:t>95.0%</a:t>
                      </a:r>
                      <a:endParaRPr lang="en-US" sz="28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59971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2800">
                          <a:latin typeface="Times New Roman"/>
                          <a:ea typeface="Calibri"/>
                          <a:cs typeface="Times New Roman"/>
                        </a:rPr>
                        <a:t>I feel that as a result of taking this course, I can successfully use statistics.</a:t>
                      </a:r>
                      <a:endParaRPr lang="en-US" sz="28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latin typeface="Times"/>
                          <a:ea typeface="Cambria"/>
                          <a:cs typeface="Times New Roman"/>
                        </a:rPr>
                        <a:t>88.2%</a:t>
                      </a:r>
                      <a:endParaRPr lang="en-US" sz="28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59971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2800">
                          <a:latin typeface="Times New Roman"/>
                          <a:ea typeface="Calibri"/>
                          <a:cs typeface="Times New Roman"/>
                        </a:rPr>
                        <a:t>This course helped me understand statistical information I hear or read about from the news media.</a:t>
                      </a:r>
                      <a:endParaRPr lang="en-US" sz="28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latin typeface="Times"/>
                          <a:ea typeface="Cambria"/>
                          <a:cs typeface="Times New Roman"/>
                        </a:rPr>
                        <a:t>86.3%</a:t>
                      </a:r>
                      <a:endParaRPr lang="en-US" sz="28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59971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2800">
                          <a:latin typeface="Times New Roman"/>
                          <a:ea typeface="Calibri"/>
                          <a:cs typeface="Times New Roman"/>
                        </a:rPr>
                        <a:t>Learning to create models with TinkerPlots</a:t>
                      </a:r>
                      <a:r>
                        <a:rPr lang="en-US" sz="2800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Helvetica"/>
                          <a:sym typeface="Symbol"/>
                        </a:rPr>
                        <a:t></a:t>
                      </a:r>
                      <a:r>
                        <a:rPr lang="en-US" sz="2800">
                          <a:solidFill>
                            <a:srgbClr val="000000"/>
                          </a:solidFill>
                          <a:latin typeface="Times New Roman"/>
                          <a:ea typeface="Cambria"/>
                          <a:cs typeface="Helvetica"/>
                        </a:rPr>
                        <a:t> </a:t>
                      </a:r>
                      <a:r>
                        <a:rPr lang="en-US" sz="2800">
                          <a:latin typeface="Times New Roman"/>
                          <a:ea typeface="Calibri"/>
                          <a:cs typeface="Times New Roman"/>
                        </a:rPr>
                        <a:t>helped me learn to think statistically.</a:t>
                      </a:r>
                      <a:endParaRPr lang="en-US" sz="28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latin typeface="Times"/>
                          <a:ea typeface="Cambria"/>
                          <a:cs typeface="Times New Roman"/>
                        </a:rPr>
                        <a:t>85.0%</a:t>
                      </a:r>
                      <a:endParaRPr lang="en-US" sz="28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59971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2800">
                          <a:latin typeface="Times New Roman"/>
                          <a:ea typeface="Calibri"/>
                          <a:cs typeface="Times New Roman"/>
                        </a:rPr>
                        <a:t>Learning to use TinkerPlots</a:t>
                      </a:r>
                      <a:r>
                        <a:rPr lang="en-US" sz="2800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Helvetica"/>
                          <a:sym typeface="Symbol"/>
                        </a:rPr>
                        <a:t></a:t>
                      </a:r>
                      <a:r>
                        <a:rPr lang="en-US" sz="2800">
                          <a:solidFill>
                            <a:srgbClr val="000000"/>
                          </a:solidFill>
                          <a:latin typeface="Times New Roman"/>
                          <a:ea typeface="Cambria"/>
                          <a:cs typeface="Helvetica"/>
                        </a:rPr>
                        <a:t> </a:t>
                      </a:r>
                      <a:r>
                        <a:rPr lang="en-US" sz="2800">
                          <a:latin typeface="Times New Roman"/>
                          <a:ea typeface="Calibri"/>
                          <a:cs typeface="Times New Roman"/>
                        </a:rPr>
                        <a:t>was an important part of learning statistics.</a:t>
                      </a:r>
                      <a:endParaRPr lang="en-US" sz="28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latin typeface="Times"/>
                          <a:ea typeface="Cambria"/>
                          <a:cs typeface="Times New Roman"/>
                        </a:rPr>
                        <a:t>81.4%</a:t>
                      </a:r>
                      <a:endParaRPr lang="en-US" sz="280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59971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I think I am well-prepared for future classes that require an understanding of statistics.</a:t>
                      </a:r>
                      <a:endParaRPr lang="en-US" sz="28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latin typeface="Times"/>
                          <a:ea typeface="Cambria"/>
                          <a:cs typeface="Times New Roman"/>
                        </a:rPr>
                        <a:t>85.0%</a:t>
                      </a:r>
                      <a:endParaRPr lang="en-US" sz="28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 smtClean="0"/>
              <a:t>Student Learning: </a:t>
            </a:r>
            <a:r>
              <a:rPr lang="en-US" sz="4800" dirty="0" smtClean="0"/>
              <a:t>Preliminary Results</a:t>
            </a:r>
            <a:endParaRPr lang="en-US" sz="4800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5600" y="2984500"/>
            <a:ext cx="7137400" cy="6324600"/>
          </a:xfrm>
          <a:ln/>
        </p:spPr>
        <p:txBody>
          <a:bodyPr anchor="t">
            <a:normAutofit fontScale="92500" lnSpcReduction="20000"/>
          </a:bodyPr>
          <a:lstStyle/>
          <a:p>
            <a:pPr lvl="0">
              <a:spcBef>
                <a:spcPts val="2000"/>
              </a:spcBef>
            </a:pPr>
            <a:r>
              <a:rPr lang="en-US" dirty="0" smtClean="0"/>
              <a:t>Informal observations</a:t>
            </a:r>
          </a:p>
          <a:p>
            <a:pPr lvl="1">
              <a:spcBef>
                <a:spcPts val="2000"/>
              </a:spcBef>
            </a:pPr>
            <a:r>
              <a:rPr lang="en-US" dirty="0" smtClean="0"/>
              <a:t>Different ways of answering the same problem</a:t>
            </a:r>
          </a:p>
          <a:p>
            <a:pPr lvl="1">
              <a:spcBef>
                <a:spcPts val="2000"/>
              </a:spcBef>
            </a:pPr>
            <a:r>
              <a:rPr lang="en-US" dirty="0" smtClean="0"/>
              <a:t>Small group discussions provide insight into student thinking, particularly on hard concepts</a:t>
            </a:r>
          </a:p>
          <a:p>
            <a:pPr>
              <a:spcBef>
                <a:spcPts val="2000"/>
              </a:spcBef>
            </a:pPr>
            <a:r>
              <a:rPr lang="en-US" dirty="0" smtClean="0"/>
              <a:t>Student comments</a:t>
            </a:r>
          </a:p>
          <a:p>
            <a:pPr lvl="2">
              <a:spcBef>
                <a:spcPts val="2000"/>
              </a:spcBef>
            </a:pPr>
            <a:r>
              <a:rPr lang="en-US" dirty="0" smtClean="0"/>
              <a:t>“I really didn’t anticipate enjoying a stats class this much!” </a:t>
            </a:r>
          </a:p>
          <a:p>
            <a:pPr lvl="2">
              <a:spcBef>
                <a:spcPts val="2000"/>
              </a:spcBef>
            </a:pPr>
            <a:r>
              <a:rPr lang="en-US" dirty="0" smtClean="0"/>
              <a:t>“I would recommend this course to anyone…I am very satisfied with this course.”</a:t>
            </a:r>
          </a:p>
          <a:p>
            <a:pPr lvl="2">
              <a:spcBef>
                <a:spcPts val="2000"/>
              </a:spcBef>
            </a:pPr>
            <a:r>
              <a:rPr lang="en-US" dirty="0" smtClean="0"/>
              <a:t>“Really interesting way to learn statistics!” 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1948739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 smtClean="0"/>
              <a:t>Challenges We are Working On</a:t>
            </a:r>
            <a:endParaRPr lang="en-US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anchor="t"/>
          <a:lstStyle/>
          <a:p>
            <a:pPr lvl="0">
              <a:spcBef>
                <a:spcPts val="2000"/>
              </a:spcBef>
            </a:pPr>
            <a:r>
              <a:rPr lang="en-US" dirty="0" smtClean="0"/>
              <a:t>Textbook/materials</a:t>
            </a:r>
            <a:endParaRPr lang="en-US" dirty="0"/>
          </a:p>
          <a:p>
            <a:pPr lvl="0">
              <a:spcBef>
                <a:spcPts val="2000"/>
              </a:spcBef>
            </a:pPr>
            <a:r>
              <a:rPr lang="en-US" dirty="0" smtClean="0"/>
              <a:t>TinkerPlots™ scaffolding</a:t>
            </a:r>
          </a:p>
          <a:p>
            <a:pPr lvl="1">
              <a:spcBef>
                <a:spcPts val="2000"/>
              </a:spcBef>
            </a:pPr>
            <a:r>
              <a:rPr lang="en-US" dirty="0" smtClean="0"/>
              <a:t>Get students to explore</a:t>
            </a:r>
          </a:p>
          <a:p>
            <a:pPr>
              <a:spcBef>
                <a:spcPts val="2000"/>
              </a:spcBef>
            </a:pPr>
            <a:r>
              <a:rPr lang="en-US" dirty="0" smtClean="0"/>
              <a:t>Assessments</a:t>
            </a:r>
          </a:p>
          <a:p>
            <a:pPr lvl="1">
              <a:spcBef>
                <a:spcPts val="2000"/>
              </a:spcBef>
            </a:pPr>
            <a:r>
              <a:rPr lang="en-US" dirty="0"/>
              <a:t>I</a:t>
            </a:r>
            <a:r>
              <a:rPr lang="en-US" dirty="0" smtClean="0"/>
              <a:t>ndividual vs. cooperative</a:t>
            </a:r>
          </a:p>
          <a:p>
            <a:pPr lvl="1">
              <a:spcBef>
                <a:spcPts val="2000"/>
              </a:spcBef>
            </a:pPr>
            <a:r>
              <a:rPr lang="en-US" dirty="0" smtClean="0"/>
              <a:t>Use of software on exams (not every student has a laptop)</a:t>
            </a:r>
          </a:p>
          <a:p>
            <a:pPr lvl="1">
              <a:spcBef>
                <a:spcPts val="2000"/>
              </a:spcBef>
            </a:pPr>
            <a:r>
              <a:rPr lang="en-US" dirty="0" smtClean="0"/>
              <a:t>“Cheat” sheets</a:t>
            </a:r>
          </a:p>
          <a:p>
            <a:pPr lvl="1">
              <a:spcBef>
                <a:spcPts val="2000"/>
              </a:spcBef>
            </a:pPr>
            <a:r>
              <a:rPr lang="en-US" dirty="0" smtClean="0"/>
              <a:t>Grading</a:t>
            </a:r>
          </a:p>
          <a:p>
            <a:pPr>
              <a:spcBef>
                <a:spcPts val="2000"/>
              </a:spcBef>
            </a:pPr>
            <a:r>
              <a:rPr lang="en-US" dirty="0" smtClean="0"/>
              <a:t>Large courses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0459925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 smtClean="0"/>
              <a:t>To Bring About Change…</a:t>
            </a:r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55600" y="2984500"/>
            <a:ext cx="7289800" cy="632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>
            <a:lvl1pPr marL="368300" indent="-368300" algn="l" rtl="0" fontAlgn="base">
              <a:lnSpc>
                <a:spcPct val="90000"/>
              </a:lnSpc>
              <a:spcBef>
                <a:spcPts val="38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 sz="3000"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1pPr>
            <a:lvl2pPr marL="762000" indent="-368300" algn="l" rtl="0" fontAlgn="base">
              <a:lnSpc>
                <a:spcPct val="90000"/>
              </a:lnSpc>
              <a:spcBef>
                <a:spcPts val="38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 sz="3000"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2pPr>
            <a:lvl3pPr marL="1206500" indent="-368300" algn="l" rtl="0" fontAlgn="base">
              <a:lnSpc>
                <a:spcPct val="90000"/>
              </a:lnSpc>
              <a:spcBef>
                <a:spcPts val="38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 sz="3000"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3pPr>
            <a:lvl4pPr marL="1651000" indent="-368300" algn="l" rtl="0" fontAlgn="base">
              <a:lnSpc>
                <a:spcPct val="90000"/>
              </a:lnSpc>
              <a:spcBef>
                <a:spcPts val="38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 sz="3000"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4pPr>
            <a:lvl5pPr marL="2095500" indent="-368300" algn="l" rtl="0" fontAlgn="base">
              <a:lnSpc>
                <a:spcPct val="90000"/>
              </a:lnSpc>
              <a:spcBef>
                <a:spcPts val="38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 sz="3000"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5pPr>
            <a:lvl6pPr marL="2552700" indent="-368300" algn="l" rtl="0" fontAlgn="base">
              <a:lnSpc>
                <a:spcPct val="90000"/>
              </a:lnSpc>
              <a:spcBef>
                <a:spcPts val="38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 sz="3000"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6pPr>
            <a:lvl7pPr marL="3009900" indent="-368300" algn="l" rtl="0" fontAlgn="base">
              <a:lnSpc>
                <a:spcPct val="90000"/>
              </a:lnSpc>
              <a:spcBef>
                <a:spcPts val="38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 sz="3000"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7pPr>
            <a:lvl8pPr marL="3467100" indent="-368300" algn="l" rtl="0" fontAlgn="base">
              <a:lnSpc>
                <a:spcPct val="90000"/>
              </a:lnSpc>
              <a:spcBef>
                <a:spcPts val="38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 sz="3000"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8pPr>
            <a:lvl9pPr marL="3924300" indent="-368300" algn="l" rtl="0" fontAlgn="base">
              <a:lnSpc>
                <a:spcPct val="90000"/>
              </a:lnSpc>
              <a:spcBef>
                <a:spcPts val="38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 sz="3000"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9pPr>
          </a:lstStyle>
          <a:p>
            <a:r>
              <a:rPr lang="en-US" dirty="0" smtClean="0"/>
              <a:t>It takes a village</a:t>
            </a:r>
          </a:p>
          <a:p>
            <a:r>
              <a:rPr lang="en-US" dirty="0" smtClean="0"/>
              <a:t>It takes time</a:t>
            </a:r>
          </a:p>
          <a:p>
            <a:r>
              <a:rPr lang="en-US" dirty="0" smtClean="0"/>
              <a:t>It takes flexibility</a:t>
            </a:r>
            <a:endParaRPr lang="en-US" dirty="0"/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/>
              <a:t>Create an Iron Chef in Statistics Classes?</a:t>
            </a:r>
            <a:endParaRPr lang="en-US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55600" y="2984500"/>
            <a:ext cx="7289800" cy="632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>
            <a:lvl1pPr marL="368300" indent="-368300" algn="l" rtl="0" fontAlgn="base">
              <a:lnSpc>
                <a:spcPct val="90000"/>
              </a:lnSpc>
              <a:spcBef>
                <a:spcPts val="38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 sz="3000"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1pPr>
            <a:lvl2pPr marL="762000" indent="-368300" algn="l" rtl="0" fontAlgn="base">
              <a:lnSpc>
                <a:spcPct val="90000"/>
              </a:lnSpc>
              <a:spcBef>
                <a:spcPts val="38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 sz="3000"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2pPr>
            <a:lvl3pPr marL="1206500" indent="-368300" algn="l" rtl="0" fontAlgn="base">
              <a:lnSpc>
                <a:spcPct val="90000"/>
              </a:lnSpc>
              <a:spcBef>
                <a:spcPts val="38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 sz="3000"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3pPr>
            <a:lvl4pPr marL="1651000" indent="-368300" algn="l" rtl="0" fontAlgn="base">
              <a:lnSpc>
                <a:spcPct val="90000"/>
              </a:lnSpc>
              <a:spcBef>
                <a:spcPts val="38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 sz="3000"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4pPr>
            <a:lvl5pPr marL="2095500" indent="-368300" algn="l" rtl="0" fontAlgn="base">
              <a:lnSpc>
                <a:spcPct val="90000"/>
              </a:lnSpc>
              <a:spcBef>
                <a:spcPts val="38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 sz="3000"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5pPr>
            <a:lvl6pPr marL="2552700" indent="-368300" algn="l" rtl="0" fontAlgn="base">
              <a:lnSpc>
                <a:spcPct val="90000"/>
              </a:lnSpc>
              <a:spcBef>
                <a:spcPts val="38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 sz="3000"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6pPr>
            <a:lvl7pPr marL="3009900" indent="-368300" algn="l" rtl="0" fontAlgn="base">
              <a:lnSpc>
                <a:spcPct val="90000"/>
              </a:lnSpc>
              <a:spcBef>
                <a:spcPts val="38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 sz="3000"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7pPr>
            <a:lvl8pPr marL="3467100" indent="-368300" algn="l" rtl="0" fontAlgn="base">
              <a:lnSpc>
                <a:spcPct val="90000"/>
              </a:lnSpc>
              <a:spcBef>
                <a:spcPts val="38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 sz="3000"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8pPr>
            <a:lvl9pPr marL="3924300" indent="-368300" algn="l" rtl="0" fontAlgn="base">
              <a:lnSpc>
                <a:spcPct val="90000"/>
              </a:lnSpc>
              <a:spcBef>
                <a:spcPts val="38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 sz="3000"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9pPr>
          </a:lstStyle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6600" dirty="0" smtClean="0"/>
              <a:t>YES!!!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atalyst_Logo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1016000" y="-304800"/>
            <a:ext cx="10972800" cy="6749143"/>
          </a:xfrm>
          <a:prstGeom prst="rect">
            <a:avLst/>
          </a:prstGeom>
        </p:spPr>
      </p:pic>
      <p:sp>
        <p:nvSpPr>
          <p:cNvPr id="46084" name="Rectangle 4"/>
          <p:cNvSpPr>
            <a:spLocks/>
          </p:cNvSpPr>
          <p:nvPr/>
        </p:nvSpPr>
        <p:spPr bwMode="auto">
          <a:xfrm>
            <a:off x="4775200" y="5435600"/>
            <a:ext cx="75311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algn="l"/>
            <a:r>
              <a:rPr lang="en-US" u="sng" dirty="0">
                <a:solidFill>
                  <a:srgbClr val="FF0000"/>
                </a:solidFill>
                <a:ea typeface="ＭＳ Ｐゴシック" charset="0"/>
                <a:cs typeface="Palatino" charset="0"/>
                <a:hlinkClick r:id="rId4"/>
              </a:rPr>
              <a:t>http://catalystsumn.blogspot.com</a:t>
            </a:r>
            <a:r>
              <a:rPr lang="en-US" dirty="0">
                <a:solidFill>
                  <a:srgbClr val="FF0000"/>
                </a:solidFill>
                <a:ea typeface="ＭＳ Ｐゴシック" charset="0"/>
                <a:cs typeface="Palatino" charset="0"/>
                <a:hlinkClick r:id="rId4"/>
              </a:rPr>
              <a:t>/</a:t>
            </a:r>
            <a:endParaRPr lang="en-US" dirty="0">
              <a:solidFill>
                <a:srgbClr val="FF0000"/>
              </a:solidFill>
              <a:ea typeface="ＭＳ Ｐゴシック" charset="0"/>
              <a:cs typeface="Palatino" charset="0"/>
            </a:endParaRPr>
          </a:p>
        </p:txBody>
      </p:sp>
      <p:sp>
        <p:nvSpPr>
          <p:cNvPr id="46085" name="Rectangle 5"/>
          <p:cNvSpPr>
            <a:spLocks/>
          </p:cNvSpPr>
          <p:nvPr/>
        </p:nvSpPr>
        <p:spPr bwMode="auto">
          <a:xfrm>
            <a:off x="4775200" y="6108700"/>
            <a:ext cx="7899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algn="l"/>
            <a:r>
              <a:rPr lang="en-US" u="sng" dirty="0">
                <a:solidFill>
                  <a:srgbClr val="FF0000"/>
                </a:solidFill>
                <a:ea typeface="ＭＳ Ｐゴシック" charset="0"/>
                <a:cs typeface="Palatino" charset="0"/>
                <a:hlinkClick r:id="rId4"/>
              </a:rPr>
              <a:t>http://www.tc.umn.edu/~catalyst</a:t>
            </a:r>
            <a:endParaRPr lang="en-US" u="sng" dirty="0">
              <a:solidFill>
                <a:srgbClr val="FF0000"/>
              </a:solidFill>
              <a:ea typeface="ＭＳ Ｐゴシック" charset="0"/>
              <a:cs typeface="Palatino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5600" y="2984500"/>
            <a:ext cx="7061200" cy="6324600"/>
          </a:xfrm>
          <a:ln/>
        </p:spPr>
        <p:txBody>
          <a:bodyPr anchor="ctr"/>
          <a:lstStyle/>
          <a:p>
            <a:pPr lvl="0"/>
            <a:r>
              <a:rPr lang="en-US" dirty="0" smtClean="0"/>
              <a:t>Following a recipe step-by-step is to “novice thinking” as understanding affordances involved in truly cooking is to “expert thinking”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559512177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 smtClean="0"/>
              <a:t>CATALST Research Foundations</a:t>
            </a:r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2895600"/>
            <a:ext cx="7747000" cy="632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>
            <a:lvl1pPr marL="368300" indent="-368300" algn="l" rtl="0" fontAlgn="base">
              <a:lnSpc>
                <a:spcPct val="90000"/>
              </a:lnSpc>
              <a:spcBef>
                <a:spcPts val="38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 sz="3000"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1pPr>
            <a:lvl2pPr marL="762000" indent="-368300" algn="l" rtl="0" fontAlgn="base">
              <a:lnSpc>
                <a:spcPct val="90000"/>
              </a:lnSpc>
              <a:spcBef>
                <a:spcPts val="38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 sz="3000"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2pPr>
            <a:lvl3pPr marL="1206500" indent="-368300" algn="l" rtl="0" fontAlgn="base">
              <a:lnSpc>
                <a:spcPct val="90000"/>
              </a:lnSpc>
              <a:spcBef>
                <a:spcPts val="38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 sz="3000"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3pPr>
            <a:lvl4pPr marL="1651000" indent="-368300" algn="l" rtl="0" fontAlgn="base">
              <a:lnSpc>
                <a:spcPct val="90000"/>
              </a:lnSpc>
              <a:spcBef>
                <a:spcPts val="38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 sz="3000"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4pPr>
            <a:lvl5pPr marL="2095500" indent="-368300" algn="l" rtl="0" fontAlgn="base">
              <a:lnSpc>
                <a:spcPct val="90000"/>
              </a:lnSpc>
              <a:spcBef>
                <a:spcPts val="38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 sz="3000"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5pPr>
            <a:lvl6pPr marL="2552700" indent="-368300" algn="l" rtl="0" fontAlgn="base">
              <a:lnSpc>
                <a:spcPct val="90000"/>
              </a:lnSpc>
              <a:spcBef>
                <a:spcPts val="38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 sz="3000"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6pPr>
            <a:lvl7pPr marL="3009900" indent="-368300" algn="l" rtl="0" fontAlgn="base">
              <a:lnSpc>
                <a:spcPct val="90000"/>
              </a:lnSpc>
              <a:spcBef>
                <a:spcPts val="38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 sz="3000"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7pPr>
            <a:lvl8pPr marL="3467100" indent="-368300" algn="l" rtl="0" fontAlgn="base">
              <a:lnSpc>
                <a:spcPct val="90000"/>
              </a:lnSpc>
              <a:spcBef>
                <a:spcPts val="38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 sz="3000"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8pPr>
            <a:lvl9pPr marL="3924300" indent="-368300" algn="l" rtl="0" fontAlgn="base">
              <a:lnSpc>
                <a:spcPct val="90000"/>
              </a:lnSpc>
              <a:spcBef>
                <a:spcPts val="38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 sz="3000"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9pPr>
          </a:lstStyle>
          <a:p>
            <a:r>
              <a:rPr lang="en-US" dirty="0" smtClean="0"/>
              <a:t>Origins of CATALST</a:t>
            </a:r>
          </a:p>
          <a:p>
            <a:pPr lvl="1">
              <a:spcAft>
                <a:spcPts val="0"/>
              </a:spcAft>
            </a:pPr>
            <a:r>
              <a:rPr lang="en-US" dirty="0" smtClean="0"/>
              <a:t>George Cobb – new ideas about content</a:t>
            </a:r>
          </a:p>
          <a:p>
            <a:pPr lvl="1">
              <a:spcAft>
                <a:spcPts val="0"/>
              </a:spcAft>
            </a:pPr>
            <a:r>
              <a:rPr lang="en-US" dirty="0" smtClean="0"/>
              <a:t>Daniel Schwartz – “plowing the field”</a:t>
            </a:r>
          </a:p>
          <a:p>
            <a:pPr lvl="1">
              <a:spcAft>
                <a:spcPts val="0"/>
              </a:spcAft>
            </a:pPr>
            <a:r>
              <a:rPr lang="en-US" dirty="0" smtClean="0"/>
              <a:t>Tamara Moore – </a:t>
            </a:r>
            <a:r>
              <a:rPr lang="en-US" dirty="0" err="1" smtClean="0"/>
              <a:t>MEAs</a:t>
            </a:r>
            <a:r>
              <a:rPr lang="en-US" dirty="0" smtClean="0"/>
              <a:t> in other fields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54583714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 smtClean="0"/>
              <a:t>CATALST Research Foundations</a:t>
            </a:r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2895600"/>
            <a:ext cx="7747000" cy="632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>
            <a:lvl1pPr marL="368300" indent="-368300" algn="l" rtl="0" fontAlgn="base">
              <a:lnSpc>
                <a:spcPct val="90000"/>
              </a:lnSpc>
              <a:spcBef>
                <a:spcPts val="38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 sz="3000"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1pPr>
            <a:lvl2pPr marL="762000" indent="-368300" algn="l" rtl="0" fontAlgn="base">
              <a:lnSpc>
                <a:spcPct val="90000"/>
              </a:lnSpc>
              <a:spcBef>
                <a:spcPts val="38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 sz="3000"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2pPr>
            <a:lvl3pPr marL="1206500" indent="-368300" algn="l" rtl="0" fontAlgn="base">
              <a:lnSpc>
                <a:spcPct val="90000"/>
              </a:lnSpc>
              <a:spcBef>
                <a:spcPts val="38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 sz="3000"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3pPr>
            <a:lvl4pPr marL="1651000" indent="-368300" algn="l" rtl="0" fontAlgn="base">
              <a:lnSpc>
                <a:spcPct val="90000"/>
              </a:lnSpc>
              <a:spcBef>
                <a:spcPts val="38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 sz="3000"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4pPr>
            <a:lvl5pPr marL="2095500" indent="-368300" algn="l" rtl="0" fontAlgn="base">
              <a:lnSpc>
                <a:spcPct val="90000"/>
              </a:lnSpc>
              <a:spcBef>
                <a:spcPts val="38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 sz="3000"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5pPr>
            <a:lvl6pPr marL="2552700" indent="-368300" algn="l" rtl="0" fontAlgn="base">
              <a:lnSpc>
                <a:spcPct val="90000"/>
              </a:lnSpc>
              <a:spcBef>
                <a:spcPts val="38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 sz="3000"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6pPr>
            <a:lvl7pPr marL="3009900" indent="-368300" algn="l" rtl="0" fontAlgn="base">
              <a:lnSpc>
                <a:spcPct val="90000"/>
              </a:lnSpc>
              <a:spcBef>
                <a:spcPts val="38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 sz="3000"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7pPr>
            <a:lvl8pPr marL="3467100" indent="-368300" algn="l" rtl="0" fontAlgn="base">
              <a:lnSpc>
                <a:spcPct val="90000"/>
              </a:lnSpc>
              <a:spcBef>
                <a:spcPts val="38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 sz="3000"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8pPr>
            <a:lvl9pPr marL="3924300" indent="-368300" algn="l" rtl="0" fontAlgn="base">
              <a:lnSpc>
                <a:spcPct val="90000"/>
              </a:lnSpc>
              <a:spcBef>
                <a:spcPts val="38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 sz="3000"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9pPr>
          </a:lstStyle>
          <a:p>
            <a:pPr eaLnBrk="1" hangingPunct="1"/>
            <a:r>
              <a:rPr lang="en-US" dirty="0" smtClean="0">
                <a:latin typeface="Palatino" charset="0"/>
                <a:ea typeface="ヒラギノ明朝 ProN W3" charset="0"/>
                <a:cs typeface="ヒラギノ明朝 ProN W3" charset="0"/>
              </a:rPr>
              <a:t>Curricular </a:t>
            </a:r>
            <a:r>
              <a:rPr lang="en-US" dirty="0">
                <a:latin typeface="Palatino" charset="0"/>
                <a:ea typeface="ヒラギノ明朝 ProN W3" charset="0"/>
                <a:cs typeface="ヒラギノ明朝 ProN W3" charset="0"/>
              </a:rPr>
              <a:t>materials based on research </a:t>
            </a:r>
            <a:r>
              <a:rPr lang="en-US" dirty="0" smtClean="0">
                <a:latin typeface="Palatino" charset="0"/>
                <a:ea typeface="ヒラギノ明朝 ProN W3" charset="0"/>
                <a:cs typeface="ヒラギノ明朝 ProN W3" charset="0"/>
              </a:rPr>
              <a:t/>
            </a:r>
            <a:br>
              <a:rPr lang="en-US" dirty="0" smtClean="0">
                <a:latin typeface="Palatino" charset="0"/>
                <a:ea typeface="ヒラギノ明朝 ProN W3" charset="0"/>
                <a:cs typeface="ヒラギノ明朝 ProN W3" charset="0"/>
              </a:rPr>
            </a:br>
            <a:r>
              <a:rPr lang="en-US" dirty="0" smtClean="0">
                <a:latin typeface="Palatino" charset="0"/>
                <a:ea typeface="ヒラギノ明朝 ProN W3" charset="0"/>
                <a:cs typeface="ヒラギノ明朝 ProN W3" charset="0"/>
              </a:rPr>
              <a:t>in </a:t>
            </a:r>
            <a:r>
              <a:rPr lang="en-US" dirty="0">
                <a:latin typeface="Palatino" charset="0"/>
                <a:ea typeface="ヒラギノ明朝 ProN W3" charset="0"/>
                <a:cs typeface="ヒラギノ明朝 ProN W3" charset="0"/>
              </a:rPr>
              <a:t>cognition and </a:t>
            </a:r>
            <a:r>
              <a:rPr lang="en-US" dirty="0" smtClean="0">
                <a:latin typeface="Palatino" charset="0"/>
                <a:ea typeface="ヒラギノ明朝 ProN W3" charset="0"/>
                <a:cs typeface="ヒラギノ明朝 ProN W3" charset="0"/>
              </a:rPr>
              <a:t>learning and </a:t>
            </a:r>
            <a:r>
              <a:rPr lang="en-US" dirty="0">
                <a:latin typeface="Palatino" charset="0"/>
                <a:ea typeface="ヒラギノ明朝 ProN W3" charset="0"/>
                <a:cs typeface="ヒラギノ明朝 ProN W3" charset="0"/>
              </a:rPr>
              <a:t>instructional </a:t>
            </a:r>
            <a:r>
              <a:rPr lang="en-US" dirty="0" smtClean="0">
                <a:latin typeface="Palatino" charset="0"/>
                <a:ea typeface="ヒラギノ明朝 ProN W3" charset="0"/>
                <a:cs typeface="ヒラギノ明朝 ProN W3" charset="0"/>
              </a:rPr>
              <a:t/>
            </a:r>
            <a:br>
              <a:rPr lang="en-US" dirty="0" smtClean="0">
                <a:latin typeface="Palatino" charset="0"/>
                <a:ea typeface="ヒラギノ明朝 ProN W3" charset="0"/>
                <a:cs typeface="ヒラギノ明朝 ProN W3" charset="0"/>
              </a:rPr>
            </a:br>
            <a:r>
              <a:rPr lang="en-US" dirty="0" smtClean="0">
                <a:latin typeface="Palatino" charset="0"/>
                <a:ea typeface="ヒラギノ明朝 ProN W3" charset="0"/>
                <a:cs typeface="ヒラギノ明朝 ProN W3" charset="0"/>
              </a:rPr>
              <a:t>design principles</a:t>
            </a:r>
          </a:p>
          <a:p>
            <a:pPr eaLnBrk="1" hangingPunct="1"/>
            <a:r>
              <a:rPr lang="en-US" dirty="0">
                <a:latin typeface="Palatino" charset="0"/>
                <a:ea typeface="ヒラギノ明朝 ProN W3" charset="0"/>
                <a:cs typeface="ヒラギノ明朝 ProN W3" charset="0"/>
              </a:rPr>
              <a:t>Materials expose students to the power </a:t>
            </a:r>
            <a:r>
              <a:rPr lang="en-US" dirty="0" smtClean="0">
                <a:latin typeface="Palatino" charset="0"/>
                <a:ea typeface="ヒラギノ明朝 ProN W3" charset="0"/>
                <a:cs typeface="ヒラギノ明朝 ProN W3" charset="0"/>
              </a:rPr>
              <a:t>of </a:t>
            </a:r>
            <a:br>
              <a:rPr lang="en-US" dirty="0" smtClean="0">
                <a:latin typeface="Palatino" charset="0"/>
                <a:ea typeface="ヒラギノ明朝 ProN W3" charset="0"/>
                <a:cs typeface="ヒラギノ明朝 ProN W3" charset="0"/>
              </a:rPr>
            </a:br>
            <a:r>
              <a:rPr lang="en-US" dirty="0" smtClean="0">
                <a:latin typeface="Palatino" charset="0"/>
                <a:ea typeface="ヒラギノ明朝 ProN W3" charset="0"/>
                <a:cs typeface="ヒラギノ明朝 ProN W3" charset="0"/>
              </a:rPr>
              <a:t>statistics</a:t>
            </a:r>
            <a:r>
              <a:rPr lang="en-US" dirty="0">
                <a:latin typeface="Palatino" charset="0"/>
                <a:ea typeface="ヒラギノ明朝 ProN W3" charset="0"/>
                <a:cs typeface="ヒラギノ明朝 ProN W3" charset="0"/>
              </a:rPr>
              <a:t>, real problems, and real, messy data</a:t>
            </a:r>
          </a:p>
          <a:p>
            <a:pPr eaLnBrk="1" hangingPunct="1"/>
            <a:r>
              <a:rPr lang="en-US" dirty="0">
                <a:latin typeface="Palatino" charset="0"/>
                <a:ea typeface="ヒラギノ明朝 ProN W3" charset="0"/>
                <a:cs typeface="ヒラギノ明朝 ProN W3" charset="0"/>
              </a:rPr>
              <a:t>Radical changes in content and pedagogy: No </a:t>
            </a:r>
            <a:br>
              <a:rPr lang="en-US" dirty="0">
                <a:latin typeface="Palatino" charset="0"/>
                <a:ea typeface="ヒラギノ明朝 ProN W3" charset="0"/>
                <a:cs typeface="ヒラギノ明朝 ProN W3" charset="0"/>
              </a:rPr>
            </a:br>
            <a:r>
              <a:rPr lang="en-US" i="1" dirty="0">
                <a:latin typeface="Palatino" charset="0"/>
                <a:ea typeface="ヒラギノ明朝 ProN W3" charset="0"/>
                <a:cs typeface="ヒラギノ明朝 ProN W3" charset="0"/>
              </a:rPr>
              <a:t>t</a:t>
            </a:r>
            <a:r>
              <a:rPr lang="en-US" dirty="0">
                <a:latin typeface="Palatino" charset="0"/>
                <a:ea typeface="ヒラギノ明朝 ProN W3" charset="0"/>
                <a:cs typeface="ヒラギノ明朝 ProN W3" charset="0"/>
              </a:rPr>
              <a:t>-Tests; randomization and re-sampling approaches; </a:t>
            </a:r>
            <a:r>
              <a:rPr lang="en-US" dirty="0" err="1" smtClean="0">
                <a:latin typeface="Palatino" charset="0"/>
                <a:ea typeface="ヒラギノ明朝 ProN W3" charset="0"/>
                <a:cs typeface="ヒラギノ明朝 ProN W3" charset="0"/>
              </a:rPr>
              <a:t>MEAs</a:t>
            </a:r>
            <a:endParaRPr lang="en-US" dirty="0">
              <a:latin typeface="Palatino" charset="0"/>
              <a:ea typeface="ヒラギノ明朝 ProN W3" charset="0"/>
              <a:cs typeface="ヒラギノ明朝 ProN W3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54583714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We Create the Statistical Iron </a:t>
            </a:r>
            <a:r>
              <a:rPr lang="en-US" dirty="0" smtClean="0"/>
              <a:t>Chef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600" y="2984500"/>
            <a:ext cx="7061200" cy="6324600"/>
          </a:xfrm>
        </p:spPr>
        <p:txBody>
          <a:bodyPr/>
          <a:lstStyle/>
          <a:p>
            <a:r>
              <a:rPr lang="en-US" dirty="0" smtClean="0"/>
              <a:t>Model-Eliciting Activities (</a:t>
            </a:r>
            <a:r>
              <a:rPr lang="en-US" dirty="0" err="1" smtClean="0"/>
              <a:t>MEAs</a:t>
            </a:r>
            <a:r>
              <a:rPr lang="en-US" dirty="0" smtClean="0"/>
              <a:t>)</a:t>
            </a:r>
          </a:p>
          <a:p>
            <a:r>
              <a:rPr lang="en-US" dirty="0" smtClean="0"/>
              <a:t>Definition (from SERC website): </a:t>
            </a:r>
          </a:p>
          <a:p>
            <a:pPr>
              <a:buNone/>
            </a:pPr>
            <a:r>
              <a:rPr lang="en-US" dirty="0" smtClean="0"/>
              <a:t>	Model-eliciting activities (</a:t>
            </a:r>
            <a:r>
              <a:rPr lang="en-US" dirty="0" err="1" smtClean="0"/>
              <a:t>MEAs</a:t>
            </a:r>
            <a:r>
              <a:rPr lang="en-US" dirty="0" smtClean="0"/>
              <a:t>) are activities that encourage students to invent and test models. They are posed as open-ended problems that are designed to challenge students to build models in order to solve complex, real-world problems. 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332216211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We Create the Statistical Iron </a:t>
            </a:r>
            <a:r>
              <a:rPr lang="en-US" dirty="0" smtClean="0"/>
              <a:t>Chef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600" y="2984500"/>
            <a:ext cx="7061200" cy="6324600"/>
          </a:xfrm>
        </p:spPr>
        <p:txBody>
          <a:bodyPr/>
          <a:lstStyle/>
          <a:p>
            <a:r>
              <a:rPr lang="en-US" dirty="0" smtClean="0"/>
              <a:t>Model-Eliciting Activities (</a:t>
            </a:r>
            <a:r>
              <a:rPr lang="en-US" dirty="0" err="1" smtClean="0"/>
              <a:t>MEAs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Start each of three units with a messy, real-world problem</a:t>
            </a:r>
          </a:p>
          <a:p>
            <a:pPr lvl="1"/>
            <a:r>
              <a:rPr lang="en-US" dirty="0" smtClean="0"/>
              <a:t>Example: iPod Shuffle MEA</a:t>
            </a:r>
          </a:p>
          <a:p>
            <a:pPr lvl="2"/>
            <a:r>
              <a:rPr lang="en-US" dirty="0" smtClean="0"/>
              <a:t>Create rules to allow them to judge whether or not the shuffle feature on a particular iPod appears to produce randomly generated playlists.</a:t>
            </a:r>
          </a:p>
          <a:p>
            <a:pPr lvl="1"/>
            <a:r>
              <a:rPr lang="en-US" dirty="0" smtClean="0"/>
              <a:t>End each unit with an “expert” solution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07200" y="9144000"/>
            <a:ext cx="581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http://</a:t>
            </a:r>
            <a:r>
              <a:rPr lang="en-US" sz="1800" dirty="0" err="1" smtClean="0"/>
              <a:t>serc.carleton.edu/sp/library/mea/what.html</a:t>
            </a:r>
            <a:endParaRPr lang="en-US" sz="18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332216211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How We Create the Statistical Iron Chef</a:t>
            </a:r>
            <a:endParaRPr lang="en-US" dirty="0">
              <a:latin typeface="Didot" charset="0"/>
              <a:ea typeface="ヒラギノ明朝 ProN W3" charset="0"/>
              <a:cs typeface="ヒラギノ明朝 ProN W3" charset="0"/>
            </a:endParaRPr>
          </a:p>
        </p:txBody>
      </p:sp>
      <p:sp>
        <p:nvSpPr>
          <p:cNvPr id="16998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5600" y="2984500"/>
            <a:ext cx="7137400" cy="63246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Palatino" charset="0"/>
                <a:ea typeface="ヒラギノ明朝 ProN W3" charset="0"/>
                <a:cs typeface="ヒラギノ明朝 ProN W3" charset="0"/>
              </a:rPr>
              <a:t>Goals for the course:</a:t>
            </a:r>
            <a:endParaRPr lang="en-US" dirty="0">
              <a:latin typeface="Palatino" charset="0"/>
              <a:ea typeface="ヒラギノ明朝 ProN W3" charset="0"/>
              <a:cs typeface="ヒラギノ明朝 ProN W3" charset="0"/>
            </a:endParaRPr>
          </a:p>
          <a:p>
            <a:pPr lvl="1"/>
            <a:r>
              <a:rPr lang="en-US" dirty="0">
                <a:latin typeface="Palatino" charset="0"/>
                <a:ea typeface="ヒラギノ明朝 ProN W3" charset="0"/>
                <a:cs typeface="ヒラギノ明朝 ProN W3" charset="0"/>
              </a:rPr>
              <a:t>Immerse students in statistical thinking</a:t>
            </a:r>
          </a:p>
          <a:p>
            <a:pPr lvl="1"/>
            <a:r>
              <a:rPr lang="en-US" dirty="0">
                <a:latin typeface="Palatino" charset="0"/>
                <a:ea typeface="ヒラギノ明朝 ProN W3" charset="0"/>
                <a:cs typeface="ヒラギノ明朝 ProN W3" charset="0"/>
              </a:rPr>
              <a:t>Change the pedagogy </a:t>
            </a:r>
            <a:r>
              <a:rPr lang="en-US" i="1" dirty="0">
                <a:latin typeface="Palatino" charset="0"/>
                <a:ea typeface="ヒラギノ明朝 ProN W3" charset="0"/>
                <a:cs typeface="ヒラギノ明朝 ProN W3" charset="0"/>
              </a:rPr>
              <a:t>and</a:t>
            </a:r>
            <a:r>
              <a:rPr lang="en-US" dirty="0">
                <a:latin typeface="Palatino" charset="0"/>
                <a:ea typeface="ヒラギノ明朝 ProN W3" charset="0"/>
                <a:cs typeface="ヒラギノ明朝 ProN W3" charset="0"/>
              </a:rPr>
              <a:t> content</a:t>
            </a:r>
          </a:p>
          <a:p>
            <a:pPr lvl="1"/>
            <a:r>
              <a:rPr lang="en-US" dirty="0">
                <a:latin typeface="Palatino" charset="0"/>
                <a:ea typeface="ヒラギノ明朝 ProN W3" charset="0"/>
                <a:cs typeface="ヒラギノ明朝 ProN W3" charset="0"/>
              </a:rPr>
              <a:t>Move to randomization/simulation approach to inference</a:t>
            </a:r>
          </a:p>
          <a:p>
            <a:pPr lvl="1"/>
            <a:r>
              <a:rPr lang="en-US" dirty="0">
                <a:latin typeface="Palatino" charset="0"/>
                <a:ea typeface="ヒラギノ明朝 ProN W3" charset="0"/>
                <a:cs typeface="ヒラギノ明朝 ProN W3" charset="0"/>
              </a:rPr>
              <a:t>Have students really </a:t>
            </a:r>
            <a:r>
              <a:rPr lang="ja-JP" altLang="en-US" dirty="0">
                <a:latin typeface="Palatino" charset="0"/>
                <a:ea typeface="ヒラギノ明朝 ProN W3" charset="0"/>
                <a:cs typeface="ヒラギノ明朝 ProN W3" charset="0"/>
              </a:rPr>
              <a:t>“</a:t>
            </a:r>
            <a:r>
              <a:rPr lang="en-US" dirty="0">
                <a:latin typeface="Palatino" charset="0"/>
                <a:ea typeface="ヒラギノ明朝 ProN W3" charset="0"/>
                <a:cs typeface="ヒラギノ明朝 ProN W3" charset="0"/>
              </a:rPr>
              <a:t>cook</a:t>
            </a:r>
            <a:r>
              <a:rPr lang="ja-JP" altLang="en-US" dirty="0">
                <a:latin typeface="Palatino" charset="0"/>
                <a:ea typeface="ヒラギノ明朝 ProN W3" charset="0"/>
                <a:cs typeface="ヒラギノ明朝 ProN W3" charset="0"/>
              </a:rPr>
              <a:t>”</a:t>
            </a:r>
            <a:endParaRPr lang="en-US" dirty="0">
              <a:latin typeface="Palatino" charset="0"/>
              <a:ea typeface="ヒラギノ明朝 ProN W3" charset="0"/>
              <a:cs typeface="ヒラギノ明朝 ProN W3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53411387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We Create the Statistical Iron </a:t>
            </a:r>
            <a:r>
              <a:rPr lang="en-US" dirty="0" smtClean="0"/>
              <a:t>Chef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600" y="2984500"/>
            <a:ext cx="7061200" cy="6324600"/>
          </a:xfrm>
        </p:spPr>
        <p:txBody>
          <a:bodyPr/>
          <a:lstStyle/>
          <a:p>
            <a:r>
              <a:rPr lang="en-US" dirty="0" smtClean="0"/>
              <a:t>Unit 1: Models and Simulation</a:t>
            </a:r>
          </a:p>
          <a:p>
            <a:pPr lvl="1"/>
            <a:r>
              <a:rPr lang="en-US" dirty="0" smtClean="0"/>
              <a:t>Develop ideas of randomness and modeling random chance</a:t>
            </a:r>
          </a:p>
          <a:p>
            <a:pPr lvl="1"/>
            <a:r>
              <a:rPr lang="en-US" dirty="0" smtClean="0"/>
              <a:t>Build an understanding of informal inference that leads to an introduction to formal inference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598119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Title &amp; Subtitle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="" xmlns:a="http://schemas.openxmlformats.org/drawingml/2006/main"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="http://schemas.openxmlformats.org/drawingml/2006/main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="" xmlns:a="http://schemas.openxmlformats.org/drawingml/2006/main"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="http://schemas.openxmlformats.org/drawingml/2006/main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Photo - 2 Up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2 Up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="" xmlns:a="http://schemas.openxmlformats.org/drawingml/2006/main"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="http://schemas.openxmlformats.org/drawingml/2006/main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="" xmlns:a="http://schemas.openxmlformats.org/drawingml/2006/main"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="http://schemas.openxmlformats.org/drawingml/2006/main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Photo - 2 U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Photo - Vertical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="" xmlns:a="http://schemas.openxmlformats.org/drawingml/2006/main"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="http://schemas.openxmlformats.org/drawingml/2006/main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="" xmlns:a="http://schemas.openxmlformats.org/drawingml/2006/main"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="http://schemas.openxmlformats.org/drawingml/2006/main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Photo - Vertic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itle &amp; Bullets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="" xmlns:a="http://schemas.openxmlformats.org/drawingml/2006/main"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="http://schemas.openxmlformats.org/drawingml/2006/main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="" xmlns:a="http://schemas.openxmlformats.org/drawingml/2006/main"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="http://schemas.openxmlformats.org/drawingml/2006/main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Blank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="" xmlns:a="http://schemas.openxmlformats.org/drawingml/2006/main"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="http://schemas.openxmlformats.org/drawingml/2006/main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="" xmlns:a="http://schemas.openxmlformats.org/drawingml/2006/main"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="http://schemas.openxmlformats.org/drawingml/2006/main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Photo - Horizontal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="" xmlns:a="http://schemas.openxmlformats.org/drawingml/2006/main"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="http://schemas.openxmlformats.org/drawingml/2006/main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="" xmlns:a="http://schemas.openxmlformats.org/drawingml/2006/main"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="http://schemas.openxmlformats.org/drawingml/2006/main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Photo -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Title - Center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Center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="" xmlns:a="http://schemas.openxmlformats.org/drawingml/2006/main"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="http://schemas.openxmlformats.org/drawingml/2006/main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="" xmlns:a="http://schemas.openxmlformats.org/drawingml/2006/main"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="http://schemas.openxmlformats.org/drawingml/2006/main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 - Cen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Title &amp; Bullets - Right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Right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="" xmlns:a="http://schemas.openxmlformats.org/drawingml/2006/main"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="http://schemas.openxmlformats.org/drawingml/2006/main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="" xmlns:a="http://schemas.openxmlformats.org/drawingml/2006/main"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="http://schemas.openxmlformats.org/drawingml/2006/main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 &amp; Bullets - Righ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Title &amp; Bullets - 2 Column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2 Column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="" xmlns:a="http://schemas.openxmlformats.org/drawingml/2006/main"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="http://schemas.openxmlformats.org/drawingml/2006/main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="" xmlns:a="http://schemas.openxmlformats.org/drawingml/2006/main"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="http://schemas.openxmlformats.org/drawingml/2006/main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 &amp; Bullets - 2 Colum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Title &amp; Bullets - Left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Left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="" xmlns:a="http://schemas.openxmlformats.org/drawingml/2006/main"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="http://schemas.openxmlformats.org/drawingml/2006/main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="" xmlns:a="http://schemas.openxmlformats.org/drawingml/2006/main"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="http://schemas.openxmlformats.org/drawingml/2006/main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 &amp; Bullets - Le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Bullets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s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="" xmlns:a="http://schemas.openxmlformats.org/drawingml/2006/main"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="http://schemas.openxmlformats.org/drawingml/2006/main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="" xmlns:a="http://schemas.openxmlformats.org/drawingml/2006/main"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="http://schemas.openxmlformats.org/drawingml/2006/main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2245</TotalTime>
  <Pages>0</Pages>
  <Words>1414</Words>
  <Characters>0</Characters>
  <Application>Microsoft Macintosh PowerPoint</Application>
  <PresentationFormat>Custom</PresentationFormat>
  <Lines>0</Lines>
  <Paragraphs>161</Paragraphs>
  <Slides>27</Slides>
  <Notes>23</Notes>
  <HiddenSlides>0</HiddenSlides>
  <MMClips>0</MMClips>
  <ScaleCrop>false</ScaleCrop>
  <HeadingPairs>
    <vt:vector size="4" baseType="variant">
      <vt:variant>
        <vt:lpstr>Design Template</vt:lpstr>
      </vt:variant>
      <vt:variant>
        <vt:i4>11</vt:i4>
      </vt:variant>
      <vt:variant>
        <vt:lpstr>Slide Titles</vt:lpstr>
      </vt:variant>
      <vt:variant>
        <vt:i4>27</vt:i4>
      </vt:variant>
    </vt:vector>
  </HeadingPairs>
  <TitlesOfParts>
    <vt:vector size="38" baseType="lpstr">
      <vt:lpstr>Title &amp; Subtitle</vt:lpstr>
      <vt:lpstr>Title &amp; Bullets</vt:lpstr>
      <vt:lpstr>Blank</vt:lpstr>
      <vt:lpstr>Photo - Horizontal</vt:lpstr>
      <vt:lpstr>Title - Center</vt:lpstr>
      <vt:lpstr>Title &amp; Bullets - Right</vt:lpstr>
      <vt:lpstr>Title &amp; Bullets - 2 Column</vt:lpstr>
      <vt:lpstr>Title &amp; Bullets - Left</vt:lpstr>
      <vt:lpstr>Bullets</vt:lpstr>
      <vt:lpstr>Photo - 2 Up</vt:lpstr>
      <vt:lpstr>Photo - Vertical</vt:lpstr>
      <vt:lpstr>Create an Iron Chef in Statistics Classes?  CAUSE Webinar</vt:lpstr>
      <vt:lpstr>Outline</vt:lpstr>
      <vt:lpstr>Introduction</vt:lpstr>
      <vt:lpstr>CATALST Research Foundations</vt:lpstr>
      <vt:lpstr>CATALST Research Foundations</vt:lpstr>
      <vt:lpstr>How We Create the Statistical Iron Chef</vt:lpstr>
      <vt:lpstr>How We Create the Statistical Iron Chef</vt:lpstr>
      <vt:lpstr>How We Create the Statistical Iron Chef</vt:lpstr>
      <vt:lpstr>How We Create the Statistical Iron Chef</vt:lpstr>
      <vt:lpstr>How We Create the Statistical Iron Chef</vt:lpstr>
      <vt:lpstr>How We Create the Statistical Iron Chef</vt:lpstr>
      <vt:lpstr>How We Create the Statistical Iron Chef</vt:lpstr>
      <vt:lpstr>How We Create the Statistical Iron Chef</vt:lpstr>
      <vt:lpstr>Teaching Experiment</vt:lpstr>
      <vt:lpstr>Preparation for the Teaching Experiment</vt:lpstr>
      <vt:lpstr>Teaching Experiment: Semester 1</vt:lpstr>
      <vt:lpstr>Teaching Experiment: Semester 1</vt:lpstr>
      <vt:lpstr>Ch-ch-ch-ch-Changes</vt:lpstr>
      <vt:lpstr>Teaching Experiment: Semester 2</vt:lpstr>
      <vt:lpstr>Teaching Experiment: Semester 2</vt:lpstr>
      <vt:lpstr>Teaching Experiment: What We Have Learned</vt:lpstr>
      <vt:lpstr>Student Learning: Positive Attitudes Percent who selected Agree or Strongly Agree </vt:lpstr>
      <vt:lpstr>Student Learning: Preliminary Results</vt:lpstr>
      <vt:lpstr>Challenges We are Working On</vt:lpstr>
      <vt:lpstr>To Bring About Change…</vt:lpstr>
      <vt:lpstr>Create an Iron Chef in Statistics Classes?</vt:lpstr>
      <vt:lpstr>Slide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CATALST Meeting USCOTS 2011</dc:title>
  <dc:creator>Joan B Garfield</dc:creator>
  <cp:lastModifiedBy>Laura Freer</cp:lastModifiedBy>
  <cp:revision>55</cp:revision>
  <dcterms:created xsi:type="dcterms:W3CDTF">2011-06-13T20:10:17Z</dcterms:created>
  <dcterms:modified xsi:type="dcterms:W3CDTF">2011-06-13T20:13:25Z</dcterms:modified>
</cp:coreProperties>
</file>