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105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77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96.xml" ContentType="application/vnd.openxmlformats-officedocument.presentationml.slideLayout+xml"/>
  <Override PartName="/ppt/slideMasters/slideMaster7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7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63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slideLayouts/slideLayout72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2.xml" ContentType="application/vnd.openxmlformats-officedocument.theme+xml"/>
  <Override PartName="/ppt/notesSlides/notesSlide21.xml" ContentType="application/vnd.openxmlformats-officedocument.presentationml.notesSlide+xml"/>
  <Override PartName="/ppt/slides/slide23.xml" ContentType="application/vnd.openxmlformats-officedocument.presentationml.slide+xml"/>
  <Override PartName="/ppt/slideLayouts/slideLayout49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68.xml" ContentType="application/vnd.openxmlformats-officedocument.presentationml.slideLayout+xml"/>
  <Override PartName="/ppt/slideLayouts/slideLayout106.xml" ContentType="application/vnd.openxmlformats-officedocument.presentationml.slideLayout+xml"/>
  <Override PartName="/ppt/notesSlides/notesSlide17.xml" ContentType="application/vnd.openxmlformats-officedocument.presentationml.notesSlide+xml"/>
  <Override PartName="/ppt/slides/slide19.xml" ContentType="application/vnd.openxmlformats-officedocument.presentationml.slide+xml"/>
  <Override PartName="/ppt/slideLayouts/slideLayout78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notesSlides/notesSlide3.xml" ContentType="application/vnd.openxmlformats-officedocument.presentationml.notesSlide+xml"/>
  <Default Extension="emf" ContentType="image/x-emf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8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64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slideLayouts/slideLayout73.xml" ContentType="application/vnd.openxmlformats-officedocument.presentationml.slideLayout+xml"/>
  <Override PartName="/ppt/slideLayouts/slideLayout111.xml" ContentType="application/vnd.openxmlformats-officedocument.presentationml.slideLayout+xml"/>
  <Override PartName="/ppt/notesSlides/notesSlide22.xml" ContentType="application/vnd.openxmlformats-officedocument.presentationml.notes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slideLayouts/slideLayout83.xml" ContentType="application/vnd.openxmlformats-officedocument.presentationml.slideLayout+xml"/>
  <Override PartName="/ppt/slideLayouts/slideLayout121.xml" ContentType="application/vnd.openxmlformats-officedocument.presentationml.slideLayout+xml"/>
  <Default Extension="xml" ContentType="application/xml"/>
  <Override PartName="/ppt/slides/slide5.xml" ContentType="application/vnd.openxmlformats-officedocument.presentationml.slide+xml"/>
  <Override PartName="/ppt/slideLayouts/slideLayout9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ppt/tableStyles.xml" ContentType="application/vnd.openxmlformats-officedocument.presentationml.tableStyles+xml"/>
  <Override PartName="/ppt/slideLayouts/slideLayout69.xml" ContentType="application/vnd.openxmlformats-officedocument.presentationml.slideLayout+xml"/>
  <Override PartName="/ppt/slideLayouts/slideLayout107.xml" ContentType="application/vnd.openxmlformats-officedocument.presentationml.slideLayout+xml"/>
  <Override PartName="/ppt/notesSlides/notesSlide18.xml" ContentType="application/vnd.openxmlformats-officedocument.presentationml.notesSlide+xml"/>
  <Override PartName="/ppt/slideLayouts/slideLayout117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app.xml" ContentType="application/vnd.openxmlformats-officedocument.extended-properties+xml"/>
  <Override PartName="/ppt/slideLayouts/slideLayout9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Masters/slideMaster9.xml" ContentType="application/vnd.openxmlformats-officedocument.presentationml.slideMaster+xml"/>
  <Override PartName="/docProps/core.xml" ContentType="application/vnd.openxmlformats-package.core-propertie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9.xml" ContentType="application/vnd.openxmlformats-officedocument.theme+xml"/>
  <Override PartName="/ppt/slideLayouts/slideLayout102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74.xml" ContentType="application/vnd.openxmlformats-officedocument.presentationml.slideLayout+xml"/>
  <Override PartName="/ppt/slideLayouts/slideLayout112.xml" ContentType="application/vnd.openxmlformats-officedocument.presentationml.slideLayout+xml"/>
  <Override PartName="/ppt/notesSlides/notesSlide23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84.xml" ContentType="application/vnd.openxmlformats-officedocument.presentationml.slideLayout+xml"/>
  <Default Extension="png" ContentType="image/png"/>
  <Override PartName="/ppt/slideLayouts/slideLayout93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Layouts/slideLayout108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Layouts/slideLayout11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10.xml" ContentType="application/vnd.openxmlformats-officedocument.presentationml.slide+xml"/>
  <Override PartName="/ppt/slideLayouts/slideLayout37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46.xml" ContentType="application/vnd.openxmlformats-officedocument.presentationml.slideLayout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5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65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7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113.xml" ContentType="application/vnd.openxmlformats-officedocument.presentationml.slideLayout+xml"/>
  <Default Extension="rels" ContentType="application/vnd.openxmlformats-package.relationships+xml"/>
  <Override PartName="/ppt/slides/slide26.xml" ContentType="application/vnd.openxmlformats-officedocument.presentationml.slide+xml"/>
  <Override PartName="/ppt/slideLayouts/slideLayout85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109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6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1.xml" ContentType="application/vnd.openxmlformats-officedocument.presentationml.slide+xml"/>
  <Override PartName="/ppt/slideLayouts/slideLayout70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10.xml" ContentType="application/vnd.openxmlformats-officedocument.theme+xml"/>
  <Override PartName="/ppt/notesSlides/notesSlide10.xml" ContentType="application/vnd.openxmlformats-officedocument.presentationml.notesSlide+xml"/>
  <Override PartName="/ppt/slides/slide21.xml" ContentType="application/vnd.openxmlformats-officedocument.presentationml.slide+xml"/>
  <Override PartName="/ppt/slideLayouts/slideLayout47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s/slide2.xml" ContentType="application/vnd.openxmlformats-officedocument.presentationml.slide+xml"/>
  <Override PartName="/ppt/slideLayouts/slideLayout5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66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76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s/slide27.xml" ContentType="application/vnd.openxmlformats-officedocument.presentationml.slide+xml"/>
  <Override PartName="/ppt/slideLayouts/slideLayout86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9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62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71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11.xml" ContentType="application/vnd.openxmlformats-officedocument.theme+xml"/>
  <Override PartName="/ppt/notesSlides/notesSlide20.xml" ContentType="application/vnd.openxmlformats-officedocument.presentationml.notesSlide+xml"/>
  <Override PartName="/ppt/slides/slide22.xml" ContentType="application/vnd.openxmlformats-officedocument.presentationml.slide+xml"/>
  <Override PartName="/ppt/slideLayouts/slideLayout48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0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  <p:sldMasterId id="2147483649" r:id="rId2"/>
    <p:sldMasterId id="2147483652" r:id="rId3"/>
    <p:sldMasterId id="2147483653" r:id="rId4"/>
    <p:sldMasterId id="2147483654" r:id="rId5"/>
    <p:sldMasterId id="2147483655" r:id="rId6"/>
    <p:sldMasterId id="2147483656" r:id="rId7"/>
    <p:sldMasterId id="2147483657" r:id="rId8"/>
    <p:sldMasterId id="2147483658" r:id="rId9"/>
    <p:sldMasterId id="2147483659" r:id="rId10"/>
    <p:sldMasterId id="2147483660" r:id="rId11"/>
  </p:sldMasterIdLst>
  <p:notesMasterIdLst>
    <p:notesMasterId r:id="rId39"/>
  </p:notesMasterIdLst>
  <p:sldIdLst>
    <p:sldId id="256" r:id="rId12"/>
    <p:sldId id="258" r:id="rId13"/>
    <p:sldId id="282" r:id="rId14"/>
    <p:sldId id="283" r:id="rId15"/>
    <p:sldId id="302" r:id="rId16"/>
    <p:sldId id="296" r:id="rId17"/>
    <p:sldId id="303" r:id="rId18"/>
    <p:sldId id="306" r:id="rId19"/>
    <p:sldId id="297" r:id="rId20"/>
    <p:sldId id="304" r:id="rId21"/>
    <p:sldId id="305" r:id="rId22"/>
    <p:sldId id="298" r:id="rId23"/>
    <p:sldId id="299" r:id="rId24"/>
    <p:sldId id="287" r:id="rId25"/>
    <p:sldId id="288" r:id="rId26"/>
    <p:sldId id="290" r:id="rId27"/>
    <p:sldId id="289" r:id="rId28"/>
    <p:sldId id="292" r:id="rId29"/>
    <p:sldId id="278" r:id="rId30"/>
    <p:sldId id="293" r:id="rId31"/>
    <p:sldId id="277" r:id="rId32"/>
    <p:sldId id="286" r:id="rId33"/>
    <p:sldId id="285" r:id="rId34"/>
    <p:sldId id="300" r:id="rId35"/>
    <p:sldId id="280" r:id="rId36"/>
    <p:sldId id="301" r:id="rId37"/>
    <p:sldId id="259" r:id="rId38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000000"/>
    <a:srgbClr val="FFFFFF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6515" autoAdjust="0"/>
    <p:restoredTop sz="88396" autoAdjust="0"/>
  </p:normalViewPr>
  <p:slideViewPr>
    <p:cSldViewPr>
      <p:cViewPr>
        <p:scale>
          <a:sx n="63" d="100"/>
          <a:sy n="63" d="100"/>
        </p:scale>
        <p:origin x="-784" y="-33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9.xml"/><Relationship Id="rId21" Type="http://schemas.openxmlformats.org/officeDocument/2006/relationships/slide" Target="slides/slide10.xml"/><Relationship Id="rId22" Type="http://schemas.openxmlformats.org/officeDocument/2006/relationships/slide" Target="slides/slide11.xml"/><Relationship Id="rId23" Type="http://schemas.openxmlformats.org/officeDocument/2006/relationships/slide" Target="slides/slide12.xml"/><Relationship Id="rId24" Type="http://schemas.openxmlformats.org/officeDocument/2006/relationships/slide" Target="slides/slide13.xml"/><Relationship Id="rId25" Type="http://schemas.openxmlformats.org/officeDocument/2006/relationships/slide" Target="slides/slide14.xml"/><Relationship Id="rId26" Type="http://schemas.openxmlformats.org/officeDocument/2006/relationships/slide" Target="slides/slide15.xml"/><Relationship Id="rId27" Type="http://schemas.openxmlformats.org/officeDocument/2006/relationships/slide" Target="slides/slide16.xml"/><Relationship Id="rId28" Type="http://schemas.openxmlformats.org/officeDocument/2006/relationships/slide" Target="slides/slide17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19.xml"/><Relationship Id="rId31" Type="http://schemas.openxmlformats.org/officeDocument/2006/relationships/slide" Target="slides/slide20.xml"/><Relationship Id="rId32" Type="http://schemas.openxmlformats.org/officeDocument/2006/relationships/slide" Target="slides/slide21.xml"/><Relationship Id="rId9" Type="http://schemas.openxmlformats.org/officeDocument/2006/relationships/slideMaster" Target="slideMasters/slideMaster9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33" Type="http://schemas.openxmlformats.org/officeDocument/2006/relationships/slide" Target="slides/slide22.xml"/><Relationship Id="rId34" Type="http://schemas.openxmlformats.org/officeDocument/2006/relationships/slide" Target="slides/slide23.xml"/><Relationship Id="rId35" Type="http://schemas.openxmlformats.org/officeDocument/2006/relationships/slide" Target="slides/slide24.xml"/><Relationship Id="rId36" Type="http://schemas.openxmlformats.org/officeDocument/2006/relationships/slide" Target="slides/slide25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" Target="slides/slide1.xml"/><Relationship Id="rId13" Type="http://schemas.openxmlformats.org/officeDocument/2006/relationships/slide" Target="slides/slide2.xml"/><Relationship Id="rId14" Type="http://schemas.openxmlformats.org/officeDocument/2006/relationships/slide" Target="slides/slide3.xml"/><Relationship Id="rId15" Type="http://schemas.openxmlformats.org/officeDocument/2006/relationships/slide" Target="slides/slide4.xml"/><Relationship Id="rId16" Type="http://schemas.openxmlformats.org/officeDocument/2006/relationships/slide" Target="slides/slide5.xml"/><Relationship Id="rId17" Type="http://schemas.openxmlformats.org/officeDocument/2006/relationships/slide" Target="slides/slide6.xml"/><Relationship Id="rId18" Type="http://schemas.openxmlformats.org/officeDocument/2006/relationships/slide" Target="slides/slide7.xml"/><Relationship Id="rId19" Type="http://schemas.openxmlformats.org/officeDocument/2006/relationships/slide" Target="slides/slide8.xml"/><Relationship Id="rId37" Type="http://schemas.openxmlformats.org/officeDocument/2006/relationships/slide" Target="slides/slide26.xml"/><Relationship Id="rId38" Type="http://schemas.openxmlformats.org/officeDocument/2006/relationships/slide" Target="slides/slide2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1"/>
            </a:ext>
          </a:extLst>
        </p:spPr>
      </p:sp>
      <p:sp>
        <p:nvSpPr>
          <p:cNvPr id="17410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1"/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89339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Palatino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Palatino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Palatino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Palatino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Palatino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r>
              <a:rPr lang="en-US" dirty="0" smtClean="0"/>
              <a:t>Alan </a:t>
            </a:r>
            <a:r>
              <a:rPr lang="en-US" dirty="0" err="1" smtClean="0"/>
              <a:t>Schoenfield’s</a:t>
            </a:r>
            <a:r>
              <a:rPr lang="en-US" dirty="0" smtClean="0"/>
              <a:t> paper (1998) influenced this cooking analogy in a statistics classroom.</a:t>
            </a:r>
            <a:r>
              <a:rPr lang="en-US" baseline="0" dirty="0" smtClean="0"/>
              <a:t> He </a:t>
            </a:r>
            <a:r>
              <a:rPr lang="en-US" baseline="0" dirty="0" smtClean="0"/>
              <a:t>drew parallels between thinking like a cook and thinking like a mathematician.</a:t>
            </a:r>
            <a:r>
              <a:rPr lang="en-US" baseline="0" dirty="0" smtClean="0"/>
              <a:t> </a:t>
            </a:r>
            <a:endParaRPr lang="en-US" baseline="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58913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98847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200" kern="1200" dirty="0" smtClean="0">
                <a:solidFill>
                  <a:schemeClr val="tx1"/>
                </a:solidFill>
                <a:latin typeface="Palatino" charset="0"/>
                <a:ea typeface="ＭＳ Ｐゴシック" charset="0"/>
                <a:cs typeface="+mn-cs"/>
              </a:rPr>
              <a:t>(</a:t>
            </a:r>
            <a:r>
              <a:rPr lang="en-US" sz="1200" kern="1200" dirty="0" err="1" smtClean="0">
                <a:solidFill>
                  <a:schemeClr val="tx1"/>
                </a:solidFill>
                <a:latin typeface="Palatino" charset="0"/>
                <a:ea typeface="ＭＳ Ｐゴシック" charset="0"/>
                <a:cs typeface="+mn-cs"/>
              </a:rPr>
              <a:t>Steffe</a:t>
            </a:r>
            <a:r>
              <a:rPr lang="en-US" sz="1200" kern="1200" dirty="0" smtClean="0">
                <a:solidFill>
                  <a:schemeClr val="tx1"/>
                </a:solidFill>
                <a:latin typeface="Palatino" charset="0"/>
                <a:ea typeface="ＭＳ Ｐゴシック" charset="0"/>
                <a:cs typeface="+mn-cs"/>
              </a:rPr>
              <a:t> &amp; Thompson, 2000</a:t>
            </a:r>
            <a:r>
              <a:rPr lang="en-US" sz="1200" kern="1200" dirty="0" smtClean="0">
                <a:solidFill>
                  <a:schemeClr val="tx1"/>
                </a:solidFill>
                <a:latin typeface="Palatino" charset="0"/>
                <a:ea typeface="ＭＳ Ｐゴシック" charset="0"/>
                <a:cs typeface="+mn-cs"/>
              </a:rPr>
              <a:t>)</a:t>
            </a:r>
            <a:endParaRPr lang="en-US" sz="1200" kern="1200" dirty="0" smtClean="0">
              <a:solidFill>
                <a:schemeClr val="tx1"/>
              </a:solidFill>
              <a:latin typeface="Palatino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93094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research questions for the first semester of the teaching experiment were:…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Palatino" charset="0"/>
              <a:ea typeface="ヒラギノ明朝 ProN W3" charset="0"/>
              <a:cs typeface="ヒラギノ明朝 ProN W3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716414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r>
              <a:rPr lang="en-US" sz="2200" dirty="0" smtClean="0">
                <a:latin typeface="Lucida Grande" charset="0"/>
                <a:cs typeface="Lucida Grande" charset="0"/>
                <a:sym typeface="Lucida Grande" charset="0"/>
              </a:rPr>
              <a:t>The research</a:t>
            </a:r>
            <a:r>
              <a:rPr lang="en-US" sz="2200" baseline="0" dirty="0" smtClean="0">
                <a:latin typeface="Lucida Grande" charset="0"/>
                <a:cs typeface="Lucida Grande" charset="0"/>
                <a:sym typeface="Lucida Grande" charset="0"/>
              </a:rPr>
              <a:t> questions this semester were…</a:t>
            </a:r>
            <a:endParaRPr lang="en-US" sz="2200" dirty="0">
              <a:latin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063783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 sz="2200" dirty="0">
              <a:latin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 sz="2200" dirty="0">
              <a:latin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4271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hangingPunct="1">
              <a:buFontTx/>
              <a:buNone/>
            </a:pPr>
            <a:endParaRPr lang="en-US" dirty="0" smtClean="0">
              <a:latin typeface="Palatino" charset="0"/>
              <a:ea typeface="ヒラギノ明朝 ProN W3" charset="0"/>
              <a:cs typeface="ヒラギノ明朝 ProN W3" charset="0"/>
            </a:endParaRPr>
          </a:p>
          <a:p>
            <a:pPr marL="171450" indent="-171450" eaLnBrk="1" hangingPunct="1">
              <a:buFontTx/>
              <a:buChar char="-"/>
            </a:pPr>
            <a:endParaRPr lang="en-US" dirty="0" smtClean="0">
              <a:latin typeface="Palatino" charset="0"/>
              <a:ea typeface="ヒラギノ明朝 ProN W3" charset="0"/>
              <a:cs typeface="ヒラギノ明朝 ProN W3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112677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42713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446667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So to answer the question in</a:t>
            </a:r>
            <a:r>
              <a:rPr lang="en-US" baseline="0" dirty="0" smtClean="0"/>
              <a:t> the title of our webinar…create an iron chef in statistics class? Teaching them to cook rather than follow recipes step-by-step? We believe we can and we believe we are in our curriculum.</a:t>
            </a: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endParaRPr lang="en-US" sz="2200" dirty="0">
              <a:latin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11267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93094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sz="1200" kern="1200" dirty="0" smtClean="0">
              <a:solidFill>
                <a:schemeClr val="tx1"/>
              </a:solidFill>
              <a:latin typeface="Palatino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98847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kern="1200" dirty="0" smtClean="0">
              <a:solidFill>
                <a:schemeClr val="tx1"/>
              </a:solidFill>
              <a:latin typeface="Palatino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98847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9884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5249277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51318822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74337259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07262364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73514886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62108522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64964869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99988725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62942513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06280915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56706273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5152826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5905500"/>
            <a:ext cx="3073400" cy="2603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5905500"/>
            <a:ext cx="9067800" cy="2603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31991866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6705197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15407853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9489356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96479065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1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53925297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92924113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24248135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26951170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21286625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6051389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96458496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91085874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8050" y="1930400"/>
            <a:ext cx="1454150" cy="5143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1930400"/>
            <a:ext cx="4210050" cy="5143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7613382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0079270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0218135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5532547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4183291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0517910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8007964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405484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8526427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0703730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3667418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8765548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0623274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2743262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1052850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3667392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9263130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3172093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5977080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67534267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5633648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29982221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2431782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48556545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1517949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20007220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4846096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25629045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8053564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915608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74430115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21129117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85915434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5055540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0818060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6908800"/>
            <a:ext cx="3073400" cy="160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6908800"/>
            <a:ext cx="9067800" cy="160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2850963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6889829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96057435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4983977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91106117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2050396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13092279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48590884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12551500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92977747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03927616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39853543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2276475"/>
            <a:ext cx="3073400" cy="6435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2276475"/>
            <a:ext cx="906780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7725040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8339762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86642726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60983254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64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790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4399138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30522617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0125253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47842057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03402561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05100056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33496464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72290331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32218505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02937302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26895321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2503087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91079427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49092044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37461707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78454994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4158234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18461363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71973339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19085642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61302047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99604428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0024893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0000600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58169745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82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92319206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22605841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49912755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01497166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77009118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70844054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19893402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28365077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5765569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24555729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06849937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31961174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41677554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00254972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98032813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96576415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07594519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95181605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96890813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390525"/>
            <a:ext cx="3073400" cy="89185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390525"/>
            <a:ext cx="9067800" cy="8918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0125792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6.xml"/><Relationship Id="rId8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1.xml"/><Relationship Id="rId12" Type="http://schemas.openxmlformats.org/officeDocument/2006/relationships/theme" Target="../theme/theme1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17.xml"/><Relationship Id="rId8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89.xml"/><Relationship Id="rId2" Type="http://schemas.openxmlformats.org/officeDocument/2006/relationships/slideLayout" Target="../slideLayouts/slideLayout90.xml"/><Relationship Id="rId3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5.xml"/><Relationship Id="rId8" Type="http://schemas.openxmlformats.org/officeDocument/2006/relationships/slideLayout" Target="../slideLayouts/slideLayout96.xml"/><Relationship Id="rId9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8001000"/>
            <a:ext cx="122936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5905500"/>
            <a:ext cx="12293600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404813" y="8623300"/>
            <a:ext cx="12193587" cy="50800"/>
            <a:chOff x="0" y="0"/>
            <a:chExt cx="7680" cy="32"/>
          </a:xfrm>
        </p:grpSpPr>
        <p:sp>
          <p:nvSpPr>
            <p:cNvPr id="1028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5410200"/>
            <a:ext cx="58166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1930400"/>
            <a:ext cx="58166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406400" y="5270500"/>
            <a:ext cx="5689600" cy="50800"/>
            <a:chOff x="0" y="0"/>
            <a:chExt cx="3584" cy="32"/>
          </a:xfrm>
        </p:grpSpPr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>
              <a:off x="0" y="0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>
              <a:off x="0" y="32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12293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8001000"/>
            <a:ext cx="122936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6908800"/>
            <a:ext cx="122936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404813" y="8623300"/>
            <a:ext cx="12193587" cy="50800"/>
            <a:chOff x="0" y="0"/>
            <a:chExt cx="7680" cy="32"/>
          </a:xfrm>
        </p:grpSpPr>
        <p:sp>
          <p:nvSpPr>
            <p:cNvPr id="6148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2628900"/>
            <a:ext cx="12293600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404813" y="4864100"/>
            <a:ext cx="12193587" cy="50800"/>
            <a:chOff x="0" y="0"/>
            <a:chExt cx="7680" cy="32"/>
          </a:xfrm>
        </p:grpSpPr>
        <p:sp>
          <p:nvSpPr>
            <p:cNvPr id="7171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564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8196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12293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444500"/>
            <a:ext cx="12293600" cy="886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hyperlink" Target="http://catalystsumn.blogspot.com" TargetMode="External"/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368300" y="8585200"/>
            <a:ext cx="122555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l">
              <a:spcBef>
                <a:spcPts val="1100"/>
              </a:spcBef>
            </a:pPr>
            <a:r>
              <a:rPr lang="en-US" sz="1800" i="1" dirty="0" smtClean="0">
                <a:solidFill>
                  <a:srgbClr val="4A71A9"/>
                </a:solidFill>
                <a:ea typeface="ＭＳ Ｐゴシック" charset="0"/>
                <a:cs typeface="Palatino" charset="0"/>
              </a:rPr>
              <a:t>June, </a:t>
            </a:r>
            <a:r>
              <a:rPr lang="en-US" sz="1800" i="1" dirty="0">
                <a:solidFill>
                  <a:srgbClr val="4A71A9"/>
                </a:solidFill>
                <a:ea typeface="ＭＳ Ｐゴシック" charset="0"/>
                <a:cs typeface="Palatino" charset="0"/>
              </a:rPr>
              <a:t>2011</a:t>
            </a:r>
          </a:p>
          <a:p>
            <a:pPr algn="l">
              <a:spcBef>
                <a:spcPts val="1100"/>
              </a:spcBef>
            </a:pPr>
            <a:r>
              <a:rPr lang="en-US" sz="1800" i="1" dirty="0">
                <a:solidFill>
                  <a:srgbClr val="4A71A9"/>
                </a:solidFill>
                <a:ea typeface="ＭＳ Ｐゴシック" charset="0"/>
                <a:cs typeface="Palatino" charset="0"/>
              </a:rPr>
              <a:t>DUE-0814433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457200"/>
            <a:ext cx="12242800" cy="2286000"/>
          </a:xfrm>
          <a:ln/>
        </p:spPr>
        <p:txBody>
          <a:bodyPr/>
          <a:lstStyle/>
          <a:p>
            <a:r>
              <a:rPr lang="en-US" sz="5000" dirty="0" smtClean="0"/>
              <a:t>Create an Iron Chef in Statistics Classes?</a:t>
            </a:r>
            <a:br>
              <a:rPr lang="en-US" sz="5000" dirty="0" smtClean="0"/>
            </a:br>
            <a:r>
              <a:rPr lang="en-US" sz="5000" dirty="0" smtClean="0"/>
              <a:t/>
            </a:r>
            <a:br>
              <a:rPr lang="en-US" sz="5000" dirty="0" smtClean="0"/>
            </a:br>
            <a:r>
              <a:rPr lang="en-US" sz="3600" dirty="0" smtClean="0"/>
              <a:t>CAUSE Webinar</a:t>
            </a:r>
            <a:endParaRPr lang="en-US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3962400"/>
            <a:ext cx="3733800" cy="4572000"/>
          </a:xfrm>
          <a:ln/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b="1" dirty="0"/>
              <a:t>Rebekah </a:t>
            </a:r>
            <a:r>
              <a:rPr lang="en-US" b="1" dirty="0" smtClean="0"/>
              <a:t>Isaak</a:t>
            </a:r>
            <a:endParaRPr lang="en-US" b="1" dirty="0"/>
          </a:p>
          <a:p>
            <a:pPr>
              <a:lnSpc>
                <a:spcPct val="120000"/>
              </a:lnSpc>
            </a:pPr>
            <a:r>
              <a:rPr lang="en-US" b="1" dirty="0"/>
              <a:t>Laura Le</a:t>
            </a:r>
          </a:p>
          <a:p>
            <a:pPr>
              <a:lnSpc>
                <a:spcPct val="120000"/>
              </a:lnSpc>
            </a:pPr>
            <a:r>
              <a:rPr lang="en-US" b="1" dirty="0"/>
              <a:t>Laura </a:t>
            </a:r>
            <a:r>
              <a:rPr lang="en-US" b="1" dirty="0" smtClean="0"/>
              <a:t>Ziegler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&amp; CATALST Team:</a:t>
            </a:r>
            <a:endParaRPr lang="en-US" b="1" dirty="0"/>
          </a:p>
          <a:p>
            <a:pPr marL="407988" lvl="3">
              <a:lnSpc>
                <a:spcPct val="120000"/>
              </a:lnSpc>
            </a:pPr>
            <a:r>
              <a:rPr lang="en-US" sz="2000" dirty="0" smtClean="0"/>
              <a:t>Andrew </a:t>
            </a:r>
            <a:r>
              <a:rPr lang="en-US" sz="2000" dirty="0" err="1" smtClean="0"/>
              <a:t>Zieffler</a:t>
            </a:r>
            <a:endParaRPr lang="en-US" sz="2000" dirty="0" smtClean="0"/>
          </a:p>
          <a:p>
            <a:pPr marL="407988" lvl="3"/>
            <a:r>
              <a:rPr lang="en-US" sz="2000" dirty="0" smtClean="0"/>
              <a:t>Joan Garfield</a:t>
            </a:r>
          </a:p>
          <a:p>
            <a:pPr marL="407988" lvl="3"/>
            <a:r>
              <a:rPr lang="en-US" sz="2000" dirty="0" smtClean="0"/>
              <a:t>Robert </a:t>
            </a:r>
            <a:r>
              <a:rPr lang="en-US" sz="2000" dirty="0" err="1" smtClean="0"/>
              <a:t>delMas</a:t>
            </a:r>
            <a:endParaRPr lang="en-US" sz="2000" dirty="0" smtClean="0"/>
          </a:p>
          <a:p>
            <a:pPr marL="407988" lvl="3"/>
            <a:r>
              <a:rPr lang="en-US" sz="2000" dirty="0" smtClean="0"/>
              <a:t>Allan </a:t>
            </a:r>
            <a:r>
              <a:rPr lang="en-US" sz="2000" dirty="0" err="1" smtClean="0"/>
              <a:t>Rossman</a:t>
            </a:r>
            <a:endParaRPr lang="en-US" sz="2000" dirty="0" smtClean="0"/>
          </a:p>
          <a:p>
            <a:pPr marL="407988" lvl="3"/>
            <a:r>
              <a:rPr lang="en-US" sz="2000" dirty="0" smtClean="0"/>
              <a:t>Beth Chance</a:t>
            </a:r>
          </a:p>
          <a:p>
            <a:pPr marL="407988" lvl="3"/>
            <a:r>
              <a:rPr lang="en-US" sz="2000" dirty="0" smtClean="0"/>
              <a:t>John Holcomb</a:t>
            </a:r>
          </a:p>
          <a:p>
            <a:pPr marL="407988" lvl="3"/>
            <a:r>
              <a:rPr lang="en-US" sz="2000" dirty="0" smtClean="0"/>
              <a:t>George Cobb</a:t>
            </a:r>
          </a:p>
          <a:p>
            <a:pPr marL="407988" lvl="3"/>
            <a:r>
              <a:rPr lang="en-US" sz="2000" dirty="0" smtClean="0"/>
              <a:t>Michelle Everson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Create the Statistical Iron </a:t>
            </a:r>
            <a:r>
              <a:rPr lang="en-US" dirty="0" smtClean="0"/>
              <a:t>Chef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984500"/>
            <a:ext cx="7061200" cy="6324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Unit 1: Models and Simulation</a:t>
            </a:r>
          </a:p>
          <a:p>
            <a:pPr lvl="1"/>
            <a:r>
              <a:rPr lang="en-US" dirty="0" smtClean="0"/>
              <a:t>Student Learning Goals:</a:t>
            </a:r>
          </a:p>
          <a:p>
            <a:pPr lvl="2"/>
            <a:r>
              <a:rPr lang="en-US" dirty="0" smtClean="0"/>
              <a:t>Understand the need to use simulation to address questions involving statistical inference. </a:t>
            </a:r>
          </a:p>
          <a:p>
            <a:pPr lvl="2"/>
            <a:r>
              <a:rPr lang="en-US" dirty="0" smtClean="0"/>
              <a:t>Develop an understanding of how we simulate data to represent a random process or model. </a:t>
            </a:r>
          </a:p>
          <a:p>
            <a:pPr lvl="2"/>
            <a:r>
              <a:rPr lang="en-US" dirty="0" smtClean="0"/>
              <a:t>Understand how to use the results/outcomes generated by a model to evaluate data observed in a research study.</a:t>
            </a:r>
          </a:p>
          <a:p>
            <a:pPr lvl="2"/>
            <a:r>
              <a:rPr lang="en-US" dirty="0" smtClean="0"/>
              <a:t>Learn </a:t>
            </a:r>
            <a:r>
              <a:rPr lang="en-US" dirty="0" err="1" smtClean="0"/>
              <a:t>TinkerPlots</a:t>
            </a:r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598119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Create the Statistical Iron Chef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400" y="2631240"/>
            <a:ext cx="10825988" cy="712236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Create the Statistical Iron </a:t>
            </a:r>
            <a:r>
              <a:rPr lang="en-US" dirty="0" smtClean="0"/>
              <a:t>Chef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984500"/>
            <a:ext cx="7061200" cy="6324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Unit 2: Models for Comparing Groups</a:t>
            </a:r>
          </a:p>
          <a:p>
            <a:pPr lvl="1"/>
            <a:r>
              <a:rPr lang="en-US" dirty="0" smtClean="0"/>
              <a:t>Extend the concept of models and formal inference by introducing </a:t>
            </a:r>
            <a:r>
              <a:rPr lang="en-US" dirty="0" err="1" smtClean="0"/>
              <a:t>resampling</a:t>
            </a:r>
            <a:r>
              <a:rPr lang="en-US" dirty="0" smtClean="0"/>
              <a:t> methods</a:t>
            </a:r>
          </a:p>
          <a:p>
            <a:pPr lvl="1"/>
            <a:r>
              <a:rPr lang="en-US" dirty="0" smtClean="0"/>
              <a:t>Student Learning Goals</a:t>
            </a:r>
          </a:p>
          <a:p>
            <a:pPr lvl="2"/>
            <a:r>
              <a:rPr lang="en-US" dirty="0" smtClean="0"/>
              <a:t>Learn to model the variation due to random assignment (i.e., Randomization Test) under the assumption of no group differences</a:t>
            </a:r>
          </a:p>
          <a:p>
            <a:pPr lvl="2"/>
            <a:r>
              <a:rPr lang="en-US" dirty="0" smtClean="0"/>
              <a:t>Learn to model the variation due to random sampling (i.e., Bootstrap Test) under the assumption of no group differences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7378410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Create the Statistical Iron </a:t>
            </a:r>
            <a:r>
              <a:rPr lang="en-US" dirty="0" smtClean="0"/>
              <a:t>Chef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984500"/>
            <a:ext cx="7061200" cy="6324600"/>
          </a:xfrm>
        </p:spPr>
        <p:txBody>
          <a:bodyPr/>
          <a:lstStyle/>
          <a:p>
            <a:r>
              <a:rPr lang="en-US" dirty="0" smtClean="0"/>
              <a:t>Unit 3: Estimating Models Using Data</a:t>
            </a:r>
          </a:p>
          <a:p>
            <a:pPr lvl="1"/>
            <a:r>
              <a:rPr lang="en-US" dirty="0" smtClean="0"/>
              <a:t>Continue to use resampling methods (i.e. bootstrap intervals) to develop ideas of estimation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0356694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Didot" charset="0"/>
                <a:ea typeface="ヒラギノ明朝 ProN W3" charset="0"/>
                <a:cs typeface="ヒラギノ明朝 ProN W3" charset="0"/>
              </a:rPr>
              <a:t>Teaching Experiment</a:t>
            </a:r>
          </a:p>
        </p:txBody>
      </p:sp>
      <p:sp>
        <p:nvSpPr>
          <p:cNvPr id="169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2984500"/>
            <a:ext cx="7137400" cy="6324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What is it?</a:t>
            </a:r>
          </a:p>
          <a:p>
            <a:pPr lvl="1"/>
            <a:r>
              <a:rPr lang="en-US" dirty="0" smtClean="0"/>
              <a:t>They involve designing, teaching, observing, and evaluating a sequence of activities to help students develop a particular learning goal </a:t>
            </a:r>
            <a:endParaRPr lang="en-US" dirty="0" smtClean="0">
              <a:latin typeface="Palatino" charset="0"/>
              <a:ea typeface="ヒラギノ明朝 ProN W3" charset="0"/>
              <a:cs typeface="ヒラギノ明朝 ProN W3" charset="0"/>
            </a:endParaRPr>
          </a:p>
          <a:p>
            <a:pPr eaLnBrk="1" hangingPunct="1"/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2010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/2011: Two-semester teaching experiment (Year 3 of grant</a:t>
            </a: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)</a:t>
            </a:r>
            <a:endParaRPr lang="en-US" dirty="0">
              <a:latin typeface="Palatino" charset="0"/>
              <a:ea typeface="ヒラギノ明朝 ProN W3" charset="0"/>
              <a:cs typeface="ヒラギノ明朝 ProN W3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341138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Didot" charset="0"/>
                <a:ea typeface="ヒラギノ明朝 ProN W3" charset="0"/>
                <a:cs typeface="ヒラギノ明朝 ProN W3" charset="0"/>
              </a:rPr>
              <a:t>Preparation for the Teaching Experiment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2984500"/>
            <a:ext cx="7137400" cy="6311900"/>
          </a:xfrm>
        </p:spPr>
        <p:txBody>
          <a:bodyPr anchor="ctr"/>
          <a:lstStyle/>
          <a:p>
            <a:pPr eaLnBrk="1" hangingPunct="1">
              <a:spcBef>
                <a:spcPts val="3000"/>
              </a:spcBef>
              <a:buClr>
                <a:srgbClr val="6081B3"/>
              </a:buClr>
              <a:buSzPct val="75000"/>
              <a:buFont typeface="Wingdings" charset="0"/>
              <a:buChar char=""/>
            </a:pP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Reading, thinking, writing, adapting MEAs</a:t>
            </a:r>
          </a:p>
          <a:p>
            <a:pPr eaLnBrk="1" hangingPunct="1">
              <a:spcBef>
                <a:spcPts val="3000"/>
              </a:spcBef>
              <a:buClr>
                <a:srgbClr val="6081B3"/>
              </a:buClr>
              <a:buSzPct val="75000"/>
              <a:buFont typeface="Wingdings" charset="0"/>
              <a:buChar char=""/>
            </a:pP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Planning and decisions about sequence of course content, software choice(s), </a:t>
            </a: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etc.</a:t>
            </a:r>
          </a:p>
          <a:p>
            <a:pPr eaLnBrk="1" hangingPunct="1">
              <a:spcBef>
                <a:spcPts val="3000"/>
              </a:spcBef>
              <a:buClr>
                <a:srgbClr val="6081B3"/>
              </a:buClr>
              <a:buSzPct val="75000"/>
              <a:buFont typeface="Wingdings" charset="0"/>
              <a:buChar char=""/>
            </a:pP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Conversations and working sessions with visiting scholars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59073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>
                <a:latin typeface="Didot" charset="0"/>
                <a:ea typeface="ヒラギノ明朝 ProN W3" charset="0"/>
                <a:cs typeface="ヒラギノ明朝 ProN W3" charset="0"/>
              </a:rPr>
              <a:t>Teaching Experiment: Semester 1</a:t>
            </a:r>
          </a:p>
        </p:txBody>
      </p:sp>
      <p:sp>
        <p:nvSpPr>
          <p:cNvPr id="1730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2984500"/>
            <a:ext cx="7137400" cy="6324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Research Questions: </a:t>
            </a:r>
          </a:p>
          <a:p>
            <a:pPr eaLnBrk="1" hangingPunct="1"/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How 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would students respond to the demands of the course?</a:t>
            </a:r>
            <a:endParaRPr lang="en-US" dirty="0" smtClean="0">
              <a:latin typeface="Palatino" charset="0"/>
              <a:ea typeface="ヒラギノ明朝 ProN W3" charset="0"/>
              <a:cs typeface="ヒラギノ明朝 ProN W3" charset="0"/>
            </a:endParaRPr>
          </a:p>
          <a:p>
            <a:pPr eaLnBrk="1" hangingPunct="1"/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What does it take to  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prepare</a:t>
            </a: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 instructors to 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teach the course?</a:t>
            </a:r>
            <a:endParaRPr lang="en-US" dirty="0" smtClean="0">
              <a:latin typeface="Palatino" charset="0"/>
              <a:ea typeface="ヒラギノ明朝 ProN W3" charset="0"/>
              <a:cs typeface="ヒラギノ明朝 ProN W3" charset="0"/>
            </a:endParaRPr>
          </a:p>
          <a:p>
            <a:pPr eaLnBrk="1" hangingPunct="1"/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How can we see evidence of the students’ reasoning developing throughout this course?</a:t>
            </a:r>
            <a:endParaRPr lang="en-US" dirty="0">
              <a:latin typeface="Palatino" charset="0"/>
              <a:ea typeface="ヒラギノ明朝 ProN W3" charset="0"/>
              <a:cs typeface="ヒラギノ明朝 ProN W3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577155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>
                <a:latin typeface="Didot" charset="0"/>
                <a:ea typeface="ヒラギノ明朝 ProN W3" charset="0"/>
                <a:cs typeface="ヒラギノ明朝 ProN W3" charset="0"/>
              </a:rPr>
              <a:t>Teaching Experiment: Semester 1</a:t>
            </a:r>
          </a:p>
        </p:txBody>
      </p:sp>
      <p:sp>
        <p:nvSpPr>
          <p:cNvPr id="172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0200" y="2667000"/>
            <a:ext cx="7137400" cy="6324600"/>
          </a:xfrm>
        </p:spPr>
        <p:txBody>
          <a:bodyPr anchor="t"/>
          <a:lstStyle/>
          <a:p>
            <a:pPr eaLnBrk="1" hangingPunct="1"/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1 graduate student at UMN taught 1 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section of undergraduate course (~30 students</a:t>
            </a: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), while 2-3 graduate students observed</a:t>
            </a:r>
            <a:endParaRPr lang="en-US" dirty="0">
              <a:latin typeface="Palatino" charset="0"/>
              <a:ea typeface="ヒラギノ明朝 ProN W3" charset="0"/>
              <a:cs typeface="ヒラギノ明朝 ProN W3" charset="0"/>
            </a:endParaRP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Unit 1 was written (and MEAs for Unit 2 and 3)</a:t>
            </a: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Plans/Outline for Unit 2 and 3</a:t>
            </a: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Plans for software (</a:t>
            </a:r>
            <a:r>
              <a:rPr lang="en-US" dirty="0" err="1">
                <a:latin typeface="Palatino" charset="0"/>
                <a:ea typeface="ヒラギノ明朝 ProN W3" charset="0"/>
                <a:cs typeface="ヒラギノ明朝 ProN W3" charset="0"/>
              </a:rPr>
              <a:t>TinkerPlots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, R-Tools, and R)</a:t>
            </a:r>
          </a:p>
          <a:p>
            <a:pPr eaLnBrk="1" hangingPunct="1"/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Many weekly 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meetings to debrief and plan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59384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Didot" charset="0"/>
                <a:ea typeface="ヒラギノ明朝 ProN W3" charset="0"/>
                <a:cs typeface="ヒラギノ明朝 ProN W3" charset="0"/>
              </a:rPr>
              <a:t>Ch-ch-ch-ch-Changes</a:t>
            </a:r>
          </a:p>
        </p:txBody>
      </p:sp>
      <p:sp>
        <p:nvSpPr>
          <p:cNvPr id="176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2984500"/>
            <a:ext cx="7137400" cy="6324600"/>
          </a:xfrm>
        </p:spPr>
        <p:txBody>
          <a:bodyPr anchor="t"/>
          <a:lstStyle/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Team met in January to make changes based on what was learned during the semester (also met with 6 potential implementers)</a:t>
            </a: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Re-sequencing of some topics (e.g., bootstrap)</a:t>
            </a: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Course readings added (content) and removed (abstracts only)</a:t>
            </a: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Assessments adapted as needed</a:t>
            </a: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Group exams rather than individual</a:t>
            </a:r>
          </a:p>
          <a:p>
            <a:pPr eaLnBrk="1" hangingPunct="1"/>
            <a:endParaRPr lang="en-US" dirty="0">
              <a:latin typeface="Palatino" charset="0"/>
              <a:ea typeface="ヒラギノ明朝 ProN W3" charset="0"/>
              <a:cs typeface="ヒラギノ明朝 ProN W3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6333564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6200" dirty="0"/>
              <a:t>Teaching Experiment: Semester 2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2984500"/>
            <a:ext cx="7289800" cy="6324600"/>
          </a:xfrm>
          <a:ln/>
        </p:spPr>
        <p:txBody>
          <a:bodyPr anchor="t">
            <a:normAutofit/>
          </a:bodyPr>
          <a:lstStyle/>
          <a:p>
            <a:r>
              <a:rPr lang="en-US" dirty="0" smtClean="0"/>
              <a:t>Research Questions:</a:t>
            </a:r>
          </a:p>
          <a:p>
            <a:r>
              <a:rPr lang="en-US" dirty="0" smtClean="0"/>
              <a:t>Is </a:t>
            </a:r>
            <a:r>
              <a:rPr lang="en-US" dirty="0"/>
              <a:t>the revised sequence more coherent and conceptually viable for students?</a:t>
            </a:r>
          </a:p>
          <a:p>
            <a:r>
              <a:rPr lang="en-US" dirty="0"/>
              <a:t>How effective is the collaborative teaching model in preparing instructors for teaching the CATALST course?</a:t>
            </a:r>
          </a:p>
          <a:p>
            <a:r>
              <a:rPr lang="en-US" dirty="0"/>
              <a:t>Can we take the experiences of these instructors and use them to help create lesson plans for future CATALST teachers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anchor="ctr"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CATALST Research Foundations</a:t>
            </a:r>
          </a:p>
          <a:p>
            <a:r>
              <a:rPr lang="en-US" dirty="0" smtClean="0"/>
              <a:t>How </a:t>
            </a:r>
            <a:r>
              <a:rPr lang="en-US" dirty="0"/>
              <a:t>W</a:t>
            </a:r>
            <a:r>
              <a:rPr lang="en-US" dirty="0" smtClean="0"/>
              <a:t>e Create the Statistical Iron Chef</a:t>
            </a:r>
          </a:p>
          <a:p>
            <a:r>
              <a:rPr lang="en-US" dirty="0" smtClean="0"/>
              <a:t>Teaching Experiment</a:t>
            </a:r>
          </a:p>
          <a:p>
            <a:r>
              <a:rPr lang="en-US" dirty="0" smtClean="0"/>
              <a:t>Student Learning</a:t>
            </a:r>
          </a:p>
          <a:p>
            <a:r>
              <a:rPr lang="en-US" dirty="0" smtClean="0"/>
              <a:t>To Bring About Change…</a:t>
            </a:r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>
                <a:latin typeface="Didot" charset="0"/>
                <a:ea typeface="ヒラギノ明朝 ProN W3" charset="0"/>
                <a:cs typeface="ヒラギノ明朝 ProN W3" charset="0"/>
              </a:rPr>
              <a:t>Teaching Experiment: Semester 2</a:t>
            </a:r>
          </a:p>
        </p:txBody>
      </p:sp>
      <p:sp>
        <p:nvSpPr>
          <p:cNvPr id="177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2984500"/>
            <a:ext cx="7137400" cy="6324600"/>
          </a:xfrm>
        </p:spPr>
        <p:txBody>
          <a:bodyPr anchor="t"/>
          <a:lstStyle/>
          <a:p>
            <a:pPr eaLnBrk="1" hangingPunct="1"/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3 graduate students each taught a section at U of M (~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30 </a:t>
            </a: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students each) in active learning classrooms</a:t>
            </a:r>
            <a:endParaRPr lang="en-US" dirty="0">
              <a:latin typeface="Palatino" charset="0"/>
              <a:ea typeface="ヒラギノ明朝 ProN W3" charset="0"/>
              <a:cs typeface="ヒラギノ明朝 ProN W3" charset="0"/>
            </a:endParaRP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Also </a:t>
            </a: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taught 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in 1 course at North Carolina State </a:t>
            </a: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University</a:t>
            </a:r>
          </a:p>
          <a:p>
            <a:r>
              <a:rPr lang="en-US" dirty="0"/>
              <a:t>Many meetings (teaching team, CATALST PIs, instructors, curriculum writing, </a:t>
            </a:r>
            <a:r>
              <a:rPr lang="en-US" dirty="0" err="1"/>
              <a:t>Herle</a:t>
            </a:r>
            <a:r>
              <a:rPr lang="en-US" dirty="0"/>
              <a:t> Skype's into the meeting</a:t>
            </a:r>
            <a:r>
              <a:rPr lang="en-US" dirty="0" smtClean="0"/>
              <a:t>)</a:t>
            </a:r>
            <a:endParaRPr lang="en-US" dirty="0">
              <a:latin typeface="Palatino" charset="0"/>
              <a:ea typeface="ヒラギノ明朝 ProN W3" charset="0"/>
              <a:cs typeface="ヒラギノ明朝 ProN W3" charset="0"/>
            </a:endParaRP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Units 1 &amp; 2 were written</a:t>
            </a: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Plan/Outline for </a:t>
            </a:r>
            <a:r>
              <a:rPr lang="en-US" i="1" dirty="0">
                <a:latin typeface="Palatino" charset="0"/>
                <a:ea typeface="ヒラギノ明朝 ProN W3" charset="0"/>
                <a:cs typeface="ヒラギノ明朝 ProN W3" charset="0"/>
              </a:rPr>
              <a:t>new 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Unit 3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2528976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Teaching Experiment: What </a:t>
            </a:r>
            <a:r>
              <a:rPr lang="en-US" dirty="0"/>
              <a:t>We Have Learned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2984500"/>
            <a:ext cx="7137400" cy="6324600"/>
          </a:xfrm>
          <a:ln/>
        </p:spPr>
        <p:txBody>
          <a:bodyPr anchor="t"/>
          <a:lstStyle/>
          <a:p>
            <a:r>
              <a:rPr lang="en-US" i="1" dirty="0"/>
              <a:t>We can</a:t>
            </a:r>
            <a:r>
              <a:rPr lang="en-US" dirty="0"/>
              <a:t> teach students to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cook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</a:p>
          <a:p>
            <a:r>
              <a:rPr lang="en-US" dirty="0"/>
              <a:t>Based on interview and assessment data, students seem to be thinking statistically (even after only 6 class periods!)</a:t>
            </a:r>
          </a:p>
          <a:p>
            <a:r>
              <a:rPr lang="en-US" i="1" dirty="0"/>
              <a:t>We can</a:t>
            </a:r>
            <a:r>
              <a:rPr lang="en-US" dirty="0"/>
              <a:t> change the content/pedagogy of the introductory college course</a:t>
            </a:r>
          </a:p>
          <a:p>
            <a:r>
              <a:rPr lang="en-US" i="1" dirty="0"/>
              <a:t>We can </a:t>
            </a:r>
            <a:r>
              <a:rPr lang="en-US" dirty="0"/>
              <a:t>use software at this level that is rooted in how students learn rather than purely analytical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355600" y="1219200"/>
            <a:ext cx="12293600" cy="1676400"/>
          </a:xfrm>
          <a:ln/>
        </p:spPr>
        <p:txBody>
          <a:bodyPr/>
          <a:lstStyle/>
          <a:p>
            <a:r>
              <a:rPr lang="en-US" dirty="0" smtClean="0"/>
              <a:t>Student Learning: </a:t>
            </a:r>
            <a:r>
              <a:rPr lang="en-US" sz="3600" dirty="0" smtClean="0"/>
              <a:t>Positive Attitudes</a:t>
            </a:r>
            <a:br>
              <a:rPr lang="en-US" sz="3600" dirty="0" smtClean="0"/>
            </a:br>
            <a:r>
              <a:rPr lang="en-US" sz="3600" dirty="0" smtClean="0"/>
              <a:t>Percent who selected </a:t>
            </a:r>
            <a:r>
              <a:rPr lang="en-US" sz="3600" i="1" dirty="0" smtClean="0"/>
              <a:t>Agree </a:t>
            </a:r>
            <a:r>
              <a:rPr lang="en-US" sz="3600" dirty="0" smtClean="0"/>
              <a:t>or </a:t>
            </a:r>
            <a:r>
              <a:rPr lang="en-US" sz="3600" i="1" dirty="0" smtClean="0"/>
              <a:t>Strongly Agree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86749309"/>
              </p:ext>
            </p:extLst>
          </p:nvPr>
        </p:nvGraphicFramePr>
        <p:xfrm>
          <a:off x="406400" y="3048000"/>
          <a:ext cx="12192000" cy="6019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0"/>
                <a:gridCol w="1905000"/>
              </a:tblGrid>
              <a:tr h="859971"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COURSE EVALUATION ITEM</a:t>
                      </a:r>
                      <a:r>
                        <a:rPr lang="en-US" sz="280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(N = 102)</a:t>
                      </a:r>
                      <a:r>
                        <a:rPr lang="en-US" sz="280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</a:tr>
              <a:tr h="85997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I feel that statistics offers valuable methods to analyze data to answer important research questions.</a:t>
                      </a:r>
                      <a:endParaRPr lang="en-US" sz="2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Times"/>
                          <a:ea typeface="Cambria"/>
                          <a:cs typeface="Times New Roman"/>
                        </a:rPr>
                        <a:t>95.0%</a:t>
                      </a:r>
                      <a:endParaRPr lang="en-US" sz="2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997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I feel that as a result of taking this course, I can successfully use statistics.</a:t>
                      </a:r>
                      <a:endParaRPr lang="en-US" sz="2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Times"/>
                          <a:ea typeface="Cambria"/>
                          <a:cs typeface="Times New Roman"/>
                        </a:rPr>
                        <a:t>88.2%</a:t>
                      </a:r>
                      <a:endParaRPr lang="en-US" sz="2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997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This course helped me understand statistical information I hear or read about from the news media.</a:t>
                      </a:r>
                      <a:endParaRPr lang="en-US" sz="2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Times"/>
                          <a:ea typeface="Cambria"/>
                          <a:cs typeface="Times New Roman"/>
                        </a:rPr>
                        <a:t>86.3%</a:t>
                      </a:r>
                      <a:endParaRPr lang="en-US" sz="2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997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Learning to create models with TinkerPlots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Helvetica"/>
                          <a:sym typeface="Symbol"/>
                        </a:rPr>
                        <a:t>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latin typeface="Times New Roman"/>
                          <a:ea typeface="Cambria"/>
                          <a:cs typeface="Helvetica"/>
                        </a:rPr>
                        <a:t> </a:t>
                      </a: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helped me learn to think statistically.</a:t>
                      </a:r>
                      <a:endParaRPr lang="en-US" sz="2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Times"/>
                          <a:ea typeface="Cambria"/>
                          <a:cs typeface="Times New Roman"/>
                        </a:rPr>
                        <a:t>85.0%</a:t>
                      </a:r>
                      <a:endParaRPr lang="en-US" sz="2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997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Learning to use TinkerPlots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Helvetica"/>
                          <a:sym typeface="Symbol"/>
                        </a:rPr>
                        <a:t></a:t>
                      </a:r>
                      <a:r>
                        <a:rPr lang="en-US" sz="2800">
                          <a:solidFill>
                            <a:srgbClr val="000000"/>
                          </a:solidFill>
                          <a:latin typeface="Times New Roman"/>
                          <a:ea typeface="Cambria"/>
                          <a:cs typeface="Helvetica"/>
                        </a:rPr>
                        <a:t> </a:t>
                      </a:r>
                      <a:r>
                        <a:rPr lang="en-US" sz="2800">
                          <a:latin typeface="Times New Roman"/>
                          <a:ea typeface="Calibri"/>
                          <a:cs typeface="Times New Roman"/>
                        </a:rPr>
                        <a:t>was an important part of learning statistics.</a:t>
                      </a:r>
                      <a:endParaRPr lang="en-US" sz="2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Times"/>
                          <a:ea typeface="Cambria"/>
                          <a:cs typeface="Times New Roman"/>
                        </a:rPr>
                        <a:t>81.4%</a:t>
                      </a:r>
                      <a:endParaRPr lang="en-US" sz="2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997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 dirty="0">
                          <a:latin typeface="Times New Roman"/>
                          <a:ea typeface="Calibri"/>
                          <a:cs typeface="Times New Roman"/>
                        </a:rPr>
                        <a:t>I think I am well-prepared for future classes that require an understanding of statistics.</a:t>
                      </a:r>
                      <a:endParaRPr lang="en-US" sz="28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Times"/>
                          <a:ea typeface="Cambria"/>
                          <a:cs typeface="Times New Roman"/>
                        </a:rPr>
                        <a:t>85.0%</a:t>
                      </a:r>
                      <a:endParaRPr lang="en-US" sz="28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Student Learning: </a:t>
            </a:r>
            <a:r>
              <a:rPr lang="en-US" sz="4800" dirty="0" smtClean="0"/>
              <a:t>Preliminary Results</a:t>
            </a:r>
            <a:endParaRPr lang="en-US" sz="4800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2984500"/>
            <a:ext cx="7137400" cy="6324600"/>
          </a:xfrm>
          <a:ln/>
        </p:spPr>
        <p:txBody>
          <a:bodyPr anchor="t">
            <a:normAutofit fontScale="92500" lnSpcReduction="20000"/>
          </a:bodyPr>
          <a:lstStyle/>
          <a:p>
            <a:pPr lvl="0">
              <a:spcBef>
                <a:spcPts val="2000"/>
              </a:spcBef>
            </a:pPr>
            <a:r>
              <a:rPr lang="en-US" dirty="0" smtClean="0"/>
              <a:t>Informal observations</a:t>
            </a:r>
          </a:p>
          <a:p>
            <a:pPr lvl="1">
              <a:spcBef>
                <a:spcPts val="2000"/>
              </a:spcBef>
            </a:pPr>
            <a:r>
              <a:rPr lang="en-US" dirty="0" smtClean="0"/>
              <a:t>Different ways of answering the same problem</a:t>
            </a:r>
          </a:p>
          <a:p>
            <a:pPr lvl="1">
              <a:spcBef>
                <a:spcPts val="2000"/>
              </a:spcBef>
            </a:pPr>
            <a:r>
              <a:rPr lang="en-US" dirty="0" smtClean="0"/>
              <a:t>Small group discussions provide insight into student thinking, particularly on hard concepts</a:t>
            </a:r>
          </a:p>
          <a:p>
            <a:pPr>
              <a:spcBef>
                <a:spcPts val="2000"/>
              </a:spcBef>
            </a:pPr>
            <a:r>
              <a:rPr lang="en-US" dirty="0" smtClean="0"/>
              <a:t>Student comments</a:t>
            </a:r>
          </a:p>
          <a:p>
            <a:pPr lvl="2">
              <a:spcBef>
                <a:spcPts val="2000"/>
              </a:spcBef>
            </a:pPr>
            <a:r>
              <a:rPr lang="en-US" dirty="0" smtClean="0"/>
              <a:t>“I really didn’t anticipate enjoying a stats class this much!” </a:t>
            </a:r>
          </a:p>
          <a:p>
            <a:pPr lvl="2">
              <a:spcBef>
                <a:spcPts val="2000"/>
              </a:spcBef>
            </a:pPr>
            <a:r>
              <a:rPr lang="en-US" dirty="0" smtClean="0"/>
              <a:t>“I would recommend this course to anyone…I am very satisfied with this course.”</a:t>
            </a:r>
          </a:p>
          <a:p>
            <a:pPr lvl="2">
              <a:spcBef>
                <a:spcPts val="2000"/>
              </a:spcBef>
            </a:pPr>
            <a:r>
              <a:rPr lang="en-US" dirty="0" smtClean="0"/>
              <a:t>“Really interesting way to learn statistics!”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948739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Challenges We are Working On</a:t>
            </a: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anchor="t"/>
          <a:lstStyle/>
          <a:p>
            <a:pPr lvl="0">
              <a:spcBef>
                <a:spcPts val="2000"/>
              </a:spcBef>
            </a:pPr>
            <a:r>
              <a:rPr lang="en-US" dirty="0" smtClean="0"/>
              <a:t>Textbook/materials</a:t>
            </a:r>
            <a:endParaRPr lang="en-US" dirty="0"/>
          </a:p>
          <a:p>
            <a:pPr lvl="0">
              <a:spcBef>
                <a:spcPts val="2000"/>
              </a:spcBef>
            </a:pPr>
            <a:r>
              <a:rPr lang="en-US" dirty="0" smtClean="0"/>
              <a:t>TinkerPlots™ scaffolding</a:t>
            </a:r>
          </a:p>
          <a:p>
            <a:pPr lvl="1">
              <a:spcBef>
                <a:spcPts val="2000"/>
              </a:spcBef>
            </a:pPr>
            <a:r>
              <a:rPr lang="en-US" dirty="0" smtClean="0"/>
              <a:t>Get students to explore</a:t>
            </a:r>
          </a:p>
          <a:p>
            <a:pPr>
              <a:spcBef>
                <a:spcPts val="2000"/>
              </a:spcBef>
            </a:pPr>
            <a:r>
              <a:rPr lang="en-US" dirty="0" smtClean="0"/>
              <a:t>Assessments</a:t>
            </a:r>
          </a:p>
          <a:p>
            <a:pPr lvl="1">
              <a:spcBef>
                <a:spcPts val="2000"/>
              </a:spcBef>
            </a:pPr>
            <a:r>
              <a:rPr lang="en-US" dirty="0"/>
              <a:t>I</a:t>
            </a:r>
            <a:r>
              <a:rPr lang="en-US" dirty="0" smtClean="0"/>
              <a:t>ndividual vs. cooperative</a:t>
            </a:r>
          </a:p>
          <a:p>
            <a:pPr lvl="1">
              <a:spcBef>
                <a:spcPts val="2000"/>
              </a:spcBef>
            </a:pPr>
            <a:r>
              <a:rPr lang="en-US" dirty="0" smtClean="0"/>
              <a:t>Use of software on exams (not every student has a laptop)</a:t>
            </a:r>
          </a:p>
          <a:p>
            <a:pPr lvl="1">
              <a:spcBef>
                <a:spcPts val="2000"/>
              </a:spcBef>
            </a:pPr>
            <a:r>
              <a:rPr lang="en-US" dirty="0" smtClean="0"/>
              <a:t>“Cheat” sheets</a:t>
            </a:r>
          </a:p>
          <a:p>
            <a:pPr lvl="1">
              <a:spcBef>
                <a:spcPts val="2000"/>
              </a:spcBef>
            </a:pPr>
            <a:r>
              <a:rPr lang="en-US" dirty="0" smtClean="0"/>
              <a:t>Grading</a:t>
            </a:r>
          </a:p>
          <a:p>
            <a:pPr>
              <a:spcBef>
                <a:spcPts val="2000"/>
              </a:spcBef>
            </a:pPr>
            <a:r>
              <a:rPr lang="en-US" dirty="0" smtClean="0"/>
              <a:t>Large courses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45992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To Bring About Change…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55600" y="2984500"/>
            <a:ext cx="7289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>
            <a:lvl1pPr marL="3683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1pPr>
            <a:lvl2pPr marL="7620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2pPr>
            <a:lvl3pPr marL="12065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3pPr>
            <a:lvl4pPr marL="16510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4pPr>
            <a:lvl5pPr marL="20955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5pPr>
            <a:lvl6pPr marL="25527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6pPr>
            <a:lvl7pPr marL="30099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7pPr>
            <a:lvl8pPr marL="34671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8pPr>
            <a:lvl9pPr marL="39243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9pPr>
          </a:lstStyle>
          <a:p>
            <a:r>
              <a:rPr lang="en-US" dirty="0" smtClean="0"/>
              <a:t>It takes a village</a:t>
            </a:r>
          </a:p>
          <a:p>
            <a:r>
              <a:rPr lang="en-US" dirty="0" smtClean="0"/>
              <a:t>It takes time</a:t>
            </a:r>
          </a:p>
          <a:p>
            <a:r>
              <a:rPr lang="en-US" dirty="0" smtClean="0"/>
              <a:t>It takes flexibility</a:t>
            </a:r>
            <a:endParaRPr lang="en-US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Create an Iron Chef in Statistics Classes?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55600" y="2984500"/>
            <a:ext cx="7289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>
            <a:lvl1pPr marL="3683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1pPr>
            <a:lvl2pPr marL="7620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2pPr>
            <a:lvl3pPr marL="12065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3pPr>
            <a:lvl4pPr marL="16510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4pPr>
            <a:lvl5pPr marL="20955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5pPr>
            <a:lvl6pPr marL="25527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6pPr>
            <a:lvl7pPr marL="30099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7pPr>
            <a:lvl8pPr marL="34671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8pPr>
            <a:lvl9pPr marL="39243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9pPr>
          </a:lstStyle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6600" dirty="0" smtClean="0"/>
              <a:t>YES!!!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talyst_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016000" y="-304800"/>
            <a:ext cx="10972800" cy="6749143"/>
          </a:xfrm>
          <a:prstGeom prst="rect">
            <a:avLst/>
          </a:prstGeom>
        </p:spPr>
      </p:pic>
      <p:sp>
        <p:nvSpPr>
          <p:cNvPr id="46084" name="Rectangle 4"/>
          <p:cNvSpPr>
            <a:spLocks/>
          </p:cNvSpPr>
          <p:nvPr/>
        </p:nvSpPr>
        <p:spPr bwMode="auto">
          <a:xfrm>
            <a:off x="4775200" y="5435600"/>
            <a:ext cx="75311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u="sng" dirty="0">
                <a:solidFill>
                  <a:srgbClr val="FF0000"/>
                </a:solidFill>
                <a:ea typeface="ＭＳ Ｐゴシック" charset="0"/>
                <a:cs typeface="Palatino" charset="0"/>
                <a:hlinkClick r:id="rId4"/>
              </a:rPr>
              <a:t>http://catalystsumn.blogspot.com</a:t>
            </a:r>
            <a:r>
              <a:rPr lang="en-US" dirty="0">
                <a:solidFill>
                  <a:srgbClr val="FF0000"/>
                </a:solidFill>
                <a:ea typeface="ＭＳ Ｐゴシック" charset="0"/>
                <a:cs typeface="Palatino" charset="0"/>
                <a:hlinkClick r:id="rId4"/>
              </a:rPr>
              <a:t>/</a:t>
            </a:r>
            <a:endParaRPr lang="en-US" dirty="0">
              <a:solidFill>
                <a:srgbClr val="FF0000"/>
              </a:solidFill>
              <a:ea typeface="ＭＳ Ｐゴシック" charset="0"/>
              <a:cs typeface="Palatino" charset="0"/>
            </a:endParaRPr>
          </a:p>
        </p:txBody>
      </p:sp>
      <p:sp>
        <p:nvSpPr>
          <p:cNvPr id="46085" name="Rectangle 5"/>
          <p:cNvSpPr>
            <a:spLocks/>
          </p:cNvSpPr>
          <p:nvPr/>
        </p:nvSpPr>
        <p:spPr bwMode="auto">
          <a:xfrm>
            <a:off x="4775200" y="6108700"/>
            <a:ext cx="7899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US" u="sng" dirty="0">
                <a:solidFill>
                  <a:srgbClr val="FF0000"/>
                </a:solidFill>
                <a:ea typeface="ＭＳ Ｐゴシック" charset="0"/>
                <a:cs typeface="Palatino" charset="0"/>
                <a:hlinkClick r:id="rId4"/>
              </a:rPr>
              <a:t>http://www.tc.umn.edu/~catalyst</a:t>
            </a:r>
            <a:endParaRPr lang="en-US" u="sng" dirty="0">
              <a:solidFill>
                <a:srgbClr val="FF0000"/>
              </a:solidFill>
              <a:ea typeface="ＭＳ Ｐゴシック" charset="0"/>
              <a:cs typeface="Palatino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2984500"/>
            <a:ext cx="7061200" cy="6324600"/>
          </a:xfrm>
          <a:ln/>
        </p:spPr>
        <p:txBody>
          <a:bodyPr anchor="ctr"/>
          <a:lstStyle/>
          <a:p>
            <a:pPr lvl="0"/>
            <a:r>
              <a:rPr lang="en-US" dirty="0" smtClean="0"/>
              <a:t>Following a recipe step-by-step is to “novice thinking” as understanding affordances involved in truly cooking is to “expert thinking”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5951217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CATALST Research Foundations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895600"/>
            <a:ext cx="77470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>
            <a:lvl1pPr marL="3683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1pPr>
            <a:lvl2pPr marL="7620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2pPr>
            <a:lvl3pPr marL="12065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3pPr>
            <a:lvl4pPr marL="16510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4pPr>
            <a:lvl5pPr marL="20955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5pPr>
            <a:lvl6pPr marL="25527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6pPr>
            <a:lvl7pPr marL="30099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7pPr>
            <a:lvl8pPr marL="34671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8pPr>
            <a:lvl9pPr marL="39243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9pPr>
          </a:lstStyle>
          <a:p>
            <a:r>
              <a:rPr lang="en-US" dirty="0" smtClean="0"/>
              <a:t>Origins of CATALST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George Cobb – new ideas about content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Daniel Schwartz – “plowing the field”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Tamara Moore – </a:t>
            </a:r>
            <a:r>
              <a:rPr lang="en-US" dirty="0" err="1" smtClean="0"/>
              <a:t>MEAs</a:t>
            </a:r>
            <a:r>
              <a:rPr lang="en-US" dirty="0" smtClean="0"/>
              <a:t> in other fields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5458371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CATALST Research Foundations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895600"/>
            <a:ext cx="77470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>
            <a:lvl1pPr marL="3683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1pPr>
            <a:lvl2pPr marL="7620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2pPr>
            <a:lvl3pPr marL="12065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3pPr>
            <a:lvl4pPr marL="16510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4pPr>
            <a:lvl5pPr marL="20955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5pPr>
            <a:lvl6pPr marL="25527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6pPr>
            <a:lvl7pPr marL="30099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7pPr>
            <a:lvl8pPr marL="34671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8pPr>
            <a:lvl9pPr marL="3924300" indent="-368300" algn="l" rtl="0" fontAlgn="base">
              <a:lnSpc>
                <a:spcPct val="90000"/>
              </a:lnSpc>
              <a:spcBef>
                <a:spcPts val="38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9pPr>
          </a:lstStyle>
          <a:p>
            <a:pPr eaLnBrk="1" hangingPunct="1"/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Curricular 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materials based on research </a:t>
            </a: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/>
            </a:r>
            <a:b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</a:b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in 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cognition and </a:t>
            </a: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learning and 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instructional </a:t>
            </a: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/>
            </a:r>
            <a:b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</a:b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design principles</a:t>
            </a: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Materials expose students to the power </a:t>
            </a: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of </a:t>
            </a:r>
            <a:b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</a:br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statistics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, real problems, and real, messy data</a:t>
            </a:r>
          </a:p>
          <a:p>
            <a:pPr eaLnBrk="1" hangingPunct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Radical changes in content and pedagogy: No </a:t>
            </a:r>
            <a:b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</a:br>
            <a:r>
              <a:rPr lang="en-US" i="1" dirty="0">
                <a:latin typeface="Palatino" charset="0"/>
                <a:ea typeface="ヒラギノ明朝 ProN W3" charset="0"/>
                <a:cs typeface="ヒラギノ明朝 ProN W3" charset="0"/>
              </a:rPr>
              <a:t>t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-Tests; randomization and re-sampling approaches; </a:t>
            </a:r>
            <a:r>
              <a:rPr lang="en-US" dirty="0" err="1" smtClean="0">
                <a:latin typeface="Palatino" charset="0"/>
                <a:ea typeface="ヒラギノ明朝 ProN W3" charset="0"/>
                <a:cs typeface="ヒラギノ明朝 ProN W3" charset="0"/>
              </a:rPr>
              <a:t>MEAs</a:t>
            </a:r>
            <a:endParaRPr lang="en-US" dirty="0">
              <a:latin typeface="Palatino" charset="0"/>
              <a:ea typeface="ヒラギノ明朝 ProN W3" charset="0"/>
              <a:cs typeface="ヒラギノ明朝 ProN W3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5458371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Create the Statistical Iron </a:t>
            </a:r>
            <a:r>
              <a:rPr lang="en-US" dirty="0" smtClean="0"/>
              <a:t>Chef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984500"/>
            <a:ext cx="7061200" cy="6324600"/>
          </a:xfrm>
        </p:spPr>
        <p:txBody>
          <a:bodyPr/>
          <a:lstStyle/>
          <a:p>
            <a:r>
              <a:rPr lang="en-US" dirty="0" smtClean="0"/>
              <a:t>Model-Eliciting Activities (</a:t>
            </a:r>
            <a:r>
              <a:rPr lang="en-US" dirty="0" err="1" smtClean="0"/>
              <a:t>MEAs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Definition (from SERC website): </a:t>
            </a:r>
          </a:p>
          <a:p>
            <a:pPr>
              <a:buNone/>
            </a:pPr>
            <a:r>
              <a:rPr lang="en-US" dirty="0" smtClean="0"/>
              <a:t>	Model-eliciting activities (</a:t>
            </a:r>
            <a:r>
              <a:rPr lang="en-US" dirty="0" err="1" smtClean="0"/>
              <a:t>MEAs</a:t>
            </a:r>
            <a:r>
              <a:rPr lang="en-US" dirty="0" smtClean="0"/>
              <a:t>) are activities that encourage students to invent and test models. They are posed as open-ended problems that are designed to challenge students to build models in order to solve complex, real-world problems.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3221621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Create the Statistical Iron </a:t>
            </a:r>
            <a:r>
              <a:rPr lang="en-US" dirty="0" smtClean="0"/>
              <a:t>Chef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984500"/>
            <a:ext cx="7061200" cy="6324600"/>
          </a:xfrm>
        </p:spPr>
        <p:txBody>
          <a:bodyPr/>
          <a:lstStyle/>
          <a:p>
            <a:r>
              <a:rPr lang="en-US" dirty="0" smtClean="0"/>
              <a:t>Model-Eliciting Activities (</a:t>
            </a:r>
            <a:r>
              <a:rPr lang="en-US" dirty="0" err="1" smtClean="0"/>
              <a:t>MEAs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Start each of three units with a messy, real-world problem</a:t>
            </a:r>
          </a:p>
          <a:p>
            <a:pPr lvl="1"/>
            <a:r>
              <a:rPr lang="en-US" dirty="0" smtClean="0"/>
              <a:t>Example: iPod Shuffle MEA</a:t>
            </a:r>
          </a:p>
          <a:p>
            <a:pPr lvl="2"/>
            <a:r>
              <a:rPr lang="en-US" dirty="0" smtClean="0"/>
              <a:t>Create rules to allow them to judge whether or not the shuffle feature on a particular iPod appears to produce randomly generated playlists.</a:t>
            </a:r>
          </a:p>
          <a:p>
            <a:pPr lvl="1"/>
            <a:r>
              <a:rPr lang="en-US" dirty="0" smtClean="0"/>
              <a:t>End each unit with an “expert” 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07200" y="9144000"/>
            <a:ext cx="581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http://</a:t>
            </a:r>
            <a:r>
              <a:rPr lang="en-US" sz="1800" dirty="0" err="1" smtClean="0"/>
              <a:t>serc.carleton.edu/sp/library/mea/what.html</a:t>
            </a:r>
            <a:endParaRPr lang="en-US" sz="1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3221621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We Create the Statistical Iron Chef</a:t>
            </a:r>
            <a:endParaRPr lang="en-US" dirty="0">
              <a:latin typeface="Didot" charset="0"/>
              <a:ea typeface="ヒラギノ明朝 ProN W3" charset="0"/>
              <a:cs typeface="ヒラギノ明朝 ProN W3" charset="0"/>
            </a:endParaRPr>
          </a:p>
        </p:txBody>
      </p:sp>
      <p:sp>
        <p:nvSpPr>
          <p:cNvPr id="169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2984500"/>
            <a:ext cx="7137400" cy="6324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Palatino" charset="0"/>
                <a:ea typeface="ヒラギノ明朝 ProN W3" charset="0"/>
                <a:cs typeface="ヒラギノ明朝 ProN W3" charset="0"/>
              </a:rPr>
              <a:t>Goals for the course:</a:t>
            </a:r>
            <a:endParaRPr lang="en-US" dirty="0">
              <a:latin typeface="Palatino" charset="0"/>
              <a:ea typeface="ヒラギノ明朝 ProN W3" charset="0"/>
              <a:cs typeface="ヒラギノ明朝 ProN W3" charset="0"/>
            </a:endParaRPr>
          </a:p>
          <a:p>
            <a:pPr lvl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Immerse students in statistical thinking</a:t>
            </a:r>
          </a:p>
          <a:p>
            <a:pPr lvl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Change the pedagogy </a:t>
            </a:r>
            <a:r>
              <a:rPr lang="en-US" i="1" dirty="0">
                <a:latin typeface="Palatino" charset="0"/>
                <a:ea typeface="ヒラギノ明朝 ProN W3" charset="0"/>
                <a:cs typeface="ヒラギノ明朝 ProN W3" charset="0"/>
              </a:rPr>
              <a:t>and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 content</a:t>
            </a:r>
          </a:p>
          <a:p>
            <a:pPr lvl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Move to randomization/simulation approach to inference</a:t>
            </a:r>
          </a:p>
          <a:p>
            <a:pPr lvl="1"/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Have students really </a:t>
            </a:r>
            <a:r>
              <a:rPr lang="ja-JP" altLang="en-US" dirty="0">
                <a:latin typeface="Palatino" charset="0"/>
                <a:ea typeface="ヒラギノ明朝 ProN W3" charset="0"/>
                <a:cs typeface="ヒラギノ明朝 ProN W3" charset="0"/>
              </a:rPr>
              <a:t>“</a:t>
            </a:r>
            <a:r>
              <a:rPr lang="en-US" dirty="0">
                <a:latin typeface="Palatino" charset="0"/>
                <a:ea typeface="ヒラギノ明朝 ProN W3" charset="0"/>
                <a:cs typeface="ヒラギノ明朝 ProN W3" charset="0"/>
              </a:rPr>
              <a:t>cook</a:t>
            </a:r>
            <a:r>
              <a:rPr lang="ja-JP" altLang="en-US" dirty="0">
                <a:latin typeface="Palatino" charset="0"/>
                <a:ea typeface="ヒラギノ明朝 ProN W3" charset="0"/>
                <a:cs typeface="ヒラギノ明朝 ProN W3" charset="0"/>
              </a:rPr>
              <a:t>”</a:t>
            </a:r>
            <a:endParaRPr lang="en-US" dirty="0">
              <a:latin typeface="Palatino" charset="0"/>
              <a:ea typeface="ヒラギノ明朝 ProN W3" charset="0"/>
              <a:cs typeface="ヒラギノ明朝 ProN W3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341138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Create the Statistical Iron </a:t>
            </a:r>
            <a:r>
              <a:rPr lang="en-US" dirty="0" smtClean="0"/>
              <a:t>Chef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984500"/>
            <a:ext cx="7061200" cy="6324600"/>
          </a:xfrm>
        </p:spPr>
        <p:txBody>
          <a:bodyPr/>
          <a:lstStyle/>
          <a:p>
            <a:r>
              <a:rPr lang="en-US" dirty="0" smtClean="0"/>
              <a:t>Unit 1: Models and Simulation</a:t>
            </a:r>
          </a:p>
          <a:p>
            <a:pPr lvl="1"/>
            <a:r>
              <a:rPr lang="en-US" dirty="0" smtClean="0"/>
              <a:t>Develop ideas of randomness and modeling random chance</a:t>
            </a:r>
          </a:p>
          <a:p>
            <a:pPr lvl="1"/>
            <a:r>
              <a:rPr lang="en-US" dirty="0" smtClean="0"/>
              <a:t>Build an understanding of informal inference that leads to an introduction to formal inference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598119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&amp; Subtitle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Photo - 2 Up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2 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Photo - Vertical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 &amp; Bullets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Horizontal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- Center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&amp; Bullets - Righ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itle &amp; Bullets - 2 Column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&amp; Bullets - Lef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Bullets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="" xmlns:a="http://schemas.openxmlformats.org/drawingml/2006/main"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2245</TotalTime>
  <Pages>0</Pages>
  <Words>1414</Words>
  <Characters>0</Characters>
  <Application>Microsoft Macintosh PowerPoint</Application>
  <PresentationFormat>Custom</PresentationFormat>
  <Lines>0</Lines>
  <Paragraphs>161</Paragraphs>
  <Slides>27</Slides>
  <Notes>23</Notes>
  <HiddenSlides>0</HiddenSlides>
  <MMClips>0</MMClips>
  <ScaleCrop>false</ScaleCrop>
  <HeadingPairs>
    <vt:vector size="4" baseType="variant">
      <vt:variant>
        <vt:lpstr>Design Template</vt:lpstr>
      </vt:variant>
      <vt:variant>
        <vt:i4>11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Title &amp; Subtitle</vt:lpstr>
      <vt:lpstr>Title &amp; Bullets</vt:lpstr>
      <vt:lpstr>Blank</vt:lpstr>
      <vt:lpstr>Photo - Horizontal</vt:lpstr>
      <vt:lpstr>Title - Center</vt:lpstr>
      <vt:lpstr>Title &amp; Bullets - Right</vt:lpstr>
      <vt:lpstr>Title &amp; Bullets - 2 Column</vt:lpstr>
      <vt:lpstr>Title &amp; Bullets - Left</vt:lpstr>
      <vt:lpstr>Bullets</vt:lpstr>
      <vt:lpstr>Photo - 2 Up</vt:lpstr>
      <vt:lpstr>Photo - Vertical</vt:lpstr>
      <vt:lpstr>Create an Iron Chef in Statistics Classes?  CAUSE Webinar</vt:lpstr>
      <vt:lpstr>Outline</vt:lpstr>
      <vt:lpstr>Introduction</vt:lpstr>
      <vt:lpstr>CATALST Research Foundations</vt:lpstr>
      <vt:lpstr>CATALST Research Foundations</vt:lpstr>
      <vt:lpstr>How We Create the Statistical Iron Chef</vt:lpstr>
      <vt:lpstr>How We Create the Statistical Iron Chef</vt:lpstr>
      <vt:lpstr>How We Create the Statistical Iron Chef</vt:lpstr>
      <vt:lpstr>How We Create the Statistical Iron Chef</vt:lpstr>
      <vt:lpstr>How We Create the Statistical Iron Chef</vt:lpstr>
      <vt:lpstr>How We Create the Statistical Iron Chef</vt:lpstr>
      <vt:lpstr>How We Create the Statistical Iron Chef</vt:lpstr>
      <vt:lpstr>How We Create the Statistical Iron Chef</vt:lpstr>
      <vt:lpstr>Teaching Experiment</vt:lpstr>
      <vt:lpstr>Preparation for the Teaching Experiment</vt:lpstr>
      <vt:lpstr>Teaching Experiment: Semester 1</vt:lpstr>
      <vt:lpstr>Teaching Experiment: Semester 1</vt:lpstr>
      <vt:lpstr>Ch-ch-ch-ch-Changes</vt:lpstr>
      <vt:lpstr>Teaching Experiment: Semester 2</vt:lpstr>
      <vt:lpstr>Teaching Experiment: Semester 2</vt:lpstr>
      <vt:lpstr>Teaching Experiment: What We Have Learned</vt:lpstr>
      <vt:lpstr>Student Learning: Positive Attitudes Percent who selected Agree or Strongly Agree </vt:lpstr>
      <vt:lpstr>Student Learning: Preliminary Results</vt:lpstr>
      <vt:lpstr>Challenges We are Working On</vt:lpstr>
      <vt:lpstr>To Bring About Change…</vt:lpstr>
      <vt:lpstr>Create an Iron Chef in Statistics Classes?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CATALST Meeting USCOTS 2011</dc:title>
  <dc:creator>Joan B Garfield</dc:creator>
  <cp:lastModifiedBy>Laura Freer</cp:lastModifiedBy>
  <cp:revision>55</cp:revision>
  <dcterms:created xsi:type="dcterms:W3CDTF">2011-06-13T20:10:17Z</dcterms:created>
  <dcterms:modified xsi:type="dcterms:W3CDTF">2011-06-13T20:13:25Z</dcterms:modified>
</cp:coreProperties>
</file>