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activeX/activeX2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activeX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1" r:id="rId3"/>
    <p:sldId id="258" r:id="rId4"/>
    <p:sldId id="274" r:id="rId5"/>
    <p:sldId id="259" r:id="rId6"/>
    <p:sldId id="261" r:id="rId7"/>
    <p:sldId id="262" r:id="rId8"/>
    <p:sldId id="278" r:id="rId9"/>
    <p:sldId id="275" r:id="rId10"/>
    <p:sldId id="270" r:id="rId11"/>
    <p:sldId id="264" r:id="rId12"/>
    <p:sldId id="266" r:id="rId13"/>
    <p:sldId id="269" r:id="rId14"/>
    <p:sldId id="272" r:id="rId15"/>
    <p:sldId id="268" r:id="rId16"/>
    <p:sldId id="279" r:id="rId17"/>
    <p:sldId id="267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46FDC-5735-4BE5-8161-72A67BF2FD91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BDA0E-0DB9-478F-B3E7-79FF81877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Experience</a:t>
            </a:r>
            <a:r>
              <a:rPr lang="en-US" baseline="0" dirty="0" smtClean="0"/>
              <a:t> – overview </a:t>
            </a:r>
            <a:r>
              <a:rPr lang="en-US" baseline="0" smtClean="0"/>
              <a:t>of clickers/PE, </a:t>
            </a:r>
            <a:r>
              <a:rPr lang="en-US" baseline="0" dirty="0" smtClean="0"/>
              <a:t>Clickers – brief intro to PE, Compare/Contrast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DA0E-0DB9-478F-B3E7-79FF8187732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sure to toggle the instructions/results</a:t>
            </a:r>
            <a:r>
              <a:rPr lang="en-US" baseline="0" dirty="0" smtClean="0"/>
              <a:t> and 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DA0E-0DB9-478F-B3E7-79FF8187732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can be shown</a:t>
            </a:r>
            <a:r>
              <a:rPr lang="en-US" baseline="0" dirty="0" smtClean="0"/>
              <a:t> together on one </a:t>
            </a:r>
            <a:r>
              <a:rPr lang="en-US" baseline="0" dirty="0" err="1" smtClean="0"/>
              <a:t>powerpoint</a:t>
            </a:r>
            <a:r>
              <a:rPr lang="en-US" baseline="0" dirty="0" smtClean="0"/>
              <a:t> slide, and sent to students or posted online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BDA0E-0DB9-478F-B3E7-79FF8187732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11746-A58B-4F29-8F7D-75AB0C31B33F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35C9F-AD33-413B-9C58-625E9E4ED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11746-A58B-4F29-8F7D-75AB0C31B33F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35C9F-AD33-413B-9C58-625E9E4ED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11746-A58B-4F29-8F7D-75AB0C31B33F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35C9F-AD33-413B-9C58-625E9E4ED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111746-A58B-4F29-8F7D-75AB0C31B33F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235C9F-AD33-413B-9C58-625E9E4ED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111746-A58B-4F29-8F7D-75AB0C31B33F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235C9F-AD33-413B-9C58-625E9E4ED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11746-A58B-4F29-8F7D-75AB0C31B33F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35C9F-AD33-413B-9C58-625E9E4ED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11746-A58B-4F29-8F7D-75AB0C31B33F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35C9F-AD33-413B-9C58-625E9E4ED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11746-A58B-4F29-8F7D-75AB0C31B33F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35C9F-AD33-413B-9C58-625E9E4ED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11746-A58B-4F29-8F7D-75AB0C31B33F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35C9F-AD33-413B-9C58-625E9E4ED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11746-A58B-4F29-8F7D-75AB0C31B33F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35C9F-AD33-413B-9C58-625E9E4ED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11746-A58B-4F29-8F7D-75AB0C31B33F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35C9F-AD33-413B-9C58-625E9E4ED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11746-A58B-4F29-8F7D-75AB0C31B33F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35C9F-AD33-413B-9C58-625E9E4ED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11746-A58B-4F29-8F7D-75AB0C31B33F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35C9F-AD33-413B-9C58-625E9E4ED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fld id="{1A111746-A58B-4F29-8F7D-75AB0C31B33F}" type="datetimeFigureOut">
              <a:rPr lang="en-US" smtClean="0"/>
              <a:pPr/>
              <a:t>2/21/2011</a:t>
            </a:fld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54235C9F-AD33-413B-9C58-625E9E4ED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.edu/statsclickers/clickerQuestions.htm" TargetMode="External"/><Relationship Id="rId2" Type="http://schemas.openxmlformats.org/officeDocument/2006/relationships/hyperlink" Target="http://mathquest.carroll.edu/resources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homepage.villanova.edu/michael.posn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3067050"/>
          </a:xfrm>
        </p:spPr>
        <p:txBody>
          <a:bodyPr/>
          <a:lstStyle/>
          <a:p>
            <a:r>
              <a:rPr lang="en-US" dirty="0" smtClean="0"/>
              <a:t>FREE CLICKERS!!!</a:t>
            </a:r>
            <a:br>
              <a:rPr lang="en-US" dirty="0" smtClean="0"/>
            </a:br>
            <a:r>
              <a:rPr lang="en-US" dirty="0" smtClean="0"/>
              <a:t>Using </a:t>
            </a:r>
            <a:r>
              <a:rPr lang="en-US" dirty="0" err="1" smtClean="0">
                <a:solidFill>
                  <a:srgbClr val="FFFF00"/>
                </a:solidFill>
              </a:rPr>
              <a:t>PollEverywhere</a:t>
            </a:r>
            <a:r>
              <a:rPr lang="en-US" dirty="0" smtClean="0"/>
              <a:t> for Formative Assessment in the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562600"/>
            <a:ext cx="8153400" cy="1295400"/>
          </a:xfrm>
        </p:spPr>
        <p:txBody>
          <a:bodyPr/>
          <a:lstStyle/>
          <a:p>
            <a:r>
              <a:rPr lang="en-US" sz="2400" dirty="0" smtClean="0"/>
              <a:t>Michael A. Posner, Villanova University</a:t>
            </a:r>
          </a:p>
          <a:p>
            <a:r>
              <a:rPr lang="en-US" sz="2400" dirty="0" smtClean="0"/>
              <a:t>CAUSE Webinar</a:t>
            </a:r>
            <a:endParaRPr lang="en-US" sz="2400" dirty="0" smtClean="0"/>
          </a:p>
          <a:p>
            <a:r>
              <a:rPr lang="en-US" sz="2400" dirty="0" smtClean="0"/>
              <a:t>February 22</a:t>
            </a:r>
            <a:r>
              <a:rPr lang="en-US" sz="2400" dirty="0" smtClean="0"/>
              <a:t>, </a:t>
            </a:r>
            <a:r>
              <a:rPr lang="en-US" sz="2400" dirty="0" smtClean="0"/>
              <a:t>2011</a:t>
            </a:r>
          </a:p>
          <a:p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" y="2895600"/>
            <a:ext cx="38766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857500"/>
            <a:ext cx="4648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Birthday Problem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" y="1143000"/>
            <a:ext cx="902208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Propose an Experiment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" y="1143000"/>
            <a:ext cx="902208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Surveys</a:t>
            </a:r>
          </a:p>
          <a:p>
            <a:pPr lvl="1"/>
            <a:r>
              <a:rPr lang="en-US" dirty="0" smtClean="0"/>
              <a:t>Basketball game absence</a:t>
            </a:r>
          </a:p>
          <a:p>
            <a:pPr lvl="1"/>
            <a:r>
              <a:rPr lang="en-US" dirty="0" smtClean="0"/>
              <a:t>Online homework preferences</a:t>
            </a:r>
          </a:p>
          <a:p>
            <a:pPr lvl="1"/>
            <a:r>
              <a:rPr lang="en-US" dirty="0" smtClean="0"/>
              <a:t>Likelihood of taking second course</a:t>
            </a:r>
          </a:p>
          <a:p>
            <a:r>
              <a:rPr lang="en-US" dirty="0" err="1" smtClean="0"/>
              <a:t>CLT</a:t>
            </a:r>
            <a:r>
              <a:rPr lang="en-US" dirty="0" smtClean="0"/>
              <a:t> – proportion, uniform, geometric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PE vs. Clickers: A Novice View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066800"/>
          <a:ext cx="8883015" cy="5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468"/>
                <a:gridCol w="3440747"/>
                <a:gridCol w="2971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Poll Everywhere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Clickers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Free for small classes,</a:t>
                      </a:r>
                      <a:r>
                        <a:rPr lang="en-US" sz="2400" baseline="0" dirty="0" smtClean="0"/>
                        <a:t> 1/3(?) large (</a:t>
                      </a:r>
                      <a:r>
                        <a:rPr lang="en-US" sz="2400" baseline="0" dirty="0" err="1" smtClean="0"/>
                        <a:t>univ</a:t>
                      </a:r>
                      <a:r>
                        <a:rPr lang="en-US" sz="2400" baseline="0" dirty="0" smtClean="0"/>
                        <a:t>),</a:t>
                      </a:r>
                    </a:p>
                    <a:p>
                      <a:r>
                        <a:rPr lang="en-US" sz="2400" baseline="0" dirty="0" smtClean="0"/>
                        <a:t>Texting cost? (stud)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$10-55/unit</a:t>
                      </a:r>
                      <a:r>
                        <a:rPr lang="en-US" sz="2400" baseline="0" dirty="0" smtClean="0"/>
                        <a:t> (stud),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hardware (</a:t>
                      </a:r>
                      <a:r>
                        <a:rPr lang="en-US" sz="2400" dirty="0" err="1" smtClean="0"/>
                        <a:t>univ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Hardware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Required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Internet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Necessary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Necessary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Reception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Internet </a:t>
                      </a:r>
                      <a:r>
                        <a:rPr lang="en-US" sz="2400" dirty="0" err="1" smtClean="0"/>
                        <a:t>Deadspots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Receiver </a:t>
                      </a:r>
                      <a:r>
                        <a:rPr lang="en-US" sz="2400" dirty="0" err="1" smtClean="0"/>
                        <a:t>Deadspots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#</a:t>
                      </a:r>
                      <a:r>
                        <a:rPr lang="en-US" sz="2400" baseline="0" dirty="0" smtClean="0"/>
                        <a:t>char/response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1-2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Access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%</a:t>
                      </a:r>
                      <a:r>
                        <a:rPr lang="en-US" sz="2400" baseline="0" dirty="0" smtClean="0"/>
                        <a:t> w/o </a:t>
                      </a:r>
                      <a:r>
                        <a:rPr lang="en-US" sz="2400" baseline="0" dirty="0" err="1" smtClean="0"/>
                        <a:t>cellphone</a:t>
                      </a:r>
                      <a:r>
                        <a:rPr lang="en-US" sz="2400" baseline="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% w/o clickers?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Cheating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Share </a:t>
                      </a:r>
                      <a:r>
                        <a:rPr lang="en-US" sz="2400" dirty="0" err="1" smtClean="0"/>
                        <a:t>cellphone</a:t>
                      </a:r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Share clicker?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Record Q Result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</a:t>
                      </a:r>
                      <a:r>
                        <a:rPr lang="en-US" sz="2400" baseline="0" dirty="0" smtClean="0"/>
                        <a:t> Account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Screenshot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Anonymity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Toggling</a:t>
                      </a:r>
                      <a:r>
                        <a:rPr lang="en-US" sz="2400" baseline="0" dirty="0" smtClean="0"/>
                        <a:t> Unknown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Toggled by Q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On The</a:t>
                      </a:r>
                      <a:r>
                        <a:rPr lang="en-US" sz="2400" baseline="0" dirty="0" smtClean="0"/>
                        <a:t> Fly….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Create</a:t>
                      </a:r>
                      <a:r>
                        <a:rPr lang="en-US" sz="2400" baseline="0" dirty="0" smtClean="0"/>
                        <a:t> Question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Questionless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27" name="Picture 3" descr="C:\Users\mposner\AppData\Local\Microsoft\Windows\Temporary Internet Files\Content.IE5\9XXXH8E7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1867" y="2133600"/>
            <a:ext cx="474133" cy="533400"/>
          </a:xfrm>
          <a:prstGeom prst="rect">
            <a:avLst/>
          </a:prstGeom>
          <a:noFill/>
        </p:spPr>
      </p:pic>
      <p:pic>
        <p:nvPicPr>
          <p:cNvPr id="15" name="Picture 3" descr="C:\Users\mposner\AppData\Local\Microsoft\Windows\Temporary Internet Files\Content.IE5\9XXXH8E7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1867" y="2667000"/>
            <a:ext cx="474133" cy="533400"/>
          </a:xfrm>
          <a:prstGeom prst="rect">
            <a:avLst/>
          </a:prstGeom>
          <a:noFill/>
        </p:spPr>
      </p:pic>
      <p:pic>
        <p:nvPicPr>
          <p:cNvPr id="16" name="Picture 3" descr="C:\Users\mposner\AppData\Local\Microsoft\Windows\Temporary Internet Files\Content.IE5\9XXXH8E7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7467" y="3962400"/>
            <a:ext cx="474133" cy="533400"/>
          </a:xfrm>
          <a:prstGeom prst="rect">
            <a:avLst/>
          </a:prstGeom>
          <a:noFill/>
        </p:spPr>
      </p:pic>
      <p:pic>
        <p:nvPicPr>
          <p:cNvPr id="17" name="Picture 3" descr="C:\Users\mposner\AppData\Local\Microsoft\Windows\Temporary Internet Files\Content.IE5\9XXXH8E7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419600"/>
            <a:ext cx="474133" cy="533400"/>
          </a:xfrm>
          <a:prstGeom prst="rect">
            <a:avLst/>
          </a:prstGeom>
          <a:noFill/>
        </p:spPr>
      </p:pic>
      <p:pic>
        <p:nvPicPr>
          <p:cNvPr id="18" name="Picture 3" descr="C:\Users\mposner\AppData\Local\Microsoft\Windows\Temporary Internet Files\Content.IE5\9XXXH8E7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876800"/>
            <a:ext cx="474133" cy="533400"/>
          </a:xfrm>
          <a:prstGeom prst="rect">
            <a:avLst/>
          </a:prstGeom>
          <a:noFill/>
        </p:spPr>
      </p:pic>
      <p:pic>
        <p:nvPicPr>
          <p:cNvPr id="19" name="Picture 3" descr="C:\Users\mposner\AppData\Local\Microsoft\Windows\Temporary Internet Files\Content.IE5\9XXXH8E7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7467" y="6248400"/>
            <a:ext cx="474133" cy="533400"/>
          </a:xfrm>
          <a:prstGeom prst="rect">
            <a:avLst/>
          </a:prstGeom>
          <a:noFill/>
        </p:spPr>
      </p:pic>
      <p:pic>
        <p:nvPicPr>
          <p:cNvPr id="20" name="Picture 3" descr="C:\Users\mposner\AppData\Local\Microsoft\Windows\Temporary Internet Files\Content.IE5\9XXXH8E7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5791200"/>
            <a:ext cx="474133" cy="533400"/>
          </a:xfrm>
          <a:prstGeom prst="rect">
            <a:avLst/>
          </a:prstGeom>
          <a:noFill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5410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581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C:\Users\mposner\AppData\Local\Microsoft\Windows\Temporary Internet Files\Content.IE5\9XXXH8E7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3048000"/>
            <a:ext cx="474133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dirty="0" smtClean="0"/>
              <a:t>PE vs. Clickers: A Novice View II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143000"/>
          <a:ext cx="8893492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965"/>
                <a:gridCol w="3440747"/>
                <a:gridCol w="28117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Poll Everywhere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Clickers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Question</a:t>
                      </a:r>
                      <a:r>
                        <a:rPr lang="en-US" sz="2400" baseline="0" dirty="0" smtClean="0"/>
                        <a:t> Types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Multiple Choice</a:t>
                      </a:r>
                    </a:p>
                    <a:p>
                      <a:r>
                        <a:rPr lang="en-US" sz="2400" dirty="0" smtClean="0"/>
                        <a:t>Open-ended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Multiple</a:t>
                      </a:r>
                      <a:r>
                        <a:rPr lang="en-US" sz="2400" baseline="0" dirty="0" smtClean="0"/>
                        <a:t> (5) Choice</a:t>
                      </a:r>
                    </a:p>
                    <a:p>
                      <a:r>
                        <a:rPr lang="en-US" sz="2400" baseline="0" dirty="0" smtClean="0"/>
                        <a:t>Some have more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Answer Types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Alphanumeric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Clicker-dependent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Records Answers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CMS</a:t>
                      </a:r>
                      <a:r>
                        <a:rPr lang="en-US" sz="2400" baseline="0" dirty="0" smtClean="0"/>
                        <a:t> Integration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Unknown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Supported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/>
                        <a:t>Results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Online or </a:t>
                      </a:r>
                      <a:r>
                        <a:rPr lang="en-US" sz="2400" dirty="0" err="1" smtClean="0"/>
                        <a:t>Powerpoint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“Histogram” in any Presentation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Proximity</a:t>
                      </a:r>
                    </a:p>
                    <a:p>
                      <a:r>
                        <a:rPr lang="en-US" sz="2400" dirty="0" smtClean="0"/>
                        <a:t>(online courses)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PollEVERYWHERE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Twitter</a:t>
                      </a:r>
                      <a:r>
                        <a:rPr lang="en-US" sz="2400" baseline="0" dirty="0" smtClean="0"/>
                        <a:t> / Web Options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Satellite Polling</a:t>
                      </a:r>
                    </a:p>
                    <a:p>
                      <a:r>
                        <a:rPr lang="en-US" sz="2400" dirty="0" smtClean="0"/>
                        <a:t>web&gt;clicker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Multiple Qs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Some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Clicker</a:t>
                      </a:r>
                      <a:r>
                        <a:rPr lang="en-US" sz="2400" baseline="0" dirty="0" smtClean="0"/>
                        <a:t> Tests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Cumbersome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Some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???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3" descr="C:\Users\mposner\AppData\Local\Microsoft\Windows\Temporary Internet Files\Content.IE5\9XXXH8E7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3667" y="3276600"/>
            <a:ext cx="474133" cy="533400"/>
          </a:xfrm>
          <a:prstGeom prst="rect">
            <a:avLst/>
          </a:prstGeom>
          <a:noFill/>
        </p:spPr>
      </p:pic>
      <p:pic>
        <p:nvPicPr>
          <p:cNvPr id="10" name="Picture 3" descr="C:\Users\mposner\AppData\Local\Microsoft\Windows\Temporary Internet Files\Content.IE5\9XXXH8E7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4038600"/>
            <a:ext cx="474133" cy="533400"/>
          </a:xfrm>
          <a:prstGeom prst="rect">
            <a:avLst/>
          </a:prstGeom>
          <a:noFill/>
        </p:spPr>
      </p:pic>
      <p:pic>
        <p:nvPicPr>
          <p:cNvPr id="11" name="Picture 3" descr="C:\Users\mposner\AppData\Local\Microsoft\Windows\Temporary Internet Files\Content.IE5\9XXXH8E7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4267" y="4876800"/>
            <a:ext cx="474133" cy="533400"/>
          </a:xfrm>
          <a:prstGeom prst="rect">
            <a:avLst/>
          </a:prstGeom>
          <a:noFill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819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mposner\AppData\Local\Microsoft\Windows\Temporary Internet Files\Content.IE5\9XXXH8E7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5334000"/>
            <a:ext cx="474133" cy="533400"/>
          </a:xfrm>
          <a:prstGeom prst="rect">
            <a:avLst/>
          </a:prstGeom>
          <a:noFill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410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905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Users\mposner\AppData\Local\Microsoft\Windows\Temporary Internet Files\Content.IE5\9XXXH8E7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5791200"/>
            <a:ext cx="474133" cy="533400"/>
          </a:xfrm>
          <a:prstGeom prst="rect">
            <a:avLst/>
          </a:prstGeom>
          <a:noFill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362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324600" y="3733800"/>
            <a:ext cx="16764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2">
                    <a:lumMod val="75000"/>
                  </a:schemeClr>
                </a:solidFill>
              </a:rPr>
              <a:t>Barchart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PE in My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sz="2800" dirty="0" smtClean="0"/>
              <a:t>Student Reaction</a:t>
            </a:r>
          </a:p>
          <a:p>
            <a:pPr lvl="1"/>
            <a:r>
              <a:rPr lang="en-US" sz="2400" dirty="0" smtClean="0"/>
              <a:t>Poll Everywhere </a:t>
            </a:r>
            <a:r>
              <a:rPr lang="en-US" sz="2400" i="1" dirty="0" smtClean="0">
                <a:solidFill>
                  <a:srgbClr val="FFFF00"/>
                </a:solidFill>
              </a:rPr>
              <a:t>Enjoyment</a:t>
            </a:r>
            <a:r>
              <a:rPr lang="en-US" sz="2400" dirty="0" smtClean="0"/>
              <a:t>: 4.8 / 5 </a:t>
            </a:r>
          </a:p>
          <a:p>
            <a:pPr lvl="1"/>
            <a:r>
              <a:rPr lang="en-US" sz="2400" dirty="0" smtClean="0"/>
              <a:t>Poll Everywhere </a:t>
            </a:r>
            <a:r>
              <a:rPr lang="en-US" sz="2400" i="1" dirty="0" smtClean="0">
                <a:solidFill>
                  <a:srgbClr val="FFFF00"/>
                </a:solidFill>
              </a:rPr>
              <a:t>Learning</a:t>
            </a:r>
            <a:r>
              <a:rPr lang="en-US" sz="2400" dirty="0" smtClean="0"/>
              <a:t>: 4.2 / 5</a:t>
            </a:r>
          </a:p>
          <a:p>
            <a:r>
              <a:rPr lang="en-US" sz="2800" dirty="0" smtClean="0"/>
              <a:t>Professor Reaction</a:t>
            </a:r>
          </a:p>
          <a:p>
            <a:pPr lvl="1"/>
            <a:r>
              <a:rPr lang="en-US" sz="2400" dirty="0" smtClean="0"/>
              <a:t>Students loved using it…so I did too!</a:t>
            </a:r>
          </a:p>
          <a:p>
            <a:pPr lvl="1"/>
            <a:r>
              <a:rPr lang="en-US" sz="2400" dirty="0" smtClean="0"/>
              <a:t>No startup cost/hardware was huge benefit</a:t>
            </a:r>
          </a:p>
          <a:p>
            <a:pPr lvl="1"/>
            <a:r>
              <a:rPr lang="en-US" sz="2400" dirty="0" smtClean="0"/>
              <a:t>Was great for saving results of simulations</a:t>
            </a:r>
          </a:p>
          <a:p>
            <a:pPr lvl="1"/>
            <a:r>
              <a:rPr lang="en-US" sz="2400" dirty="0" smtClean="0"/>
              <a:t>Want to experiment with integrating student records</a:t>
            </a:r>
          </a:p>
          <a:p>
            <a:pPr lvl="1"/>
            <a:r>
              <a:rPr lang="en-US" sz="2400" dirty="0" smtClean="0"/>
              <a:t>Want to experiment with clickers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Poll Everywhere</a:t>
            </a:r>
          </a:p>
          <a:p>
            <a:pPr lvl="1"/>
            <a:r>
              <a:rPr lang="en-US" dirty="0" smtClean="0"/>
              <a:t>Great tool to start learning about </a:t>
            </a:r>
            <a:r>
              <a:rPr lang="en-US" dirty="0" err="1" smtClean="0"/>
              <a:t>PRS</a:t>
            </a:r>
            <a:endParaRPr lang="en-US" dirty="0" smtClean="0"/>
          </a:p>
          <a:p>
            <a:pPr lvl="1"/>
            <a:r>
              <a:rPr lang="en-US" dirty="0" smtClean="0"/>
              <a:t>Good for occasional classroom use</a:t>
            </a:r>
          </a:p>
          <a:p>
            <a:pPr lvl="1"/>
            <a:r>
              <a:rPr lang="en-US" dirty="0" smtClean="0"/>
              <a:t>Good for presentations</a:t>
            </a:r>
          </a:p>
          <a:p>
            <a:pPr lvl="1"/>
            <a:r>
              <a:rPr lang="en-US" dirty="0" smtClean="0"/>
              <a:t>Useful for online courses</a:t>
            </a:r>
          </a:p>
          <a:p>
            <a:pPr lvl="1"/>
            <a:r>
              <a:rPr lang="en-US" dirty="0" smtClean="0"/>
              <a:t>Less burden of cost on student</a:t>
            </a:r>
          </a:p>
          <a:p>
            <a:r>
              <a:rPr lang="en-US" dirty="0" smtClean="0"/>
              <a:t>Clickers</a:t>
            </a:r>
          </a:p>
          <a:p>
            <a:pPr lvl="1"/>
            <a:r>
              <a:rPr lang="en-US" dirty="0" smtClean="0"/>
              <a:t>Useful for frequent use</a:t>
            </a:r>
          </a:p>
          <a:p>
            <a:pPr lvl="1"/>
            <a:r>
              <a:rPr lang="en-US" dirty="0" smtClean="0"/>
              <a:t>Useful for student tracking</a:t>
            </a:r>
          </a:p>
          <a:p>
            <a:pPr lvl="1"/>
            <a:r>
              <a:rPr lang="en-US" dirty="0" smtClean="0"/>
              <a:t>Burden of cost typically on student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sz="2800" dirty="0" smtClean="0"/>
              <a:t>Formative Assessment Theory</a:t>
            </a:r>
          </a:p>
          <a:p>
            <a:pPr lvl="1"/>
            <a:r>
              <a:rPr lang="en-US" sz="2000" dirty="0" smtClean="0"/>
              <a:t>Black &amp; </a:t>
            </a:r>
            <a:r>
              <a:rPr lang="en-US" sz="2000" dirty="0" err="1" smtClean="0"/>
              <a:t>Wiliam</a:t>
            </a:r>
            <a:r>
              <a:rPr lang="en-US" sz="2000" dirty="0" smtClean="0"/>
              <a:t>, </a:t>
            </a:r>
            <a:r>
              <a:rPr lang="en-US" sz="2000" i="1" dirty="0" smtClean="0"/>
              <a:t>Inside the Black Box: Raising Standards Through Classroom Assessment.</a:t>
            </a:r>
          </a:p>
          <a:p>
            <a:pPr lvl="1"/>
            <a:r>
              <a:rPr lang="en-US" sz="2000" u="sng" dirty="0" smtClean="0"/>
              <a:t>Assessment Methods in Statistical Education: An International Perspective</a:t>
            </a:r>
            <a:r>
              <a:rPr lang="en-US" sz="2000" dirty="0" smtClean="0"/>
              <a:t>.  By </a:t>
            </a:r>
            <a:r>
              <a:rPr lang="en-US" sz="2000" dirty="0" err="1" smtClean="0"/>
              <a:t>Bidgood</a:t>
            </a:r>
            <a:r>
              <a:rPr lang="en-US" sz="2000" dirty="0" smtClean="0"/>
              <a:t>, Hunt, and Joliffe.  Wiley.</a:t>
            </a:r>
          </a:p>
          <a:p>
            <a:r>
              <a:rPr lang="en-US" sz="2800" dirty="0" smtClean="0"/>
              <a:t>Databases in Clicker Questions</a:t>
            </a:r>
          </a:p>
          <a:p>
            <a:pPr lvl="1"/>
            <a:r>
              <a:rPr lang="en-US" sz="2000" dirty="0" smtClean="0">
                <a:hlinkClick r:id="rId2"/>
              </a:rPr>
              <a:t>http://mathquest.carroll.edu/resources.html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>
                <a:hlinkClick r:id="rId3"/>
              </a:rPr>
              <a:t>http://www.ou.edu/statsclickers/clickerQuestions.htm</a:t>
            </a:r>
            <a:r>
              <a:rPr lang="en-US" sz="2000" dirty="0" smtClean="0"/>
              <a:t> </a:t>
            </a:r>
          </a:p>
          <a:p>
            <a:pPr lvl="2"/>
            <a:r>
              <a:rPr lang="en-US" sz="1600" dirty="0" smtClean="0"/>
              <a:t>Includes misconceptions</a:t>
            </a:r>
          </a:p>
          <a:p>
            <a:pPr lvl="1"/>
            <a:r>
              <a:rPr lang="en-US" sz="2000" dirty="0" smtClean="0"/>
              <a:t>Publishers</a:t>
            </a:r>
          </a:p>
          <a:p>
            <a:r>
              <a:rPr lang="en-US" sz="2800" dirty="0" smtClean="0"/>
              <a:t>Effectiveness</a:t>
            </a:r>
          </a:p>
          <a:p>
            <a:pPr lvl="1"/>
            <a:r>
              <a:rPr lang="en-US" sz="2000" dirty="0" smtClean="0"/>
              <a:t>Search </a:t>
            </a:r>
            <a:r>
              <a:rPr lang="en-US" sz="2000" dirty="0" err="1" smtClean="0"/>
              <a:t>ICOTS</a:t>
            </a:r>
            <a:r>
              <a:rPr lang="en-US" sz="2000" dirty="0" smtClean="0"/>
              <a:t>, </a:t>
            </a:r>
            <a:r>
              <a:rPr lang="en-US" sz="2000" dirty="0" err="1" smtClean="0"/>
              <a:t>IASE</a:t>
            </a:r>
            <a:r>
              <a:rPr lang="en-US" sz="2000" dirty="0" smtClean="0"/>
              <a:t>, </a:t>
            </a:r>
            <a:r>
              <a:rPr lang="en-US" sz="2000" dirty="0" err="1" smtClean="0"/>
              <a:t>JSE</a:t>
            </a:r>
            <a:r>
              <a:rPr lang="en-US" sz="2000" dirty="0" smtClean="0"/>
              <a:t>, </a:t>
            </a:r>
            <a:r>
              <a:rPr lang="en-US" sz="2000" dirty="0" err="1" smtClean="0"/>
              <a:t>SERJ</a:t>
            </a:r>
            <a:endParaRPr lang="en-US" sz="2000" dirty="0" smtClean="0"/>
          </a:p>
          <a:p>
            <a:pPr lvl="1"/>
            <a:r>
              <a:rPr lang="en-US" sz="2000" dirty="0" smtClean="0"/>
              <a:t>See providers websites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28674" name="ShockwaveFlash1" r:id="rId2" imgW="9142857" imgH="6857143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This presentation will be posted on my website: </a:t>
            </a:r>
            <a:r>
              <a:rPr lang="en-US" sz="2800" dirty="0" smtClean="0">
                <a:hlinkClick r:id="rId2"/>
              </a:rPr>
              <a:t>http://homepage.villanova.edu/michael.posner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If you have any feedback, please let me know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Conflict of Interest Disclaimer</a:t>
            </a:r>
            <a:r>
              <a:rPr lang="en-US" sz="2800" dirty="0" smtClean="0"/>
              <a:t>: I have no financial or other affiliation with any of these companies</a:t>
            </a:r>
            <a:endParaRPr lang="en-US" sz="28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0"/>
            <a:ext cx="403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“Clickers”?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Response Systems (</a:t>
            </a:r>
            <a:r>
              <a:rPr lang="en-US" dirty="0" err="1" smtClean="0"/>
              <a:t>PRS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Manual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“Clickers”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Poll Everywhere</a:t>
            </a:r>
          </a:p>
          <a:p>
            <a:pPr lvl="1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724400" y="2505670"/>
            <a:ext cx="3657600" cy="923330"/>
            <a:chOff x="2971800" y="2819400"/>
            <a:chExt cx="3657600" cy="923330"/>
          </a:xfrm>
        </p:grpSpPr>
        <p:sp>
          <p:nvSpPr>
            <p:cNvPr id="4" name="Rectangle 3"/>
            <p:cNvSpPr/>
            <p:nvPr/>
          </p:nvSpPr>
          <p:spPr>
            <a:xfrm>
              <a:off x="2971800" y="2819400"/>
              <a:ext cx="684803" cy="92333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963397" y="2819400"/>
              <a:ext cx="684803" cy="92333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953997" y="2819400"/>
              <a:ext cx="684803" cy="92333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44597" y="2819400"/>
              <a:ext cx="684803" cy="92333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D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09800"/>
            <a:ext cx="11239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810000"/>
            <a:ext cx="227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599" y="5334000"/>
            <a:ext cx="2245895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PRS</a:t>
            </a:r>
            <a:r>
              <a:rPr lang="en-US" dirty="0" smtClean="0"/>
              <a:t> 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Benefits/Utility </a:t>
            </a:r>
            <a:r>
              <a:rPr lang="en-US" dirty="0" smtClean="0"/>
              <a:t>of </a:t>
            </a:r>
            <a:r>
              <a:rPr lang="en-US" dirty="0" err="1" smtClean="0"/>
              <a:t>PRS</a:t>
            </a:r>
            <a:endParaRPr lang="en-US" dirty="0" smtClean="0"/>
          </a:p>
          <a:p>
            <a:pPr lvl="1"/>
            <a:r>
              <a:rPr lang="en-US" dirty="0" smtClean="0"/>
              <a:t>Engaged students………</a:t>
            </a:r>
          </a:p>
          <a:p>
            <a:pPr lvl="1"/>
            <a:r>
              <a:rPr lang="en-US" dirty="0" smtClean="0"/>
              <a:t>“Just in Time Teaching”</a:t>
            </a:r>
          </a:p>
          <a:p>
            <a:pPr lvl="1"/>
            <a:r>
              <a:rPr lang="en-US" dirty="0" smtClean="0"/>
              <a:t>Invest in Predictions</a:t>
            </a:r>
          </a:p>
          <a:p>
            <a:pPr lvl="1"/>
            <a:r>
              <a:rPr lang="en-US" dirty="0" smtClean="0"/>
              <a:t>Summarize Simulations</a:t>
            </a:r>
          </a:p>
          <a:p>
            <a:pPr lvl="1"/>
            <a:r>
              <a:rPr lang="en-US" dirty="0" smtClean="0"/>
              <a:t>Student Surveys</a:t>
            </a:r>
          </a:p>
          <a:p>
            <a:pPr lvl="1"/>
            <a:r>
              <a:rPr lang="en-US" dirty="0" smtClean="0"/>
              <a:t>Formative Assessment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09800"/>
            <a:ext cx="3505200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05000"/>
            <a:ext cx="3581400" cy="403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763000" cy="1143000"/>
          </a:xfrm>
        </p:spPr>
        <p:txBody>
          <a:bodyPr/>
          <a:lstStyle/>
          <a:p>
            <a:r>
              <a:rPr lang="en-US" dirty="0" smtClean="0"/>
              <a:t>Getting a </a:t>
            </a:r>
            <a:r>
              <a:rPr lang="en-US" dirty="0" err="1" smtClean="0"/>
              <a:t>PollEverywhere</a:t>
            </a:r>
            <a:r>
              <a:rPr lang="en-US" dirty="0" smtClean="0"/>
              <a:t> Account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3733800" y="1676400"/>
            <a:ext cx="1219200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733800" y="2743200"/>
            <a:ext cx="1219200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181600" y="1676400"/>
            <a:ext cx="1219200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181600" y="2743200"/>
            <a:ext cx="1219200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477000" y="1676400"/>
            <a:ext cx="1219200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553200" y="2209800"/>
            <a:ext cx="1219200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696200" y="1676400"/>
            <a:ext cx="1219200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696200" y="2438400"/>
            <a:ext cx="1219200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85800" y="3581400"/>
            <a:ext cx="1905000" cy="2590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6146" name="ShockwaveFlash1" r:id="rId2" imgW="9142857" imgH="6857143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Day One Questions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" y="1143000"/>
            <a:ext cx="902208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Random Rectangles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257800" y="1600200"/>
            <a:ext cx="4114800" cy="4191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is the average area of the rectangles?</a:t>
            </a:r>
          </a:p>
          <a:p>
            <a:pPr>
              <a:buNone/>
            </a:pPr>
            <a:r>
              <a:rPr lang="en-US" dirty="0" smtClean="0"/>
              <a:t>1. Best Guess</a:t>
            </a:r>
          </a:p>
          <a:p>
            <a:pPr>
              <a:buNone/>
            </a:pPr>
            <a:r>
              <a:rPr lang="en-US" dirty="0" smtClean="0"/>
              <a:t>2. Representative 5</a:t>
            </a:r>
          </a:p>
          <a:p>
            <a:pPr>
              <a:buNone/>
            </a:pPr>
            <a:r>
              <a:rPr lang="en-US" dirty="0" smtClean="0"/>
              <a:t>3. Random 5</a:t>
            </a:r>
          </a:p>
          <a:p>
            <a:pPr>
              <a:buNone/>
            </a:pPr>
            <a:r>
              <a:rPr lang="en-US" dirty="0" smtClean="0"/>
              <a:t>4. Random 20</a:t>
            </a:r>
            <a:endParaRPr lang="en-US" dirty="0"/>
          </a:p>
        </p:txBody>
      </p:sp>
      <p:pic>
        <p:nvPicPr>
          <p:cNvPr id="7" name="Picture 6" descr="sampling - rectang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45905"/>
            <a:ext cx="4876800" cy="6112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Rectangles using PE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3886200"/>
          <a:ext cx="8869558" cy="524342"/>
        </p:xfrm>
        <a:graphic>
          <a:graphicData uri="http://schemas.openxmlformats.org/drawingml/2006/table">
            <a:tbl>
              <a:tblPr/>
              <a:tblGrid>
                <a:gridCol w="597630"/>
                <a:gridCol w="605568"/>
                <a:gridCol w="605568"/>
                <a:gridCol w="605568"/>
                <a:gridCol w="605568"/>
                <a:gridCol w="605568"/>
                <a:gridCol w="605568"/>
                <a:gridCol w="605568"/>
                <a:gridCol w="605568"/>
                <a:gridCol w="708756"/>
                <a:gridCol w="695548"/>
                <a:gridCol w="708756"/>
                <a:gridCol w="708756"/>
                <a:gridCol w="605568"/>
              </a:tblGrid>
              <a:tr h="3109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smtClean="0">
                          <a:latin typeface="Times New Roman"/>
                          <a:ea typeface="Times New Roman"/>
                        </a:rPr>
                        <a:t>Guess</a:t>
                      </a:r>
                      <a:endParaRPr lang="en-US" sz="2000" u="sng" dirty="0">
                        <a:latin typeface="Times New Roman"/>
                        <a:ea typeface="Times New Roman"/>
                      </a:endParaRPr>
                    </a:p>
                  </a:txBody>
                  <a:tcPr marL="58309" marR="58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latin typeface="Times New Roman"/>
                          <a:ea typeface="Times New Roman"/>
                        </a:rPr>
                        <a:t>&lt;3</a:t>
                      </a:r>
                      <a:endParaRPr lang="en-US" sz="2000" u="sng" dirty="0">
                        <a:latin typeface="Times New Roman"/>
                        <a:ea typeface="Times New Roman"/>
                      </a:endParaRPr>
                    </a:p>
                  </a:txBody>
                  <a:tcPr marL="58309" marR="58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latin typeface="Times New Roman"/>
                          <a:ea typeface="Times New Roman"/>
                        </a:rPr>
                        <a:t>3-3.9</a:t>
                      </a:r>
                      <a:endParaRPr lang="en-US" sz="2000" u="sng" dirty="0">
                        <a:latin typeface="Times New Roman"/>
                        <a:ea typeface="Times New Roman"/>
                      </a:endParaRPr>
                    </a:p>
                  </a:txBody>
                  <a:tcPr marL="58309" marR="58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latin typeface="Times New Roman"/>
                          <a:ea typeface="Times New Roman"/>
                        </a:rPr>
                        <a:t>4-4.9</a:t>
                      </a:r>
                      <a:endParaRPr lang="en-US" sz="2000" u="sng" dirty="0">
                        <a:latin typeface="Times New Roman"/>
                        <a:ea typeface="Times New Roman"/>
                      </a:endParaRPr>
                    </a:p>
                  </a:txBody>
                  <a:tcPr marL="58309" marR="58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latin typeface="Times New Roman"/>
                          <a:ea typeface="Times New Roman"/>
                        </a:rPr>
                        <a:t>5-5.9</a:t>
                      </a:r>
                      <a:endParaRPr lang="en-US" sz="2000" u="sng">
                        <a:latin typeface="Times New Roman"/>
                        <a:ea typeface="Times New Roman"/>
                      </a:endParaRPr>
                    </a:p>
                  </a:txBody>
                  <a:tcPr marL="58309" marR="58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latin typeface="Times New Roman"/>
                          <a:ea typeface="Times New Roman"/>
                        </a:rPr>
                        <a:t>6-6.9</a:t>
                      </a:r>
                      <a:endParaRPr lang="en-US" sz="2000" u="sng" dirty="0">
                        <a:latin typeface="Times New Roman"/>
                        <a:ea typeface="Times New Roman"/>
                      </a:endParaRPr>
                    </a:p>
                  </a:txBody>
                  <a:tcPr marL="58309" marR="58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latin typeface="Times New Roman"/>
                          <a:ea typeface="Times New Roman"/>
                        </a:rPr>
                        <a:t>7-7.9</a:t>
                      </a:r>
                      <a:endParaRPr lang="en-US" sz="2000" u="sng" dirty="0">
                        <a:latin typeface="Times New Roman"/>
                        <a:ea typeface="Times New Roman"/>
                      </a:endParaRPr>
                    </a:p>
                  </a:txBody>
                  <a:tcPr marL="58309" marR="58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latin typeface="Times New Roman"/>
                          <a:ea typeface="Times New Roman"/>
                        </a:rPr>
                        <a:t>8-8.9</a:t>
                      </a:r>
                      <a:endParaRPr lang="en-US" sz="2000" u="sng">
                        <a:latin typeface="Times New Roman"/>
                        <a:ea typeface="Times New Roman"/>
                      </a:endParaRPr>
                    </a:p>
                  </a:txBody>
                  <a:tcPr marL="58309" marR="58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latin typeface="Times New Roman"/>
                          <a:ea typeface="Times New Roman"/>
                        </a:rPr>
                        <a:t>9-9.9</a:t>
                      </a:r>
                      <a:endParaRPr lang="en-US" sz="2000" u="sng" dirty="0">
                        <a:latin typeface="Times New Roman"/>
                        <a:ea typeface="Times New Roman"/>
                      </a:endParaRPr>
                    </a:p>
                  </a:txBody>
                  <a:tcPr marL="58309" marR="58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latin typeface="Times New Roman"/>
                          <a:ea typeface="Times New Roman"/>
                        </a:rPr>
                        <a:t>10-10.9</a:t>
                      </a:r>
                      <a:endParaRPr lang="en-US" sz="2000" u="sng">
                        <a:latin typeface="Times New Roman"/>
                        <a:ea typeface="Times New Roman"/>
                      </a:endParaRPr>
                    </a:p>
                  </a:txBody>
                  <a:tcPr marL="58309" marR="58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latin typeface="Times New Roman"/>
                          <a:ea typeface="Times New Roman"/>
                        </a:rPr>
                        <a:t>11-11.9</a:t>
                      </a:r>
                      <a:endParaRPr lang="en-US" sz="2000" u="sng">
                        <a:latin typeface="Times New Roman"/>
                        <a:ea typeface="Times New Roman"/>
                      </a:endParaRPr>
                    </a:p>
                  </a:txBody>
                  <a:tcPr marL="58309" marR="58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latin typeface="Times New Roman"/>
                          <a:ea typeface="Times New Roman"/>
                        </a:rPr>
                        <a:t>12-12.9</a:t>
                      </a:r>
                      <a:endParaRPr lang="en-US" sz="2000" u="sng">
                        <a:latin typeface="Times New Roman"/>
                        <a:ea typeface="Times New Roman"/>
                      </a:endParaRPr>
                    </a:p>
                  </a:txBody>
                  <a:tcPr marL="58309" marR="58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latin typeface="Times New Roman"/>
                          <a:ea typeface="Times New Roman"/>
                        </a:rPr>
                        <a:t>13-15.9</a:t>
                      </a:r>
                      <a:endParaRPr lang="en-US" sz="2000" u="sng" dirty="0">
                        <a:latin typeface="Times New Roman"/>
                        <a:ea typeface="Times New Roman"/>
                      </a:endParaRPr>
                    </a:p>
                  </a:txBody>
                  <a:tcPr marL="58309" marR="58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latin typeface="Times New Roman"/>
                          <a:ea typeface="Times New Roman"/>
                        </a:rPr>
                        <a:t>16+</a:t>
                      </a:r>
                      <a:endParaRPr lang="en-US" sz="2000" u="sng" dirty="0">
                        <a:latin typeface="Times New Roman"/>
                        <a:ea typeface="Times New Roman"/>
                      </a:endParaRPr>
                    </a:p>
                  </a:txBody>
                  <a:tcPr marL="58309" marR="58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4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latin typeface="Times New Roman"/>
                          <a:ea typeface="Times New Roman"/>
                        </a:rPr>
                        <a:t>Text</a:t>
                      </a:r>
                      <a:endParaRPr lang="en-US" sz="2000" u="sng">
                        <a:latin typeface="Times New Roman"/>
                        <a:ea typeface="Times New Roman"/>
                      </a:endParaRPr>
                    </a:p>
                  </a:txBody>
                  <a:tcPr marL="58309" marR="58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latin typeface="Times New Roman"/>
                          <a:ea typeface="Times New Roman"/>
                        </a:rPr>
                        <a:t>83913</a:t>
                      </a:r>
                      <a:endParaRPr lang="en-US" sz="2000" u="sng">
                        <a:latin typeface="Times New Roman"/>
                        <a:ea typeface="Times New Roman"/>
                      </a:endParaRPr>
                    </a:p>
                  </a:txBody>
                  <a:tcPr marL="58309" marR="58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latin typeface="Times New Roman"/>
                          <a:ea typeface="Times New Roman"/>
                        </a:rPr>
                        <a:t>83914</a:t>
                      </a:r>
                      <a:endParaRPr lang="en-US" sz="2000" u="sng" dirty="0">
                        <a:latin typeface="Times New Roman"/>
                        <a:ea typeface="Times New Roman"/>
                      </a:endParaRPr>
                    </a:p>
                  </a:txBody>
                  <a:tcPr marL="58309" marR="58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latin typeface="Times New Roman"/>
                          <a:ea typeface="Times New Roman"/>
                        </a:rPr>
                        <a:t>83915</a:t>
                      </a:r>
                      <a:endParaRPr lang="en-US" sz="2000" u="sng" dirty="0">
                        <a:latin typeface="Times New Roman"/>
                        <a:ea typeface="Times New Roman"/>
                      </a:endParaRPr>
                    </a:p>
                  </a:txBody>
                  <a:tcPr marL="58309" marR="58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latin typeface="Times New Roman"/>
                          <a:ea typeface="Times New Roman"/>
                        </a:rPr>
                        <a:t>83916</a:t>
                      </a:r>
                      <a:endParaRPr lang="en-US" sz="2000" u="sng" dirty="0">
                        <a:latin typeface="Times New Roman"/>
                        <a:ea typeface="Times New Roman"/>
                      </a:endParaRPr>
                    </a:p>
                  </a:txBody>
                  <a:tcPr marL="58309" marR="58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latin typeface="Times New Roman"/>
                          <a:ea typeface="Times New Roman"/>
                        </a:rPr>
                        <a:t>83917</a:t>
                      </a:r>
                      <a:endParaRPr lang="en-US" sz="2000" u="sng" dirty="0">
                        <a:latin typeface="Times New Roman"/>
                        <a:ea typeface="Times New Roman"/>
                      </a:endParaRPr>
                    </a:p>
                  </a:txBody>
                  <a:tcPr marL="58309" marR="58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latin typeface="Times New Roman"/>
                          <a:ea typeface="Times New Roman"/>
                        </a:rPr>
                        <a:t>97479</a:t>
                      </a:r>
                      <a:endParaRPr lang="en-US" sz="2000" u="sng" dirty="0">
                        <a:latin typeface="Times New Roman"/>
                        <a:ea typeface="Times New Roman"/>
                      </a:endParaRPr>
                    </a:p>
                  </a:txBody>
                  <a:tcPr marL="58309" marR="58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latin typeface="Times New Roman"/>
                          <a:ea typeface="Times New Roman"/>
                        </a:rPr>
                        <a:t>97480</a:t>
                      </a:r>
                      <a:endParaRPr lang="en-US" sz="2000" u="sng" dirty="0">
                        <a:latin typeface="Times New Roman"/>
                        <a:ea typeface="Times New Roman"/>
                      </a:endParaRPr>
                    </a:p>
                  </a:txBody>
                  <a:tcPr marL="58309" marR="58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latin typeface="Times New Roman"/>
                          <a:ea typeface="Times New Roman"/>
                        </a:rPr>
                        <a:t>97481</a:t>
                      </a:r>
                      <a:endParaRPr lang="en-US" sz="2000" u="sng" dirty="0">
                        <a:latin typeface="Times New Roman"/>
                        <a:ea typeface="Times New Roman"/>
                      </a:endParaRPr>
                    </a:p>
                  </a:txBody>
                  <a:tcPr marL="58309" marR="58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latin typeface="Times New Roman"/>
                          <a:ea typeface="Times New Roman"/>
                        </a:rPr>
                        <a:t>97547</a:t>
                      </a:r>
                      <a:endParaRPr lang="en-US" sz="2000" u="sng" dirty="0">
                        <a:latin typeface="Times New Roman"/>
                        <a:ea typeface="Times New Roman"/>
                      </a:endParaRPr>
                    </a:p>
                  </a:txBody>
                  <a:tcPr marL="58309" marR="58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latin typeface="Times New Roman"/>
                          <a:ea typeface="Times New Roman"/>
                        </a:rPr>
                        <a:t>97548</a:t>
                      </a:r>
                      <a:endParaRPr lang="en-US" sz="2000" u="sng" dirty="0">
                        <a:latin typeface="Times New Roman"/>
                        <a:ea typeface="Times New Roman"/>
                      </a:endParaRPr>
                    </a:p>
                  </a:txBody>
                  <a:tcPr marL="58309" marR="58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latin typeface="Times New Roman"/>
                          <a:ea typeface="Times New Roman"/>
                        </a:rPr>
                        <a:t>97549</a:t>
                      </a:r>
                      <a:endParaRPr lang="en-US" sz="2000" u="sng" dirty="0">
                        <a:latin typeface="Times New Roman"/>
                        <a:ea typeface="Times New Roman"/>
                      </a:endParaRPr>
                    </a:p>
                  </a:txBody>
                  <a:tcPr marL="58309" marR="58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latin typeface="Times New Roman"/>
                          <a:ea typeface="Times New Roman"/>
                        </a:rPr>
                        <a:t>97550</a:t>
                      </a:r>
                      <a:endParaRPr lang="en-US" sz="2000" u="sng" dirty="0">
                        <a:latin typeface="Times New Roman"/>
                        <a:ea typeface="Times New Roman"/>
                      </a:endParaRPr>
                    </a:p>
                  </a:txBody>
                  <a:tcPr marL="58309" marR="58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latin typeface="Times New Roman"/>
                          <a:ea typeface="Times New Roman"/>
                        </a:rPr>
                        <a:t>97551</a:t>
                      </a:r>
                      <a:endParaRPr lang="en-US" sz="2000" u="sng" dirty="0">
                        <a:latin typeface="Times New Roman"/>
                        <a:ea typeface="Times New Roman"/>
                      </a:endParaRPr>
                    </a:p>
                  </a:txBody>
                  <a:tcPr marL="58309" marR="58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19050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(Subset of Instruction Sheet)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Look at the following page for a few seconds.  What is your best guess for the average area of the rectangles?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_______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TEXT TO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22333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FOLLOWED BY YOUR ANSWER FROM THE TABLE BELOW: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Random Rectangles - Results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1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838201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00475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4100" y="3810000"/>
            <a:ext cx="38989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549</TotalTime>
  <Words>606</Words>
  <Application>Microsoft Office PowerPoint</Application>
  <PresentationFormat>On-screen Show (4:3)</PresentationFormat>
  <Paragraphs>192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Theme1</vt:lpstr>
      <vt:lpstr>FREE CLICKERS!!! Using PollEverywhere for Formative Assessment in the Classroom</vt:lpstr>
      <vt:lpstr>What are “Clickers”?</vt:lpstr>
      <vt:lpstr>PRS in the Classroom</vt:lpstr>
      <vt:lpstr>Getting a PollEverywhere Account</vt:lpstr>
      <vt:lpstr>Slide 5</vt:lpstr>
      <vt:lpstr>Day One Questions</vt:lpstr>
      <vt:lpstr>Random Rectangles</vt:lpstr>
      <vt:lpstr>Random Rectangles using PE</vt:lpstr>
      <vt:lpstr>Random Rectangles - Results</vt:lpstr>
      <vt:lpstr>Birthday Problem</vt:lpstr>
      <vt:lpstr>Propose an Experiment</vt:lpstr>
      <vt:lpstr>Other Uses</vt:lpstr>
      <vt:lpstr>PE vs. Clickers: A Novice View</vt:lpstr>
      <vt:lpstr>PE vs. Clickers: A Novice View II</vt:lpstr>
      <vt:lpstr>PE in My Classroom</vt:lpstr>
      <vt:lpstr>Summary</vt:lpstr>
      <vt:lpstr>Resources</vt:lpstr>
      <vt:lpstr>Slide 18</vt:lpstr>
      <vt:lpstr>Slide 19</vt:lpstr>
    </vt:vector>
  </TitlesOfParts>
  <Company>Villanova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A. Posner</dc:creator>
  <cp:lastModifiedBy>Michael A. Posner</cp:lastModifiedBy>
  <cp:revision>30</cp:revision>
  <dcterms:created xsi:type="dcterms:W3CDTF">2010-12-20T21:12:10Z</dcterms:created>
  <dcterms:modified xsi:type="dcterms:W3CDTF">2011-02-21T16:31:13Z</dcterms:modified>
</cp:coreProperties>
</file>