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6" r:id="rId1"/>
  </p:sldMasterIdLst>
  <p:notesMasterIdLst>
    <p:notesMasterId r:id="rId16"/>
  </p:notesMasterIdLst>
  <p:sldIdLst>
    <p:sldId id="256" r:id="rId2"/>
    <p:sldId id="261" r:id="rId3"/>
    <p:sldId id="262" r:id="rId4"/>
    <p:sldId id="268" r:id="rId5"/>
    <p:sldId id="258" r:id="rId6"/>
    <p:sldId id="260" r:id="rId7"/>
    <p:sldId id="266" r:id="rId8"/>
    <p:sldId id="264" r:id="rId9"/>
    <p:sldId id="263" r:id="rId10"/>
    <p:sldId id="265" r:id="rId11"/>
    <p:sldId id="267" r:id="rId12"/>
    <p:sldId id="269" r:id="rId13"/>
    <p:sldId id="257"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57" autoAdjust="0"/>
  </p:normalViewPr>
  <p:slideViewPr>
    <p:cSldViewPr snapToGrid="0" snapToObjects="1">
      <p:cViewPr varScale="1">
        <p:scale>
          <a:sx n="65" d="100"/>
          <a:sy n="65" d="100"/>
        </p:scale>
        <p:origin x="-131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1B4629-7786-C741-990E-3AE53F74BE44}" type="datetimeFigureOut">
              <a:rPr lang="en-US" smtClean="0"/>
              <a:pPr/>
              <a:t>11/22/2010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040051-A8D9-5443-A9AC-BB987835172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Sean and Aaron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Sean and Aaron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Sean and Aaron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p>
          <a:p>
            <a:endParaRPr lang="en-US" dirty="0" smtClean="0"/>
          </a:p>
          <a:p>
            <a:r>
              <a:rPr lang="en-US" dirty="0" smtClean="0"/>
              <a:t>“Pig-</a:t>
            </a:r>
            <a:r>
              <a:rPr lang="en-US" baseline="0" dirty="0" smtClean="0"/>
              <a:t>Out” = both pigs land on their sides with only one of the dots facing up.</a:t>
            </a:r>
          </a:p>
          <a:p>
            <a:r>
              <a:rPr lang="en-US" baseline="0" dirty="0" smtClean="0"/>
              <a:t>“Oinker” = both pigs are touching</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p>
          <a:p>
            <a:endParaRPr lang="en-US" dirty="0" smtClean="0"/>
          </a:p>
          <a:p>
            <a:r>
              <a:rPr lang="en-US" dirty="0" smtClean="0"/>
              <a:t>The “</a:t>
            </a:r>
            <a:r>
              <a:rPr lang="en-US" dirty="0" err="1" smtClean="0"/>
              <a:t>makin</a:t>
            </a:r>
            <a:r>
              <a:rPr lang="en-US" dirty="0" smtClean="0"/>
              <a:t>’ bacon” picture is censored.</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p>
          <a:p>
            <a:endParaRPr lang="en-US" dirty="0" smtClean="0"/>
          </a:p>
          <a:p>
            <a:r>
              <a:rPr lang="en-US" dirty="0" smtClean="0"/>
              <a:t>Jen - I cannot remember this since its been</a:t>
            </a:r>
            <a:r>
              <a:rPr lang="en-US" baseline="0" dirty="0" smtClean="0"/>
              <a:t> a while…Aaron do you know if the expensive pigs can land on their tail and the cheap ones can’t? Or maybe the leaning </a:t>
            </a:r>
            <a:r>
              <a:rPr lang="en-US" baseline="0" dirty="0" err="1" smtClean="0"/>
              <a:t>jowler</a:t>
            </a:r>
            <a:r>
              <a:rPr lang="en-US" baseline="0" dirty="0" smtClean="0"/>
              <a:t>? We could just leave it as “you need to test them out and see what the possibilities are”</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Stacey</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Jen</a:t>
            </a:r>
            <a:endParaRPr lang="en-US" dirty="0"/>
          </a:p>
        </p:txBody>
      </p:sp>
      <p:sp>
        <p:nvSpPr>
          <p:cNvPr id="4" name="Slide Number Placeholder 3"/>
          <p:cNvSpPr>
            <a:spLocks noGrp="1"/>
          </p:cNvSpPr>
          <p:nvPr>
            <p:ph type="sldNum" sz="quarter" idx="10"/>
          </p:nvPr>
        </p:nvSpPr>
        <p:spPr/>
        <p:txBody>
          <a:bodyPr/>
          <a:lstStyle/>
          <a:p>
            <a:fld id="{2C040051-A8D9-5443-A9AC-BB987835172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2E5BC43-E755-F347-9739-AA2419DA6C76}" type="datetimeFigureOut">
              <a:rPr lang="en-US" smtClean="0"/>
              <a:pPr/>
              <a:t>11/22/2010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2214FBC-E3B0-4EAB-95AF-6C63DF6D889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1BD46-4338-0849-8F4B-B6D6C1083B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2E5BC43-E755-F347-9739-AA2419DA6C76}" type="datetimeFigureOut">
              <a:rPr lang="en-US" smtClean="0"/>
              <a:pPr/>
              <a:t>11/22/2010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851BD46-4338-0849-8F4B-B6D6C1083BA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851BD46-4338-0849-8F4B-B6D6C1083BA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E519841-B96A-4DD9-B158-9961937F6A4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2E5BC43-E755-F347-9739-AA2419DA6C76}" type="datetimeFigureOut">
              <a:rPr lang="en-US" smtClean="0"/>
              <a:pPr/>
              <a:t>11/22/2010</a:t>
            </a:fld>
            <a:endParaRPr lang="en-US"/>
          </a:p>
        </p:txBody>
      </p:sp>
      <p:sp>
        <p:nvSpPr>
          <p:cNvPr id="10" name="Slide Number Placeholder 9"/>
          <p:cNvSpPr>
            <a:spLocks noGrp="1"/>
          </p:cNvSpPr>
          <p:nvPr>
            <p:ph type="sldNum" sz="quarter" idx="16"/>
          </p:nvPr>
        </p:nvSpPr>
        <p:spPr/>
        <p:txBody>
          <a:bodyPr rtlCol="0"/>
          <a:lstStyle/>
          <a:p>
            <a:fld id="{C851BD46-4338-0849-8F4B-B6D6C1083BA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2E5BC43-E755-F347-9739-AA2419DA6C76}" type="datetimeFigureOut">
              <a:rPr lang="en-US" smtClean="0"/>
              <a:pPr/>
              <a:t>11/22/2010</a:t>
            </a:fld>
            <a:endParaRPr lang="en-US"/>
          </a:p>
        </p:txBody>
      </p:sp>
      <p:sp>
        <p:nvSpPr>
          <p:cNvPr id="12" name="Slide Number Placeholder 11"/>
          <p:cNvSpPr>
            <a:spLocks noGrp="1"/>
          </p:cNvSpPr>
          <p:nvPr>
            <p:ph type="sldNum" sz="quarter" idx="16"/>
          </p:nvPr>
        </p:nvSpPr>
        <p:spPr/>
        <p:txBody>
          <a:bodyPr rtlCol="0"/>
          <a:lstStyle/>
          <a:p>
            <a:fld id="{C851BD46-4338-0849-8F4B-B6D6C1083BA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851BD46-4338-0849-8F4B-B6D6C1083B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851BD46-4338-0849-8F4B-B6D6C1083B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2E5BC43-E755-F347-9739-AA2419DA6C76}"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9EC1F77-7E87-445D-9269-B7FDF20BAC8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2E5BC43-E755-F347-9739-AA2419DA6C76}" type="datetimeFigureOut">
              <a:rPr lang="en-US" smtClean="0"/>
              <a:pPr/>
              <a:t>11/22/2010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851BD46-4338-0849-8F4B-B6D6C1083BA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2E5BC43-E755-F347-9739-AA2419DA6C76}" type="datetimeFigureOut">
              <a:rPr lang="en-US" smtClean="0"/>
              <a:pPr/>
              <a:t>11/22/2010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851BD46-4338-0849-8F4B-B6D6C1083B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athnificent.com/store/product/3534/Piglet,-Probability-(7-way)/"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bjcraftsupplies.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tellapallet.com/pig_game.htm" TargetMode="External"/><Relationship Id="rId2" Type="http://schemas.openxmlformats.org/officeDocument/2006/relationships/hyperlink" Target="http://en.wikipedia.org/wiki/Pass_the_Pigs" TargetMode="External"/><Relationship Id="rId1" Type="http://schemas.openxmlformats.org/officeDocument/2006/relationships/slideLayout" Target="../slideLayouts/slideLayout2.xml"/><Relationship Id="rId5" Type="http://schemas.openxmlformats.org/officeDocument/2006/relationships/hyperlink" Target="http://www.toptrumps.com/play/pigs/pigs.html" TargetMode="External"/><Relationship Id="rId4" Type="http://schemas.openxmlformats.org/officeDocument/2006/relationships/hyperlink" Target="http://www.members.tripod.com/~passpigs/prob.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6587" y="411868"/>
            <a:ext cx="3261117" cy="3003190"/>
          </a:xfrm>
        </p:spPr>
        <p:txBody>
          <a:bodyPr>
            <a:normAutofit/>
          </a:bodyPr>
          <a:lstStyle/>
          <a:p>
            <a:r>
              <a:rPr lang="en-US" sz="3600" dirty="0" smtClean="0"/>
              <a:t>This Little Piggy Teaches Probability</a:t>
            </a:r>
            <a:endParaRPr lang="en-US" sz="3600" dirty="0"/>
          </a:p>
        </p:txBody>
      </p:sp>
      <p:sp>
        <p:nvSpPr>
          <p:cNvPr id="3" name="Subtitle 2"/>
          <p:cNvSpPr>
            <a:spLocks noGrp="1"/>
          </p:cNvSpPr>
          <p:nvPr>
            <p:ph type="subTitle" idx="1"/>
          </p:nvPr>
        </p:nvSpPr>
        <p:spPr>
          <a:xfrm>
            <a:off x="1395165" y="4238787"/>
            <a:ext cx="6705600" cy="1922042"/>
          </a:xfrm>
        </p:spPr>
        <p:txBody>
          <a:bodyPr>
            <a:normAutofit fontScale="85000" lnSpcReduction="20000"/>
          </a:bodyPr>
          <a:lstStyle/>
          <a:p>
            <a:pPr algn="ctr"/>
            <a:endParaRPr lang="en-US" dirty="0" smtClean="0"/>
          </a:p>
          <a:p>
            <a:pPr algn="ctr"/>
            <a:r>
              <a:rPr lang="en-US" dirty="0" smtClean="0"/>
              <a:t>Stacey Hancock, Clark University</a:t>
            </a:r>
          </a:p>
          <a:p>
            <a:pPr algn="ctr"/>
            <a:r>
              <a:rPr lang="en-US" dirty="0" smtClean="0"/>
              <a:t>Jennifer Noll, Portland State University</a:t>
            </a:r>
          </a:p>
          <a:p>
            <a:pPr algn="ctr"/>
            <a:r>
              <a:rPr lang="en-US" dirty="0" smtClean="0"/>
              <a:t>Sean Simpson, Westchester Community College</a:t>
            </a:r>
          </a:p>
          <a:p>
            <a:pPr algn="ctr"/>
            <a:r>
              <a:rPr lang="en-US" dirty="0" smtClean="0"/>
              <a:t>Aaron Weinberg, Ithaca College</a:t>
            </a:r>
          </a:p>
          <a:p>
            <a:pPr algn="ctr"/>
            <a:endParaRPr lang="en-US" dirty="0"/>
          </a:p>
        </p:txBody>
      </p:sp>
      <p:pic>
        <p:nvPicPr>
          <p:cNvPr id="4" name="Picture 3" descr="Dice - Novelties - Pass the Pigs.jpg"/>
          <p:cNvPicPr>
            <a:picLocks noChangeAspect="1"/>
          </p:cNvPicPr>
          <p:nvPr/>
        </p:nvPicPr>
        <p:blipFill>
          <a:blip r:embed="rId3"/>
          <a:stretch>
            <a:fillRect/>
          </a:stretch>
        </p:blipFill>
        <p:spPr>
          <a:xfrm>
            <a:off x="360440" y="333711"/>
            <a:ext cx="4706493" cy="3373084"/>
          </a:xfrm>
          <a:prstGeom prst="rect">
            <a:avLst/>
          </a:prstGeom>
        </p:spPr>
      </p:pic>
      <p:sp>
        <p:nvSpPr>
          <p:cNvPr id="5" name="Title 1"/>
          <p:cNvSpPr txBox="1">
            <a:spLocks/>
          </p:cNvSpPr>
          <p:nvPr/>
        </p:nvSpPr>
        <p:spPr>
          <a:xfrm>
            <a:off x="463424" y="3723965"/>
            <a:ext cx="8307264" cy="703604"/>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all" spc="0" normalizeH="0" baseline="0" noProof="0" dirty="0" smtClean="0">
                <a:ln>
                  <a:noFill/>
                </a:ln>
                <a:solidFill>
                  <a:schemeClr val="tx2"/>
                </a:solidFill>
                <a:effectLst/>
                <a:uLnTx/>
                <a:uFillTx/>
                <a:latin typeface="+mj-lt"/>
                <a:ea typeface="+mj-ea"/>
                <a:cs typeface="+mj-cs"/>
              </a:rPr>
              <a:t>CAUSE Webinar, November</a:t>
            </a:r>
            <a:r>
              <a:rPr kumimoji="0" lang="en-US" sz="2800" b="0" i="0" u="none" strike="noStrike" kern="1200" cap="all" spc="0" normalizeH="0" noProof="0" dirty="0" smtClean="0">
                <a:ln>
                  <a:noFill/>
                </a:ln>
                <a:solidFill>
                  <a:schemeClr val="tx2"/>
                </a:solidFill>
                <a:effectLst/>
                <a:uLnTx/>
                <a:uFillTx/>
                <a:latin typeface="+mj-lt"/>
                <a:ea typeface="+mj-ea"/>
                <a:cs typeface="+mj-cs"/>
              </a:rPr>
              <a:t> 2010</a:t>
            </a:r>
            <a:endParaRPr kumimoji="0" lang="en-US" sz="2800" b="0" i="0" u="none" strike="noStrike" kern="1200" cap="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pig activity</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Possible Follow-up Questions (in class or for hw):</a:t>
            </a:r>
          </a:p>
          <a:p>
            <a:pPr lvl="0"/>
            <a:r>
              <a:rPr lang="en-US" dirty="0" smtClean="0"/>
              <a:t>If you rolled a pig 200 times, how many times would the pig need to land on its feet for you to be surprised (i.e. think that there was something wrong with the pig)?</a:t>
            </a:r>
          </a:p>
          <a:p>
            <a:r>
              <a:rPr lang="en-US" dirty="0" smtClean="0"/>
              <a:t>If you rolled the pig 200 times, what’s the lowest number of times you think the pig would land on its side? What’s the highest number of times you think the pig would land on its side?  Explain your reasoning.</a:t>
            </a:r>
          </a:p>
          <a:p>
            <a:pPr lvl="0"/>
            <a:r>
              <a:rPr lang="en-US" dirty="0" smtClean="0"/>
              <a:t>Suppose Porker Brothers wants to make a more complex version of their pig-rolling game. Instead of just rolling one pig, you roll </a:t>
            </a:r>
            <a:r>
              <a:rPr lang="en-US" i="1" dirty="0" smtClean="0"/>
              <a:t>two</a:t>
            </a:r>
            <a:r>
              <a:rPr lang="en-US" dirty="0" smtClean="0"/>
              <a:t> pigs at a time. How many different combinations of pig-rolls are there? (Run through same questions as before, but with two pigs)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Experiences playing with pigs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Students immediately want to roll pigs – even before the entire scenario is given</a:t>
            </a:r>
          </a:p>
          <a:p>
            <a:r>
              <a:rPr lang="en-US" dirty="0" smtClean="0"/>
              <a:t>Students don’t always come up with very creative labels for possible outcomes (such as “nose” for “</a:t>
            </a:r>
            <a:r>
              <a:rPr lang="en-US" dirty="0" err="1" smtClean="0"/>
              <a:t>snouter</a:t>
            </a:r>
            <a:r>
              <a:rPr lang="en-US" dirty="0" smtClean="0"/>
              <a:t>”)</a:t>
            </a:r>
          </a:p>
          <a:p>
            <a:r>
              <a:rPr lang="en-US" dirty="0" smtClean="0"/>
              <a:t>The results students obtain in class differ, so sharing results is very important to get a sense about the “true” probabilities</a:t>
            </a:r>
          </a:p>
          <a:p>
            <a:r>
              <a:rPr lang="en-US" dirty="0" smtClean="0"/>
              <a:t>Student understand the concept of “fairness” in assigning points – but don’t necessarily create a truly </a:t>
            </a:r>
            <a:r>
              <a:rPr lang="en-US" smtClean="0"/>
              <a:t>fair game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Experiences playing with pigs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Need a good way to organize and display class data</a:t>
            </a:r>
          </a:p>
          <a:p>
            <a:r>
              <a:rPr lang="en-US" dirty="0" smtClean="0"/>
              <a:t>Two systems</a:t>
            </a:r>
          </a:p>
          <a:p>
            <a:pPr lvl="1"/>
            <a:r>
              <a:rPr lang="en-US" dirty="0" smtClean="0"/>
              <a:t>Ordinal</a:t>
            </a:r>
          </a:p>
          <a:p>
            <a:pPr lvl="1"/>
            <a:r>
              <a:rPr lang="en-US" dirty="0" smtClean="0"/>
              <a:t>Probability</a:t>
            </a:r>
          </a:p>
          <a:p>
            <a:r>
              <a:rPr lang="en-US" dirty="0" smtClean="0"/>
              <a:t>How to deal with “not nice” and “close” results</a:t>
            </a:r>
          </a:p>
          <a:p>
            <a:r>
              <a:rPr lang="en-US" dirty="0" smtClean="0"/>
              <a:t>How to build on this example to help students “transfer” their understanding of probability</a:t>
            </a:r>
          </a:p>
          <a:p>
            <a:r>
              <a:rPr lang="en-US" dirty="0" smtClean="0"/>
              <a:t>Discussion of sampling variability</a:t>
            </a:r>
          </a:p>
          <a:p>
            <a:r>
              <a:rPr lang="en-US" dirty="0" smtClean="0"/>
              <a:t>Discussion of “surprising” results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buy (high quality) pigs?</a:t>
            </a:r>
            <a:endParaRPr lang="en-US" dirty="0"/>
          </a:p>
        </p:txBody>
      </p:sp>
      <p:sp>
        <p:nvSpPr>
          <p:cNvPr id="3" name="Content Placeholder 2"/>
          <p:cNvSpPr>
            <a:spLocks noGrp="1"/>
          </p:cNvSpPr>
          <p:nvPr>
            <p:ph sz="quarter" idx="1"/>
          </p:nvPr>
        </p:nvSpPr>
        <p:spPr/>
        <p:txBody>
          <a:bodyPr/>
          <a:lstStyle/>
          <a:p>
            <a:r>
              <a:rPr lang="en-US" dirty="0" smtClean="0"/>
              <a:t>Math </a:t>
            </a:r>
            <a:r>
              <a:rPr lang="en-US" dirty="0" err="1" smtClean="0"/>
              <a:t>n</a:t>
            </a:r>
            <a:r>
              <a:rPr lang="en-US" dirty="0" smtClean="0"/>
              <a:t>’ Stuff (Seattle): </a:t>
            </a:r>
            <a:r>
              <a:rPr lang="en-US" sz="2400" dirty="0" smtClean="0">
                <a:hlinkClick r:id="rId3"/>
              </a:rPr>
              <a:t>http://mathnificent.com/store/product/3534/Piglet%2C-Probability-%287-way%29/</a:t>
            </a:r>
            <a:endParaRPr lang="en-US" sz="2400" dirty="0" smtClean="0"/>
          </a:p>
          <a:p>
            <a:pPr lvl="1"/>
            <a:r>
              <a:rPr lang="en-US" dirty="0" smtClean="0"/>
              <a:t>Item code 109750</a:t>
            </a:r>
          </a:p>
          <a:p>
            <a:pPr lvl="1"/>
            <a:r>
              <a:rPr lang="en-US" dirty="0" smtClean="0"/>
              <a:t>$0.35 each for 10, $0.30 each for 50, $0.28 each for 100</a:t>
            </a:r>
          </a:p>
          <a:p>
            <a:r>
              <a:rPr lang="en-US" dirty="0" smtClean="0"/>
              <a:t>Or for cheaper pigs: BJ’s Math Supplies (Texas): </a:t>
            </a:r>
            <a:r>
              <a:rPr lang="en-US" dirty="0" smtClean="0">
                <a:hlinkClick r:id="rId4"/>
              </a:rPr>
              <a:t>http://www.bjcraftsupplies.com/</a:t>
            </a:r>
            <a:r>
              <a:rPr lang="en-US" dirty="0" smtClean="0"/>
              <a:t> </a:t>
            </a:r>
          </a:p>
          <a:p>
            <a:pPr lvl="1"/>
            <a:r>
              <a:rPr lang="en-US" dirty="0" smtClean="0"/>
              <a:t>Look for Mini Plastic Pigs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92500"/>
          </a:bodyPr>
          <a:lstStyle/>
          <a:p>
            <a:r>
              <a:rPr lang="en-US" dirty="0" smtClean="0"/>
              <a:t>Kern, John C. “Pig Data and Bayesian Inference on Multinomial Probabilities”. </a:t>
            </a:r>
            <a:r>
              <a:rPr lang="en-US" i="1" dirty="0" smtClean="0"/>
              <a:t>Journal of Statistics Education</a:t>
            </a:r>
            <a:r>
              <a:rPr lang="en-US" dirty="0" smtClean="0"/>
              <a:t>, Vol. 14, No. 3 (2006).</a:t>
            </a:r>
          </a:p>
          <a:p>
            <a:r>
              <a:rPr lang="en-US" dirty="0" smtClean="0">
                <a:hlinkClick r:id="rId2"/>
              </a:rPr>
              <a:t>http://en.wikipedia.org/wiki/Pass_the_Pigs</a:t>
            </a:r>
            <a:endParaRPr lang="en-US" dirty="0" smtClean="0"/>
          </a:p>
          <a:p>
            <a:r>
              <a:rPr lang="en-US" dirty="0" smtClean="0"/>
              <a:t>Physical simulations:</a:t>
            </a:r>
          </a:p>
          <a:p>
            <a:pPr lvl="1"/>
            <a:r>
              <a:rPr lang="en-US" dirty="0" smtClean="0">
                <a:hlinkClick r:id="rId3"/>
              </a:rPr>
              <a:t>http://www.tellapallet.com/pig_game.htm</a:t>
            </a:r>
            <a:endParaRPr lang="en-US" dirty="0" smtClean="0"/>
          </a:p>
          <a:p>
            <a:pPr lvl="1"/>
            <a:r>
              <a:rPr lang="en-US" dirty="0" smtClean="0">
                <a:hlinkClick r:id="rId4"/>
              </a:rPr>
              <a:t>http://www.members.tripod.com/~passpigs/prob.html</a:t>
            </a:r>
            <a:endParaRPr lang="en-US" dirty="0" smtClean="0"/>
          </a:p>
          <a:p>
            <a:r>
              <a:rPr lang="en-US" dirty="0" smtClean="0"/>
              <a:t>Play online! </a:t>
            </a:r>
            <a:r>
              <a:rPr lang="en-US" dirty="0" smtClean="0">
                <a:hlinkClick r:id="rId5"/>
              </a:rPr>
              <a:t>http://www.toptrumps.com/play/pigs/pigs.html</a:t>
            </a:r>
            <a:endParaRPr lang="en-US" dirty="0" smtClean="0"/>
          </a:p>
          <a:p>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Pass the Pigs (Originally Pig Mania!)</a:t>
            </a:r>
            <a:endParaRPr lang="en-US" dirty="0"/>
          </a:p>
        </p:txBody>
      </p:sp>
      <p:pic>
        <p:nvPicPr>
          <p:cNvPr id="4" name="Content Placeholder 3" descr="Pass-the_Pigs-pig.jpg"/>
          <p:cNvPicPr>
            <a:picLocks noGrp="1" noChangeAspect="1"/>
          </p:cNvPicPr>
          <p:nvPr>
            <p:ph sz="quarter" idx="1"/>
          </p:nvPr>
        </p:nvPicPr>
        <p:blipFill>
          <a:blip r:embed="rId3"/>
          <a:srcRect l="-475" r="-313"/>
          <a:stretch>
            <a:fillRect/>
          </a:stretch>
        </p:blipFill>
        <p:spPr>
          <a:xfrm>
            <a:off x="5386842" y="3127530"/>
            <a:ext cx="3126388" cy="3101938"/>
          </a:xfrm>
        </p:spPr>
      </p:pic>
      <p:sp>
        <p:nvSpPr>
          <p:cNvPr id="6" name="TextBox 5"/>
          <p:cNvSpPr txBox="1"/>
          <p:nvPr/>
        </p:nvSpPr>
        <p:spPr>
          <a:xfrm>
            <a:off x="2701987" y="6362658"/>
            <a:ext cx="6064061" cy="369332"/>
          </a:xfrm>
          <a:prstGeom prst="rect">
            <a:avLst/>
          </a:prstGeom>
          <a:noFill/>
        </p:spPr>
        <p:txBody>
          <a:bodyPr wrap="square" rtlCol="0">
            <a:spAutoFit/>
          </a:bodyPr>
          <a:lstStyle/>
          <a:p>
            <a:pPr algn="r"/>
            <a:r>
              <a:rPr lang="en-US" dirty="0" smtClean="0"/>
              <a:t>Copyright © 2008 Winning Moves UK Ltd. All rights reserved.</a:t>
            </a:r>
          </a:p>
        </p:txBody>
      </p:sp>
      <p:sp>
        <p:nvSpPr>
          <p:cNvPr id="7" name="Content Placeholder 2"/>
          <p:cNvSpPr txBox="1">
            <a:spLocks/>
          </p:cNvSpPr>
          <p:nvPr/>
        </p:nvSpPr>
        <p:spPr>
          <a:xfrm>
            <a:off x="612648" y="1600201"/>
            <a:ext cx="8153400" cy="152733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900" b="0" i="0" u="none" strike="noStrike" kern="1200" cap="none" spc="0" normalizeH="0" baseline="0" noProof="0" dirty="0" smtClean="0">
                <a:ln>
                  <a:noFill/>
                </a:ln>
                <a:solidFill>
                  <a:schemeClr val="tx1"/>
                </a:solidFill>
                <a:effectLst/>
                <a:uLnTx/>
                <a:uFillTx/>
                <a:latin typeface="+mn-lt"/>
                <a:ea typeface="+mn-ea"/>
                <a:cs typeface="+mn-cs"/>
              </a:rPr>
              <a:t>The first player to 100 points wins.</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lang="en-US" sz="2900" dirty="0" smtClean="0"/>
              <a:t>On your turn, toss two pigs; compare their positions to the scoring chart:</a:t>
            </a:r>
          </a:p>
          <a:p>
            <a:pPr marL="777240" lvl="1" indent="-320040" defTabSz="914400">
              <a:spcBef>
                <a:spcPts val="700"/>
              </a:spcBef>
              <a:buClr>
                <a:schemeClr val="accent2"/>
              </a:buClr>
              <a:buSzPct val="60000"/>
              <a:buFont typeface="Wingdings"/>
              <a:buChar char=""/>
            </a:pPr>
            <a:endParaRPr kumimoji="0" lang="en-US" sz="29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612648" y="3127530"/>
            <a:ext cx="4774194" cy="3414360"/>
          </a:xfrm>
          <a:prstGeom prst="rect">
            <a:avLst/>
          </a:prstGeom>
        </p:spPr>
        <p:txBody>
          <a:bodyPr vert="horz">
            <a:normAutofit fontScale="77500" lnSpcReduction="20000"/>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900" b="0" i="0" u="none" strike="noStrike" kern="1200" cap="none" spc="0" normalizeH="0" baseline="0" noProof="0" dirty="0" smtClean="0">
                <a:ln>
                  <a:noFill/>
                </a:ln>
                <a:solidFill>
                  <a:schemeClr val="accent2"/>
                </a:solidFill>
                <a:effectLst/>
                <a:uLnTx/>
                <a:uFillTx/>
                <a:latin typeface="+mn-lt"/>
                <a:ea typeface="+mn-ea"/>
                <a:cs typeface="+mn-cs"/>
              </a:rPr>
              <a:t>If you earn points, you can keep those points or </a:t>
            </a:r>
            <a:r>
              <a:rPr lang="en-US" sz="2900" dirty="0" smtClean="0">
                <a:solidFill>
                  <a:schemeClr val="accent2"/>
                </a:solidFill>
              </a:rPr>
              <a:t>try to accumulate more points by rolling again.</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kumimoji="0" lang="en-US" sz="2900" b="0" i="0" u="none" strike="noStrike" kern="1200" cap="none" spc="0" normalizeH="0" baseline="0" noProof="0" dirty="0" smtClean="0">
                <a:ln>
                  <a:noFill/>
                </a:ln>
                <a:solidFill>
                  <a:schemeClr val="accent2"/>
                </a:solidFill>
                <a:effectLst/>
                <a:uLnTx/>
                <a:uFillTx/>
                <a:latin typeface="+mn-lt"/>
                <a:ea typeface="+mn-ea"/>
                <a:cs typeface="+mn-cs"/>
              </a:rPr>
              <a:t>If</a:t>
            </a:r>
            <a:r>
              <a:rPr kumimoji="0" lang="en-US" sz="2900" b="0" i="0" u="none" strike="noStrike" kern="1200" cap="none" spc="0" normalizeH="0" noProof="0" dirty="0" smtClean="0">
                <a:ln>
                  <a:noFill/>
                </a:ln>
                <a:solidFill>
                  <a:schemeClr val="accent2"/>
                </a:solidFill>
                <a:effectLst/>
                <a:uLnTx/>
                <a:uFillTx/>
                <a:latin typeface="+mn-lt"/>
                <a:ea typeface="+mn-ea"/>
                <a:cs typeface="+mn-cs"/>
              </a:rPr>
              <a:t> you get a “Pig-Out”, you lose all the points you earned during your turn and your turn ends.</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a:buChar char=""/>
              <a:tabLst/>
              <a:defRPr/>
            </a:pPr>
            <a:r>
              <a:rPr lang="en-US" sz="2900" baseline="0" dirty="0" smtClean="0">
                <a:solidFill>
                  <a:schemeClr val="accent2"/>
                </a:solidFill>
              </a:rPr>
              <a:t>Rolling</a:t>
            </a:r>
            <a:r>
              <a:rPr lang="en-US" sz="2900" dirty="0" smtClean="0">
                <a:solidFill>
                  <a:schemeClr val="accent2"/>
                </a:solidFill>
              </a:rPr>
              <a:t> an “Oinker” (or “Makin’ Bacon”) means you lose all the points you earned the entire game!</a:t>
            </a:r>
            <a:endParaRPr kumimoji="0" lang="en-US" sz="2900" b="0" i="0" u="none" strike="noStrike" kern="1200" cap="none" spc="0" normalizeH="0" baseline="0" noProof="0" dirty="0" smtClean="0">
              <a:ln>
                <a:noFill/>
              </a:ln>
              <a:solidFill>
                <a:schemeClr val="accent2"/>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outcomes</a:t>
            </a:r>
            <a:endParaRPr lang="en-US" dirty="0"/>
          </a:p>
        </p:txBody>
      </p:sp>
      <p:sp>
        <p:nvSpPr>
          <p:cNvPr id="3" name="Content Placeholder 2"/>
          <p:cNvSpPr>
            <a:spLocks noGrp="1"/>
          </p:cNvSpPr>
          <p:nvPr>
            <p:ph sz="quarter" idx="1"/>
          </p:nvPr>
        </p:nvSpPr>
        <p:spPr>
          <a:xfrm>
            <a:off x="612648" y="1600200"/>
            <a:ext cx="8153400" cy="3136255"/>
          </a:xfrm>
        </p:spPr>
        <p:txBody>
          <a:bodyPr>
            <a:normAutofit fontScale="85000" lnSpcReduction="10000"/>
          </a:bodyPr>
          <a:lstStyle/>
          <a:p>
            <a:r>
              <a:rPr lang="en-US" dirty="0" smtClean="0"/>
              <a:t>Dot Up </a:t>
            </a:r>
            <a:r>
              <a:rPr lang="en-US" dirty="0" err="1" smtClean="0"/>
              <a:t>Sider</a:t>
            </a:r>
            <a:r>
              <a:rPr lang="en-US" dirty="0" smtClean="0"/>
              <a:t>: Pig lies on its left side.</a:t>
            </a:r>
          </a:p>
          <a:p>
            <a:r>
              <a:rPr lang="en-US" dirty="0" smtClean="0"/>
              <a:t>Dot Down </a:t>
            </a:r>
            <a:r>
              <a:rPr lang="en-US" dirty="0" err="1" smtClean="0"/>
              <a:t>Sider</a:t>
            </a:r>
            <a:r>
              <a:rPr lang="en-US" dirty="0" smtClean="0"/>
              <a:t>: Pig lies on its right side.</a:t>
            </a:r>
          </a:p>
          <a:p>
            <a:r>
              <a:rPr lang="en-US" dirty="0" smtClean="0"/>
              <a:t>Trotter: Pig stands on all fours.</a:t>
            </a:r>
          </a:p>
          <a:p>
            <a:r>
              <a:rPr lang="en-US" dirty="0" smtClean="0"/>
              <a:t>Razorback: Pig lies on its spine, with feet skyward.</a:t>
            </a:r>
          </a:p>
          <a:p>
            <a:r>
              <a:rPr lang="en-US" dirty="0" err="1" smtClean="0"/>
              <a:t>Snouter</a:t>
            </a:r>
            <a:r>
              <a:rPr lang="en-US" dirty="0" smtClean="0"/>
              <a:t>: Pig balances on front two legs and snout.</a:t>
            </a:r>
          </a:p>
          <a:p>
            <a:r>
              <a:rPr lang="en-US" dirty="0" smtClean="0"/>
              <a:t>Leaning </a:t>
            </a:r>
            <a:r>
              <a:rPr lang="en-US" dirty="0" err="1" smtClean="0"/>
              <a:t>Jowler</a:t>
            </a:r>
            <a:r>
              <a:rPr lang="en-US" dirty="0" smtClean="0"/>
              <a:t>: Pig balances on front left-leg, snout, and left-ear.</a:t>
            </a:r>
            <a:endParaRPr lang="en-US" dirty="0"/>
          </a:p>
        </p:txBody>
      </p:sp>
      <p:pic>
        <p:nvPicPr>
          <p:cNvPr id="5" name="Picture 4"/>
          <p:cNvPicPr>
            <a:picLocks noChangeAspect="1"/>
          </p:cNvPicPr>
          <p:nvPr/>
        </p:nvPicPr>
        <p:blipFill>
          <a:blip r:embed="rId3"/>
          <a:stretch>
            <a:fillRect/>
          </a:stretch>
        </p:blipFill>
        <p:spPr>
          <a:xfrm>
            <a:off x="1680" y="4770777"/>
            <a:ext cx="9159140" cy="1454917"/>
          </a:xfrm>
          <a:prstGeom prst="rect">
            <a:avLst/>
          </a:prstGeom>
        </p:spPr>
      </p:pic>
      <p:sp>
        <p:nvSpPr>
          <p:cNvPr id="6" name="TextBox 5"/>
          <p:cNvSpPr txBox="1"/>
          <p:nvPr/>
        </p:nvSpPr>
        <p:spPr>
          <a:xfrm>
            <a:off x="223129" y="6191372"/>
            <a:ext cx="7208785" cy="338554"/>
          </a:xfrm>
          <a:prstGeom prst="rect">
            <a:avLst/>
          </a:prstGeom>
          <a:noFill/>
        </p:spPr>
        <p:txBody>
          <a:bodyPr wrap="square" rtlCol="0">
            <a:spAutoFit/>
          </a:bodyPr>
          <a:lstStyle/>
          <a:p>
            <a:r>
              <a:rPr lang="en-US" sz="1600" dirty="0" smtClean="0"/>
              <a:t>Table 2 from Kern (2000).</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 Values for Two Pigs</a:t>
            </a:r>
            <a:endParaRPr lang="en-US" dirty="0"/>
          </a:p>
        </p:txBody>
      </p:sp>
      <p:pic>
        <p:nvPicPr>
          <p:cNvPr id="5" name="Content Placeholder 4" descr="Screen shot 2010-11-18 at 1.01.59 AM.png"/>
          <p:cNvPicPr>
            <a:picLocks noGrp="1" noChangeAspect="1"/>
          </p:cNvPicPr>
          <p:nvPr>
            <p:ph sz="quarter" idx="1"/>
          </p:nvPr>
        </p:nvPicPr>
        <p:blipFill>
          <a:blip r:embed="rId3"/>
          <a:srcRect l="-2748" r="-2748"/>
          <a:stretch>
            <a:fillRect/>
          </a:stretch>
        </p:blip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Pig characteristics</a:t>
            </a:r>
            <a:endParaRPr lang="en-US" dirty="0"/>
          </a:p>
        </p:txBody>
      </p:sp>
      <p:sp>
        <p:nvSpPr>
          <p:cNvPr id="3" name="Content Placeholder 2"/>
          <p:cNvSpPr>
            <a:spLocks noGrp="1"/>
          </p:cNvSpPr>
          <p:nvPr>
            <p:ph sz="quarter" idx="1"/>
          </p:nvPr>
        </p:nvSpPr>
        <p:spPr/>
        <p:txBody>
          <a:bodyPr/>
          <a:lstStyle/>
          <a:p>
            <a:r>
              <a:rPr lang="en-US" dirty="0" smtClean="0"/>
              <a:t>The expensive ones that come with the game have 6 possible outcomes:</a:t>
            </a:r>
          </a:p>
          <a:p>
            <a:pPr lvl="1"/>
            <a:r>
              <a:rPr lang="en-US" dirty="0" smtClean="0"/>
              <a:t>Dot up, dot down, trotter, </a:t>
            </a:r>
            <a:r>
              <a:rPr lang="en-US" dirty="0" err="1" smtClean="0"/>
              <a:t>razerback</a:t>
            </a:r>
            <a:r>
              <a:rPr lang="en-US" dirty="0" smtClean="0"/>
              <a:t>, </a:t>
            </a:r>
            <a:r>
              <a:rPr lang="en-US" dirty="0" err="1" smtClean="0"/>
              <a:t>snouter</a:t>
            </a:r>
            <a:r>
              <a:rPr lang="en-US" dirty="0" smtClean="0"/>
              <a:t>, leaning </a:t>
            </a:r>
            <a:r>
              <a:rPr lang="en-US" dirty="0" err="1" smtClean="0"/>
              <a:t>jowler</a:t>
            </a:r>
            <a:r>
              <a:rPr lang="en-US" dirty="0" smtClean="0"/>
              <a:t>.</a:t>
            </a:r>
          </a:p>
          <a:p>
            <a:r>
              <a:rPr lang="en-US" dirty="0" smtClean="0"/>
              <a:t>Cheaper ones may not be able to land on leaning </a:t>
            </a:r>
            <a:r>
              <a:rPr lang="en-US" dirty="0" err="1" smtClean="0"/>
              <a:t>jowler</a:t>
            </a:r>
            <a:r>
              <a:rPr lang="en-US" dirty="0" smtClean="0"/>
              <a:t>. So… be sure to try them out first!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pigs?</a:t>
            </a:r>
            <a:endParaRPr lang="en-US" dirty="0"/>
          </a:p>
        </p:txBody>
      </p:sp>
      <p:sp>
        <p:nvSpPr>
          <p:cNvPr id="3" name="Content Placeholder 2"/>
          <p:cNvSpPr>
            <a:spLocks noGrp="1"/>
          </p:cNvSpPr>
          <p:nvPr>
            <p:ph sz="quarter" idx="1"/>
          </p:nvPr>
        </p:nvSpPr>
        <p:spPr/>
        <p:txBody>
          <a:bodyPr/>
          <a:lstStyle/>
          <a:p>
            <a:r>
              <a:rPr lang="en-US" dirty="0" smtClean="0"/>
              <a:t>Ideal for teaching the long-run frequency definition of probability. </a:t>
            </a:r>
          </a:p>
          <a:p>
            <a:r>
              <a:rPr lang="en-US" dirty="0" smtClean="0"/>
              <a:t>Probability of each outcome unknown (as opposed to dice or coins).</a:t>
            </a:r>
          </a:p>
          <a:p>
            <a:r>
              <a:rPr lang="en-US" dirty="0" smtClean="0"/>
              <a:t>Outcomes are not equally likely.</a:t>
            </a:r>
          </a:p>
          <a:p>
            <a:r>
              <a:rPr lang="en-US" dirty="0" smtClean="0"/>
              <a:t>The activity is hands-on and fun.</a:t>
            </a:r>
          </a:p>
          <a:p>
            <a:r>
              <a:rPr lang="en-US" dirty="0" smtClean="0"/>
              <a:t>Lots of possibilities for building on and extending the Pigs game.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 pigs fit within the curriculum?</a:t>
            </a:r>
            <a:endParaRPr lang="en-US" dirty="0"/>
          </a:p>
        </p:txBody>
      </p:sp>
      <p:sp>
        <p:nvSpPr>
          <p:cNvPr id="3" name="Content Placeholder 2"/>
          <p:cNvSpPr>
            <a:spLocks noGrp="1"/>
          </p:cNvSpPr>
          <p:nvPr>
            <p:ph sz="quarter" idx="1"/>
          </p:nvPr>
        </p:nvSpPr>
        <p:spPr/>
        <p:txBody>
          <a:bodyPr/>
          <a:lstStyle/>
          <a:p>
            <a:r>
              <a:rPr lang="en-US" dirty="0" smtClean="0"/>
              <a:t>Introduce probability with the pigs</a:t>
            </a:r>
          </a:p>
          <a:p>
            <a:pPr lvl="1"/>
            <a:r>
              <a:rPr lang="en-US" dirty="0" smtClean="0"/>
              <a:t>Definition of probability</a:t>
            </a:r>
          </a:p>
          <a:p>
            <a:pPr lvl="2"/>
            <a:r>
              <a:rPr lang="en-US" dirty="0" smtClean="0"/>
              <a:t>Empirical probabilities &amp; long-term relative frequency</a:t>
            </a:r>
          </a:p>
          <a:p>
            <a:r>
              <a:rPr lang="en-US" dirty="0" smtClean="0"/>
              <a:t>Connect probability to sampling ideas</a:t>
            </a:r>
          </a:p>
          <a:p>
            <a:pPr lvl="1"/>
            <a:r>
              <a:rPr lang="en-US" dirty="0" smtClean="0"/>
              <a:t>Sampling variability</a:t>
            </a:r>
          </a:p>
          <a:p>
            <a:pPr lvl="1"/>
            <a:r>
              <a:rPr lang="en-US" dirty="0" smtClean="0"/>
              <a:t>Describing and quantifying “unusual”, “unlikely”, “rare” and “expected” </a:t>
            </a:r>
          </a:p>
          <a:p>
            <a:pPr lvl="1"/>
            <a:r>
              <a:rPr lang="en-US" dirty="0" smtClean="0"/>
              <a:t>The role of simulation in data collection and informal statistical inference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pig activity</a:t>
            </a:r>
            <a:endParaRPr lang="en-US" dirty="0"/>
          </a:p>
        </p:txBody>
      </p:sp>
      <p:sp>
        <p:nvSpPr>
          <p:cNvPr id="3" name="Content Placeholder 2"/>
          <p:cNvSpPr>
            <a:spLocks noGrp="1"/>
          </p:cNvSpPr>
          <p:nvPr>
            <p:ph sz="quarter" idx="1"/>
          </p:nvPr>
        </p:nvSpPr>
        <p:spPr/>
        <p:txBody>
          <a:bodyPr>
            <a:normAutofit fontScale="70000" lnSpcReduction="20000"/>
          </a:bodyPr>
          <a:lstStyle/>
          <a:p>
            <a:pPr>
              <a:buNone/>
            </a:pPr>
            <a:r>
              <a:rPr lang="en-US" dirty="0" smtClean="0"/>
              <a:t>   	We have received a request from the board game company, Porker Brothers®, to develop rules for their new game. It’s similar to a dice game except instead of dice, players roll a plastic pig. They want players to get different amounts of points depending on how the pig lands and they want to assign points in a way that most players will think is fair. Our assignment is to determine how many points to assign to each type of landing.</a:t>
            </a:r>
          </a:p>
          <a:p>
            <a:pPr>
              <a:buNone/>
            </a:pPr>
            <a:r>
              <a:rPr lang="en-US" dirty="0" smtClean="0"/>
              <a:t> </a:t>
            </a:r>
          </a:p>
          <a:p>
            <a:pPr>
              <a:buNone/>
            </a:pPr>
            <a:r>
              <a:rPr lang="en-US" dirty="0" smtClean="0"/>
              <a:t>	</a:t>
            </a:r>
            <a:r>
              <a:rPr lang="en-US" dirty="0" smtClean="0">
                <a:solidFill>
                  <a:schemeClr val="accent1">
                    <a:lumMod val="50000"/>
                  </a:schemeClr>
                </a:solidFill>
              </a:rPr>
              <a:t>Teacher Notes: Give each group a pig and ask them to describe all of the ways the pig could land if they roll it. As a class, decide on terms (e.g. “side”, “back”, “</a:t>
            </a:r>
            <a:r>
              <a:rPr lang="en-US" dirty="0" err="1" smtClean="0">
                <a:solidFill>
                  <a:schemeClr val="accent1">
                    <a:lumMod val="50000"/>
                  </a:schemeClr>
                </a:solidFill>
              </a:rPr>
              <a:t>jowler</a:t>
            </a:r>
            <a:r>
              <a:rPr lang="en-US" dirty="0" smtClean="0">
                <a:solidFill>
                  <a:schemeClr val="accent1">
                    <a:lumMod val="50000"/>
                  </a:schemeClr>
                </a:solidFill>
              </a:rPr>
              <a:t>”, etc.) to represent each outcome. The instructor should record the outcomes on the board and summarize the class discussion.</a:t>
            </a:r>
          </a:p>
          <a:p>
            <a:pPr>
              <a:buNone/>
            </a:pPr>
            <a:endParaRPr lang="en-US" dirty="0" smtClean="0"/>
          </a:p>
          <a:p>
            <a:pPr>
              <a:buNone/>
            </a:pPr>
            <a:r>
              <a:rPr lang="en-US" dirty="0" smtClean="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pig activity</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   	In your groups write a proposal to Porker Brothers for assigning points. As part of your proposal describe what your group means by a “fair” way of assigning points and provide a rationale for each point value. Be prepared to present your report to the class.</a:t>
            </a:r>
          </a:p>
          <a:p>
            <a:pPr>
              <a:buNone/>
            </a:pPr>
            <a:endParaRPr lang="en-US" dirty="0" smtClean="0"/>
          </a:p>
          <a:p>
            <a:pPr>
              <a:buNone/>
            </a:pPr>
            <a:r>
              <a:rPr lang="en-US" dirty="0" smtClean="0">
                <a:solidFill>
                  <a:schemeClr val="accent1">
                    <a:lumMod val="50000"/>
                  </a:schemeClr>
                </a:solidFill>
              </a:rPr>
              <a:t>	Teacher Notes. As the students are working, ask the pairs/groups questions such as:</a:t>
            </a:r>
          </a:p>
          <a:p>
            <a:pPr lvl="0"/>
            <a:r>
              <a:rPr lang="en-US" dirty="0" smtClean="0">
                <a:solidFill>
                  <a:schemeClr val="accent1">
                    <a:lumMod val="50000"/>
                  </a:schemeClr>
                </a:solidFill>
              </a:rPr>
              <a:t>Should any outcomes be worth more points than others? Why or why not?</a:t>
            </a:r>
          </a:p>
          <a:p>
            <a:pPr lvl="0"/>
            <a:r>
              <a:rPr lang="en-US" dirty="0" smtClean="0">
                <a:solidFill>
                  <a:schemeClr val="accent1">
                    <a:lumMod val="50000"/>
                  </a:schemeClr>
                </a:solidFill>
              </a:rPr>
              <a:t>If you just consider [two of the outcomes like </a:t>
            </a:r>
            <a:r>
              <a:rPr lang="en-US" dirty="0" err="1" smtClean="0">
                <a:solidFill>
                  <a:schemeClr val="accent1">
                    <a:lumMod val="50000"/>
                  </a:schemeClr>
                </a:solidFill>
              </a:rPr>
              <a:t>snouter</a:t>
            </a:r>
            <a:r>
              <a:rPr lang="en-US" dirty="0" smtClean="0">
                <a:solidFill>
                  <a:schemeClr val="accent1">
                    <a:lumMod val="50000"/>
                  </a:schemeClr>
                </a:solidFill>
              </a:rPr>
              <a:t> vs. razorback], how might you decide </a:t>
            </a:r>
            <a:r>
              <a:rPr lang="en-US" i="1" dirty="0" smtClean="0">
                <a:solidFill>
                  <a:schemeClr val="accent1">
                    <a:lumMod val="50000"/>
                  </a:schemeClr>
                </a:solidFill>
              </a:rPr>
              <a:t>how many more</a:t>
            </a:r>
            <a:r>
              <a:rPr lang="en-US" dirty="0" smtClean="0">
                <a:solidFill>
                  <a:schemeClr val="accent1">
                    <a:lumMod val="50000"/>
                  </a:schemeClr>
                </a:solidFill>
              </a:rPr>
              <a:t> points one should be than the other?</a:t>
            </a:r>
          </a:p>
          <a:p>
            <a:pPr lvl="0"/>
            <a:r>
              <a:rPr lang="en-US" dirty="0" smtClean="0">
                <a:solidFill>
                  <a:schemeClr val="accent1">
                    <a:lumMod val="50000"/>
                  </a:schemeClr>
                </a:solidFill>
              </a:rPr>
              <a:t>[If students have started to discuss “likelihood” or “probability” in their groups] Since the probabilities aren’t all equal, how could you estimate what they are? If students don’t initially propose that they might roll the pigs repeatedly, ask them to make conjectures about the probabilities.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812</TotalTime>
  <Words>920</Words>
  <Application>Microsoft Office PowerPoint</Application>
  <PresentationFormat>On-screen Show (4:3)</PresentationFormat>
  <Paragraphs>119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This Little Piggy Teaches Probability</vt:lpstr>
      <vt:lpstr>Pass the Pigs (Originally Pig Mania!)</vt:lpstr>
      <vt:lpstr>Possible outcomes</vt:lpstr>
      <vt:lpstr>Point Values for Two Pigs</vt:lpstr>
      <vt:lpstr>Pig characteristics</vt:lpstr>
      <vt:lpstr>Why pigs?</vt:lpstr>
      <vt:lpstr>Where do pigs fit within the curriculum?</vt:lpstr>
      <vt:lpstr>In class pig activity</vt:lpstr>
      <vt:lpstr>In class pig activity</vt:lpstr>
      <vt:lpstr>In class pig activity</vt:lpstr>
      <vt:lpstr>Our Experiences playing with pigs</vt:lpstr>
      <vt:lpstr>Our Experiences playing with pigs</vt:lpstr>
      <vt:lpstr>Where to buy (high quality) pigs?</vt:lpstr>
      <vt:lpstr>References</vt:lpstr>
    </vt:vector>
  </TitlesOfParts>
  <Company>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Stacey Hancock</dc:creator>
  <cp:lastModifiedBy>Stacey Hancock</cp:lastModifiedBy>
  <cp:revision>43</cp:revision>
  <dcterms:created xsi:type="dcterms:W3CDTF">2010-11-19T15:25:11Z</dcterms:created>
  <dcterms:modified xsi:type="dcterms:W3CDTF">2010-11-22T19:19:53Z</dcterms:modified>
</cp:coreProperties>
</file>