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5" r:id="rId3"/>
    <p:sldId id="372" r:id="rId4"/>
    <p:sldId id="366" r:id="rId5"/>
    <p:sldId id="359" r:id="rId6"/>
    <p:sldId id="367" r:id="rId7"/>
    <p:sldId id="368" r:id="rId8"/>
    <p:sldId id="369" r:id="rId9"/>
    <p:sldId id="370" r:id="rId10"/>
    <p:sldId id="371" r:id="rId11"/>
    <p:sldId id="377" r:id="rId12"/>
    <p:sldId id="378" r:id="rId13"/>
    <p:sldId id="379" r:id="rId14"/>
    <p:sldId id="397" r:id="rId15"/>
    <p:sldId id="403" r:id="rId16"/>
    <p:sldId id="400" r:id="rId17"/>
    <p:sldId id="402" r:id="rId18"/>
    <p:sldId id="318" r:id="rId19"/>
    <p:sldId id="404" r:id="rId20"/>
    <p:sldId id="391" r:id="rId21"/>
    <p:sldId id="392" r:id="rId22"/>
    <p:sldId id="393" r:id="rId23"/>
    <p:sldId id="394" r:id="rId24"/>
    <p:sldId id="395" r:id="rId25"/>
    <p:sldId id="396" r:id="rId26"/>
    <p:sldId id="390" r:id="rId27"/>
    <p:sldId id="389" r:id="rId28"/>
  </p:sldIdLst>
  <p:sldSz cx="9144000" cy="6858000" type="screen4x3"/>
  <p:notesSz cx="92964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1" autoAdjust="0"/>
  </p:normalViewPr>
  <p:slideViewPr>
    <p:cSldViewPr>
      <p:cViewPr varScale="1">
        <p:scale>
          <a:sx n="74" d="100"/>
          <a:sy n="74" d="100"/>
        </p:scale>
        <p:origin x="-3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9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10" y="0"/>
            <a:ext cx="402844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FC0C6-56BD-43F1-9594-CBD2003C24D6}" type="datetimeFigureOut">
              <a:rPr lang="en-US" smtClean="0"/>
              <a:pPr/>
              <a:t>10/10/2010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02844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10" y="6513910"/>
            <a:ext cx="402844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F1BF8-6004-4242-8C45-C46AA173D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10" y="0"/>
            <a:ext cx="402844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4CB6A-9DAB-4779-88EE-CD48DDF7C15B}" type="datetimeFigureOut">
              <a:rPr lang="en-US" smtClean="0"/>
              <a:pPr/>
              <a:t>10/10/2010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337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1" y="3257550"/>
            <a:ext cx="743712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02844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10" y="6513910"/>
            <a:ext cx="402844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39109-2865-47BE-809D-EA865B83D7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39109-2865-47BE-809D-EA865B83D7F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39109-2865-47BE-809D-EA865B83D7F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39109-2865-47BE-809D-EA865B83D7F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39109-2865-47BE-809D-EA865B83D7F1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39109-2865-47BE-809D-EA865B83D7F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39109-2865-47BE-809D-EA865B83D7F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39109-2865-47BE-809D-EA865B83D7F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39109-2865-47BE-809D-EA865B83D7F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39109-2865-47BE-809D-EA865B83D7F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39109-2865-47BE-809D-EA865B83D7F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39109-2865-47BE-809D-EA865B83D7F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39109-2865-47BE-809D-EA865B83D7F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5CC4-3016-404A-B599-248179931344}" type="datetimeFigureOut">
              <a:rPr lang="en-US" smtClean="0"/>
              <a:pPr/>
              <a:t>10/10/2010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88D7-2C89-4DC3-8054-67879D8B43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5CC4-3016-404A-B599-248179931344}" type="datetimeFigureOut">
              <a:rPr lang="en-US" smtClean="0"/>
              <a:pPr/>
              <a:t>10/10/2010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88D7-2C89-4DC3-8054-67879D8B43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5CC4-3016-404A-B599-248179931344}" type="datetimeFigureOut">
              <a:rPr lang="en-US" smtClean="0"/>
              <a:pPr/>
              <a:t>10/10/2010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88D7-2C89-4DC3-8054-67879D8B43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5CC4-3016-404A-B599-248179931344}" type="datetimeFigureOut">
              <a:rPr lang="en-US" smtClean="0"/>
              <a:pPr/>
              <a:t>10/10/2010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88D7-2C89-4DC3-8054-67879D8B43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5CC4-3016-404A-B599-248179931344}" type="datetimeFigureOut">
              <a:rPr lang="en-US" smtClean="0"/>
              <a:pPr/>
              <a:t>10/10/2010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88D7-2C89-4DC3-8054-67879D8B43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5CC4-3016-404A-B599-248179931344}" type="datetimeFigureOut">
              <a:rPr lang="en-US" smtClean="0"/>
              <a:pPr/>
              <a:t>10/10/2010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88D7-2C89-4DC3-8054-67879D8B43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5CC4-3016-404A-B599-248179931344}" type="datetimeFigureOut">
              <a:rPr lang="en-US" smtClean="0"/>
              <a:pPr/>
              <a:t>10/10/2010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88D7-2C89-4DC3-8054-67879D8B43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5CC4-3016-404A-B599-248179931344}" type="datetimeFigureOut">
              <a:rPr lang="en-US" smtClean="0"/>
              <a:pPr/>
              <a:t>10/10/2010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88D7-2C89-4DC3-8054-67879D8B43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5CC4-3016-404A-B599-248179931344}" type="datetimeFigureOut">
              <a:rPr lang="en-US" smtClean="0"/>
              <a:pPr/>
              <a:t>10/10/2010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88D7-2C89-4DC3-8054-67879D8B43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5CC4-3016-404A-B599-248179931344}" type="datetimeFigureOut">
              <a:rPr lang="en-US" smtClean="0"/>
              <a:pPr/>
              <a:t>10/10/2010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88D7-2C89-4DC3-8054-67879D8B43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5CC4-3016-404A-B599-248179931344}" type="datetimeFigureOut">
              <a:rPr lang="en-US" smtClean="0"/>
              <a:pPr/>
              <a:t>10/10/2010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488D7-2C89-4DC3-8054-67879D8B43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15CC4-3016-404A-B599-248179931344}" type="datetimeFigureOut">
              <a:rPr lang="en-US" smtClean="0"/>
              <a:pPr/>
              <a:t>10/10/2010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488D7-2C89-4DC3-8054-67879D8B43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676400"/>
          </a:xfrm>
        </p:spPr>
        <p:txBody>
          <a:bodyPr>
            <a:noAutofit/>
          </a:bodyPr>
          <a:lstStyle/>
          <a:p>
            <a:r>
              <a:rPr lang="en-US" b="1" dirty="0" smtClean="0"/>
              <a:t>Linear Statistical Models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as a First Statistics Course</a:t>
            </a:r>
            <a:br>
              <a:rPr lang="en-US" b="1" dirty="0" smtClean="0"/>
            </a:br>
            <a:r>
              <a:rPr lang="en-US" b="1" dirty="0" smtClean="0"/>
              <a:t>for Math Majors</a:t>
            </a:r>
            <a:endParaRPr lang="en-US" b="1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3048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George W. Cobb</a:t>
            </a:r>
          </a:p>
          <a:p>
            <a:r>
              <a:rPr lang="en-US" dirty="0" smtClean="0"/>
              <a:t>Mount Holyoke College</a:t>
            </a:r>
          </a:p>
          <a:p>
            <a:r>
              <a:rPr lang="en-US" dirty="0" smtClean="0"/>
              <a:t>GCobb@MtHolyoke.edu</a:t>
            </a:r>
          </a:p>
          <a:p>
            <a:endParaRPr lang="en-US" dirty="0" smtClean="0"/>
          </a:p>
          <a:p>
            <a:r>
              <a:rPr lang="en-US" dirty="0" smtClean="0"/>
              <a:t>CAUSE Webinar</a:t>
            </a:r>
          </a:p>
          <a:p>
            <a:r>
              <a:rPr lang="en-US" dirty="0" smtClean="0"/>
              <a:t>October 12, 2010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B.  </a:t>
            </a:r>
            <a:r>
              <a:rPr lang="en-US" b="1" dirty="0" smtClean="0"/>
              <a:t>A Modeling Challenge:</a:t>
            </a:r>
            <a:br>
              <a:rPr lang="en-US" b="1" dirty="0" smtClean="0"/>
            </a:br>
            <a:r>
              <a:rPr lang="en-US" dirty="0" smtClean="0"/>
              <a:t>Lurking variable 2 -- confounding</a:t>
            </a:r>
            <a:endParaRPr lang="en-US" dirty="0"/>
          </a:p>
        </p:txBody>
      </p:sp>
      <p:pic>
        <p:nvPicPr>
          <p:cNvPr id="6" name="Content Placeholder 5" descr="AAUP 7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94995" y="1600200"/>
            <a:ext cx="675401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B. </a:t>
            </a:r>
            <a:r>
              <a:rPr lang="en-US" b="1" dirty="0" smtClean="0"/>
              <a:t>The Modeling Challenge: 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Do the data provide evidence of discrimination?</a:t>
            </a:r>
          </a:p>
          <a:p>
            <a:r>
              <a:rPr lang="en-US" dirty="0" smtClean="0"/>
              <a:t>Alternative explanations</a:t>
            </a:r>
          </a:p>
          <a:p>
            <a:pPr>
              <a:buNone/>
            </a:pPr>
            <a:r>
              <a:rPr lang="en-US" dirty="0" smtClean="0"/>
              <a:t>		based on classical economics</a:t>
            </a:r>
          </a:p>
          <a:p>
            <a:r>
              <a:rPr lang="en-US" dirty="0" smtClean="0"/>
              <a:t>Additional variables:</a:t>
            </a:r>
          </a:p>
          <a:p>
            <a:pPr>
              <a:buNone/>
            </a:pPr>
            <a:r>
              <a:rPr lang="en-US" dirty="0" smtClean="0"/>
              <a:t>           percent unemployed  in the subject</a:t>
            </a:r>
          </a:p>
          <a:p>
            <a:pPr>
              <a:buNone/>
            </a:pPr>
            <a:r>
              <a:rPr lang="en-US" dirty="0" smtClean="0"/>
              <a:t>           percent non-academic jobs in the subject</a:t>
            </a:r>
          </a:p>
          <a:p>
            <a:pPr>
              <a:buNone/>
            </a:pPr>
            <a:r>
              <a:rPr lang="en-US" dirty="0" smtClean="0"/>
              <a:t>           median non-academic salary in the subject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Which model(s) are most useful ?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C. </a:t>
            </a:r>
            <a:r>
              <a:rPr lang="en-US" b="1" dirty="0" smtClean="0"/>
              <a:t>Methodological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How to “solve” an inconsistent linear system?</a:t>
            </a:r>
          </a:p>
          <a:p>
            <a:pPr>
              <a:buNone/>
            </a:pPr>
            <a:r>
              <a:rPr lang="en-US" dirty="0" smtClean="0"/>
              <a:t>		Stigler, 1990:  </a:t>
            </a:r>
            <a:r>
              <a:rPr lang="en-US" i="1" dirty="0" smtClean="0"/>
              <a:t>The History of Statistics</a:t>
            </a:r>
          </a:p>
          <a:p>
            <a:r>
              <a:rPr lang="en-US" dirty="0" smtClean="0"/>
              <a:t>How to measure goodness of fit?</a:t>
            </a:r>
          </a:p>
          <a:p>
            <a:pPr>
              <a:buNone/>
            </a:pPr>
            <a:r>
              <a:rPr lang="en-US" dirty="0" smtClean="0"/>
              <a:t>		(Invariance issues)</a:t>
            </a:r>
          </a:p>
          <a:p>
            <a:r>
              <a:rPr lang="en-US" dirty="0" smtClean="0"/>
              <a:t>How to identify influential points?</a:t>
            </a:r>
          </a:p>
          <a:p>
            <a:pPr>
              <a:buNone/>
            </a:pPr>
            <a:r>
              <a:rPr lang="en-US" dirty="0" smtClean="0"/>
              <a:t>		Exploratory plots</a:t>
            </a:r>
          </a:p>
          <a:p>
            <a:r>
              <a:rPr lang="en-US" dirty="0" smtClean="0"/>
              <a:t>How </a:t>
            </a:r>
            <a:r>
              <a:rPr lang="en-US" dirty="0" smtClean="0"/>
              <a:t>to measure </a:t>
            </a:r>
            <a:r>
              <a:rPr lang="en-US" dirty="0" err="1" smtClean="0"/>
              <a:t>multicolinearity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Note that none of these require any assumptions about probability distributions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D. </a:t>
            </a:r>
            <a:r>
              <a:rPr lang="en-US" b="1" dirty="0" smtClean="0"/>
              <a:t>Some Important 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51355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Data analysis v. methodological challenges</a:t>
            </a:r>
          </a:p>
          <a:p>
            <a:pPr marL="514350" indent="-514350">
              <a:buAutoNum type="arabicPeriod"/>
            </a:pPr>
            <a:r>
              <a:rPr lang="en-US" dirty="0" smtClean="0"/>
              <a:t>Abstraction:  Top down v. bottom up</a:t>
            </a:r>
          </a:p>
          <a:p>
            <a:pPr marL="514350" indent="-514350">
              <a:buAutoNum type="arabicPeriod" startAt="3"/>
            </a:pPr>
            <a:r>
              <a:rPr lang="en-US" dirty="0" smtClean="0"/>
              <a:t>Math as tool v. math as aesthetic object</a:t>
            </a:r>
          </a:p>
          <a:p>
            <a:pPr marL="514350" indent="-514350">
              <a:buAutoNum type="arabicPeriod" startAt="3"/>
            </a:pPr>
            <a:r>
              <a:rPr lang="en-US" dirty="0" smtClean="0"/>
              <a:t>Structure by dimension v. structure by assumptions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     </a:t>
            </a:r>
            <a:r>
              <a:rPr lang="en-US" sz="2600" dirty="0" smtClean="0"/>
              <a:t>Distribution                 Number of covariates</a:t>
            </a:r>
          </a:p>
          <a:p>
            <a:pPr marL="514350" indent="-514350">
              <a:buNone/>
            </a:pPr>
            <a:r>
              <a:rPr lang="en-US" sz="2600" dirty="0" smtClean="0"/>
              <a:t>      assumptions            One            Two            Many</a:t>
            </a:r>
          </a:p>
          <a:p>
            <a:pPr marL="514350" indent="-514350">
              <a:buNone/>
            </a:pPr>
            <a:endParaRPr lang="en-US" sz="2600" dirty="0" smtClean="0"/>
          </a:p>
          <a:p>
            <a:pPr marL="514350" indent="-514350">
              <a:buNone/>
            </a:pPr>
            <a:r>
              <a:rPr lang="en-US" sz="2600" dirty="0" smtClean="0"/>
              <a:t>       A.  None</a:t>
            </a:r>
          </a:p>
          <a:p>
            <a:pPr marL="514350" indent="-514350">
              <a:buNone/>
            </a:pPr>
            <a:r>
              <a:rPr lang="en-US" sz="2600" dirty="0" smtClean="0"/>
              <a:t>       B.  Moments</a:t>
            </a:r>
          </a:p>
          <a:p>
            <a:pPr marL="514350" indent="-514350">
              <a:buNone/>
            </a:pPr>
            <a:r>
              <a:rPr lang="en-US" sz="2600" dirty="0" smtClean="0"/>
              <a:t>       C.  Normality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5.  Two geometries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</a:br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D4. </a:t>
            </a:r>
            <a:r>
              <a:rPr lang="en-US" dirty="0" smtClean="0"/>
              <a:t>Structure by assumptions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51355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lphaUcPeriod"/>
            </a:pPr>
            <a:r>
              <a:rPr lang="en-US" dirty="0" smtClean="0"/>
              <a:t>No distribution assumptions about errors</a:t>
            </a:r>
          </a:p>
          <a:p>
            <a:pPr marL="514350" indent="-514350">
              <a:buNone/>
            </a:pPr>
            <a:r>
              <a:rPr lang="en-US" sz="2400" dirty="0" smtClean="0"/>
              <a:t>  1.  Inconsistent linear systems; OLS Theorem</a:t>
            </a:r>
          </a:p>
          <a:p>
            <a:pPr marL="514350" indent="-514350">
              <a:buNone/>
            </a:pPr>
            <a:r>
              <a:rPr lang="en-US" sz="2400" dirty="0" smtClean="0"/>
              <a:t>  2.  Measuring fit and correlation</a:t>
            </a:r>
          </a:p>
          <a:p>
            <a:pPr marL="514350" indent="-514350">
              <a:buNone/>
            </a:pPr>
            <a:r>
              <a:rPr lang="en-US" sz="2400" dirty="0" smtClean="0"/>
              <a:t>  3.  Measuring influence and the Hat matrix</a:t>
            </a:r>
          </a:p>
          <a:p>
            <a:pPr marL="514350" indent="-514350">
              <a:buNone/>
            </a:pPr>
            <a:r>
              <a:rPr lang="en-US" sz="2400" dirty="0" smtClean="0"/>
              <a:t>  4.  Measuring </a:t>
            </a:r>
            <a:r>
              <a:rPr lang="en-US" sz="2400" dirty="0" err="1" smtClean="0"/>
              <a:t>multicolinearity</a:t>
            </a:r>
            <a:endParaRPr lang="en-US" sz="2400" dirty="0" smtClean="0"/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r>
              <a:rPr lang="en-US" dirty="0" smtClean="0"/>
              <a:t>B.  Moment assumptions:  E{</a:t>
            </a:r>
            <a:r>
              <a:rPr lang="en-US" b="1" dirty="0" smtClean="0"/>
              <a:t>e</a:t>
            </a:r>
            <a:r>
              <a:rPr lang="en-US" dirty="0" smtClean="0"/>
              <a:t>}=</a:t>
            </a:r>
            <a:r>
              <a:rPr lang="en-US" b="1" dirty="0" smtClean="0"/>
              <a:t>0</a:t>
            </a:r>
            <a:r>
              <a:rPr lang="en-US" dirty="0" smtClean="0"/>
              <a:t>, </a:t>
            </a:r>
            <a:r>
              <a:rPr lang="en-US" dirty="0" err="1" smtClean="0"/>
              <a:t>Var</a:t>
            </a:r>
            <a:r>
              <a:rPr lang="en-US" dirty="0" smtClean="0"/>
              <a:t>{</a:t>
            </a:r>
            <a:r>
              <a:rPr lang="en-US" b="1" dirty="0" smtClean="0"/>
              <a:t>e</a:t>
            </a:r>
            <a:r>
              <a:rPr lang="en-US" dirty="0" smtClean="0"/>
              <a:t>}=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baseline="30000" dirty="0" smtClean="0"/>
              <a:t>2</a:t>
            </a:r>
            <a:r>
              <a:rPr lang="en-US" b="1" dirty="0" smtClean="0"/>
              <a:t>I</a:t>
            </a:r>
          </a:p>
          <a:p>
            <a:pPr marL="514350" indent="-514350">
              <a:buNone/>
            </a:pPr>
            <a:r>
              <a:rPr lang="en-US" sz="2400" dirty="0" smtClean="0"/>
              <a:t> 1.  Moment Theorem:  EV and </a:t>
            </a:r>
            <a:r>
              <a:rPr lang="en-US" sz="2400" dirty="0" err="1" smtClean="0"/>
              <a:t>Var</a:t>
            </a:r>
            <a:r>
              <a:rPr lang="en-US" sz="2400" dirty="0" smtClean="0"/>
              <a:t> for OLS estimators</a:t>
            </a:r>
          </a:p>
          <a:p>
            <a:pPr marL="514350" indent="-514350">
              <a:buNone/>
            </a:pPr>
            <a:r>
              <a:rPr lang="en-US" sz="2400" dirty="0" smtClean="0"/>
              <a:t> 2.  Variance Estimation Theorem:  E{MSE} = </a:t>
            </a:r>
            <a:r>
              <a:rPr lang="en-US" sz="2400" dirty="0" smtClean="0">
                <a:latin typeface="Symbol" pitchFamily="18" charset="2"/>
              </a:rPr>
              <a:t>s</a:t>
            </a:r>
            <a:r>
              <a:rPr lang="en-US" sz="2400" baseline="30000" dirty="0" smtClean="0"/>
              <a:t>2</a:t>
            </a: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 3.  Gauss-Markov </a:t>
            </a:r>
            <a:r>
              <a:rPr lang="en-US" sz="2400" dirty="0" err="1" smtClean="0"/>
              <a:t>Theorm</a:t>
            </a:r>
            <a:r>
              <a:rPr lang="en-US" sz="2400" dirty="0" smtClean="0"/>
              <a:t>:  OLS = BLUE</a:t>
            </a:r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r>
              <a:rPr lang="en-US" dirty="0" smtClean="0"/>
              <a:t>C.  Normality assumption:  e ~ </a:t>
            </a:r>
            <a:r>
              <a:rPr lang="en-US" i="1" dirty="0" smtClean="0"/>
              <a:t>N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</a:br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D4. </a:t>
            </a:r>
            <a:r>
              <a:rPr lang="en-US" dirty="0" smtClean="0"/>
              <a:t>Structure by assumptions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51355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AutoNum type="alphaUcPeriod" startAt="3"/>
            </a:pPr>
            <a:r>
              <a:rPr lang="en-US" dirty="0" smtClean="0"/>
              <a:t>Normality assumption:  e ~ </a:t>
            </a:r>
            <a:r>
              <a:rPr lang="en-US" i="1" dirty="0" smtClean="0"/>
              <a:t>N</a:t>
            </a:r>
          </a:p>
          <a:p>
            <a:pPr marL="514350" indent="-514350">
              <a:buNone/>
            </a:pPr>
            <a:r>
              <a:rPr lang="en-US" sz="2400" dirty="0" smtClean="0"/>
              <a:t> 1.  Herschel-Maxwell Theorem</a:t>
            </a:r>
          </a:p>
          <a:p>
            <a:pPr marL="514350" indent="-514350">
              <a:buNone/>
            </a:pPr>
            <a:r>
              <a:rPr lang="en-US" sz="2400" dirty="0" smtClean="0"/>
              <a:t> 2.  Distribution of OLS estimators</a:t>
            </a:r>
          </a:p>
          <a:p>
            <a:pPr marL="514350" indent="-514350">
              <a:buNone/>
            </a:pPr>
            <a:r>
              <a:rPr lang="en-US" sz="2400" dirty="0" smtClean="0"/>
              <a:t> 3.  t-distribution and confidence intervals for  </a:t>
            </a:r>
            <a:r>
              <a:rPr lang="en-US" sz="2400" dirty="0" err="1" smtClean="0">
                <a:latin typeface="Symbol" pitchFamily="18" charset="2"/>
              </a:rPr>
              <a:t>b</a:t>
            </a:r>
            <a:r>
              <a:rPr lang="en-US" sz="2400" i="1" baseline="-25000" dirty="0" err="1" smtClean="0"/>
              <a:t>j</a:t>
            </a:r>
            <a:endParaRPr lang="en-US" sz="2400" i="1" baseline="-25000" dirty="0" smtClean="0"/>
          </a:p>
          <a:p>
            <a:pPr marL="514350" indent="-514350">
              <a:buNone/>
            </a:pPr>
            <a:r>
              <a:rPr lang="en-US" sz="2400" dirty="0" smtClean="0"/>
              <a:t> 4.  Chi-square distribution and confidence interval for  </a:t>
            </a:r>
            <a:r>
              <a:rPr lang="en-US" sz="2400" dirty="0" smtClean="0">
                <a:latin typeface="Symbol" pitchFamily="18" charset="2"/>
              </a:rPr>
              <a:t>s</a:t>
            </a:r>
            <a:r>
              <a:rPr lang="en-US" sz="2400" baseline="30000" dirty="0" smtClean="0"/>
              <a:t>2</a:t>
            </a:r>
          </a:p>
          <a:p>
            <a:pPr marL="514350" indent="-514350">
              <a:buNone/>
            </a:pPr>
            <a:r>
              <a:rPr lang="en-US" sz="2400" dirty="0" smtClean="0"/>
              <a:t> 5.  F-distribution and nested F-test</a:t>
            </a:r>
          </a:p>
          <a:p>
            <a:pPr marL="514350" indent="-514350">
              <a:buNone/>
            </a:pPr>
            <a:r>
              <a:rPr lang="en-US" i="1" dirty="0" smtClean="0"/>
              <a:t> 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2057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E. </a:t>
            </a:r>
            <a:r>
              <a:rPr lang="en-US" b="1" dirty="0" smtClean="0"/>
              <a:t>Two Geometries: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Crystal Problem </a:t>
            </a:r>
            <a:br>
              <a:rPr lang="en-US" dirty="0" smtClean="0"/>
            </a:br>
            <a:r>
              <a:rPr lang="en-US" dirty="0" smtClean="0"/>
              <a:t>(Tom Moore, Primus, 1992)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715000"/>
            <a:ext cx="4876800" cy="639763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None/>
            </a:pPr>
            <a:r>
              <a:rPr lang="en-US" sz="8600" dirty="0" smtClean="0">
                <a:latin typeface="Times New Roman"/>
              </a:rPr>
              <a:t>    </a:t>
            </a:r>
            <a:r>
              <a:rPr lang="en-US" sz="8600" dirty="0" smtClean="0"/>
              <a:t> </a:t>
            </a:r>
            <a:r>
              <a:rPr lang="en-US" sz="5900" i="1" dirty="0" smtClean="0"/>
              <a:t>y</a:t>
            </a:r>
            <a:r>
              <a:rPr lang="en-US" sz="5900" baseline="-25000" dirty="0" smtClean="0"/>
              <a:t>1</a:t>
            </a:r>
            <a:r>
              <a:rPr lang="en-US" sz="5900" dirty="0" smtClean="0"/>
              <a:t> = </a:t>
            </a:r>
            <a:r>
              <a:rPr lang="en-US" sz="5900" dirty="0" smtClean="0">
                <a:latin typeface="Symbol" pitchFamily="18" charset="2"/>
              </a:rPr>
              <a:t>b</a:t>
            </a:r>
            <a:r>
              <a:rPr lang="en-US" sz="5900" dirty="0" smtClean="0"/>
              <a:t> + </a:t>
            </a:r>
            <a:r>
              <a:rPr lang="en-US" sz="5900" i="1" dirty="0" smtClean="0"/>
              <a:t>e</a:t>
            </a:r>
            <a:r>
              <a:rPr lang="en-US" sz="5900" baseline="-25000" dirty="0" smtClean="0"/>
              <a:t>1</a:t>
            </a:r>
            <a:r>
              <a:rPr lang="en-US" sz="5900" dirty="0" smtClean="0"/>
              <a:t>      </a:t>
            </a:r>
            <a:r>
              <a:rPr lang="en-US" sz="5900" i="1" dirty="0" smtClean="0"/>
              <a:t>y</a:t>
            </a:r>
            <a:r>
              <a:rPr lang="en-US" sz="5900" baseline="-25000" dirty="0" smtClean="0"/>
              <a:t>2</a:t>
            </a:r>
            <a:r>
              <a:rPr lang="en-US" sz="5900" dirty="0" smtClean="0"/>
              <a:t> = 2</a:t>
            </a:r>
            <a:r>
              <a:rPr lang="en-US" sz="5900" dirty="0" smtClean="0">
                <a:latin typeface="Symbol" pitchFamily="18" charset="2"/>
              </a:rPr>
              <a:t>b</a:t>
            </a:r>
            <a:r>
              <a:rPr lang="en-US" sz="5900" dirty="0" smtClean="0"/>
              <a:t> + </a:t>
            </a:r>
            <a:r>
              <a:rPr lang="en-US" sz="5900" i="1" dirty="0" smtClean="0"/>
              <a:t>e</a:t>
            </a:r>
            <a:r>
              <a:rPr lang="en-US" sz="5900" baseline="-25000" dirty="0" smtClean="0"/>
              <a:t>2</a:t>
            </a:r>
            <a:r>
              <a:rPr lang="en-US" sz="5900" dirty="0" smtClean="0"/>
              <a:t> 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</p:txBody>
      </p:sp>
      <p:pic>
        <p:nvPicPr>
          <p:cNvPr id="125956" name="Picture 4" descr="Crystals.png"/>
          <p:cNvPicPr>
            <a:picLocks noChangeAspect="1" noChangeArrowheads="1"/>
          </p:cNvPicPr>
          <p:nvPr/>
        </p:nvPicPr>
        <p:blipFill>
          <a:blip r:embed="rId3" cstate="print"/>
          <a:srcRect l="14381" t="12952" r="7191" b="35616"/>
          <a:stretch>
            <a:fillRect/>
          </a:stretch>
        </p:blipFill>
        <p:spPr bwMode="auto">
          <a:xfrm>
            <a:off x="1143000" y="2667000"/>
            <a:ext cx="3826329" cy="2794883"/>
          </a:xfrm>
          <a:prstGeom prst="rect">
            <a:avLst/>
          </a:prstGeom>
          <a:noFill/>
        </p:spPr>
      </p:pic>
      <p:pic>
        <p:nvPicPr>
          <p:cNvPr id="12595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2658592"/>
            <a:ext cx="2514600" cy="2792073"/>
          </a:xfrm>
          <a:prstGeom prst="rect">
            <a:avLst/>
          </a:prstGeom>
          <a:noFill/>
        </p:spPr>
      </p:pic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5958" name="Rectangle 6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5959" name="Rectangle 7"/>
          <p:cNvSpPr>
            <a:spLocks noChangeArrowheads="1"/>
          </p:cNvSpPr>
          <p:nvPr/>
        </p:nvSpPr>
        <p:spPr bwMode="auto">
          <a:xfrm>
            <a:off x="0" y="3133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</a:br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E. </a:t>
            </a:r>
            <a:r>
              <a:rPr lang="en-US" b="1" dirty="0" smtClean="0"/>
              <a:t>Two Geometries:</a:t>
            </a:r>
            <a:r>
              <a:rPr lang="en-US" dirty="0" smtClean="0"/>
              <a:t> Crystal Problem</a:t>
            </a:r>
            <a:br>
              <a:rPr lang="en-US" dirty="0" smtClean="0"/>
            </a:br>
            <a:r>
              <a:rPr lang="en-US" sz="6600" dirty="0" smtClean="0"/>
              <a:t>    </a:t>
            </a:r>
            <a:r>
              <a:rPr lang="en-US" sz="3600" i="1" dirty="0" smtClean="0"/>
              <a:t>Individual Space		 Variable Space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486400"/>
            <a:ext cx="8077200" cy="868363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2400" dirty="0" smtClean="0">
                <a:latin typeface="Times New Roman"/>
              </a:rPr>
              <a:t>    </a:t>
            </a:r>
            <a:r>
              <a:rPr lang="en-US" sz="2400" dirty="0" smtClean="0"/>
              <a:t>    	</a:t>
            </a:r>
            <a:r>
              <a:rPr lang="en-US" sz="2400" i="1" dirty="0" smtClean="0"/>
              <a:t>Point = Case		     	     Vector = Variable</a:t>
            </a:r>
          </a:p>
          <a:p>
            <a:pPr marL="514350" indent="-514350">
              <a:buNone/>
            </a:pPr>
            <a:r>
              <a:rPr lang="en-US" sz="2400" i="1" dirty="0" smtClean="0"/>
              <a:t>		Axis = Variable			     Axis = Case</a:t>
            </a:r>
            <a:endParaRPr lang="en-US" sz="2400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</p:txBody>
      </p:sp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5958" name="Rectangle 6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5959" name="Rectangle 7"/>
          <p:cNvSpPr>
            <a:spLocks noChangeArrowheads="1"/>
          </p:cNvSpPr>
          <p:nvPr/>
        </p:nvSpPr>
        <p:spPr bwMode="auto">
          <a:xfrm>
            <a:off x="0" y="3133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" name="Picture 8" descr="Individual Space.png"/>
          <p:cNvPicPr/>
          <p:nvPr/>
        </p:nvPicPr>
        <p:blipFill>
          <a:blip r:embed="rId3" cstate="print"/>
          <a:srcRect l="17978" t="22664" r="17978" b="16189"/>
          <a:stretch>
            <a:fillRect/>
          </a:stretch>
        </p:blipFill>
        <p:spPr>
          <a:xfrm>
            <a:off x="762000" y="1981200"/>
            <a:ext cx="3505200" cy="3352800"/>
          </a:xfrm>
          <a:prstGeom prst="rect">
            <a:avLst/>
          </a:prstGeom>
        </p:spPr>
      </p:pic>
      <p:pic>
        <p:nvPicPr>
          <p:cNvPr id="10" name="Picture 9" descr="Variable Space.png"/>
          <p:cNvPicPr/>
          <p:nvPr/>
        </p:nvPicPr>
        <p:blipFill>
          <a:blip r:embed="rId4" cstate="print"/>
          <a:srcRect l="17978" t="22664" r="17978" b="16189"/>
          <a:stretch>
            <a:fillRect/>
          </a:stretch>
        </p:blipFill>
        <p:spPr>
          <a:xfrm>
            <a:off x="4800600" y="1981200"/>
            <a:ext cx="3429000" cy="32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</a:br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F</a:t>
            </a:r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.  </a:t>
            </a:r>
            <a:r>
              <a:rPr lang="en-US" b="1" dirty="0" smtClean="0"/>
              <a:t>Gauss-Markov Theorem: </a:t>
            </a:r>
            <a:br>
              <a:rPr lang="en-US" b="1" dirty="0" smtClean="0"/>
            </a:br>
            <a:endParaRPr lang="en-US" sz="4000" dirty="0"/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4221480" y="3198615"/>
            <a:ext cx="457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Crystal Example:    </a:t>
            </a:r>
            <a:r>
              <a:rPr lang="en-US" i="1" dirty="0" smtClean="0"/>
              <a:t>y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n-US" dirty="0" smtClean="0">
                <a:latin typeface="Symbol" pitchFamily="18" charset="2"/>
              </a:rPr>
              <a:t>b</a:t>
            </a:r>
            <a:r>
              <a:rPr lang="en-US" dirty="0" smtClean="0"/>
              <a:t> + </a:t>
            </a:r>
            <a:r>
              <a:rPr lang="en-US" i="1" dirty="0" smtClean="0"/>
              <a:t>e</a:t>
            </a:r>
            <a:r>
              <a:rPr lang="en-US" baseline="-25000" dirty="0" smtClean="0"/>
              <a:t>1</a:t>
            </a:r>
            <a:r>
              <a:rPr lang="en-US" dirty="0" smtClean="0"/>
              <a:t>,   </a:t>
            </a:r>
            <a:r>
              <a:rPr lang="en-US" i="1" dirty="0" smtClean="0"/>
              <a:t>y</a:t>
            </a:r>
            <a:r>
              <a:rPr lang="en-US" baseline="-25000" dirty="0" smtClean="0"/>
              <a:t>2</a:t>
            </a:r>
            <a:r>
              <a:rPr lang="en-US" dirty="0" smtClean="0"/>
              <a:t> = 2</a:t>
            </a:r>
            <a:r>
              <a:rPr lang="en-US" dirty="0" smtClean="0">
                <a:latin typeface="Symbol" pitchFamily="18" charset="2"/>
              </a:rPr>
              <a:t>b</a:t>
            </a:r>
            <a:r>
              <a:rPr lang="en-US" dirty="0" smtClean="0"/>
              <a:t> + </a:t>
            </a:r>
            <a:r>
              <a:rPr lang="en-US" i="1" dirty="0" smtClean="0"/>
              <a:t>e</a:t>
            </a:r>
            <a:r>
              <a:rPr lang="en-US" baseline="-25000" dirty="0" smtClean="0"/>
              <a:t>2</a:t>
            </a:r>
            <a:endParaRPr lang="en-US" baseline="-25000" dirty="0" smtClean="0"/>
          </a:p>
          <a:p>
            <a:r>
              <a:rPr lang="en-US" dirty="0" smtClean="0"/>
              <a:t>LINEAR:    </a:t>
            </a:r>
            <a:r>
              <a:rPr lang="en-US" i="1" dirty="0" smtClean="0"/>
              <a:t>estimator = a</a:t>
            </a:r>
            <a:r>
              <a:rPr lang="en-US" baseline="-25000" dirty="0" smtClean="0"/>
              <a:t>1</a:t>
            </a:r>
            <a:r>
              <a:rPr lang="en-US" i="1" dirty="0" smtClean="0"/>
              <a:t>y</a:t>
            </a:r>
            <a:r>
              <a:rPr lang="en-US" baseline="-25000" dirty="0" smtClean="0"/>
              <a:t>1</a:t>
            </a:r>
            <a:r>
              <a:rPr lang="en-US" i="1" dirty="0" smtClean="0"/>
              <a:t> + a</a:t>
            </a:r>
            <a:r>
              <a:rPr lang="en-US" baseline="-25000" dirty="0" smtClean="0"/>
              <a:t>2</a:t>
            </a:r>
            <a:r>
              <a:rPr lang="en-US" i="1" dirty="0" smtClean="0"/>
              <a:t>y</a:t>
            </a:r>
            <a:r>
              <a:rPr lang="en-US" baseline="-25000" dirty="0" smtClean="0"/>
              <a:t>2</a:t>
            </a:r>
            <a:endParaRPr lang="en-US" baseline="-25000" dirty="0" smtClean="0"/>
          </a:p>
          <a:p>
            <a:r>
              <a:rPr lang="en-US" dirty="0" smtClean="0"/>
              <a:t>UNBIASED:   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>
                <a:latin typeface="Symbol" pitchFamily="18" charset="2"/>
              </a:rPr>
              <a:t>b</a:t>
            </a:r>
            <a:r>
              <a:rPr lang="en-US" i="1" dirty="0" smtClean="0"/>
              <a:t> </a:t>
            </a:r>
            <a:r>
              <a:rPr lang="en-US" i="1" dirty="0" smtClean="0"/>
              <a:t>+ </a:t>
            </a: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2</a:t>
            </a:r>
            <a:r>
              <a:rPr lang="en-US" dirty="0" smtClean="0">
                <a:latin typeface="Symbol" pitchFamily="18" charset="2"/>
              </a:rPr>
              <a:t>b</a:t>
            </a:r>
            <a:r>
              <a:rPr lang="en-US" dirty="0" smtClean="0"/>
              <a:t> = </a:t>
            </a:r>
            <a:r>
              <a:rPr lang="en-US" dirty="0" smtClean="0">
                <a:latin typeface="Symbol" pitchFamily="18" charset="2"/>
              </a:rPr>
              <a:t>b</a:t>
            </a:r>
            <a:r>
              <a:rPr lang="en-US" dirty="0" smtClean="0"/>
              <a:t>, i.e.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i="1" dirty="0" smtClean="0"/>
              <a:t> </a:t>
            </a:r>
            <a:r>
              <a:rPr lang="en-US" i="1" dirty="0" smtClean="0"/>
              <a:t>+ </a:t>
            </a:r>
            <a:r>
              <a:rPr lang="en-US" dirty="0" smtClean="0"/>
              <a:t>2</a:t>
            </a: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= </a:t>
            </a:r>
            <a:r>
              <a:rPr lang="en-US" dirty="0" smtClean="0"/>
              <a:t>1.</a:t>
            </a:r>
          </a:p>
          <a:p>
            <a:pPr lvl="1"/>
            <a:r>
              <a:rPr lang="en-US" dirty="0" smtClean="0"/>
              <a:t>Ex:  </a:t>
            </a:r>
            <a:r>
              <a:rPr lang="en-US" i="1" dirty="0" smtClean="0"/>
              <a:t>y</a:t>
            </a:r>
            <a:r>
              <a:rPr lang="en-US" baseline="-25000" dirty="0" smtClean="0"/>
              <a:t>1</a:t>
            </a:r>
            <a:r>
              <a:rPr lang="en-US" dirty="0" smtClean="0"/>
              <a:t> = 1</a:t>
            </a:r>
            <a:r>
              <a:rPr lang="en-US" i="1" dirty="0" smtClean="0"/>
              <a:t>y</a:t>
            </a:r>
            <a:r>
              <a:rPr lang="en-US" baseline="-25000" dirty="0" smtClean="0"/>
              <a:t>1</a:t>
            </a:r>
            <a:r>
              <a:rPr lang="en-US" i="1" dirty="0" smtClean="0"/>
              <a:t> </a:t>
            </a:r>
            <a:r>
              <a:rPr lang="en-US" i="1" dirty="0" smtClean="0"/>
              <a:t>+ </a:t>
            </a:r>
            <a:r>
              <a:rPr lang="en-US" dirty="0" smtClean="0"/>
              <a:t>0</a:t>
            </a:r>
            <a:r>
              <a:rPr lang="en-US" i="1" dirty="0" smtClean="0"/>
              <a:t>y</a:t>
            </a:r>
            <a:r>
              <a:rPr lang="en-US" baseline="-25000" dirty="0" smtClean="0"/>
              <a:t>2	</a:t>
            </a:r>
            <a:r>
              <a:rPr lang="en-US" i="1" dirty="0" smtClean="0"/>
              <a:t> </a:t>
            </a:r>
            <a:r>
              <a:rPr lang="en-US" i="1" dirty="0" smtClean="0"/>
              <a:t>	 </a:t>
            </a:r>
            <a:r>
              <a:rPr lang="en-US" b="1" dirty="0" smtClean="0"/>
              <a:t>a</a:t>
            </a:r>
            <a:r>
              <a:rPr lang="en-US" dirty="0" smtClean="0"/>
              <a:t> </a:t>
            </a:r>
            <a:r>
              <a:rPr lang="en-US" dirty="0" smtClean="0"/>
              <a:t>=</a:t>
            </a:r>
            <a:r>
              <a:rPr lang="en-US" baseline="-25000" dirty="0" smtClean="0"/>
              <a:t> </a:t>
            </a:r>
            <a:r>
              <a:rPr lang="en-US" dirty="0" smtClean="0"/>
              <a:t>(1</a:t>
            </a:r>
            <a:r>
              <a:rPr lang="en-US" i="1" dirty="0" smtClean="0"/>
              <a:t>,</a:t>
            </a:r>
            <a:r>
              <a:rPr lang="en-US" i="1" dirty="0" smtClean="0"/>
              <a:t> </a:t>
            </a:r>
            <a:r>
              <a:rPr lang="en-US" dirty="0" smtClean="0"/>
              <a:t>0)</a:t>
            </a:r>
            <a:r>
              <a:rPr lang="en-US" i="1" baseline="30000" dirty="0" smtClean="0"/>
              <a:t>T</a:t>
            </a:r>
          </a:p>
          <a:p>
            <a:pPr lvl="1"/>
            <a:r>
              <a:rPr lang="en-US" dirty="0" smtClean="0"/>
              <a:t>Ex:  </a:t>
            </a:r>
            <a:r>
              <a:rPr lang="en-US" dirty="0" smtClean="0"/>
              <a:t>(1/2)</a:t>
            </a:r>
            <a:r>
              <a:rPr lang="en-US" i="1" dirty="0" smtClean="0"/>
              <a:t>y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= 1</a:t>
            </a:r>
            <a:r>
              <a:rPr lang="en-US" i="1" dirty="0" smtClean="0"/>
              <a:t>y</a:t>
            </a:r>
            <a:r>
              <a:rPr lang="en-US" baseline="-25000" dirty="0" smtClean="0"/>
              <a:t>1</a:t>
            </a:r>
            <a:r>
              <a:rPr lang="en-US" i="1" dirty="0" smtClean="0"/>
              <a:t> + </a:t>
            </a:r>
            <a:r>
              <a:rPr lang="en-US" dirty="0" smtClean="0"/>
              <a:t>0</a:t>
            </a:r>
            <a:r>
              <a:rPr lang="en-US" i="1" dirty="0" smtClean="0"/>
              <a:t>y</a:t>
            </a:r>
            <a:r>
              <a:rPr lang="en-US" baseline="-25000" dirty="0" smtClean="0"/>
              <a:t>2	</a:t>
            </a:r>
            <a:r>
              <a:rPr lang="en-US" i="1" dirty="0" smtClean="0"/>
              <a:t> </a:t>
            </a:r>
            <a:r>
              <a:rPr lang="en-US" b="1" dirty="0" smtClean="0"/>
              <a:t>a</a:t>
            </a:r>
            <a:r>
              <a:rPr lang="en-US" dirty="0" smtClean="0"/>
              <a:t> </a:t>
            </a:r>
            <a:r>
              <a:rPr lang="en-US" dirty="0" smtClean="0"/>
              <a:t>=</a:t>
            </a:r>
            <a:r>
              <a:rPr lang="en-US" baseline="-25000" dirty="0" smtClean="0"/>
              <a:t> </a:t>
            </a:r>
            <a:r>
              <a:rPr lang="en-US" dirty="0" smtClean="0"/>
              <a:t>(0, 1/2)</a:t>
            </a:r>
            <a:r>
              <a:rPr lang="en-US" i="1" baseline="30000" dirty="0" smtClean="0"/>
              <a:t>T</a:t>
            </a:r>
            <a:endParaRPr lang="en-US" dirty="0" smtClean="0"/>
          </a:p>
          <a:p>
            <a:pPr lvl="1"/>
            <a:r>
              <a:rPr lang="en-US" dirty="0" smtClean="0"/>
              <a:t>Ex:  (</a:t>
            </a:r>
            <a:r>
              <a:rPr lang="en-US" dirty="0" smtClean="0"/>
              <a:t>1/5)</a:t>
            </a:r>
            <a:r>
              <a:rPr lang="en-US" i="1" dirty="0" smtClean="0"/>
              <a:t>y</a:t>
            </a:r>
            <a:r>
              <a:rPr lang="en-US" baseline="-25000" dirty="0" smtClean="0"/>
              <a:t>1</a:t>
            </a:r>
            <a:r>
              <a:rPr lang="en-US" i="1" dirty="0" smtClean="0"/>
              <a:t> </a:t>
            </a:r>
            <a:r>
              <a:rPr lang="en-US" i="1" dirty="0" smtClean="0"/>
              <a:t>+ </a:t>
            </a:r>
            <a:r>
              <a:rPr lang="en-US" dirty="0" smtClean="0"/>
              <a:t>(2/5)</a:t>
            </a:r>
            <a:r>
              <a:rPr lang="en-US" i="1" dirty="0" smtClean="0"/>
              <a:t>y</a:t>
            </a:r>
            <a:r>
              <a:rPr lang="en-US" baseline="-25000" dirty="0" smtClean="0"/>
              <a:t>2	</a:t>
            </a:r>
            <a:r>
              <a:rPr lang="en-US" i="1" dirty="0" smtClean="0"/>
              <a:t> </a:t>
            </a:r>
            <a:r>
              <a:rPr lang="en-US" b="1" dirty="0" smtClean="0"/>
              <a:t>a</a:t>
            </a:r>
            <a:r>
              <a:rPr lang="en-US" dirty="0" smtClean="0"/>
              <a:t> </a:t>
            </a:r>
            <a:r>
              <a:rPr lang="en-US" dirty="0" smtClean="0"/>
              <a:t>=</a:t>
            </a:r>
            <a:r>
              <a:rPr lang="en-US" baseline="-25000" dirty="0" smtClean="0"/>
              <a:t> </a:t>
            </a:r>
            <a:r>
              <a:rPr lang="en-US" dirty="0" smtClean="0"/>
              <a:t>(1/5, 2/5)</a:t>
            </a:r>
            <a:r>
              <a:rPr lang="en-US" i="1" baseline="30000" dirty="0" smtClean="0"/>
              <a:t>T</a:t>
            </a:r>
          </a:p>
          <a:p>
            <a:r>
              <a:rPr lang="en-US" dirty="0" smtClean="0"/>
              <a:t>BEST:    </a:t>
            </a:r>
            <a:r>
              <a:rPr lang="en-US" i="1" dirty="0" smtClean="0"/>
              <a:t>SD</a:t>
            </a:r>
            <a:r>
              <a:rPr lang="en-US" baseline="30000" dirty="0" smtClean="0"/>
              <a:t>2</a:t>
            </a:r>
            <a:r>
              <a:rPr lang="en-US" dirty="0" smtClean="0"/>
              <a:t>(</a:t>
            </a:r>
            <a:r>
              <a:rPr lang="en-US" b="1" dirty="0" err="1" smtClean="0"/>
              <a:t>a</a:t>
            </a:r>
            <a:r>
              <a:rPr lang="en-US" i="1" baseline="30000" dirty="0" err="1" smtClean="0"/>
              <a:t>T</a:t>
            </a:r>
            <a:r>
              <a:rPr lang="en-US" b="1" dirty="0" err="1" smtClean="0"/>
              <a:t>y</a:t>
            </a:r>
            <a:r>
              <a:rPr lang="en-US" dirty="0" smtClean="0"/>
              <a:t>) =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baseline="30000" dirty="0" smtClean="0"/>
              <a:t>2</a:t>
            </a:r>
            <a:r>
              <a:rPr lang="en-US" dirty="0" smtClean="0"/>
              <a:t>|</a:t>
            </a:r>
            <a:r>
              <a:rPr lang="en-US" b="1" dirty="0" smtClean="0"/>
              <a:t>a</a:t>
            </a:r>
            <a:r>
              <a:rPr lang="en-US" dirty="0" smtClean="0"/>
              <a:t>|</a:t>
            </a:r>
            <a:r>
              <a:rPr lang="en-US" baseline="30000" dirty="0" smtClean="0"/>
              <a:t>2	</a:t>
            </a:r>
            <a:r>
              <a:rPr lang="en-US" dirty="0" smtClean="0"/>
              <a:t>   best = shortest  </a:t>
            </a:r>
            <a:r>
              <a:rPr lang="en-US" b="1" dirty="0" smtClean="0"/>
              <a:t>a</a:t>
            </a:r>
          </a:p>
          <a:p>
            <a:r>
              <a:rPr lang="en-US" dirty="0" smtClean="0"/>
              <a:t>THEOREM:	OLS = BLUE</a:t>
            </a:r>
            <a:endParaRPr lang="en-US" baseline="-250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baseline="-25000" dirty="0" smtClean="0"/>
          </a:p>
          <a:p>
            <a:endParaRPr lang="en-US" baseline="-25000" dirty="0" smtClean="0"/>
          </a:p>
          <a:p>
            <a:pPr>
              <a:buNone/>
            </a:pPr>
            <a:endParaRPr lang="en-US" baseline="-25000" dirty="0" smtClean="0"/>
          </a:p>
          <a:p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F.  </a:t>
            </a:r>
            <a:r>
              <a:rPr lang="en-US" b="1" dirty="0" smtClean="0"/>
              <a:t>Gauss-Markov Theorem:</a:t>
            </a:r>
            <a:br>
              <a:rPr lang="en-US" b="1" dirty="0" smtClean="0"/>
            </a:br>
            <a:r>
              <a:rPr lang="en-US" sz="4000" dirty="0" smtClean="0"/>
              <a:t>Coefficient Space for the Crystal Problem</a:t>
            </a:r>
            <a:endParaRPr lang="en-US" sz="4000" dirty="0"/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" name="Content Placeholder 5" descr="Coefficient Space 1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914" y="1600200"/>
            <a:ext cx="7142171" cy="4525963"/>
          </a:xfrm>
        </p:spPr>
      </p:pic>
      <p:sp>
        <p:nvSpPr>
          <p:cNvPr id="7" name="Rectangle 6"/>
          <p:cNvSpPr/>
          <p:nvPr/>
        </p:nvSpPr>
        <p:spPr>
          <a:xfrm flipV="1">
            <a:off x="4221480" y="3198615"/>
            <a:ext cx="457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742950" indent="-742950">
              <a:buNone/>
            </a:pPr>
            <a:r>
              <a:rPr lang="en-US" sz="4000" dirty="0" smtClean="0"/>
              <a:t>A.  Goals for a first stat course </a:t>
            </a:r>
          </a:p>
          <a:p>
            <a:pPr marL="742950" indent="-742950">
              <a:buNone/>
            </a:pPr>
            <a:r>
              <a:rPr lang="en-US" sz="4000" dirty="0" smtClean="0"/>
              <a:t>			for math majors</a:t>
            </a:r>
          </a:p>
          <a:p>
            <a:pPr>
              <a:buNone/>
            </a:pPr>
            <a:r>
              <a:rPr lang="en-US" sz="4000" dirty="0" smtClean="0"/>
              <a:t>B.  Example of a modeling challenge</a:t>
            </a:r>
          </a:p>
          <a:p>
            <a:pPr marL="742950" indent="-742950">
              <a:buNone/>
            </a:pPr>
            <a:r>
              <a:rPr lang="en-US" sz="4000" dirty="0" smtClean="0"/>
              <a:t>C.  Examples of methodological challenges</a:t>
            </a:r>
          </a:p>
          <a:p>
            <a:pPr marL="742950" indent="-742950">
              <a:buNone/>
            </a:pPr>
            <a:r>
              <a:rPr lang="en-US" sz="4000" dirty="0" smtClean="0"/>
              <a:t>D.  Some important tensions</a:t>
            </a:r>
          </a:p>
          <a:p>
            <a:pPr marL="742950" indent="-742950">
              <a:buNone/>
            </a:pPr>
            <a:r>
              <a:rPr lang="en-US" sz="4000" dirty="0" smtClean="0"/>
              <a:t>E.  Two geometries</a:t>
            </a:r>
          </a:p>
          <a:p>
            <a:pPr marL="742950" indent="-742950">
              <a:buNone/>
            </a:pPr>
            <a:r>
              <a:rPr lang="en-US" sz="4000" dirty="0" smtClean="0"/>
              <a:t>F.  Gauss-Markov Theorem</a:t>
            </a:r>
          </a:p>
          <a:p>
            <a:pPr marL="742950" indent="-742950">
              <a:buNone/>
            </a:pPr>
            <a:r>
              <a:rPr lang="en-US" sz="4000" dirty="0" smtClean="0"/>
              <a:t>G.  Conclusion</a:t>
            </a:r>
          </a:p>
          <a:p>
            <a:pPr marL="742950" indent="-742950">
              <a:buAutoNum type="alphaUcPeriod" startAt="5"/>
            </a:pPr>
            <a:endParaRPr lang="en-US" sz="4000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F.  </a:t>
            </a:r>
            <a:r>
              <a:rPr lang="en-US" b="1" dirty="0" smtClean="0"/>
              <a:t>Gauss-Markov Theorem:</a:t>
            </a:r>
            <a:br>
              <a:rPr lang="en-US" b="1" dirty="0" smtClean="0"/>
            </a:br>
            <a:r>
              <a:rPr lang="en-US" sz="4000" dirty="0" smtClean="0"/>
              <a:t>Estimator  </a:t>
            </a:r>
            <a:r>
              <a:rPr lang="en-US" sz="4000" i="1" dirty="0" smtClean="0"/>
              <a:t>y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 = (1,0)(</a:t>
            </a:r>
            <a:r>
              <a:rPr lang="en-US" sz="4000" i="1" dirty="0" smtClean="0"/>
              <a:t>y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,</a:t>
            </a:r>
            <a:r>
              <a:rPr lang="en-US" sz="4000" i="1" dirty="0" smtClean="0"/>
              <a:t>y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)</a:t>
            </a:r>
            <a:r>
              <a:rPr lang="en-US" sz="4000" i="1" baseline="30000" dirty="0" smtClean="0"/>
              <a:t>T</a:t>
            </a:r>
            <a:endParaRPr lang="en-US" sz="4000" i="1" baseline="30000" dirty="0"/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357839" y="3244334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B. </a:t>
            </a:r>
            <a:endParaRPr lang="en-US" dirty="0"/>
          </a:p>
        </p:txBody>
      </p:sp>
      <p:pic>
        <p:nvPicPr>
          <p:cNvPr id="9" name="Content Placeholder 8" descr="Coefficient Space 2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914" y="1600200"/>
            <a:ext cx="7142171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F.  </a:t>
            </a:r>
            <a:r>
              <a:rPr lang="en-US" b="1" dirty="0" smtClean="0"/>
              <a:t>Gauss-Markov Theorem:</a:t>
            </a:r>
            <a:br>
              <a:rPr lang="en-US" b="1" dirty="0" smtClean="0"/>
            </a:br>
            <a:r>
              <a:rPr lang="en-US" sz="4000" dirty="0" smtClean="0"/>
              <a:t> Estimator  </a:t>
            </a:r>
            <a:r>
              <a:rPr lang="en-US" sz="4000" i="1" dirty="0" smtClean="0"/>
              <a:t>y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/2 = (0,1/2)(</a:t>
            </a:r>
            <a:r>
              <a:rPr lang="en-US" sz="4000" i="1" dirty="0" smtClean="0"/>
              <a:t>y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,</a:t>
            </a:r>
            <a:r>
              <a:rPr lang="en-US" sz="4000" i="1" dirty="0" smtClean="0"/>
              <a:t>y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)</a:t>
            </a:r>
            <a:r>
              <a:rPr lang="en-US" sz="4000" i="1" baseline="30000" dirty="0" smtClean="0"/>
              <a:t>T</a:t>
            </a:r>
            <a:endParaRPr lang="en-US" sz="4000" dirty="0"/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357839" y="3244334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B. </a:t>
            </a:r>
            <a:endParaRPr lang="en-US" dirty="0"/>
          </a:p>
        </p:txBody>
      </p:sp>
      <p:pic>
        <p:nvPicPr>
          <p:cNvPr id="8" name="Content Placeholder 7" descr="Coefficient Space 3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914" y="1600200"/>
            <a:ext cx="7142171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F.  </a:t>
            </a:r>
            <a:r>
              <a:rPr lang="en-US" b="1" dirty="0" smtClean="0"/>
              <a:t>Gauss-Markov Theorem:</a:t>
            </a:r>
            <a:br>
              <a:rPr lang="en-US" b="1" dirty="0" smtClean="0"/>
            </a:br>
            <a:r>
              <a:rPr lang="en-US" sz="4000" dirty="0" smtClean="0"/>
              <a:t> OLS estimator  = (1/5,2/5)(</a:t>
            </a:r>
            <a:r>
              <a:rPr lang="en-US" sz="4000" i="1" dirty="0" smtClean="0"/>
              <a:t>y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,</a:t>
            </a:r>
            <a:r>
              <a:rPr lang="en-US" sz="4000" i="1" dirty="0" smtClean="0"/>
              <a:t>y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)</a:t>
            </a:r>
            <a:r>
              <a:rPr lang="en-US" sz="4000" i="1" baseline="30000" dirty="0" smtClean="0"/>
              <a:t>T</a:t>
            </a:r>
            <a:endParaRPr lang="en-US" sz="4000" dirty="0"/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357839" y="3244334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B. </a:t>
            </a:r>
            <a:endParaRPr lang="en-US" dirty="0"/>
          </a:p>
        </p:txBody>
      </p:sp>
      <p:pic>
        <p:nvPicPr>
          <p:cNvPr id="8" name="Content Placeholder 7" descr="Coefficient Space 4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914" y="1600200"/>
            <a:ext cx="7142171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F.  </a:t>
            </a:r>
            <a:r>
              <a:rPr lang="en-US" b="1" dirty="0" smtClean="0"/>
              <a:t>Gauss-Markov Theorem:</a:t>
            </a:r>
            <a:br>
              <a:rPr lang="en-US" b="1" dirty="0" smtClean="0"/>
            </a:br>
            <a:r>
              <a:rPr lang="en-US" sz="4000" dirty="0" smtClean="0"/>
              <a:t>The Set of Linear Unbiased Estimators</a:t>
            </a:r>
            <a:endParaRPr lang="en-US" sz="4000" dirty="0"/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357839" y="3244334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B. </a:t>
            </a:r>
            <a:endParaRPr lang="en-US" dirty="0"/>
          </a:p>
        </p:txBody>
      </p:sp>
      <p:pic>
        <p:nvPicPr>
          <p:cNvPr id="8" name="Content Placeholder 7" descr="Coefficient Space 5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914" y="1600200"/>
            <a:ext cx="7142171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F.  </a:t>
            </a:r>
            <a:r>
              <a:rPr lang="en-US" b="1" dirty="0" smtClean="0"/>
              <a:t>Gauss-Markov Theorem:</a:t>
            </a:r>
            <a:br>
              <a:rPr lang="en-US" b="1" dirty="0" smtClean="0"/>
            </a:br>
            <a:r>
              <a:rPr lang="en-US" sz="4000" dirty="0" smtClean="0"/>
              <a:t>LUEs form a translate of error space</a:t>
            </a:r>
            <a:endParaRPr lang="en-US" sz="4000" dirty="0"/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357839" y="3244334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B. </a:t>
            </a:r>
            <a:endParaRPr lang="en-US" dirty="0"/>
          </a:p>
        </p:txBody>
      </p:sp>
      <p:pic>
        <p:nvPicPr>
          <p:cNvPr id="8" name="Content Placeholder 7" descr="Coefficient Space 6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914" y="1600200"/>
            <a:ext cx="7142171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F.  </a:t>
            </a:r>
            <a:r>
              <a:rPr lang="en-US" b="1" dirty="0" smtClean="0"/>
              <a:t>Gauss-Markov Theorem:</a:t>
            </a:r>
            <a:br>
              <a:rPr lang="en-US" b="1" dirty="0" smtClean="0"/>
            </a:br>
            <a:r>
              <a:rPr lang="en-US" sz="4000" dirty="0" smtClean="0"/>
              <a:t>OLS estimator lies in model space</a:t>
            </a:r>
            <a:endParaRPr lang="en-US" sz="4000" dirty="0"/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357839" y="3244334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B. </a:t>
            </a:r>
            <a:endParaRPr lang="en-US" dirty="0"/>
          </a:p>
        </p:txBody>
      </p:sp>
      <p:pic>
        <p:nvPicPr>
          <p:cNvPr id="8" name="Content Placeholder 7" descr="Coefficient Space 7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914" y="1600200"/>
            <a:ext cx="7142171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F.  </a:t>
            </a:r>
            <a:r>
              <a:rPr lang="en-US" b="1" dirty="0" smtClean="0"/>
              <a:t>Gauss-Markov Theorem:</a:t>
            </a:r>
            <a:br>
              <a:rPr lang="en-US" b="1" dirty="0" smtClean="0"/>
            </a:br>
            <a:r>
              <a:rPr lang="en-US" dirty="0" smtClean="0"/>
              <a:t>Four Steps plus Pythagoras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1.  OLS estimator is an LUE</a:t>
            </a:r>
          </a:p>
          <a:p>
            <a:pPr marL="742950" indent="-742950">
              <a:buNone/>
            </a:pPr>
            <a:r>
              <a:rPr lang="en-US" sz="4000" dirty="0" smtClean="0"/>
              <a:t>2.  LUEs of </a:t>
            </a:r>
            <a:r>
              <a:rPr lang="el-GR" sz="4000" dirty="0" smtClean="0"/>
              <a:t>β</a:t>
            </a:r>
            <a:r>
              <a:rPr lang="en-US" sz="4000" dirty="0" smtClean="0"/>
              <a:t>j are a flat set in </a:t>
            </a:r>
            <a:r>
              <a:rPr lang="en-US" sz="4000" i="1" dirty="0" smtClean="0"/>
              <a:t>n</a:t>
            </a:r>
            <a:r>
              <a:rPr lang="en-US" sz="4000" dirty="0" smtClean="0"/>
              <a:t>-space</a:t>
            </a:r>
          </a:p>
          <a:p>
            <a:pPr marL="742950" indent="-742950">
              <a:buNone/>
            </a:pPr>
            <a:r>
              <a:rPr lang="en-US" sz="4000" dirty="0" smtClean="0"/>
              <a:t>3.  LUEs of 0 = error space</a:t>
            </a:r>
          </a:p>
          <a:p>
            <a:pPr marL="742950" indent="-742950">
              <a:buNone/>
            </a:pPr>
            <a:r>
              <a:rPr lang="en-US" sz="4000" dirty="0" smtClean="0"/>
              <a:t>4.  OLS estimator lies in model space</a:t>
            </a:r>
          </a:p>
          <a:p>
            <a:pPr marL="514350" indent="-514350">
              <a:buNone/>
            </a:pPr>
            <a:endParaRPr lang="en-US" sz="4000" dirty="0" smtClean="0"/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G.  </a:t>
            </a:r>
            <a:r>
              <a:rPr lang="en-US" b="1" dirty="0" smtClean="0"/>
              <a:t>Conclusion:</a:t>
            </a:r>
            <a:br>
              <a:rPr lang="en-US" b="1" dirty="0" smtClean="0"/>
            </a:br>
            <a:r>
              <a:rPr lang="en-US" b="1" dirty="0" smtClean="0"/>
              <a:t>A Least Squares Course can be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2999"/>
          </a:xfrm>
        </p:spPr>
        <p:txBody>
          <a:bodyPr>
            <a:normAutofit fontScale="55000" lnSpcReduction="20000"/>
          </a:bodyPr>
          <a:lstStyle/>
          <a:p>
            <a:pPr marL="742950" indent="-742950">
              <a:buNone/>
            </a:pPr>
            <a:r>
              <a:rPr lang="en-US" sz="5100" b="1" dirty="0" smtClean="0"/>
              <a:t>1.  Accessible</a:t>
            </a:r>
          </a:p>
          <a:p>
            <a:pPr marL="742950" indent="-742950">
              <a:buNone/>
            </a:pPr>
            <a:r>
              <a:rPr lang="en-US" sz="4000" dirty="0" smtClean="0"/>
              <a:t>	- Requires only Calc. I and matrix algebra</a:t>
            </a:r>
          </a:p>
          <a:p>
            <a:pPr marL="742950" indent="-742950">
              <a:buNone/>
            </a:pPr>
            <a:r>
              <a:rPr lang="en-US" sz="5100" b="1" dirty="0" smtClean="0"/>
              <a:t>2.  A good vehicle for teaching data modeling</a:t>
            </a:r>
          </a:p>
          <a:p>
            <a:pPr marL="742950" indent="-742950">
              <a:buNone/>
            </a:pPr>
            <a:r>
              <a:rPr lang="en-US" sz="5100" b="1" dirty="0" smtClean="0"/>
              <a:t>3.  A sequence of methodological challenges</a:t>
            </a:r>
          </a:p>
          <a:p>
            <a:pPr marL="742950" indent="-742950">
              <a:buNone/>
            </a:pPr>
            <a:r>
              <a:rPr lang="en-US" sz="5100" b="1" dirty="0" smtClean="0"/>
              <a:t>4.  Mathematically attractive</a:t>
            </a:r>
          </a:p>
          <a:p>
            <a:pPr marL="742950" indent="-742950">
              <a:buNone/>
            </a:pPr>
            <a:r>
              <a:rPr lang="en-US" sz="4000" dirty="0" smtClean="0"/>
              <a:t>	- Mathematical substance</a:t>
            </a:r>
          </a:p>
          <a:p>
            <a:pPr marL="742950" indent="-742950">
              <a:buNone/>
            </a:pPr>
            <a:r>
              <a:rPr lang="en-US" sz="4000" dirty="0" smtClean="0"/>
              <a:t>	- Abstraction as process</a:t>
            </a:r>
          </a:p>
          <a:p>
            <a:pPr marL="742950" indent="-742950">
              <a:buNone/>
            </a:pPr>
            <a:r>
              <a:rPr lang="en-US" sz="4000" dirty="0" smtClean="0"/>
              <a:t>	- Math as tool </a:t>
            </a:r>
            <a:r>
              <a:rPr lang="en-US" sz="4000" i="1" dirty="0" smtClean="0"/>
              <a:t>and</a:t>
            </a:r>
            <a:r>
              <a:rPr lang="en-US" sz="4000" dirty="0" smtClean="0"/>
              <a:t> for its own sake</a:t>
            </a:r>
          </a:p>
          <a:p>
            <a:pPr marL="742950" indent="-742950">
              <a:buNone/>
            </a:pPr>
            <a:r>
              <a:rPr lang="en-US" sz="5100" b="1" dirty="0" smtClean="0"/>
              <a:t>5.  A direct route to current practice</a:t>
            </a:r>
          </a:p>
          <a:p>
            <a:pPr marL="742950" indent="-742950">
              <a:buNone/>
            </a:pPr>
            <a:r>
              <a:rPr lang="en-US" sz="4000" dirty="0" smtClean="0"/>
              <a:t>	- Generalized linear models</a:t>
            </a:r>
          </a:p>
          <a:p>
            <a:pPr marL="742950" indent="-742950">
              <a:buNone/>
            </a:pPr>
            <a:r>
              <a:rPr lang="en-US" sz="4000" dirty="0" smtClean="0"/>
              <a:t>	- Correlated data, time-to-event data</a:t>
            </a:r>
          </a:p>
          <a:p>
            <a:pPr marL="742950" indent="-742950">
              <a:buNone/>
            </a:pPr>
            <a:r>
              <a:rPr lang="en-US" sz="4000" dirty="0" smtClean="0"/>
              <a:t>	- Hierarchical </a:t>
            </a:r>
            <a:r>
              <a:rPr lang="en-US" sz="4000" dirty="0" err="1" smtClean="0"/>
              <a:t>Bayes</a:t>
            </a:r>
            <a:endParaRPr lang="en-US" sz="4000" dirty="0" smtClean="0"/>
          </a:p>
          <a:p>
            <a:pPr marL="742950" indent="-742950">
              <a:buNone/>
            </a:pPr>
            <a:endParaRPr lang="en-US" sz="4000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A.  </a:t>
            </a:r>
            <a:r>
              <a:rPr lang="en-US" b="1" dirty="0" smtClean="0"/>
              <a:t>Goals for a First Statistics Course </a:t>
            </a:r>
            <a:br>
              <a:rPr lang="en-US" b="1" dirty="0" smtClean="0"/>
            </a:br>
            <a:r>
              <a:rPr lang="en-US" b="1" dirty="0" smtClean="0"/>
              <a:t>for Math Majors 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4000" dirty="0" smtClean="0"/>
              <a:t>1.  Minimize prerequisites</a:t>
            </a:r>
          </a:p>
          <a:p>
            <a:pPr marL="742950" indent="-742950">
              <a:buNone/>
            </a:pPr>
            <a:r>
              <a:rPr lang="en-US" sz="4000" dirty="0" smtClean="0"/>
              <a:t>2.  Teach what we want students to learn</a:t>
            </a:r>
          </a:p>
          <a:p>
            <a:pPr marL="742950" indent="-742950">
              <a:buNone/>
            </a:pPr>
            <a:r>
              <a:rPr lang="en-US" sz="4000" dirty="0" smtClean="0"/>
              <a:t>	- Data analysis and modeling</a:t>
            </a:r>
          </a:p>
          <a:p>
            <a:pPr marL="742950" indent="-742950">
              <a:buNone/>
            </a:pPr>
            <a:r>
              <a:rPr lang="en-US" sz="4000" dirty="0" smtClean="0"/>
              <a:t>	- Methodological challenges</a:t>
            </a:r>
          </a:p>
          <a:p>
            <a:pPr marL="742950" indent="-742950">
              <a:buNone/>
            </a:pPr>
            <a:r>
              <a:rPr lang="en-US" sz="4000" dirty="0" smtClean="0"/>
              <a:t>	- Current practice</a:t>
            </a:r>
          </a:p>
          <a:p>
            <a:pPr marL="742950" indent="-742950">
              <a:buNone/>
            </a:pPr>
            <a:r>
              <a:rPr lang="en-US" sz="4000" dirty="0" smtClean="0"/>
              <a:t>3.  Appeal to the mathematical mind</a:t>
            </a:r>
          </a:p>
          <a:p>
            <a:pPr marL="742950" indent="-742950">
              <a:buNone/>
            </a:pPr>
            <a:r>
              <a:rPr lang="en-US" sz="4000" dirty="0" smtClean="0"/>
              <a:t>	- Mathematical substance</a:t>
            </a:r>
          </a:p>
          <a:p>
            <a:pPr marL="742950" indent="-742950">
              <a:buNone/>
            </a:pPr>
            <a:r>
              <a:rPr lang="en-US" sz="4000" dirty="0" smtClean="0"/>
              <a:t>	- Abstraction as process</a:t>
            </a:r>
          </a:p>
          <a:p>
            <a:pPr marL="742950" indent="-742950">
              <a:buNone/>
            </a:pPr>
            <a:r>
              <a:rPr lang="en-US" sz="4000" dirty="0" smtClean="0"/>
              <a:t>	- Math for its own sake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B.  </a:t>
            </a:r>
            <a:r>
              <a:rPr lang="en-US" b="1" dirty="0" smtClean="0"/>
              <a:t>A Modeling Challenge:</a:t>
            </a:r>
            <a:br>
              <a:rPr lang="en-US" b="1" dirty="0" smtClean="0"/>
            </a:br>
            <a:r>
              <a:rPr lang="en-US" dirty="0" smtClean="0"/>
              <a:t>Pattern only – How many groups?</a:t>
            </a:r>
            <a:endParaRPr lang="en-US" dirty="0"/>
          </a:p>
        </p:txBody>
      </p:sp>
      <p:pic>
        <p:nvPicPr>
          <p:cNvPr id="6" name="Content Placeholder 5" descr="AAUP 1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94995" y="1600200"/>
            <a:ext cx="675401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B.  </a:t>
            </a:r>
            <a:r>
              <a:rPr lang="en-US" b="1" dirty="0" smtClean="0"/>
              <a:t>A Modeling Challenge:</a:t>
            </a:r>
            <a:br>
              <a:rPr lang="en-US" b="1" dirty="0" smtClean="0"/>
            </a:br>
            <a:r>
              <a:rPr lang="en-US" dirty="0" smtClean="0"/>
              <a:t>Pattern plus context:  two lines?</a:t>
            </a:r>
            <a:endParaRPr lang="en-US" dirty="0"/>
          </a:p>
        </p:txBody>
      </p:sp>
      <p:pic>
        <p:nvPicPr>
          <p:cNvPr id="5" name="Content Placeholder 4" descr="AAUP 2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94995" y="1600200"/>
            <a:ext cx="675401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B.  </a:t>
            </a:r>
            <a:r>
              <a:rPr lang="en-US" b="1" dirty="0" smtClean="0"/>
              <a:t>A Modeling Challenge:</a:t>
            </a:r>
            <a:br>
              <a:rPr lang="en-US" b="1" dirty="0" smtClean="0"/>
            </a:br>
            <a:r>
              <a:rPr lang="en-US" dirty="0" smtClean="0"/>
              <a:t>Lurking variable 1:  The five solid dots</a:t>
            </a:r>
            <a:endParaRPr lang="en-US" dirty="0"/>
          </a:p>
        </p:txBody>
      </p:sp>
      <p:pic>
        <p:nvPicPr>
          <p:cNvPr id="6" name="Content Placeholder 5" descr="AAUP 3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94995" y="1600200"/>
            <a:ext cx="675401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B. </a:t>
            </a:r>
            <a:r>
              <a:rPr lang="en-US" b="1" dirty="0" smtClean="0"/>
              <a:t>A Modeling Challenge:</a:t>
            </a:r>
            <a:br>
              <a:rPr lang="en-US" b="1" dirty="0" smtClean="0"/>
            </a:br>
            <a:r>
              <a:rPr lang="en-US" dirty="0" smtClean="0"/>
              <a:t>Lurking variable 1:  The five solid dots</a:t>
            </a:r>
            <a:endParaRPr lang="en-US" dirty="0"/>
          </a:p>
        </p:txBody>
      </p:sp>
      <p:pic>
        <p:nvPicPr>
          <p:cNvPr id="6" name="Content Placeholder 5" descr="AAUP 4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94995" y="1600200"/>
            <a:ext cx="675401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B.  </a:t>
            </a:r>
            <a:r>
              <a:rPr lang="en-US" b="1" dirty="0" smtClean="0"/>
              <a:t>A Modeling Challenge:</a:t>
            </a:r>
            <a:br>
              <a:rPr lang="en-US" b="1" dirty="0" smtClean="0"/>
            </a:br>
            <a:r>
              <a:rPr lang="en-US" dirty="0" smtClean="0"/>
              <a:t>Lurking variable 2 – confounding</a:t>
            </a:r>
            <a:endParaRPr lang="en-US" dirty="0"/>
          </a:p>
        </p:txBody>
      </p:sp>
      <p:pic>
        <p:nvPicPr>
          <p:cNvPr id="6" name="Content Placeholder 5" descr="AAUP 5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94995" y="1600200"/>
            <a:ext cx="675401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B.  </a:t>
            </a:r>
            <a:r>
              <a:rPr lang="en-US" b="1" dirty="0" smtClean="0"/>
              <a:t>A Modeling Challenge:</a:t>
            </a:r>
            <a:br>
              <a:rPr lang="en-US" b="1" dirty="0" smtClean="0"/>
            </a:br>
            <a:r>
              <a:rPr lang="en-US" dirty="0" smtClean="0"/>
              <a:t>Lurking variable 2 – confounding</a:t>
            </a:r>
            <a:endParaRPr lang="en-US" dirty="0"/>
          </a:p>
        </p:txBody>
      </p:sp>
      <p:pic>
        <p:nvPicPr>
          <p:cNvPr id="7" name="Content Placeholder 6" descr="AAUP6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94995" y="1600200"/>
            <a:ext cx="675401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2501</TotalTime>
  <Words>485</Words>
  <Application>Microsoft Office PowerPoint</Application>
  <PresentationFormat>On-screen Show (4:3)</PresentationFormat>
  <Paragraphs>172</Paragraphs>
  <Slides>27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Linear Statistical Models as a First Statistics Course for Math Majors</vt:lpstr>
      <vt:lpstr>Overview</vt:lpstr>
      <vt:lpstr>A.  Goals for a First Statistics Course  for Math Majors :</vt:lpstr>
      <vt:lpstr>B.  A Modeling Challenge: Pattern only – How many groups?</vt:lpstr>
      <vt:lpstr>B.  A Modeling Challenge: Pattern plus context:  two lines?</vt:lpstr>
      <vt:lpstr>B.  A Modeling Challenge: Lurking variable 1:  The five solid dots</vt:lpstr>
      <vt:lpstr>B. A Modeling Challenge: Lurking variable 1:  The five solid dots</vt:lpstr>
      <vt:lpstr>B.  A Modeling Challenge: Lurking variable 2 – confounding</vt:lpstr>
      <vt:lpstr>B.  A Modeling Challenge: Lurking variable 2 – confounding</vt:lpstr>
      <vt:lpstr>B.  A Modeling Challenge: Lurking variable 2 -- confounding</vt:lpstr>
      <vt:lpstr>B. The Modeling Challenge:  summary</vt:lpstr>
      <vt:lpstr>C. Methodological Challenges</vt:lpstr>
      <vt:lpstr>D. Some Important Tensions</vt:lpstr>
      <vt:lpstr> D4. Structure by assumptions </vt:lpstr>
      <vt:lpstr> D4. Structure by assumptions </vt:lpstr>
      <vt:lpstr>E. Two Geometries: the Crystal Problem  (Tom Moore, Primus, 1992)</vt:lpstr>
      <vt:lpstr> E. Two Geometries: Crystal Problem     Individual Space   Variable Space </vt:lpstr>
      <vt:lpstr> F.  Gauss-Markov Theorem:  </vt:lpstr>
      <vt:lpstr>F.  Gauss-Markov Theorem: Coefficient Space for the Crystal Problem</vt:lpstr>
      <vt:lpstr>F.  Gauss-Markov Theorem: Estimator  y1 = (1,0)(y1,y2)T</vt:lpstr>
      <vt:lpstr>F.  Gauss-Markov Theorem:  Estimator  y2/2 = (0,1/2)(y1,y2)T</vt:lpstr>
      <vt:lpstr>F.  Gauss-Markov Theorem:  OLS estimator  = (1/5,2/5)(y1,y2)T</vt:lpstr>
      <vt:lpstr>F.  Gauss-Markov Theorem: The Set of Linear Unbiased Estimators</vt:lpstr>
      <vt:lpstr>F.  Gauss-Markov Theorem: LUEs form a translate of error space</vt:lpstr>
      <vt:lpstr>F.  Gauss-Markov Theorem: OLS estimator lies in model space</vt:lpstr>
      <vt:lpstr>F.  Gauss-Markov Theorem: Four Steps plus Pythagoras</vt:lpstr>
      <vt:lpstr>G.  Conclusion: A Least Squares Course can be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Bayes For Beginners? Some Reasons to Push Ahead</dc:title>
  <dc:creator>George</dc:creator>
  <cp:lastModifiedBy>George Cobb</cp:lastModifiedBy>
  <cp:revision>282</cp:revision>
  <dcterms:created xsi:type="dcterms:W3CDTF">2008-02-10T20:15:13Z</dcterms:created>
  <dcterms:modified xsi:type="dcterms:W3CDTF">2010-10-10T16:35:19Z</dcterms:modified>
</cp:coreProperties>
</file>