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9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5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 sz="1400">
                <a:latin typeface="Arial" charset="0"/>
              </a:defRPr>
            </a:lvl1pPr>
          </a:lstStyle>
          <a:p>
            <a:fld id="{F07A4E31-B7F0-4783-B332-F48A0E2306C7}" type="datetimeFigureOut">
              <a:rPr lang="en-US" smtClean="0"/>
              <a:pPr/>
              <a:t>9/26/2010</a:t>
            </a:fld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 sz="14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z="1400">
                <a:latin typeface="Arial" charset="0"/>
              </a:defRPr>
            </a:lvl1pPr>
          </a:lstStyle>
          <a:p>
            <a:fld id="{5DA09496-7D80-42CA-999D-4063687894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07A4E31-B7F0-4783-B332-F48A0E2306C7}" type="datetimeFigureOut">
              <a:rPr lang="en-US" smtClean="0"/>
              <a:pPr/>
              <a:t>9/26/2010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09496-7D80-42CA-999D-4063687894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07A4E31-B7F0-4783-B332-F48A0E2306C7}" type="datetimeFigureOut">
              <a:rPr lang="en-US" smtClean="0"/>
              <a:pPr/>
              <a:t>9/26/2010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09496-7D80-42CA-999D-4063687894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07A4E31-B7F0-4783-B332-F48A0E2306C7}" type="datetimeFigureOut">
              <a:rPr lang="en-US" smtClean="0"/>
              <a:pPr/>
              <a:t>9/26/2010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09496-7D80-42CA-999D-4063687894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07A4E31-B7F0-4783-B332-F48A0E2306C7}" type="datetimeFigureOut">
              <a:rPr lang="en-US" smtClean="0"/>
              <a:pPr/>
              <a:t>9/26/2010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09496-7D80-42CA-999D-4063687894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07A4E31-B7F0-4783-B332-F48A0E2306C7}" type="datetimeFigureOut">
              <a:rPr lang="en-US" smtClean="0"/>
              <a:pPr/>
              <a:t>9/26/2010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09496-7D80-42CA-999D-4063687894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07A4E31-B7F0-4783-B332-F48A0E2306C7}" type="datetimeFigureOut">
              <a:rPr lang="en-US" smtClean="0"/>
              <a:pPr/>
              <a:t>9/26/2010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09496-7D80-42CA-999D-4063687894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07A4E31-B7F0-4783-B332-F48A0E2306C7}" type="datetimeFigureOut">
              <a:rPr lang="en-US" smtClean="0"/>
              <a:pPr/>
              <a:t>9/26/2010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09496-7D80-42CA-999D-4063687894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07A4E31-B7F0-4783-B332-F48A0E2306C7}" type="datetimeFigureOut">
              <a:rPr lang="en-US" smtClean="0"/>
              <a:pPr/>
              <a:t>9/26/2010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09496-7D80-42CA-999D-4063687894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07A4E31-B7F0-4783-B332-F48A0E2306C7}" type="datetimeFigureOut">
              <a:rPr lang="en-US" smtClean="0"/>
              <a:pPr/>
              <a:t>9/26/2010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09496-7D80-42CA-999D-4063687894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07A4E31-B7F0-4783-B332-F48A0E2306C7}" type="datetimeFigureOut">
              <a:rPr lang="en-US" smtClean="0"/>
              <a:pPr/>
              <a:t>9/26/2010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09496-7D80-42CA-999D-4063687894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626225"/>
            <a:ext cx="2057400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F07A4E31-B7F0-4783-B332-F48A0E2306C7}" type="datetimeFigureOut">
              <a:rPr lang="en-US" smtClean="0"/>
              <a:pPr/>
              <a:t>9/26/2010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72000" y="6610350"/>
            <a:ext cx="205740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DA09496-7D80-42CA-999D-40636878942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Verdan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Verdan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Verdan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Verdan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Verdan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Verdan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Verdan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"Why Not Just Take A Census?"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Carolyn Cuff</a:t>
            </a:r>
          </a:p>
          <a:p>
            <a:r>
              <a:rPr lang="en-US" dirty="0" smtClean="0"/>
              <a:t>Westminster College, PA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r>
              <a:rPr lang="en-US" dirty="0" smtClean="0"/>
              <a:t>Meet in Library</a:t>
            </a:r>
          </a:p>
          <a:p>
            <a:r>
              <a:rPr lang="en-US" dirty="0" smtClean="0"/>
              <a:t>Tell students goal is to determine number of red books in library</a:t>
            </a:r>
          </a:p>
          <a:p>
            <a:r>
              <a:rPr lang="en-US" dirty="0" smtClean="0"/>
              <a:t>Pair up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Discussion points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/>
          <a:lstStyle/>
          <a:p>
            <a:r>
              <a:rPr lang="en-US" dirty="0" smtClean="0"/>
              <a:t>What is a book?</a:t>
            </a:r>
          </a:p>
          <a:p>
            <a:r>
              <a:rPr lang="en-US" dirty="0" smtClean="0"/>
              <a:t>Multi-color books such as children’s books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red?</a:t>
            </a:r>
          </a:p>
          <a:p>
            <a:r>
              <a:rPr lang="en-US" dirty="0" smtClean="0"/>
              <a:t>Some sections have lots of red books (Chinese section)</a:t>
            </a:r>
          </a:p>
          <a:p>
            <a:r>
              <a:rPr lang="en-US" dirty="0" smtClean="0"/>
              <a:t>Should have had a better plan</a:t>
            </a:r>
          </a:p>
          <a:p>
            <a:r>
              <a:rPr lang="en-US" dirty="0" smtClean="0"/>
              <a:t>Estimates were wrong when students found out they completely </a:t>
            </a:r>
            <a:r>
              <a:rPr lang="en-US" dirty="0" err="1" smtClean="0"/>
              <a:t>mis</a:t>
            </a:r>
            <a:r>
              <a:rPr lang="en-US" dirty="0" smtClean="0"/>
              <a:t>-estimated the number of books in library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Assessment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 an example of measurement error that can be found in sampling.</a:t>
            </a:r>
          </a:p>
          <a:p>
            <a:r>
              <a:rPr lang="en-US" dirty="0" smtClean="0"/>
              <a:t>Give an example of a benefit of sampling over taking a census.</a:t>
            </a:r>
          </a:p>
          <a:p>
            <a:r>
              <a:rPr lang="en-US" dirty="0" smtClean="0"/>
              <a:t>Explain the value of different types of </a:t>
            </a:r>
            <a:r>
              <a:rPr lang="en-US" smtClean="0"/>
              <a:t>sampling plans.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Create Cognitive Dissonance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Current students have participated in decennial US Census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Possibly know The U. S. Constitution (Article I, Section II) requires that there be a census every ten years in order to apportion the seats in the House of Representatives among the states.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06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Two Activities to QUICKLY demonstrate the problems inherent in a census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/>
          <a:lstStyle/>
          <a:p>
            <a:r>
              <a:rPr lang="en-US" dirty="0" smtClean="0"/>
              <a:t>Count the F’s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The number of red books in your library (André </a:t>
            </a:r>
            <a:r>
              <a:rPr lang="en-US" dirty="0" err="1" smtClean="0"/>
              <a:t>Lubecke</a:t>
            </a:r>
            <a:r>
              <a:rPr lang="en-US" dirty="0" smtClean="0"/>
              <a:t> Lander University)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Count the F’s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/>
          <a:lstStyle/>
          <a:p>
            <a:r>
              <a:rPr lang="en-US" dirty="0" smtClean="0"/>
              <a:t>Complete in 10 minutes</a:t>
            </a:r>
          </a:p>
          <a:p>
            <a:r>
              <a:rPr lang="en-US" dirty="0" smtClean="0"/>
              <a:t>Works at all levels; any size class</a:t>
            </a:r>
          </a:p>
          <a:p>
            <a:r>
              <a:rPr lang="en-US" dirty="0" smtClean="0"/>
              <a:t>Memorable</a:t>
            </a:r>
          </a:p>
          <a:p>
            <a:r>
              <a:rPr lang="en-US" dirty="0" smtClean="0"/>
              <a:t>Extendable for courses examining more than simple random sampling</a:t>
            </a:r>
          </a:p>
          <a:p>
            <a:r>
              <a:rPr lang="en-US" dirty="0" smtClean="0"/>
              <a:t>Gives touchstone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3657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600" dirty="0"/>
              <a:t>THE NECESSITY OF TRAINING HANDS FOR FIRST-CLASS FARMS IN</a:t>
            </a:r>
          </a:p>
          <a:p>
            <a:pPr>
              <a:buNone/>
            </a:pPr>
            <a:r>
              <a:rPr lang="en-US" sz="1600" dirty="0"/>
              <a:t>THE FATHERLY HANDLING OF FRIENDLY FARM LIVESTOCK IS</a:t>
            </a:r>
          </a:p>
          <a:p>
            <a:pPr>
              <a:buNone/>
            </a:pPr>
            <a:r>
              <a:rPr lang="en-US" sz="1600" dirty="0"/>
              <a:t>FOREMOST IN THE MINDS OF FARM OWNERS.  SINCE THE</a:t>
            </a:r>
          </a:p>
          <a:p>
            <a:pPr>
              <a:buNone/>
            </a:pPr>
            <a:r>
              <a:rPr lang="en-US" sz="1600" dirty="0"/>
              <a:t>FOREFATHERS OF THE FARM OWNERS TRAINED THE</a:t>
            </a:r>
          </a:p>
          <a:p>
            <a:pPr>
              <a:buNone/>
            </a:pPr>
            <a:r>
              <a:rPr lang="en-US" sz="1600" dirty="0"/>
              <a:t>FARM HANDS FOR THE FIRST-CLASS FARMS IN THE</a:t>
            </a:r>
          </a:p>
          <a:p>
            <a:pPr>
              <a:buNone/>
            </a:pPr>
            <a:r>
              <a:rPr lang="en-US" sz="1600" dirty="0"/>
              <a:t>FATHERLY HANDLING OF FARM LIVESTOCK, THE OWNERS OF THE</a:t>
            </a:r>
          </a:p>
          <a:p>
            <a:pPr>
              <a:buNone/>
            </a:pPr>
            <a:r>
              <a:rPr lang="en-US" sz="1600" dirty="0"/>
              <a:t>FARMS FEEL THEY SHOULD CARRY ON WITH THE FAMILY TRADITION OF</a:t>
            </a:r>
          </a:p>
          <a:p>
            <a:pPr>
              <a:buNone/>
            </a:pPr>
            <a:r>
              <a:rPr lang="en-US" sz="1600" dirty="0"/>
              <a:t>TRAINING FARM HANDS IN THE FATHERLY HANDLING OF FARM STOCK</a:t>
            </a:r>
          </a:p>
          <a:p>
            <a:pPr>
              <a:buNone/>
            </a:pPr>
            <a:r>
              <a:rPr lang="en-US" sz="1600" dirty="0"/>
              <a:t>BECAUSE THEY BELIEVE IT IS THE BASIS OF GOOD FUTURE FARMING.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insert.bmp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19200" y="533400"/>
            <a:ext cx="6658388" cy="54403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Extension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If </a:t>
            </a:r>
            <a:r>
              <a:rPr lang="en-US" dirty="0"/>
              <a:t>a cluster sample is taken (one simple random sample of the lines with a complete enumeration of the Fs) and then multiplied by 9 (the number of lines in the paragraph) the students often will have a better estimate of the total count than their census.  Here are the numbers of Fs in each of the lines respectively 4, 4, 3, 4, 4, 4, 4, 4, 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Documentation of exercise can be found at</a:t>
            </a:r>
          </a:p>
          <a:p>
            <a:pPr>
              <a:buNone/>
            </a:pPr>
            <a:r>
              <a:rPr lang="en-US" dirty="0" smtClean="0"/>
              <a:t>http://serc.carleton.edu/sp/cause/interactive/examples/18173.html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 books in Library (André)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r>
              <a:rPr lang="en-US" dirty="0" smtClean="0"/>
              <a:t>Complete in one period</a:t>
            </a:r>
          </a:p>
          <a:p>
            <a:r>
              <a:rPr lang="en-US" dirty="0" smtClean="0"/>
              <a:t>Works at all levels; small (5-10) to medium size (~ 30) classes</a:t>
            </a:r>
          </a:p>
          <a:p>
            <a:r>
              <a:rPr lang="en-US" dirty="0" smtClean="0"/>
              <a:t>Memorable</a:t>
            </a:r>
          </a:p>
          <a:p>
            <a:r>
              <a:rPr lang="en-US" dirty="0" smtClean="0"/>
              <a:t>Extendable for courses examining more than simple random sampling</a:t>
            </a:r>
          </a:p>
          <a:p>
            <a:r>
              <a:rPr lang="en-US" dirty="0" smtClean="0"/>
              <a:t>Gives touchstone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c_whitebg_bluelogo">
  <a:themeElements>
    <a:clrScheme name="Office Theme 14">
      <a:dk1>
        <a:srgbClr val="0B1143"/>
      </a:dk1>
      <a:lt1>
        <a:srgbClr val="FFFFFF"/>
      </a:lt1>
      <a:dk2>
        <a:srgbClr val="0B1143"/>
      </a:dk2>
      <a:lt2>
        <a:srgbClr val="808080"/>
      </a:lt2>
      <a:accent1>
        <a:srgbClr val="8AA5C2"/>
      </a:accent1>
      <a:accent2>
        <a:srgbClr val="333399"/>
      </a:accent2>
      <a:accent3>
        <a:srgbClr val="FFFFFF"/>
      </a:accent3>
      <a:accent4>
        <a:srgbClr val="080D38"/>
      </a:accent4>
      <a:accent5>
        <a:srgbClr val="C4CFDD"/>
      </a:accent5>
      <a:accent6>
        <a:srgbClr val="2D2D8A"/>
      </a:accent6>
      <a:hlink>
        <a:srgbClr val="CC6600"/>
      </a:hlink>
      <a:folHlink>
        <a:srgbClr val="99CC00"/>
      </a:folHlink>
    </a:clrScheme>
    <a:fontScheme name="Office Them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3">
        <a:dk1>
          <a:srgbClr val="808080"/>
        </a:dk1>
        <a:lt1>
          <a:srgbClr val="FFFFFF"/>
        </a:lt1>
        <a:dk2>
          <a:srgbClr val="0B1143"/>
        </a:dk2>
        <a:lt2>
          <a:srgbClr val="FFFFFF"/>
        </a:lt2>
        <a:accent1>
          <a:srgbClr val="8AA5C2"/>
        </a:accent1>
        <a:accent2>
          <a:srgbClr val="333399"/>
        </a:accent2>
        <a:accent3>
          <a:srgbClr val="AAAAB0"/>
        </a:accent3>
        <a:accent4>
          <a:srgbClr val="DADADA"/>
        </a:accent4>
        <a:accent5>
          <a:srgbClr val="C4CFDD"/>
        </a:accent5>
        <a:accent6>
          <a:srgbClr val="2D2D8A"/>
        </a:accent6>
        <a:hlink>
          <a:srgbClr val="CC66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4">
        <a:dk1>
          <a:srgbClr val="0B1143"/>
        </a:dk1>
        <a:lt1>
          <a:srgbClr val="FFFFFF"/>
        </a:lt1>
        <a:dk2>
          <a:srgbClr val="0B1143"/>
        </a:dk2>
        <a:lt2>
          <a:srgbClr val="808080"/>
        </a:lt2>
        <a:accent1>
          <a:srgbClr val="8AA5C2"/>
        </a:accent1>
        <a:accent2>
          <a:srgbClr val="333399"/>
        </a:accent2>
        <a:accent3>
          <a:srgbClr val="FFFFFF"/>
        </a:accent3>
        <a:accent4>
          <a:srgbClr val="080D38"/>
        </a:accent4>
        <a:accent5>
          <a:srgbClr val="C4CFDD"/>
        </a:accent5>
        <a:accent6>
          <a:srgbClr val="2D2D8A"/>
        </a:accent6>
        <a:hlink>
          <a:srgbClr val="CC66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wc_whitebg_bluelogo</Template>
  <TotalTime>100</TotalTime>
  <Words>442</Words>
  <Application>Microsoft Office PowerPoint</Application>
  <PresentationFormat>On-screen Show (4:3)</PresentationFormat>
  <Paragraphs>52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wc_whitebg_bluelogo</vt:lpstr>
      <vt:lpstr>"Why Not Just Take A Census?" </vt:lpstr>
      <vt:lpstr>Create Cognitive Dissonance</vt:lpstr>
      <vt:lpstr>Two Activities to QUICKLY demonstrate the problems inherent in a census</vt:lpstr>
      <vt:lpstr>Count the F’s</vt:lpstr>
      <vt:lpstr>Slide 5</vt:lpstr>
      <vt:lpstr>Slide 6</vt:lpstr>
      <vt:lpstr>Extension </vt:lpstr>
      <vt:lpstr>Slide 8</vt:lpstr>
      <vt:lpstr>Red books in Library (André)</vt:lpstr>
      <vt:lpstr>Process</vt:lpstr>
      <vt:lpstr>Discussion points </vt:lpstr>
      <vt:lpstr>Results</vt:lpstr>
      <vt:lpstr>Assessment questions</vt:lpstr>
    </vt:vector>
  </TitlesOfParts>
  <Company>Westminster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"Why Not Just Take A Census?" </dc:title>
  <dc:creator> </dc:creator>
  <cp:lastModifiedBy> </cp:lastModifiedBy>
  <cp:revision>18</cp:revision>
  <dcterms:created xsi:type="dcterms:W3CDTF">2010-09-23T13:18:31Z</dcterms:created>
  <dcterms:modified xsi:type="dcterms:W3CDTF">2010-09-27T00:02:16Z</dcterms:modified>
</cp:coreProperties>
</file>