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70" r:id="rId4"/>
    <p:sldId id="262" r:id="rId5"/>
    <p:sldId id="263" r:id="rId6"/>
    <p:sldId id="264" r:id="rId7"/>
    <p:sldId id="271" r:id="rId8"/>
    <p:sldId id="269" r:id="rId9"/>
    <p:sldId id="266" r:id="rId10"/>
    <p:sldId id="267" r:id="rId11"/>
    <p:sldId id="265" r:id="rId12"/>
    <p:sldId id="268" r:id="rId13"/>
    <p:sldId id="272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1D5A10-5A43-5146-81DD-F0D820920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E83AC-E1CE-5543-80F0-EB4051AF58CA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6FA2A0DC-8612-D043-BA2B-8FAF2CCF4757}" type="slidenum">
              <a:rPr lang="en-US" sz="1200">
                <a:latin typeface="Calibri" charset="0"/>
              </a:rPr>
              <a:pPr algn="r"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B9EE8-953D-414D-B487-F0F8FCDA1A21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5AFAB-5603-6749-A806-341FE90BE279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E9DD8-87E8-6641-9B56-A0D6C672156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6AC20-E19E-7F49-AEA0-07BEE9668342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C8137-F866-E24A-AFDE-0EEB2735136C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742700D8-ABBF-144F-876B-5A3E28772C89}" type="slidenum">
              <a:rPr lang="en-US" sz="1200">
                <a:latin typeface="Calibri" charset="0"/>
              </a:rPr>
              <a:pPr algn="r"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2BA90-02AE-E744-B579-BDD02D125511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9B1BE-BC6F-7940-A937-12761B360657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532B4-ECF8-8543-86A5-83C5AF7D4D8D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140A8-3DB0-ED46-A9CA-9D778591AB88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53D35-D316-B84F-A19B-D6332728D01E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093B7E-AA6F-9040-A735-E2BA7BE8A254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9E4F-4A37-0F41-BD86-721408DF4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99A9F-FFF0-C64C-ADC6-94AAA7809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32E2-50F6-C04D-87E2-2C4E6BCE8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E7C92-A4F7-1746-80F9-2C2D85910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D6C3-C436-C340-AD1B-625174B3B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37EA9-8842-9A4F-9EBE-E31DE1EAB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9EA82-05BA-7745-AD12-BDA1957C4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37B9D-E054-8946-8B25-977873365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F71FB-810D-1C4C-9229-868EC09B5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5E7D8-8BCC-A143-A5D9-46EAD582A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E7B22-B697-3748-924A-D3C6DDB68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B8C933-6CEF-D845-9AFC-147829DC8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png"/><Relationship Id="rId8" Type="http://schemas.openxmlformats.org/officeDocument/2006/relationships/image" Target="../media/image31.jpeg"/><Relationship Id="rId9" Type="http://schemas.openxmlformats.org/officeDocument/2006/relationships/image" Target="../media/image1.jpeg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stt.msu.edu/owa/redir.aspx?C=9ed4cd199c2c432199a523084a7befdf&amp;URL=http://www.amstat.org/publications/jse/v17n3/kaplan.html" TargetMode="External"/><Relationship Id="rId4" Type="http://schemas.openxmlformats.org/officeDocument/2006/relationships/hyperlink" Target="http://www.stt.msu.edu/~jkaplan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mstat.org/publications/jse/v18n2/kapla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28600"/>
            <a:ext cx="7772400" cy="20574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Helping Students Understand the Meaning of Random: Addressing Lexical Ambiguity</a:t>
            </a:r>
            <a:br>
              <a:rPr lang="en-US" sz="3200" smtClean="0">
                <a:solidFill>
                  <a:schemeClr val="tx1"/>
                </a:solidFill>
              </a:rPr>
            </a:br>
            <a:r>
              <a:rPr lang="en-US" sz="2400" smtClean="0">
                <a:solidFill>
                  <a:schemeClr val="tx1"/>
                </a:solidFill>
              </a:rPr>
              <a:t>CAUSE Webinar - 10 Aug 2010</a:t>
            </a:r>
            <a:endParaRPr lang="en-US" sz="6000" smtClean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5486400"/>
            <a:ext cx="8153400" cy="1066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smtClean="0">
                <a:latin typeface="Franklin Gothic Book" charset="0"/>
              </a:rPr>
              <a:t>Diane Fisher - University of Louisiana at Lafayette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smtClean="0">
                <a:latin typeface="Franklin Gothic Book" charset="0"/>
              </a:rPr>
              <a:t>Jennifer J. Kaplan - Michigan State University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smtClean="0">
                <a:latin typeface="Franklin Gothic Book" charset="0"/>
              </a:rPr>
              <a:t>Neal Rogness - Grand Valley State University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n-US" sz="800" smtClean="0">
              <a:solidFill>
                <a:srgbClr val="FFFFFF"/>
              </a:solidFill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133600" y="61722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800"/>
          </a:p>
        </p:txBody>
      </p:sp>
      <p:pic>
        <p:nvPicPr>
          <p:cNvPr id="14341" name="Picture 5" descr="MagicHa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181600" y="2590800"/>
            <a:ext cx="2719388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Randomzeb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5908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0" y="0"/>
            <a:ext cx="370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4. Testing the Intervention</a:t>
            </a:r>
          </a:p>
        </p:txBody>
      </p:sp>
      <p:pic>
        <p:nvPicPr>
          <p:cNvPr id="32771" name="Picture 4" descr="car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0"/>
            <a:ext cx="2692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Dic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762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 descr="ADresultsG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947863"/>
            <a:ext cx="7620000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0" y="0"/>
            <a:ext cx="250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Future Directions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28600" y="4191000"/>
            <a:ext cx="779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/>
              <a:t>2.	Develop and Test Teaching Modules (Goals 3 and 4)</a:t>
            </a:r>
          </a:p>
        </p:txBody>
      </p:sp>
      <p:pic>
        <p:nvPicPr>
          <p:cNvPr id="34820" name="Picture 5" descr="stattextboo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2768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36525" y="504825"/>
            <a:ext cx="531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1. Additional Sources of Data (Goal 2)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609600" y="3200400"/>
            <a:ext cx="159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Textbooks</a:t>
            </a: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3429000" y="3200400"/>
            <a:ext cx="269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Student Interviews</a:t>
            </a:r>
          </a:p>
        </p:txBody>
      </p:sp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6629400" y="3200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Recording of Instructors</a:t>
            </a:r>
          </a:p>
        </p:txBody>
      </p:sp>
      <p:pic>
        <p:nvPicPr>
          <p:cNvPr id="34825" name="Picture 14" descr="clickerclass"/>
          <p:cNvPicPr>
            <a:picLocks noChangeAspect="1" noChangeArrowheads="1"/>
          </p:cNvPicPr>
          <p:nvPr/>
        </p:nvPicPr>
        <p:blipFill>
          <a:blip r:embed="rId4"/>
          <a:srcRect b="37489"/>
          <a:stretch>
            <a:fillRect/>
          </a:stretch>
        </p:blipFill>
        <p:spPr bwMode="auto">
          <a:xfrm>
            <a:off x="6553200" y="1066800"/>
            <a:ext cx="2209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5" descr="student_inter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524000"/>
            <a:ext cx="29686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791200" y="228600"/>
            <a:ext cx="3352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Thank You!</a:t>
            </a:r>
          </a:p>
          <a:p>
            <a:pPr>
              <a:spcBef>
                <a:spcPct val="50000"/>
              </a:spcBef>
            </a:pPr>
            <a:r>
              <a:rPr lang="en-US"/>
              <a:t>For your attention and</a:t>
            </a:r>
          </a:p>
          <a:p>
            <a:pPr>
              <a:spcBef>
                <a:spcPct val="50000"/>
              </a:spcBef>
            </a:pPr>
            <a:r>
              <a:rPr lang="en-US"/>
              <a:t>to our sponsors</a:t>
            </a:r>
          </a:p>
        </p:txBody>
      </p:sp>
      <p:pic>
        <p:nvPicPr>
          <p:cNvPr id="36867" name="Picture 4" descr="gvsu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886200"/>
            <a:ext cx="19812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Qm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20240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1676400" y="2209800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Questions?</a:t>
            </a:r>
          </a:p>
        </p:txBody>
      </p:sp>
      <p:pic>
        <p:nvPicPr>
          <p:cNvPr id="36870" name="Picture 7" descr="NSF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514600"/>
            <a:ext cx="1246188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9" descr="ULLlogo"/>
          <p:cNvPicPr>
            <a:picLocks noChangeAspect="1" noChangeArrowheads="1"/>
          </p:cNvPicPr>
          <p:nvPr/>
        </p:nvPicPr>
        <p:blipFill>
          <a:blip r:embed="rId6"/>
          <a:srcRect t="9514" b="12753"/>
          <a:stretch>
            <a:fillRect/>
          </a:stretch>
        </p:blipFill>
        <p:spPr bwMode="auto">
          <a:xfrm>
            <a:off x="6172200" y="53340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0" descr="MSU-Wordmark-Green-120-pxl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4724400"/>
            <a:ext cx="19812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685800" y="3124200"/>
            <a:ext cx="3962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Suggestions for other words with potential lexical ambiguity?</a:t>
            </a:r>
          </a:p>
        </p:txBody>
      </p:sp>
      <p:pic>
        <p:nvPicPr>
          <p:cNvPr id="36874" name="Picture 12" descr="CAUSE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1905000"/>
            <a:ext cx="1981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Text Box 13"/>
          <p:cNvSpPr txBox="1">
            <a:spLocks noChangeArrowheads="1"/>
          </p:cNvSpPr>
          <p:nvPr/>
        </p:nvSpPr>
        <p:spPr bwMode="auto">
          <a:xfrm>
            <a:off x="5943600" y="6019800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and our mentors</a:t>
            </a:r>
          </a:p>
        </p:txBody>
      </p:sp>
      <p:pic>
        <p:nvPicPr>
          <p:cNvPr id="36876" name="Picture 14" descr="MagicHa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3200400" y="4343400"/>
            <a:ext cx="18383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5" descr="Randomzebra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" y="44958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309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For more information: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8093075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1800"/>
              <a:t>Kaplan, J.J., Fisher, D. &amp; Rogness, N.  (2010).</a:t>
            </a:r>
            <a:r>
              <a:rPr lang="en-US" sz="1800" b="1"/>
              <a:t> </a:t>
            </a:r>
            <a:r>
              <a:rPr lang="en-US" sz="1800"/>
              <a:t>Lexical Ambiguity in Statistics: How students use and define the words: association, average, confidence, random and spread.</a:t>
            </a:r>
            <a:r>
              <a:rPr lang="en-US" sz="1800" b="1"/>
              <a:t> </a:t>
            </a:r>
            <a:r>
              <a:rPr lang="en-US" sz="1800" i="1"/>
              <a:t>Journal of Statistics Education, 18(2),  </a:t>
            </a:r>
            <a:r>
              <a:rPr lang="en-US" sz="1800" u="sng">
                <a:solidFill>
                  <a:srgbClr val="0000FF"/>
                </a:solidFill>
                <a:hlinkClick r:id="rId2"/>
              </a:rPr>
              <a:t>http://www.amstat.org/publications/jse/v18n2/kaplan.html</a:t>
            </a:r>
            <a:endParaRPr lang="en-US" sz="1800" u="sng">
              <a:solidFill>
                <a:srgbClr val="0000FF"/>
              </a:solidFill>
            </a:endParaRPr>
          </a:p>
          <a:p>
            <a:pPr marL="457200" indent="-457200"/>
            <a:r>
              <a:rPr lang="en-NZ" sz="1800"/>
              <a:t>Kaplan, J.J., Fisher, D. &amp; Rogness, N. (2009).</a:t>
            </a:r>
            <a:r>
              <a:rPr lang="en-NZ" sz="1800" b="1"/>
              <a:t> </a:t>
            </a:r>
            <a:r>
              <a:rPr lang="en-US" sz="1800"/>
              <a:t>Lexical Ambiguity in Statistics: What do students know about the words: association, average, confidence, random and spread? </a:t>
            </a:r>
            <a:r>
              <a:rPr lang="en-US" sz="1800" i="1"/>
              <a:t>Journal of Statistics Education, 17 (3). </a:t>
            </a:r>
            <a:r>
              <a:rPr lang="en-US" sz="1800" u="sng">
                <a:solidFill>
                  <a:srgbClr val="0000FF"/>
                </a:solidFill>
                <a:hlinkClick r:id="rId3"/>
              </a:rPr>
              <a:t>http://www.amstat.org/publications/jse/v17n3/kaplan.html</a:t>
            </a:r>
            <a:endParaRPr lang="en-US" sz="1800" u="sng">
              <a:solidFill>
                <a:srgbClr val="0000FF"/>
              </a:solidFill>
            </a:endParaRPr>
          </a:p>
          <a:p>
            <a:pPr marL="457200" indent="-457200"/>
            <a:r>
              <a:rPr lang="en-US" sz="1800">
                <a:solidFill>
                  <a:srgbClr val="000000"/>
                </a:solidFill>
              </a:rPr>
              <a:t>Letting Go of Assumptions About How Students Understand Statistical Language. Breakout Session, </a:t>
            </a:r>
            <a:r>
              <a:rPr lang="en-US" sz="1800" i="1">
                <a:solidFill>
                  <a:srgbClr val="000000"/>
                </a:solidFill>
              </a:rPr>
              <a:t>United States Conference on Teaching Statistics (USCOTS) 2009</a:t>
            </a:r>
            <a:r>
              <a:rPr lang="en-US" sz="1800">
                <a:solidFill>
                  <a:srgbClr val="000000"/>
                </a:solidFill>
              </a:rPr>
              <a:t>. Columbus, OH, June 2009. Slides and handouts: </a:t>
            </a:r>
            <a:r>
              <a:rPr lang="en-US" sz="1800">
                <a:solidFill>
                  <a:srgbClr val="000000"/>
                </a:solidFill>
                <a:hlinkClick r:id="rId4"/>
              </a:rPr>
              <a:t>http://www.stt.msu.edu/~jkaplan</a:t>
            </a:r>
            <a:endParaRPr lang="en-US" sz="1800">
              <a:solidFill>
                <a:srgbClr val="000000"/>
              </a:solidFill>
            </a:endParaRPr>
          </a:p>
          <a:p>
            <a:pPr marL="457200" indent="-457200"/>
            <a:r>
              <a:rPr lang="en-US" sz="1800">
                <a:solidFill>
                  <a:srgbClr val="000000"/>
                </a:solidFill>
              </a:rPr>
              <a:t>What Do Students Hear When We Say 'Random'?: Empirical Results from a Study of Lexical Ambiguity. Contributed Paper, </a:t>
            </a:r>
            <a:r>
              <a:rPr lang="en-US" sz="1800" i="1">
                <a:solidFill>
                  <a:srgbClr val="000000"/>
                </a:solidFill>
              </a:rPr>
              <a:t>2009 Joint Statistical Meetings. </a:t>
            </a:r>
            <a:r>
              <a:rPr lang="en-US" sz="1800">
                <a:solidFill>
                  <a:srgbClr val="000000"/>
                </a:solidFill>
              </a:rPr>
              <a:t>Washington, DC, August 2009.</a:t>
            </a:r>
            <a:r>
              <a:rPr lang="en-US" b="1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1800">
                <a:solidFill>
                  <a:srgbClr val="000000"/>
                </a:solidFill>
              </a:rPr>
              <a:t>Slides and handouts: </a:t>
            </a:r>
            <a:r>
              <a:rPr lang="en-US" sz="1800">
                <a:solidFill>
                  <a:srgbClr val="000000"/>
                </a:solidFill>
                <a:hlinkClick r:id="rId4"/>
              </a:rPr>
              <a:t>http://www.stt.msu.edu/~jkaplan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ecturehall"/>
          <p:cNvPicPr>
            <a:picLocks noChangeAspect="1" noChangeArrowheads="1"/>
          </p:cNvPicPr>
          <p:nvPr/>
        </p:nvPicPr>
        <p:blipFill>
          <a:blip r:embed="rId3">
            <a:lum bright="56000" contrast="-40000"/>
          </a:blip>
          <a:srcRect/>
          <a:stretch>
            <a:fillRect/>
          </a:stretch>
        </p:blipFill>
        <p:spPr bwMode="auto">
          <a:xfrm>
            <a:off x="228600" y="2819400"/>
            <a:ext cx="5562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41325" y="352425"/>
            <a:ext cx="382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What is Lexical Ambiguity?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3759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Motivation for the study of </a:t>
            </a:r>
          </a:p>
          <a:p>
            <a:r>
              <a:rPr lang="en-US"/>
              <a:t>	Language</a:t>
            </a:r>
          </a:p>
          <a:p>
            <a:r>
              <a:rPr lang="en-US"/>
              <a:t>	Lexical Ambiguity</a:t>
            </a:r>
          </a:p>
          <a:p>
            <a:r>
              <a:rPr lang="en-US"/>
              <a:t>	Undergraduates</a:t>
            </a:r>
          </a:p>
          <a:p>
            <a:r>
              <a:rPr lang="en-US"/>
              <a:t>	</a:t>
            </a:r>
          </a:p>
        </p:txBody>
      </p:sp>
      <p:pic>
        <p:nvPicPr>
          <p:cNvPr id="16389" name="Picture 5" descr="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57200"/>
            <a:ext cx="12096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4588" y="0"/>
            <a:ext cx="1649412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multipl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72440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factor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3886200"/>
            <a:ext cx="13716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subtract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2286000"/>
            <a:ext cx="10255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leave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81913" y="1676400"/>
            <a:ext cx="1462087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04800" y="3048000"/>
            <a:ext cx="5715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/>
              <a:t>Goals of the research program: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/>
              <a:t>Identify problematic words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/>
              <a:t>Understand the nature of student difficulties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/>
              <a:t>Design instructional materials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/>
              <a:t>Test whether the materials improve student understanding of</a:t>
            </a:r>
          </a:p>
          <a:p>
            <a:pPr marL="914400" lvl="1" indent="-457200">
              <a:buFontTx/>
              <a:buChar char="•"/>
            </a:pPr>
            <a:r>
              <a:rPr lang="en-US"/>
              <a:t>the term itself</a:t>
            </a:r>
          </a:p>
          <a:p>
            <a:pPr marL="914400" lvl="1" indent="-457200">
              <a:buFontTx/>
              <a:buChar char="•"/>
            </a:pPr>
            <a:r>
              <a:rPr lang="en-US"/>
              <a:t>The related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statistical 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94" name="Group 98"/>
          <p:cNvGraphicFramePr>
            <a:graphicFrameLocks noGrp="1"/>
          </p:cNvGraphicFramePr>
          <p:nvPr/>
        </p:nvGraphicFramePr>
        <p:xfrm>
          <a:off x="381000" y="914400"/>
          <a:ext cx="8077200" cy="5383215"/>
        </p:xfrm>
        <a:graphic>
          <a:graphicData uri="http://schemas.openxmlformats.org/drawingml/2006/table">
            <a:tbl>
              <a:tblPr/>
              <a:tblGrid>
                <a:gridCol w="2178050"/>
                <a:gridCol w="2178050"/>
                <a:gridCol w="1776413"/>
                <a:gridCol w="194468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Association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Event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Normal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Franklin Gothic Book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Significant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Franklin Gothic Book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Average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Experiment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Null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Simple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Bias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Franklin Gothic Book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Independent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Parameter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Skew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Center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Margin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Population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Spread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Confidence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Mean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Random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Franklin Gothic Book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Standard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Control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Median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Range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Statistic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Correlation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Minimum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Response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Statistics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Distribution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Mode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Sample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Variance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Error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Nominal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charset="0"/>
                          <a:ea typeface="ＭＳ Ｐゴシック" charset="-128"/>
                          <a:cs typeface="ＭＳ Ｐゴシック" charset="-128"/>
                        </a:rPr>
                        <a:t>Scatter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86" name="Text Box 53"/>
          <p:cNvSpPr txBox="1">
            <a:spLocks noChangeArrowheads="1"/>
          </p:cNvSpPr>
          <p:nvPr/>
        </p:nvSpPr>
        <p:spPr bwMode="auto">
          <a:xfrm>
            <a:off x="0" y="0"/>
            <a:ext cx="416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1. Identify Problematic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228600" y="381000"/>
            <a:ext cx="7543800" cy="3124200"/>
            <a:chOff x="7200" y="3936"/>
            <a:chExt cx="7824" cy="3517"/>
          </a:xfrm>
        </p:grpSpPr>
        <p:pic>
          <p:nvPicPr>
            <p:cNvPr id="20485" name="Picture 3" descr="Subject394"/>
            <p:cNvPicPr>
              <a:picLocks noChangeAspect="1" noChangeArrowheads="1"/>
            </p:cNvPicPr>
            <p:nvPr/>
          </p:nvPicPr>
          <p:blipFill>
            <a:blip r:embed="rId3"/>
            <a:srcRect l="606" r="606" b="47514"/>
            <a:stretch>
              <a:fillRect/>
            </a:stretch>
          </p:blipFill>
          <p:spPr bwMode="auto">
            <a:xfrm>
              <a:off x="7200" y="3936"/>
              <a:ext cx="7824" cy="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4" descr="Subject27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93" r="1553" b="47598"/>
            <a:stretch>
              <a:fillRect/>
            </a:stretch>
          </p:blipFill>
          <p:spPr bwMode="auto">
            <a:xfrm>
              <a:off x="7200" y="5568"/>
              <a:ext cx="7824" cy="1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0" y="0"/>
            <a:ext cx="577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2. Student Difficulties - Prior to instruction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28600" y="3657600"/>
            <a:ext cx="8686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2250" indent="-222250" eaLnBrk="1" hangingPunct="1">
              <a:buFontTx/>
              <a:buChar char="•"/>
            </a:pPr>
            <a:r>
              <a:rPr lang="en-US"/>
              <a:t>Most common use of </a:t>
            </a:r>
            <a:r>
              <a:rPr lang="en-US" i="1"/>
              <a:t>random </a:t>
            </a:r>
            <a:r>
              <a:rPr lang="en-US"/>
              <a:t>(49%): </a:t>
            </a:r>
          </a:p>
          <a:p>
            <a:pPr marL="222250" indent="-222250" eaLnBrk="1" hangingPunct="1"/>
            <a:r>
              <a:rPr lang="en-US"/>
              <a:t>	An occurrence that is unplanned, unexpected or haphazard (Subject 394)</a:t>
            </a:r>
          </a:p>
          <a:p>
            <a:pPr marL="222250" indent="-222250" eaLnBrk="1" hangingPunct="1">
              <a:buFontTx/>
              <a:buChar char="•"/>
            </a:pPr>
            <a:r>
              <a:rPr lang="en-US"/>
              <a:t>Types of choosing: </a:t>
            </a:r>
          </a:p>
          <a:p>
            <a:pPr lvl="1" eaLnBrk="1" hangingPunct="1">
              <a:buFont typeface="Arial" charset="0"/>
              <a:buAutoNum type="arabicPeriod"/>
            </a:pPr>
            <a:r>
              <a:rPr lang="en-US"/>
              <a:t>without criteria, plan or prior knowledge (17%) </a:t>
            </a:r>
          </a:p>
          <a:p>
            <a:pPr lvl="1" eaLnBrk="1" hangingPunct="1">
              <a:buFont typeface="Arial" charset="0"/>
              <a:buAutoNum type="arabicPeriod"/>
            </a:pPr>
            <a:r>
              <a:rPr lang="en-US"/>
              <a:t>without order or pattern (8%) </a:t>
            </a:r>
          </a:p>
          <a:p>
            <a:pPr lvl="1" eaLnBrk="1" hangingPunct="1">
              <a:buFont typeface="Arial" charset="0"/>
              <a:buAutoNum type="arabicPeriod"/>
            </a:pPr>
            <a:r>
              <a:rPr lang="en-US"/>
              <a:t>without bias (4%)</a:t>
            </a:r>
          </a:p>
          <a:p>
            <a:pPr marL="222250" indent="-222250" eaLnBrk="1" hangingPunct="1">
              <a:buFontTx/>
              <a:buChar char="•"/>
            </a:pPr>
            <a:r>
              <a:rPr lang="en-US"/>
              <a:t>Vague definition (10%): </a:t>
            </a:r>
            <a:r>
              <a:rPr lang="en-US">
                <a:ea typeface="ヒラギノ角ゴ ProN W3" charset="-128"/>
                <a:cs typeface="ヒラギノ角ゴ ProN W3" charset="-128"/>
              </a:rPr>
              <a:t>By chance (Subject 275).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0" y="0"/>
            <a:ext cx="540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2. Student Difficulties - Post instruction</a:t>
            </a:r>
          </a:p>
        </p:txBody>
      </p:sp>
      <p:graphicFrame>
        <p:nvGraphicFramePr>
          <p:cNvPr id="15402" name="Group 42"/>
          <p:cNvGraphicFramePr>
            <a:graphicFrameLocks noGrp="1"/>
          </p:cNvGraphicFramePr>
          <p:nvPr/>
        </p:nvGraphicFramePr>
        <p:xfrm>
          <a:off x="228600" y="609600"/>
          <a:ext cx="8610600" cy="6052629"/>
        </p:xfrm>
        <a:graphic>
          <a:graphicData uri="http://schemas.openxmlformats.org/drawingml/2006/table">
            <a:tbl>
              <a:tblPr/>
              <a:tblGrid>
                <a:gridCol w="1905000"/>
                <a:gridCol w="914400"/>
                <a:gridCol w="5791200"/>
              </a:tblGrid>
              <a:tr h="619125">
                <a:tc>
                  <a:txBody>
                    <a:bodyPr/>
                    <a:lstStyle/>
                    <a:p>
                      <a:pPr marL="0" marR="0" lvl="0" indent="0" algn="ctr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Definition Category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Student Example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Incorrect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We used a random variable today.</a:t>
                      </a:r>
                    </a:p>
                    <a:p>
                      <a:pPr marL="0" marR="0" lvl="0" indent="0" algn="l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Random: 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By Chance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For the survey, a random sample was picked.</a:t>
                      </a:r>
                    </a:p>
                    <a:p>
                      <a:pPr marL="177800" marR="0" lvl="0" indent="-177800" algn="l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By chance that something occurred.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663">
                <a:tc>
                  <a:txBody>
                    <a:bodyPr/>
                    <a:lstStyle/>
                    <a:p>
                      <a:pPr marL="0" marR="0" lvl="0" indent="0" algn="l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Without Order or Reason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It was a random sample, which provides independence.</a:t>
                      </a:r>
                    </a:p>
                    <a:p>
                      <a:pPr marL="0" marR="0" lvl="0" indent="0" algn="l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Random: persons were chosen not based on any reason.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Unexpected, Not Predictable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 was picked for a random sample.</a:t>
                      </a:r>
                    </a:p>
                    <a:p>
                      <a:pPr marL="0" marR="0" lvl="0" indent="0" algn="l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Not pre-determined.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Without Bias, Representative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The sample population is a random sample.</a:t>
                      </a:r>
                    </a:p>
                    <a:p>
                      <a:pPr marL="0" marR="0" lvl="0" indent="0" algn="l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Sample is equally representative of all groups of the population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Equally Likely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45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We took a random sample of the the students.</a:t>
                      </a:r>
                    </a:p>
                    <a:p>
                      <a:pPr marL="0" marR="0" lvl="0" indent="0" algn="l" defTabSz="3760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Everyone was equally likely to be chosen for the sample.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808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3. Designing Instructional Intervention: </a:t>
            </a:r>
            <a:r>
              <a:rPr lang="en-US" i="1"/>
              <a:t>exploit</a:t>
            </a:r>
            <a:r>
              <a:rPr lang="en-US"/>
              <a:t> and </a:t>
            </a:r>
            <a:r>
              <a:rPr lang="en-US" i="1"/>
              <a:t>process</a:t>
            </a:r>
            <a:endParaRPr lang="en-US"/>
          </a:p>
        </p:txBody>
      </p:sp>
      <p:pic>
        <p:nvPicPr>
          <p:cNvPr id="24579" name="Picture 38" descr="randdef1"/>
          <p:cNvPicPr>
            <a:picLocks noChangeAspect="1" noChangeArrowheads="1"/>
          </p:cNvPicPr>
          <p:nvPr/>
        </p:nvPicPr>
        <p:blipFill>
          <a:blip r:embed="rId3"/>
          <a:srcRect l="4918" t="8488" r="3279" b="27852"/>
          <a:stretch>
            <a:fillRect/>
          </a:stretch>
        </p:blipFill>
        <p:spPr bwMode="auto">
          <a:xfrm>
            <a:off x="152400" y="838200"/>
            <a:ext cx="44958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0" name="Picture 39" descr="randdef2"/>
          <p:cNvPicPr>
            <a:picLocks noChangeAspect="1" noChangeArrowheads="1"/>
          </p:cNvPicPr>
          <p:nvPr/>
        </p:nvPicPr>
        <p:blipFill>
          <a:blip r:embed="rId4"/>
          <a:srcRect t="4764" b="11861"/>
          <a:stretch>
            <a:fillRect/>
          </a:stretch>
        </p:blipFill>
        <p:spPr bwMode="auto">
          <a:xfrm>
            <a:off x="4648200" y="838200"/>
            <a:ext cx="42672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4581" name="Group 44"/>
          <p:cNvGrpSpPr>
            <a:grpSpLocks/>
          </p:cNvGrpSpPr>
          <p:nvPr/>
        </p:nvGrpSpPr>
        <p:grpSpPr bwMode="auto">
          <a:xfrm>
            <a:off x="152400" y="3276600"/>
            <a:ext cx="4495800" cy="3352800"/>
            <a:chOff x="144" y="2044"/>
            <a:chExt cx="2946" cy="2276"/>
          </a:xfrm>
        </p:grpSpPr>
        <p:pic>
          <p:nvPicPr>
            <p:cNvPr id="24583" name="Picture 42" descr="randdef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" y="2044"/>
              <a:ext cx="2946" cy="22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4584" name="Picture 43" descr="MagicHa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1920" y="3072"/>
              <a:ext cx="975" cy="10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24582" name="Picture 45" descr="randdef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505200"/>
            <a:ext cx="4267200" cy="314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Gett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1525" y="0"/>
            <a:ext cx="45624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Getty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38525"/>
            <a:ext cx="45624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Getty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1525" y="3438525"/>
            <a:ext cx="45624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1219200" y="10668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304800" y="1524000"/>
            <a:ext cx="388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/>
              <a:t>Gettysburg Address Activity</a:t>
            </a:r>
            <a:endParaRPr lang="en-US" sz="180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0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/>
              <a:t>3. Designing Instructional Intervention: </a:t>
            </a:r>
            <a:r>
              <a:rPr lang="en-US" i="1"/>
              <a:t>exploit</a:t>
            </a:r>
            <a:r>
              <a:rPr lang="en-US"/>
              <a:t> and </a:t>
            </a:r>
            <a:r>
              <a:rPr lang="en-US" i="1"/>
              <a:t>process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4740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Times New Roman" charset="0"/>
              </a:rPr>
              <a:t>When I was in college, I used to work as a candy girl at a movie theater. I had this pair of very short red shorts and my boss used to say that my tips would be better on the nights I wore them. Let</a:t>
            </a:r>
            <a:r>
              <a:rPr lang="en-US" sz="1600"/>
              <a:t>’</a:t>
            </a:r>
            <a:r>
              <a:rPr lang="en-US" sz="1600">
                <a:latin typeface="Times New Roman" charset="0"/>
              </a:rPr>
              <a:t>s say I wanted to test the theory. In order to account for differences in numbers of people at the theater, I will compare the amount of tips as a percent of all candy sales for nights I wear the short shorts with the same values for the nights I wear regular length shorts or jeans.</a:t>
            </a:r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To make sure the sample is random and to have independent groups I could:</a:t>
            </a:r>
          </a:p>
          <a:p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65125" y="2819400"/>
            <a:ext cx="84740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AutoNum type="alphaUcPeriod"/>
            </a:pPr>
            <a:r>
              <a:rPr lang="en-US"/>
              <a:t>Wear the red shorts on Sat, M, W and not wear them on Sun, T, Th. (I always had Fridays off.)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AutoNum type="alphaUcPeriod"/>
            </a:pPr>
            <a:r>
              <a:rPr lang="en-US"/>
              <a:t>Flip a coin before I get dressed every day; heads I wear the red shorts, tails I do not. 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AutoNum type="alphaUcPeriod"/>
            </a:pPr>
            <a:r>
              <a:rPr lang="en-US"/>
              <a:t>Wear the red shorts for 2 days in a row after I do laundry and then don’t wear them until they are washed again.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AutoNum type="alphaUcPeriod"/>
            </a:pPr>
            <a:r>
              <a:rPr lang="en-US"/>
              <a:t>Have my roommate pick out my clothes every day and always include the red shorts in the options 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AutoNum type="alphaUcPeriod"/>
            </a:pPr>
            <a:r>
              <a:rPr lang="en-US"/>
              <a:t>More than one of the above methods will ensure the conditions are met.</a:t>
            </a:r>
            <a:endParaRPr lang="en-US" sz="32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0"/>
            <a:ext cx="808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3. Designing Instructional Intervention: </a:t>
            </a:r>
            <a:r>
              <a:rPr lang="en-US" i="1"/>
              <a:t>exploit</a:t>
            </a:r>
            <a:r>
              <a:rPr lang="en-US"/>
              <a:t> and </a:t>
            </a:r>
            <a:r>
              <a:rPr lang="en-US" i="1"/>
              <a:t>process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lotAssessG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12963"/>
            <a:ext cx="8534400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0" y="0"/>
            <a:ext cx="370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4. Testing the Intervention</a:t>
            </a:r>
          </a:p>
        </p:txBody>
      </p:sp>
      <p:pic>
        <p:nvPicPr>
          <p:cNvPr id="30724" name="Picture 5" descr="car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0"/>
            <a:ext cx="2692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Dic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83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911</Words>
  <Application>Microsoft Macintosh PowerPoint</Application>
  <PresentationFormat>On-screen Show (4:3)</PresentationFormat>
  <Paragraphs>134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ＭＳ Ｐゴシック</vt:lpstr>
      <vt:lpstr>Franklin Gothic Book</vt:lpstr>
      <vt:lpstr>ヒラギノ角ゴ ProN W3</vt:lpstr>
      <vt:lpstr>Times New Roman</vt:lpstr>
      <vt:lpstr>Calibri</vt:lpstr>
      <vt:lpstr>Blank Presentation</vt:lpstr>
      <vt:lpstr>Helping Students Understand the Meaning of Random: Addressing Lexical Ambiguity CAUSE Webinar - 10 Aug 2010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>Michigan State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Students Understand the Meaning of Random: Addressing Lexical Ambiguity</dc:title>
  <dc:subject/>
  <dc:creator>Jennifer Kaplan</dc:creator>
  <cp:keywords/>
  <dc:description/>
  <cp:lastModifiedBy> </cp:lastModifiedBy>
  <cp:revision>16</cp:revision>
  <dcterms:created xsi:type="dcterms:W3CDTF">2010-08-09T15:20:50Z</dcterms:created>
  <dcterms:modified xsi:type="dcterms:W3CDTF">2010-08-09T15:21:21Z</dcterms:modified>
  <cp:category/>
</cp:coreProperties>
</file>