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0" r:id="rId5"/>
    <p:sldId id="267" r:id="rId6"/>
    <p:sldId id="274" r:id="rId7"/>
    <p:sldId id="261" r:id="rId8"/>
    <p:sldId id="262" r:id="rId9"/>
    <p:sldId id="263" r:id="rId10"/>
    <p:sldId id="271" r:id="rId11"/>
    <p:sldId id="264" r:id="rId12"/>
    <p:sldId id="266" r:id="rId13"/>
    <p:sldId id="268" r:id="rId14"/>
    <p:sldId id="272" r:id="rId15"/>
    <p:sldId id="265" r:id="rId16"/>
    <p:sldId id="273" r:id="rId17"/>
    <p:sldId id="26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D2729DE-80A8-43C1-BEC9-7F3469E5046B}" type="datetimeFigureOut">
              <a:rPr lang="en-US" smtClean="0"/>
              <a:pPr/>
              <a:t>7/23/2010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76DB28-526A-4466-B9C6-1867770C2A7E}" type="slidenum">
              <a:rPr lang="en-US" smtClean="0"/>
              <a:pPr/>
              <a:t>‹#›</a:t>
            </a:fld>
            <a:endParaRPr lang="en-US"/>
          </a:p>
        </p:txBody>
      </p:sp>
      <p:pic>
        <p:nvPicPr>
          <p:cNvPr id="7" name="Picture 2">
            <a:hlinkClick r:id="" action="ppaction://noaction"/>
          </p:cNvPr>
          <p:cNvPicPr>
            <a:picLocks noChangeAspect="1" noChangeArrowheads="1"/>
          </p:cNvPicPr>
          <p:nvPr userDrawn="1"/>
        </p:nvPicPr>
        <p:blipFill>
          <a:blip r:embed="rId2" cstate="print"/>
          <a:srcRect/>
          <a:stretch>
            <a:fillRect/>
          </a:stretch>
        </p:blipFill>
        <p:spPr bwMode="auto">
          <a:xfrm>
            <a:off x="8534400" y="6167886"/>
            <a:ext cx="609600" cy="690113"/>
          </a:xfrm>
          <a:prstGeom prst="rect">
            <a:avLst/>
          </a:prstGeom>
          <a:noFill/>
          <a:ln w="9525">
            <a:noFill/>
            <a:miter lim="800000"/>
            <a:headEnd/>
            <a:tailEnd/>
          </a:ln>
        </p:spPr>
      </p:pic>
      <p:pic>
        <p:nvPicPr>
          <p:cNvPr id="8" name="Picture 7"/>
          <p:cNvPicPr>
            <a:picLocks noChangeAspect="1" noChangeArrowheads="1"/>
          </p:cNvPicPr>
          <p:nvPr userDrawn="1"/>
        </p:nvPicPr>
        <p:blipFill>
          <a:blip r:embed="rId3" cstate="print"/>
          <a:srcRect/>
          <a:stretch>
            <a:fillRect/>
          </a:stretch>
        </p:blipFill>
        <p:spPr bwMode="auto">
          <a:xfrm>
            <a:off x="228600" y="6324600"/>
            <a:ext cx="1228725" cy="190500"/>
          </a:xfrm>
          <a:prstGeom prst="rect">
            <a:avLst/>
          </a:prstGeom>
          <a:noFill/>
          <a:ln w="9525">
            <a:noFill/>
            <a:miter lim="800000"/>
            <a:headEnd/>
            <a:tailEnd/>
          </a:ln>
        </p:spPr>
      </p:pic>
      <p:cxnSp>
        <p:nvCxnSpPr>
          <p:cNvPr id="9" name="Straight Connector 8"/>
          <p:cNvCxnSpPr/>
          <p:nvPr userDrawn="1"/>
        </p:nvCxnSpPr>
        <p:spPr>
          <a:xfrm rot="5400000" flipH="1" flipV="1">
            <a:off x="4687602" y="2668303"/>
            <a:ext cx="2157" cy="7691437"/>
          </a:xfrm>
          <a:prstGeom prst="line">
            <a:avLst/>
          </a:prstGeom>
          <a:ln>
            <a:solidFill>
              <a:srgbClr val="F2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2729DE-80A8-43C1-BEC9-7F3469E5046B}" type="datetimeFigureOut">
              <a:rPr lang="en-US" smtClean="0"/>
              <a:pPr/>
              <a:t>7/23/2010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76DB28-526A-4466-B9C6-1867770C2A7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2729DE-80A8-43C1-BEC9-7F3469E5046B}" type="datetimeFigureOut">
              <a:rPr lang="en-US" smtClean="0"/>
              <a:pPr/>
              <a:t>7/23/2010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76DB28-526A-4466-B9C6-1867770C2A7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2729DE-80A8-43C1-BEC9-7F3469E5046B}" type="datetimeFigureOut">
              <a:rPr lang="en-US" smtClean="0"/>
              <a:pPr/>
              <a:t>7/23/2010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76DB28-526A-4466-B9C6-1867770C2A7E}" type="slidenum">
              <a:rPr lang="en-US" smtClean="0"/>
              <a:pPr/>
              <a:t>‹#›</a:t>
            </a:fld>
            <a:endParaRPr lang="en-US"/>
          </a:p>
        </p:txBody>
      </p:sp>
      <p:pic>
        <p:nvPicPr>
          <p:cNvPr id="7" name="Picture 6"/>
          <p:cNvPicPr>
            <a:picLocks noChangeAspect="1" noChangeArrowheads="1"/>
          </p:cNvPicPr>
          <p:nvPr userDrawn="1"/>
        </p:nvPicPr>
        <p:blipFill>
          <a:blip r:embed="rId2" cstate="print"/>
          <a:srcRect/>
          <a:stretch>
            <a:fillRect/>
          </a:stretch>
        </p:blipFill>
        <p:spPr bwMode="auto">
          <a:xfrm>
            <a:off x="228600" y="6324600"/>
            <a:ext cx="1228725" cy="190500"/>
          </a:xfrm>
          <a:prstGeom prst="rect">
            <a:avLst/>
          </a:prstGeom>
          <a:noFill/>
          <a:ln w="9525">
            <a:noFill/>
            <a:miter lim="800000"/>
            <a:headEnd/>
            <a:tailEnd/>
          </a:ln>
        </p:spPr>
      </p:pic>
      <p:pic>
        <p:nvPicPr>
          <p:cNvPr id="8" name="Picture 2">
            <a:hlinkClick r:id="" action="ppaction://noaction"/>
          </p:cNvPr>
          <p:cNvPicPr>
            <a:picLocks noChangeAspect="1" noChangeArrowheads="1"/>
          </p:cNvPicPr>
          <p:nvPr userDrawn="1"/>
        </p:nvPicPr>
        <p:blipFill>
          <a:blip r:embed="rId3" cstate="print"/>
          <a:srcRect/>
          <a:stretch>
            <a:fillRect/>
          </a:stretch>
        </p:blipFill>
        <p:spPr bwMode="auto">
          <a:xfrm>
            <a:off x="8534400" y="6167886"/>
            <a:ext cx="609600" cy="690113"/>
          </a:xfrm>
          <a:prstGeom prst="rect">
            <a:avLst/>
          </a:prstGeom>
          <a:noFill/>
          <a:ln w="9525">
            <a:noFill/>
            <a:miter lim="800000"/>
            <a:headEnd/>
            <a:tailEnd/>
          </a:ln>
        </p:spPr>
      </p:pic>
      <p:cxnSp>
        <p:nvCxnSpPr>
          <p:cNvPr id="9" name="Straight Connector 8"/>
          <p:cNvCxnSpPr/>
          <p:nvPr userDrawn="1"/>
        </p:nvCxnSpPr>
        <p:spPr>
          <a:xfrm rot="5400000" flipH="1" flipV="1">
            <a:off x="4687602" y="2668303"/>
            <a:ext cx="2157" cy="7691437"/>
          </a:xfrm>
          <a:prstGeom prst="line">
            <a:avLst/>
          </a:prstGeom>
          <a:ln>
            <a:solidFill>
              <a:srgbClr val="F2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2729DE-80A8-43C1-BEC9-7F3469E5046B}" type="datetimeFigureOut">
              <a:rPr lang="en-US" smtClean="0"/>
              <a:pPr/>
              <a:t>7/23/2010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76DB28-526A-4466-B9C6-1867770C2A7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2729DE-80A8-43C1-BEC9-7F3469E5046B}" type="datetimeFigureOut">
              <a:rPr lang="en-US" smtClean="0"/>
              <a:pPr/>
              <a:t>7/23/2010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76DB28-526A-4466-B9C6-1867770C2A7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2729DE-80A8-43C1-BEC9-7F3469E5046B}" type="datetimeFigureOut">
              <a:rPr lang="en-US" smtClean="0"/>
              <a:pPr/>
              <a:t>7/23/2010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76DB28-526A-4466-B9C6-1867770C2A7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2729DE-80A8-43C1-BEC9-7F3469E5046B}" type="datetimeFigureOut">
              <a:rPr lang="en-US" smtClean="0"/>
              <a:pPr/>
              <a:t>7/23/2010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76DB28-526A-4466-B9C6-1867770C2A7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2729DE-80A8-43C1-BEC9-7F3469E5046B}" type="datetimeFigureOut">
              <a:rPr lang="en-US" smtClean="0"/>
              <a:pPr/>
              <a:t>7/23/2010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76DB28-526A-4466-B9C6-1867770C2A7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2729DE-80A8-43C1-BEC9-7F3469E5046B}" type="datetimeFigureOut">
              <a:rPr lang="en-US" smtClean="0"/>
              <a:pPr/>
              <a:t>7/23/2010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76DB28-526A-4466-B9C6-1867770C2A7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2729DE-80A8-43C1-BEC9-7F3469E5046B}" type="datetimeFigureOut">
              <a:rPr lang="en-US" smtClean="0"/>
              <a:pPr/>
              <a:t>7/23/2010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76DB28-526A-4466-B9C6-1867770C2A7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2729DE-80A8-43C1-BEC9-7F3469E5046B}" type="datetimeFigureOut">
              <a:rPr lang="en-US" smtClean="0"/>
              <a:pPr/>
              <a:t>7/23/2010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76DB28-526A-4466-B9C6-1867770C2A7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app.gen.umn.edu/artist/glossary.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amstat.org/education/gais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Supporting Statistical Thinking Through a Capstone Project</a:t>
            </a:r>
            <a:endParaRPr lang="en-US" dirty="0"/>
          </a:p>
        </p:txBody>
      </p:sp>
      <p:sp>
        <p:nvSpPr>
          <p:cNvPr id="3" name="Subtitle 2"/>
          <p:cNvSpPr>
            <a:spLocks noGrp="1"/>
          </p:cNvSpPr>
          <p:nvPr>
            <p:ph type="subTitle" idx="1"/>
          </p:nvPr>
        </p:nvSpPr>
        <p:spPr/>
        <p:txBody>
          <a:bodyPr>
            <a:normAutofit fontScale="85000" lnSpcReduction="20000"/>
          </a:bodyPr>
          <a:lstStyle/>
          <a:p>
            <a:r>
              <a:rPr lang="en-US" dirty="0" smtClean="0"/>
              <a:t>Herle McGowan</a:t>
            </a:r>
          </a:p>
          <a:p>
            <a:r>
              <a:rPr lang="en-US" sz="1800" dirty="0" smtClean="0"/>
              <a:t>(herle_mcgowan@ncsu.edu)</a:t>
            </a:r>
          </a:p>
          <a:p>
            <a:r>
              <a:rPr lang="en-US" dirty="0" smtClean="0"/>
              <a:t>Roger Woodard</a:t>
            </a:r>
          </a:p>
          <a:p>
            <a:r>
              <a:rPr lang="en-US" sz="1800" dirty="0" smtClean="0"/>
              <a:t>(woodard@stat.ncsu.edu)</a:t>
            </a:r>
          </a:p>
          <a:p>
            <a:r>
              <a:rPr lang="en-US" dirty="0" smtClean="0"/>
              <a:t>North Carolina State University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3: Analysis</a:t>
            </a:r>
            <a:endParaRPr lang="en-US" dirty="0"/>
          </a:p>
        </p:txBody>
      </p:sp>
      <p:sp>
        <p:nvSpPr>
          <p:cNvPr id="3" name="Content Placeholder 2"/>
          <p:cNvSpPr>
            <a:spLocks noGrp="1"/>
          </p:cNvSpPr>
          <p:nvPr>
            <p:ph idx="1"/>
          </p:nvPr>
        </p:nvSpPr>
        <p:spPr/>
        <p:txBody>
          <a:bodyPr>
            <a:normAutofit/>
          </a:bodyPr>
          <a:lstStyle/>
          <a:p>
            <a:r>
              <a:rPr lang="en-US" dirty="0" smtClean="0"/>
              <a:t>Data from each group could be combined to form 1 large sample</a:t>
            </a:r>
          </a:p>
          <a:p>
            <a:r>
              <a:rPr lang="en-US" dirty="0" smtClean="0"/>
              <a:t>Or each group could analyze their own data</a:t>
            </a:r>
          </a:p>
          <a:p>
            <a:pPr lvl="1"/>
            <a:r>
              <a:rPr lang="en-US" dirty="0" smtClean="0"/>
              <a:t>Analyze data using statistical software or graphing calculator</a:t>
            </a:r>
          </a:p>
          <a:p>
            <a:pPr lvl="1"/>
            <a:r>
              <a:rPr lang="en-US" dirty="0" smtClean="0"/>
              <a:t>Or produce summary statistics using a spreadsheet (or graphing calculator) and then calculate test statistic and p-value ‘by hand’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4: Conclusions</a:t>
            </a:r>
            <a:endParaRPr lang="en-US" dirty="0"/>
          </a:p>
        </p:txBody>
      </p:sp>
      <p:sp>
        <p:nvSpPr>
          <p:cNvPr id="3" name="Content Placeholder 2"/>
          <p:cNvSpPr>
            <a:spLocks noGrp="1"/>
          </p:cNvSpPr>
          <p:nvPr>
            <p:ph idx="1"/>
          </p:nvPr>
        </p:nvSpPr>
        <p:spPr/>
        <p:txBody>
          <a:bodyPr>
            <a:normAutofit/>
          </a:bodyPr>
          <a:lstStyle/>
          <a:p>
            <a:r>
              <a:rPr lang="en-US" dirty="0" smtClean="0"/>
              <a:t>Mean difference will be (highly) significantly different from zero</a:t>
            </a:r>
          </a:p>
          <a:p>
            <a:r>
              <a:rPr lang="en-US" dirty="0" smtClean="0"/>
              <a:t>Students should conclude that wearing gloves does slow down manual tasks on average</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Wrapping-up the Activity</a:t>
            </a:r>
            <a:endParaRPr lang="en-US" dirty="0"/>
          </a:p>
        </p:txBody>
      </p:sp>
      <p:sp>
        <p:nvSpPr>
          <p:cNvPr id="3" name="Content Placeholder 2"/>
          <p:cNvSpPr>
            <a:spLocks noGrp="1"/>
          </p:cNvSpPr>
          <p:nvPr>
            <p:ph idx="1"/>
          </p:nvPr>
        </p:nvSpPr>
        <p:spPr/>
        <p:txBody>
          <a:bodyPr/>
          <a:lstStyle/>
          <a:p>
            <a:r>
              <a:rPr lang="en-US" dirty="0" smtClean="0"/>
              <a:t>We wrap-up with class-wide discussion </a:t>
            </a:r>
          </a:p>
          <a:p>
            <a:r>
              <a:rPr lang="en-US" dirty="0" smtClean="0"/>
              <a:t>Could have students prepare more formal reports</a:t>
            </a:r>
          </a:p>
          <a:p>
            <a:r>
              <a:rPr lang="en-US" dirty="0" smtClean="0"/>
              <a:t>Formal presentations likely not the best idea, since every group did the same thing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 World Connections</a:t>
            </a:r>
            <a:endParaRPr lang="en-US" dirty="0"/>
          </a:p>
        </p:txBody>
      </p:sp>
      <p:sp>
        <p:nvSpPr>
          <p:cNvPr id="3" name="Content Placeholder 2"/>
          <p:cNvSpPr>
            <a:spLocks noGrp="1"/>
          </p:cNvSpPr>
          <p:nvPr>
            <p:ph idx="1"/>
          </p:nvPr>
        </p:nvSpPr>
        <p:spPr/>
        <p:txBody>
          <a:bodyPr>
            <a:normAutofit lnSpcReduction="10000"/>
          </a:bodyPr>
          <a:lstStyle/>
          <a:p>
            <a:r>
              <a:rPr lang="en-US" dirty="0" smtClean="0"/>
              <a:t>Motivating problem has real-world connections, but what about the conclusion?</a:t>
            </a:r>
          </a:p>
          <a:p>
            <a:pPr lvl="1"/>
            <a:r>
              <a:rPr lang="en-US" dirty="0" smtClean="0"/>
              <a:t>Can’t recommend that workers not wear gloves</a:t>
            </a:r>
          </a:p>
          <a:p>
            <a:r>
              <a:rPr lang="en-US" dirty="0" smtClean="0"/>
              <a:t>Opportunity for discussion about what employers could do instead</a:t>
            </a:r>
          </a:p>
          <a:p>
            <a:pPr lvl="1"/>
            <a:r>
              <a:rPr lang="en-US" dirty="0" smtClean="0"/>
              <a:t>Allow workers more time to complete tasks </a:t>
            </a:r>
          </a:p>
          <a:p>
            <a:pPr lvl="1"/>
            <a:r>
              <a:rPr lang="en-US" dirty="0" smtClean="0"/>
              <a:t>Reduce expectations about how much workers can complete</a:t>
            </a:r>
          </a:p>
          <a:p>
            <a:pPr lvl="1"/>
            <a:r>
              <a:rPr lang="en-US" dirty="0" smtClean="0"/>
              <a:t>Hire more workers</a:t>
            </a:r>
          </a:p>
          <a:p>
            <a:pPr lvl="1"/>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a:t>
            </a:r>
            <a:endParaRPr lang="en-US" dirty="0"/>
          </a:p>
        </p:txBody>
      </p:sp>
      <p:sp>
        <p:nvSpPr>
          <p:cNvPr id="3" name="Content Placeholder 2"/>
          <p:cNvSpPr>
            <a:spLocks noGrp="1"/>
          </p:cNvSpPr>
          <p:nvPr>
            <p:ph idx="1"/>
          </p:nvPr>
        </p:nvSpPr>
        <p:spPr>
          <a:xfrm>
            <a:off x="457200" y="1371600"/>
            <a:ext cx="8229600" cy="4754563"/>
          </a:xfrm>
        </p:spPr>
        <p:txBody>
          <a:bodyPr>
            <a:normAutofit fontScale="55000" lnSpcReduction="20000"/>
          </a:bodyPr>
          <a:lstStyle/>
          <a:p>
            <a:r>
              <a:rPr lang="en-US" sz="4000" dirty="0" smtClean="0"/>
              <a:t>How to assess </a:t>
            </a:r>
            <a:r>
              <a:rPr lang="en-US" sz="4000" i="1" dirty="0" smtClean="0"/>
              <a:t>statistical</a:t>
            </a:r>
            <a:r>
              <a:rPr lang="en-US" sz="4000" dirty="0" smtClean="0"/>
              <a:t> </a:t>
            </a:r>
            <a:r>
              <a:rPr lang="en-US" sz="4000" i="1" dirty="0" smtClean="0"/>
              <a:t>thinking</a:t>
            </a:r>
            <a:r>
              <a:rPr lang="en-US" sz="4000" dirty="0" smtClean="0"/>
              <a:t>?</a:t>
            </a:r>
          </a:p>
          <a:p>
            <a:r>
              <a:rPr lang="en-US" sz="4000" dirty="0" smtClean="0"/>
              <a:t>“Mattress Castle” question on Final Exam:</a:t>
            </a:r>
          </a:p>
          <a:p>
            <a:pPr marL="0" indent="0">
              <a:spcBef>
                <a:spcPts val="1200"/>
              </a:spcBef>
              <a:buNone/>
            </a:pPr>
            <a:r>
              <a:rPr lang="en-US" sz="3600" dirty="0" smtClean="0"/>
              <a:t>The Mattress Castle is a store in Raleigh that sells mattresses. The store has the following statement in their advertising "Free delivery and setup of mattress and box-springs to any home in Wake County." Bob lives in Wake County) and recently purchased a mattress from the Mattress Castle. When the delivery staff arrived at Bob's home they told him it would be an extra charge ($200) to put the mattress and box-springs in Bob's bedroom. They pointed out that the advertisement had fine print that said "Extra fee for delivery to unusual bedrooms." The problem is that Bob's bedroom is on the second floor of his house and according to the delivery driver that is unusual. Bob paid the fee but is now taking the Mattress Castle to court. As part of his preparation Bob would like to use statistical evidence to support his belief that a bedroom on the second floor is not unusual. He has about 1 week to gather this evidence and prepare it for the trial. Based on what you have learned in this class what would you do to provide statistical evidence to help Bob? (Limit your answer to 2 to 5 sentences). </a:t>
            </a:r>
            <a:endParaRPr lang="en-US" sz="3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and Tips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Project elicits good discussions of:</a:t>
            </a:r>
          </a:p>
          <a:p>
            <a:pPr lvl="1"/>
            <a:r>
              <a:rPr lang="en-US" dirty="0" smtClean="0"/>
              <a:t>How to define/</a:t>
            </a:r>
            <a:r>
              <a:rPr lang="en-US" dirty="0" err="1" smtClean="0"/>
              <a:t>operationalize</a:t>
            </a:r>
            <a:r>
              <a:rPr lang="en-US" dirty="0" smtClean="0"/>
              <a:t> response</a:t>
            </a:r>
          </a:p>
          <a:p>
            <a:pPr lvl="1"/>
            <a:r>
              <a:rPr lang="en-US" dirty="0" smtClean="0"/>
              <a:t>What are sources of variation, how to deal with them</a:t>
            </a:r>
          </a:p>
          <a:p>
            <a:pPr lvl="1">
              <a:buFont typeface="Wingdings" pitchFamily="2" charset="2"/>
              <a:buChar char="Ø"/>
            </a:pPr>
            <a:r>
              <a:rPr lang="en-US" dirty="0" smtClean="0"/>
              <a:t>Need to keep an eye on time, guide toward design that can be carried out in class</a:t>
            </a:r>
          </a:p>
          <a:p>
            <a:r>
              <a:rPr lang="en-US" dirty="0" smtClean="0"/>
              <a:t>Data collection can have lots of “down-time”</a:t>
            </a:r>
          </a:p>
          <a:p>
            <a:pPr lvl="1">
              <a:buFont typeface="Wingdings" pitchFamily="2" charset="2"/>
              <a:buChar char="Ø"/>
            </a:pPr>
            <a:r>
              <a:rPr lang="en-US" dirty="0" smtClean="0"/>
              <a:t>Could plan alternate tasks/practice to keep other group members busy while 1 person is sorting beans</a:t>
            </a:r>
          </a:p>
          <a:p>
            <a:r>
              <a:rPr lang="en-US" dirty="0" smtClean="0"/>
              <a:t>If each group analyzes their own data: </a:t>
            </a:r>
          </a:p>
          <a:p>
            <a:pPr lvl="1">
              <a:buFont typeface="Wingdings" pitchFamily="2" charset="2"/>
              <a:buChar char="Ø"/>
            </a:pPr>
            <a:r>
              <a:rPr lang="en-US" dirty="0" smtClean="0"/>
              <a:t>Ask that 1 student per group brings laptop to class for data collection day</a:t>
            </a:r>
          </a:p>
          <a:p>
            <a:pPr lvl="1"/>
            <a:r>
              <a:rPr lang="en-US" dirty="0" smtClean="0"/>
              <a:t>Students often need help knowing how to enter data, what to produce summary statistics for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Switch back story from needing protection from metal shards (requiring thicker gloves) to limiting exposure to trace chemicals (so that thinner Latex gloves could be used)</a:t>
            </a:r>
          </a:p>
          <a:p>
            <a:r>
              <a:rPr lang="en-US" dirty="0" smtClean="0"/>
              <a:t>Could compare Latex gloves to no gloves</a:t>
            </a:r>
          </a:p>
          <a:p>
            <a:pPr lvl="1"/>
            <a:r>
              <a:rPr lang="en-US" dirty="0" smtClean="0"/>
              <a:t>Likely not significant; conclude that wearing gloves does not slow down manual tasks on average</a:t>
            </a:r>
          </a:p>
          <a:p>
            <a:r>
              <a:rPr lang="en-US" dirty="0" smtClean="0"/>
              <a:t>Or could compare Latex gloves to gardening gloves</a:t>
            </a:r>
          </a:p>
          <a:p>
            <a:pPr lvl="1"/>
            <a:r>
              <a:rPr lang="en-US" dirty="0" smtClean="0"/>
              <a:t>Practical decision about which gloves are best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Thank you!</a:t>
            </a:r>
            <a:endParaRPr lang="en-US" dirty="0"/>
          </a:p>
        </p:txBody>
      </p:sp>
      <p:sp>
        <p:nvSpPr>
          <p:cNvPr id="5" name="Subtitle 4"/>
          <p:cNvSpPr>
            <a:spLocks noGrp="1"/>
          </p:cNvSpPr>
          <p:nvPr>
            <p:ph type="subTitle" idx="1"/>
          </p:nvPr>
        </p:nvSpPr>
        <p:spPr/>
        <p:txBody>
          <a:bodyPr/>
          <a:lstStyle/>
          <a:p>
            <a:r>
              <a:rPr lang="en-US" dirty="0" smtClean="0"/>
              <a:t>Questions? Comments?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Statistical Thinking</a:t>
            </a:r>
            <a:endParaRPr lang="en-US" dirty="0"/>
          </a:p>
        </p:txBody>
      </p:sp>
      <p:sp>
        <p:nvSpPr>
          <p:cNvPr id="3" name="Content Placeholder 2"/>
          <p:cNvSpPr>
            <a:spLocks noGrp="1"/>
          </p:cNvSpPr>
          <p:nvPr>
            <p:ph idx="1"/>
          </p:nvPr>
        </p:nvSpPr>
        <p:spPr/>
        <p:txBody>
          <a:bodyPr>
            <a:normAutofit lnSpcReduction="10000"/>
          </a:bodyPr>
          <a:lstStyle/>
          <a:p>
            <a:r>
              <a:rPr lang="en-US" dirty="0" smtClean="0"/>
              <a:t>“Understanding of why and how statistical investigations are conducted”</a:t>
            </a:r>
          </a:p>
          <a:p>
            <a:pPr lvl="1"/>
            <a:r>
              <a:rPr lang="en-US" dirty="0" smtClean="0"/>
              <a:t>Question posing </a:t>
            </a:r>
          </a:p>
          <a:p>
            <a:pPr lvl="1"/>
            <a:r>
              <a:rPr lang="en-US" dirty="0" smtClean="0"/>
              <a:t>Data collection </a:t>
            </a:r>
          </a:p>
          <a:p>
            <a:pPr lvl="1"/>
            <a:r>
              <a:rPr lang="en-US" dirty="0" smtClean="0"/>
              <a:t>Choosing analyses </a:t>
            </a:r>
          </a:p>
          <a:p>
            <a:r>
              <a:rPr lang="en-US" dirty="0" smtClean="0"/>
              <a:t>“Being able to understand and utilize the context of a problem to plan and evaluate investigations and to draw conclusions.”</a:t>
            </a:r>
          </a:p>
          <a:p>
            <a:pPr>
              <a:buNone/>
            </a:pPr>
            <a:r>
              <a:rPr lang="en-US" dirty="0"/>
              <a:t>	</a:t>
            </a:r>
            <a:r>
              <a:rPr lang="en-US" dirty="0" smtClean="0">
                <a:hlinkClick r:id="rId2"/>
              </a:rPr>
              <a:t>https://app.gen.umn.edu/artist/glossary.html</a:t>
            </a:r>
            <a:r>
              <a:rPr lang="en-US" dirty="0" smtClean="0"/>
              <a:t>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GAISE</a:t>
            </a:r>
            <a:endParaRPr lang="en-US" dirty="0"/>
          </a:p>
        </p:txBody>
      </p:sp>
      <p:sp>
        <p:nvSpPr>
          <p:cNvPr id="3" name="Content Placeholder 2"/>
          <p:cNvSpPr>
            <a:spLocks noGrp="1"/>
          </p:cNvSpPr>
          <p:nvPr>
            <p:ph idx="1"/>
          </p:nvPr>
        </p:nvSpPr>
        <p:spPr/>
        <p:txBody>
          <a:bodyPr>
            <a:normAutofit lnSpcReduction="10000"/>
          </a:bodyPr>
          <a:lstStyle/>
          <a:p>
            <a:r>
              <a:rPr lang="en-US" dirty="0" smtClean="0"/>
              <a:t>Guidelines for Assessment and Instruction in Statistics Education</a:t>
            </a:r>
          </a:p>
          <a:p>
            <a:pPr lvl="1"/>
            <a:r>
              <a:rPr lang="en-US" dirty="0" smtClean="0"/>
              <a:t>Published, endorsed by ASA in 2005</a:t>
            </a:r>
          </a:p>
          <a:p>
            <a:pPr lvl="1"/>
            <a:r>
              <a:rPr lang="en-US" dirty="0" smtClean="0"/>
              <a:t>Best-practices in statistics education</a:t>
            </a:r>
          </a:p>
          <a:p>
            <a:r>
              <a:rPr lang="en-US" dirty="0" smtClean="0"/>
              <a:t>Emphasize statistical literacy and develop statistical thinking</a:t>
            </a:r>
          </a:p>
          <a:p>
            <a:r>
              <a:rPr lang="en-US" dirty="0" smtClean="0"/>
              <a:t>Use real data</a:t>
            </a:r>
          </a:p>
          <a:p>
            <a:r>
              <a:rPr lang="en-US" dirty="0" smtClean="0"/>
              <a:t>Foster active learning in the classroom</a:t>
            </a:r>
          </a:p>
          <a:p>
            <a:pPr>
              <a:buNone/>
            </a:pPr>
            <a:r>
              <a:rPr lang="en-US" dirty="0" smtClean="0"/>
              <a:t>	</a:t>
            </a:r>
            <a:r>
              <a:rPr lang="en-US" dirty="0" smtClean="0">
                <a:hlinkClick r:id="rId2"/>
              </a:rPr>
              <a:t>http://www.amstat.org/education/gaise/</a:t>
            </a:r>
            <a:r>
              <a:rPr lang="en-US" dirty="0" smtClean="0"/>
              <a:t>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GAISE: Carpentry Analogy</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In week 1 of the carpentry (statistics) course, we learned to use various kinds of planes (summary statistics). In week 2, we learned to use different kinds of saws (graphs). Then, we learned about using hammers (confidence intervals). Later, we learned about the characteristics of different types of wood (tests). By the end of the course, we had covered many aspects of carpentry (statistics). But I wanted to learn how to build a table (collect and analyze data to answer a question) and I never learned how to do that.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Capstone</a:t>
            </a:r>
            <a:endParaRPr lang="en-US" dirty="0"/>
          </a:p>
        </p:txBody>
      </p:sp>
      <p:sp>
        <p:nvSpPr>
          <p:cNvPr id="3" name="Content Placeholder 2"/>
          <p:cNvSpPr>
            <a:spLocks noGrp="1"/>
          </p:cNvSpPr>
          <p:nvPr>
            <p:ph idx="1"/>
          </p:nvPr>
        </p:nvSpPr>
        <p:spPr/>
        <p:txBody>
          <a:bodyPr>
            <a:normAutofit fontScale="92500"/>
          </a:bodyPr>
          <a:lstStyle/>
          <a:p>
            <a:r>
              <a:rPr lang="en-US" dirty="0" smtClean="0"/>
              <a:t>Presents students with a real world problem involving workplace safety</a:t>
            </a:r>
          </a:p>
          <a:p>
            <a:pPr lvl="1"/>
            <a:r>
              <a:rPr lang="en-US" dirty="0" smtClean="0"/>
              <a:t>Using gloves to protect fingers from metal shards while sorting screws, possibly slowing workers down </a:t>
            </a:r>
          </a:p>
          <a:p>
            <a:r>
              <a:rPr lang="en-US" dirty="0" smtClean="0"/>
              <a:t>Has students go through full process of a statistical investigation, starting with exp. design</a:t>
            </a:r>
          </a:p>
          <a:p>
            <a:r>
              <a:rPr lang="en-US" dirty="0" smtClean="0"/>
              <a:t>Completed during class time at end of semester</a:t>
            </a:r>
          </a:p>
          <a:p>
            <a:pPr lvl="1"/>
            <a:r>
              <a:rPr lang="en-US" dirty="0" smtClean="0"/>
              <a:t>No out-of-class time required for students, instructors</a:t>
            </a:r>
          </a:p>
          <a:p>
            <a:endParaRPr lang="en-US" dirty="0" smtClean="0"/>
          </a:p>
          <a:p>
            <a:pPr lvl="1"/>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	Implementation</a:t>
            </a:r>
            <a:endParaRPr lang="en-US" dirty="0"/>
          </a:p>
        </p:txBody>
      </p:sp>
      <p:sp>
        <p:nvSpPr>
          <p:cNvPr id="3" name="Content Placeholder 2"/>
          <p:cNvSpPr>
            <a:spLocks noGrp="1"/>
          </p:cNvSpPr>
          <p:nvPr>
            <p:ph idx="1"/>
          </p:nvPr>
        </p:nvSpPr>
        <p:spPr/>
        <p:txBody>
          <a:bodyPr>
            <a:normAutofit lnSpcReduction="10000"/>
          </a:bodyPr>
          <a:lstStyle/>
          <a:p>
            <a:r>
              <a:rPr lang="en-US" dirty="0" smtClean="0"/>
              <a:t>2-3 class periods</a:t>
            </a:r>
          </a:p>
          <a:p>
            <a:r>
              <a:rPr lang="en-US" dirty="0" smtClean="0"/>
              <a:t>Materials for experiment:</a:t>
            </a:r>
          </a:p>
          <a:p>
            <a:pPr lvl="1"/>
            <a:r>
              <a:rPr lang="en-US" dirty="0" smtClean="0"/>
              <a:t>Stopwatch</a:t>
            </a:r>
          </a:p>
          <a:p>
            <a:pPr lvl="1"/>
            <a:r>
              <a:rPr lang="en-US" dirty="0" smtClean="0"/>
              <a:t>Gardening gloves of various sizes (e.g. M/F)</a:t>
            </a:r>
          </a:p>
          <a:p>
            <a:pPr lvl="1"/>
            <a:r>
              <a:rPr lang="en-US" dirty="0" smtClean="0"/>
              <a:t>Container of 3 types of dry beans of various sizes</a:t>
            </a:r>
          </a:p>
          <a:p>
            <a:pPr lvl="1"/>
            <a:r>
              <a:rPr lang="en-US" dirty="0" smtClean="0"/>
              <a:t>3 containers for sorting beans </a:t>
            </a:r>
            <a:r>
              <a:rPr lang="en-US" dirty="0" smtClean="0"/>
              <a:t>into</a:t>
            </a:r>
          </a:p>
          <a:p>
            <a:pPr lvl="1"/>
            <a:r>
              <a:rPr lang="en-US" dirty="0" smtClean="0"/>
              <a:t>Students (about 10 per group)</a:t>
            </a:r>
            <a:endParaRPr lang="en-US" dirty="0" smtClean="0"/>
          </a:p>
          <a:p>
            <a:r>
              <a:rPr lang="en-US" dirty="0" smtClean="0"/>
              <a:t>Technology: Computer/calculator for data analysis</a:t>
            </a:r>
          </a:p>
        </p:txBody>
      </p:sp>
      <p:pic>
        <p:nvPicPr>
          <p:cNvPr id="1026" name="Picture 2" descr="C:\Users\hmmcgowa\AppData\Local\Temp\DSC02710.JPG"/>
          <p:cNvPicPr>
            <a:picLocks noChangeAspect="1" noChangeArrowheads="1"/>
          </p:cNvPicPr>
          <p:nvPr/>
        </p:nvPicPr>
        <p:blipFill>
          <a:blip r:embed="rId2" cstate="print"/>
          <a:srcRect/>
          <a:stretch>
            <a:fillRect/>
          </a:stretch>
        </p:blipFill>
        <p:spPr bwMode="auto">
          <a:xfrm>
            <a:off x="5749352" y="620267"/>
            <a:ext cx="2876628" cy="2157471"/>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 Design</a:t>
            </a:r>
            <a:endParaRPr lang="en-US" dirty="0"/>
          </a:p>
        </p:txBody>
      </p:sp>
      <p:sp>
        <p:nvSpPr>
          <p:cNvPr id="3" name="Content Placeholder 2"/>
          <p:cNvSpPr>
            <a:spLocks noGrp="1"/>
          </p:cNvSpPr>
          <p:nvPr>
            <p:ph idx="1"/>
          </p:nvPr>
        </p:nvSpPr>
        <p:spPr/>
        <p:txBody>
          <a:bodyPr>
            <a:normAutofit/>
          </a:bodyPr>
          <a:lstStyle/>
          <a:p>
            <a:r>
              <a:rPr lang="en-US" dirty="0" smtClean="0"/>
              <a:t>Handout presents:</a:t>
            </a:r>
          </a:p>
          <a:p>
            <a:pPr lvl="1"/>
            <a:r>
              <a:rPr lang="en-US" dirty="0" smtClean="0"/>
              <a:t>The real-world problem (workplace safety)</a:t>
            </a:r>
          </a:p>
          <a:p>
            <a:pPr lvl="1"/>
            <a:r>
              <a:rPr lang="en-US" dirty="0" smtClean="0"/>
              <a:t>The question of interest: Does wearing the gloves make a real difference in the speed at which workers can do small manual tasks?</a:t>
            </a:r>
          </a:p>
          <a:p>
            <a:pPr lvl="1"/>
            <a:r>
              <a:rPr lang="en-US" dirty="0" smtClean="0"/>
              <a:t>The task: Design an experiment to answer this question</a:t>
            </a:r>
          </a:p>
          <a:p>
            <a:pPr lvl="1"/>
            <a:r>
              <a:rPr lang="en-US" dirty="0" smtClean="0"/>
              <a:t>A list of the available materials</a:t>
            </a:r>
          </a:p>
          <a:p>
            <a:pPr lvl="1"/>
            <a:r>
              <a:rPr lang="en-US" dirty="0" smtClean="0"/>
              <a:t>Reminders of the principles of good exp. design</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 Design</a:t>
            </a:r>
            <a:endParaRPr lang="en-US" dirty="0"/>
          </a:p>
        </p:txBody>
      </p:sp>
      <p:sp>
        <p:nvSpPr>
          <p:cNvPr id="3" name="Content Placeholder 2"/>
          <p:cNvSpPr>
            <a:spLocks noGrp="1"/>
          </p:cNvSpPr>
          <p:nvPr>
            <p:ph idx="1"/>
          </p:nvPr>
        </p:nvSpPr>
        <p:spPr/>
        <p:txBody>
          <a:bodyPr/>
          <a:lstStyle/>
          <a:p>
            <a:r>
              <a:rPr lang="en-US" dirty="0" smtClean="0"/>
              <a:t>Small group (3-4 students) discussion of the design for 10-15 minutes</a:t>
            </a:r>
          </a:p>
          <a:p>
            <a:r>
              <a:rPr lang="en-US" dirty="0" smtClean="0"/>
              <a:t>Whole-class discussion of design for another 10-15 minutes</a:t>
            </a:r>
          </a:p>
          <a:p>
            <a:pPr lvl="1"/>
            <a:r>
              <a:rPr lang="en-US" dirty="0" smtClean="0"/>
              <a:t>Seek consensus on a design which can actually be carried out in a classroom setting</a:t>
            </a:r>
          </a:p>
          <a:p>
            <a:pPr lvl="1"/>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2: Data Collection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Each group (~10 students) is given a set of materials and reminded of the agreed upon experimental design</a:t>
            </a:r>
          </a:p>
          <a:p>
            <a:r>
              <a:rPr lang="en-US" dirty="0" smtClean="0"/>
              <a:t>Students assign roles within a group:</a:t>
            </a:r>
          </a:p>
          <a:p>
            <a:pPr lvl="1"/>
            <a:r>
              <a:rPr lang="en-US" dirty="0" smtClean="0"/>
              <a:t>Set-up, mix beans and get everything ready to go between runs</a:t>
            </a:r>
          </a:p>
          <a:p>
            <a:pPr lvl="1"/>
            <a:r>
              <a:rPr lang="en-US" dirty="0" smtClean="0"/>
              <a:t>Time keeper, to operate the stopwatch</a:t>
            </a:r>
          </a:p>
          <a:p>
            <a:pPr lvl="1"/>
            <a:r>
              <a:rPr lang="en-US" dirty="0" smtClean="0"/>
              <a:t>Data recorder(s), keeping accurate records about which times are with gloves and which are without</a:t>
            </a:r>
          </a:p>
          <a:p>
            <a:r>
              <a:rPr lang="en-US" dirty="0" smtClean="0"/>
              <a:t>Allow 40-50 </a:t>
            </a:r>
            <a:r>
              <a:rPr lang="en-US" dirty="0" err="1" smtClean="0"/>
              <a:t>mins</a:t>
            </a:r>
            <a:r>
              <a:rPr lang="en-US" dirty="0" smtClean="0"/>
              <a:t> to carry out the experiment</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355</TotalTime>
  <Words>962</Words>
  <Application>Microsoft Office PowerPoint</Application>
  <PresentationFormat>On-screen Show (4:3)</PresentationFormat>
  <Paragraphs>97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Supporting Statistical Thinking Through a Capstone Project</vt:lpstr>
      <vt:lpstr>Statistical Thinking</vt:lpstr>
      <vt:lpstr>GAISE</vt:lpstr>
      <vt:lpstr>GAISE: Carpentry Analogy</vt:lpstr>
      <vt:lpstr>The Capstone</vt:lpstr>
      <vt:lpstr> Implementation</vt:lpstr>
      <vt:lpstr>Step 1: Design</vt:lpstr>
      <vt:lpstr>Step 1: Design</vt:lpstr>
      <vt:lpstr>Step 2: Data Collection</vt:lpstr>
      <vt:lpstr>Step 3: Analysis</vt:lpstr>
      <vt:lpstr>Step 4: Conclusions</vt:lpstr>
      <vt:lpstr>Wrapping-up the Activity</vt:lpstr>
      <vt:lpstr>Real World Connections</vt:lpstr>
      <vt:lpstr>Assessment</vt:lpstr>
      <vt:lpstr>Notes and Tips</vt:lpstr>
      <vt:lpstr>Variation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Supporting Statistical Thinking Through a Capstone Project</dc:title>
  <dc:creator>hmmcgowa</dc:creator>
  <cp:lastModifiedBy>hmmcgowa</cp:lastModifiedBy>
  <cp:revision>91</cp:revision>
  <dcterms:created xsi:type="dcterms:W3CDTF">2010-07-21T15:36:26Z</dcterms:created>
  <dcterms:modified xsi:type="dcterms:W3CDTF">2010-07-23T20:19:28Z</dcterms:modified>
</cp:coreProperties>
</file>