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3"/>
  </p:notesMasterIdLst>
  <p:sldIdLst>
    <p:sldId id="256" r:id="rId2"/>
    <p:sldId id="287" r:id="rId3"/>
    <p:sldId id="258" r:id="rId4"/>
    <p:sldId id="259" r:id="rId5"/>
    <p:sldId id="261" r:id="rId6"/>
    <p:sldId id="262" r:id="rId7"/>
    <p:sldId id="263" r:id="rId8"/>
    <p:sldId id="264" r:id="rId9"/>
    <p:sldId id="280" r:id="rId10"/>
    <p:sldId id="265" r:id="rId11"/>
    <p:sldId id="266" r:id="rId12"/>
    <p:sldId id="267" r:id="rId13"/>
    <p:sldId id="268" r:id="rId14"/>
    <p:sldId id="271" r:id="rId15"/>
    <p:sldId id="286" r:id="rId16"/>
    <p:sldId id="269" r:id="rId17"/>
    <p:sldId id="278" r:id="rId18"/>
    <p:sldId id="279" r:id="rId19"/>
    <p:sldId id="273" r:id="rId20"/>
    <p:sldId id="272" r:id="rId21"/>
    <p:sldId id="28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8992B-AE96-48AD-99B6-636282EFC316}" type="datetimeFigureOut">
              <a:rPr lang="en-US" smtClean="0"/>
              <a:pPr/>
              <a:t>5/21/2010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704D8-1F21-4DFB-B95D-A640084B02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DB1B-CE06-40C3-9BA0-6D11D4FF36C6}" type="datetimeFigureOut">
              <a:rPr lang="en-US" smtClean="0"/>
              <a:pPr/>
              <a:t>5/21/2010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232C701-1088-4FDB-8F57-0A47AB506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DB1B-CE06-40C3-9BA0-6D11D4FF36C6}" type="datetimeFigureOut">
              <a:rPr lang="en-US" smtClean="0"/>
              <a:pPr/>
              <a:t>5/21/2010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C701-1088-4FDB-8F57-0A47AB506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DB1B-CE06-40C3-9BA0-6D11D4FF36C6}" type="datetimeFigureOut">
              <a:rPr lang="en-US" smtClean="0"/>
              <a:pPr/>
              <a:t>5/21/2010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C701-1088-4FDB-8F57-0A47AB506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DB1B-CE06-40C3-9BA0-6D11D4FF36C6}" type="datetimeFigureOut">
              <a:rPr lang="en-US" smtClean="0"/>
              <a:pPr/>
              <a:t>5/21/2010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C701-1088-4FDB-8F57-0A47AB506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DB1B-CE06-40C3-9BA0-6D11D4FF36C6}" type="datetimeFigureOut">
              <a:rPr lang="en-US" smtClean="0"/>
              <a:pPr/>
              <a:t>5/21/2010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232C701-1088-4FDB-8F57-0A47AB506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DB1B-CE06-40C3-9BA0-6D11D4FF36C6}" type="datetimeFigureOut">
              <a:rPr lang="en-US" smtClean="0"/>
              <a:pPr/>
              <a:t>5/21/2010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C701-1088-4FDB-8F57-0A47AB506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DB1B-CE06-40C3-9BA0-6D11D4FF36C6}" type="datetimeFigureOut">
              <a:rPr lang="en-US" smtClean="0"/>
              <a:pPr/>
              <a:t>5/21/2010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C701-1088-4FDB-8F57-0A47AB506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DB1B-CE06-40C3-9BA0-6D11D4FF36C6}" type="datetimeFigureOut">
              <a:rPr lang="en-US" smtClean="0"/>
              <a:pPr/>
              <a:t>5/21/2010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C701-1088-4FDB-8F57-0A47AB506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DB1B-CE06-40C3-9BA0-6D11D4FF36C6}" type="datetimeFigureOut">
              <a:rPr lang="en-US" smtClean="0"/>
              <a:pPr/>
              <a:t>5/21/2010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C701-1088-4FDB-8F57-0A47AB506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DB1B-CE06-40C3-9BA0-6D11D4FF36C6}" type="datetimeFigureOut">
              <a:rPr lang="en-US" smtClean="0"/>
              <a:pPr/>
              <a:t>5/21/2010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2C701-1088-4FDB-8F57-0A47AB506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DB1B-CE06-40C3-9BA0-6D11D4FF36C6}" type="datetimeFigureOut">
              <a:rPr lang="en-US" smtClean="0"/>
              <a:pPr/>
              <a:t>5/21/2010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232C701-1088-4FDB-8F57-0A47AB506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8ADB1B-CE06-40C3-9BA0-6D11D4FF36C6}" type="datetimeFigureOut">
              <a:rPr lang="en-US" smtClean="0"/>
              <a:pPr/>
              <a:t>5/21/2010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232C701-1088-4FDB-8F57-0A47AB506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Ivan Ramler</a:t>
            </a:r>
          </a:p>
          <a:p>
            <a:r>
              <a:rPr lang="en-US" dirty="0" smtClean="0"/>
              <a:t>St. Lawrence University</a:t>
            </a:r>
          </a:p>
          <a:p>
            <a:r>
              <a:rPr lang="en-US" dirty="0" smtClean="0"/>
              <a:t>Canton, New York</a:t>
            </a:r>
          </a:p>
          <a:p>
            <a:r>
              <a:rPr lang="en-US" dirty="0" smtClean="0"/>
              <a:t>iramler@stlawu.edu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Guitar Hero Based Project in Mathematical Statistics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" y="4876800"/>
            <a:ext cx="2343150" cy="1508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53200" y="4876800"/>
            <a:ext cx="2048256" cy="1536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Collecting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Took a Friday afternoon for an optional data collection event</a:t>
            </a:r>
          </a:p>
          <a:p>
            <a:r>
              <a:rPr lang="en-US" dirty="0" smtClean="0"/>
              <a:t>Play Guitar Hero on a projector screen</a:t>
            </a:r>
          </a:p>
          <a:p>
            <a:pPr lvl="1"/>
            <a:r>
              <a:rPr lang="en-US" dirty="0" smtClean="0"/>
              <a:t>Show them the difficulties of collecting accurate data</a:t>
            </a:r>
          </a:p>
          <a:p>
            <a:pPr lvl="2"/>
            <a:r>
              <a:rPr lang="en-US" dirty="0" smtClean="0"/>
              <a:t>By hand…no one could keep up</a:t>
            </a:r>
          </a:p>
          <a:p>
            <a:pPr lvl="2"/>
            <a:r>
              <a:rPr lang="en-US" dirty="0" smtClean="0"/>
              <a:t>Webcams!</a:t>
            </a:r>
          </a:p>
          <a:p>
            <a:pPr lvl="2"/>
            <a:r>
              <a:rPr lang="en-US" dirty="0" smtClean="0"/>
              <a:t>Stressed the importance of simulated data</a:t>
            </a:r>
          </a:p>
        </p:txBody>
      </p:sp>
      <p:pic>
        <p:nvPicPr>
          <p:cNvPr id="4" name="Picture 2" descr="\\ourslu\classes\Ramler\Math326\Projects\GH_Poster_Pictures\DSCN024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53200" y="3930662"/>
            <a:ext cx="1981200" cy="1997171"/>
          </a:xfrm>
          <a:prstGeom prst="rect">
            <a:avLst/>
          </a:prstGeom>
          <a:noFill/>
        </p:spPr>
      </p:pic>
      <p:pic>
        <p:nvPicPr>
          <p:cNvPr id="6" name="Picture 3" descr="\\ourslu\classes\Ramler\Math326\Projects\GH_Poster_Pictures\DSCN024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00400" y="4724400"/>
            <a:ext cx="2524645" cy="1893483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 descr="DSCN0242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381000" y="4038600"/>
            <a:ext cx="1981200" cy="180975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Hypothesis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: Notes are missed completely at random</a:t>
            </a:r>
          </a:p>
          <a:p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 smtClean="0"/>
              <a:t>: Notes are not missed completely at random</a:t>
            </a:r>
          </a:p>
          <a:p>
            <a:endParaRPr lang="en-US" dirty="0" smtClean="0"/>
          </a:p>
          <a:p>
            <a:r>
              <a:rPr lang="en-US" dirty="0" smtClean="0"/>
              <a:t>Tested these hypotheses using the two (successfully) collected real songs </a:t>
            </a:r>
          </a:p>
          <a:p>
            <a:pPr lvl="1"/>
            <a:r>
              <a:rPr lang="en-US" i="1" dirty="0" smtClean="0"/>
              <a:t>Hungry Like the Wolf </a:t>
            </a:r>
            <a:r>
              <a:rPr lang="en-US" dirty="0" smtClean="0"/>
              <a:t>– Duran </a:t>
            </a:r>
            <a:r>
              <a:rPr lang="en-US" dirty="0" err="1" smtClean="0"/>
              <a:t>Duran</a:t>
            </a:r>
            <a:r>
              <a:rPr lang="en-US" dirty="0" smtClean="0"/>
              <a:t> (Expert player)</a:t>
            </a:r>
          </a:p>
          <a:p>
            <a:pPr lvl="1"/>
            <a:r>
              <a:rPr lang="en-US" i="1" dirty="0" smtClean="0"/>
              <a:t>Ring of Fire</a:t>
            </a:r>
            <a:r>
              <a:rPr lang="en-US" dirty="0" smtClean="0"/>
              <a:t> – Johnny Cash (Beginning player)</a:t>
            </a:r>
          </a:p>
          <a:p>
            <a:endParaRPr lang="en-US" dirty="0" smtClean="0"/>
          </a:p>
          <a:p>
            <a:r>
              <a:rPr lang="en-US" dirty="0" smtClean="0"/>
              <a:t>Obtain a bootstrapped </a:t>
            </a:r>
            <a:r>
              <a:rPr lang="en-US" dirty="0" smtClean="0"/>
              <a:t>p-value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One week to obtain p-values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5: Power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Learn that statistical power can be more than just a simple calculation from a Normal distribution</a:t>
            </a:r>
          </a:p>
          <a:p>
            <a:pPr lvl="1"/>
            <a:r>
              <a:rPr lang="en-US" dirty="0" smtClean="0"/>
              <a:t>Using Monte Carlo </a:t>
            </a:r>
            <a:r>
              <a:rPr lang="en-US" dirty="0" smtClean="0"/>
              <a:t>methods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11 Scenarios</a:t>
            </a:r>
          </a:p>
          <a:p>
            <a:pPr lvl="1"/>
            <a:r>
              <a:rPr lang="en-US" dirty="0" smtClean="0"/>
              <a:t>Short songs (200 notes) and longer songs (600 notes)</a:t>
            </a:r>
          </a:p>
          <a:p>
            <a:pPr lvl="1"/>
            <a:r>
              <a:rPr lang="en-US" dirty="0" smtClean="0"/>
              <a:t>Various correlation structures</a:t>
            </a:r>
          </a:p>
          <a:p>
            <a:pPr lvl="1"/>
            <a:r>
              <a:rPr lang="en-US" dirty="0" smtClean="0"/>
              <a:t>Random sequences of 0’s and 1’s (sampling under H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Used to estimate Type 1 error </a:t>
            </a:r>
            <a:r>
              <a:rPr lang="en-US" dirty="0" smtClean="0"/>
              <a:t>rate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Two days to finish study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6: Written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Technical report concerning all aspects of the project</a:t>
            </a:r>
          </a:p>
          <a:p>
            <a:pPr lvl="1"/>
            <a:r>
              <a:rPr lang="en-US" dirty="0" smtClean="0"/>
              <a:t>Professional manuscript style</a:t>
            </a:r>
          </a:p>
          <a:p>
            <a:pPr lvl="1"/>
            <a:r>
              <a:rPr lang="en-US" dirty="0" err="1" smtClean="0"/>
              <a:t>LaTeX</a:t>
            </a:r>
            <a:r>
              <a:rPr lang="en-US" dirty="0" smtClean="0"/>
              <a:t> encouraged/preferred</a:t>
            </a:r>
          </a:p>
          <a:p>
            <a:pPr lvl="1"/>
            <a:r>
              <a:rPr lang="en-US" dirty="0" smtClean="0"/>
              <a:t>About 4 pages excluding R code attached in an appendix</a:t>
            </a:r>
          </a:p>
          <a:p>
            <a:endParaRPr lang="en-US" dirty="0" smtClean="0"/>
          </a:p>
          <a:p>
            <a:r>
              <a:rPr lang="en-US" dirty="0" smtClean="0"/>
              <a:t>Rough draft due mid April</a:t>
            </a:r>
          </a:p>
          <a:p>
            <a:endParaRPr lang="en-US" dirty="0" smtClean="0"/>
          </a:p>
          <a:p>
            <a:r>
              <a:rPr lang="en-US" dirty="0" smtClean="0"/>
              <a:t>Final draft due last day of 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Results: Students’ Estimators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 of pairs of missed notes in a song</a:t>
            </a:r>
          </a:p>
          <a:p>
            <a:pPr lvl="1"/>
            <a:r>
              <a:rPr lang="en-US" i="1" dirty="0" smtClean="0"/>
              <a:t>n</a:t>
            </a:r>
            <a:r>
              <a:rPr lang="en-US" dirty="0" smtClean="0"/>
              <a:t> consecutive misses counted as </a:t>
            </a:r>
            <a:r>
              <a:rPr lang="en-US" i="1" dirty="0" smtClean="0"/>
              <a:t>n-1</a:t>
            </a:r>
            <a:r>
              <a:rPr lang="en-US" dirty="0" smtClean="0"/>
              <a:t> pairs</a:t>
            </a:r>
          </a:p>
          <a:p>
            <a:pPr lvl="2"/>
            <a:r>
              <a:rPr lang="en-US" dirty="0" smtClean="0"/>
              <a:t>E.g., 3 misses in a row = 2 pairs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Variance of number of misses in partitioned song</a:t>
            </a:r>
          </a:p>
          <a:p>
            <a:pPr lvl="1"/>
            <a:r>
              <a:rPr lang="en-US" dirty="0" smtClean="0"/>
              <a:t>Split song into (approximately) equal length sections</a:t>
            </a:r>
          </a:p>
          <a:p>
            <a:pPr lvl="1"/>
            <a:r>
              <a:rPr lang="en-US" dirty="0" smtClean="0"/>
              <a:t>Find </a:t>
            </a:r>
            <a:r>
              <a:rPr lang="en-US" dirty="0" smtClean="0"/>
              <a:t>the variance </a:t>
            </a:r>
            <a:r>
              <a:rPr lang="en-US" dirty="0" smtClean="0"/>
              <a:t>of the </a:t>
            </a:r>
            <a:r>
              <a:rPr lang="en-US" dirty="0" smtClean="0"/>
              <a:t># </a:t>
            </a:r>
            <a:r>
              <a:rPr lang="en-US" dirty="0" smtClean="0"/>
              <a:t>of misses in a section – “</a:t>
            </a:r>
            <a:r>
              <a:rPr lang="en-US" dirty="0" err="1" smtClean="0"/>
              <a:t>Var</a:t>
            </a:r>
            <a:r>
              <a:rPr lang="en-US" dirty="0" smtClean="0"/>
              <a:t>(X)”</a:t>
            </a:r>
          </a:p>
          <a:p>
            <a:pPr lvl="1"/>
            <a:r>
              <a:rPr lang="en-US" dirty="0" smtClean="0"/>
              <a:t>Under H</a:t>
            </a:r>
            <a:r>
              <a:rPr lang="en-US" baseline="-25000" dirty="0" smtClean="0"/>
              <a:t>0</a:t>
            </a:r>
            <a:r>
              <a:rPr lang="en-US" dirty="0" smtClean="0"/>
              <a:t>, </a:t>
            </a:r>
            <a:r>
              <a:rPr lang="en-US" dirty="0" err="1" smtClean="0"/>
              <a:t>Var</a:t>
            </a:r>
            <a:r>
              <a:rPr lang="en-US" dirty="0" smtClean="0"/>
              <a:t>(X) = </a:t>
            </a:r>
            <a:r>
              <a:rPr lang="en-US" i="1" dirty="0" err="1" smtClean="0"/>
              <a:t>Kp</a:t>
            </a:r>
            <a:r>
              <a:rPr lang="en-US" i="1" dirty="0" smtClean="0"/>
              <a:t>(1-p</a:t>
            </a:r>
            <a:r>
              <a:rPr lang="en-US" i="1" dirty="0" smtClean="0"/>
              <a:t>) </a:t>
            </a:r>
          </a:p>
          <a:p>
            <a:pPr lvl="2"/>
            <a:r>
              <a:rPr lang="en-US" sz="1800" i="1" dirty="0" smtClean="0"/>
              <a:t>K</a:t>
            </a:r>
            <a:r>
              <a:rPr lang="en-US" sz="1800" dirty="0" smtClean="0"/>
              <a:t> is the length of the section</a:t>
            </a:r>
          </a:p>
          <a:p>
            <a:pPr lvl="2"/>
            <a:r>
              <a:rPr lang="en-US" sz="1800" i="1" dirty="0" smtClean="0"/>
              <a:t>p</a:t>
            </a:r>
            <a:r>
              <a:rPr lang="en-US" sz="1800" dirty="0" smtClean="0"/>
              <a:t> is the overall proportion of missed notes in the song</a:t>
            </a:r>
            <a:endParaRPr lang="en-US" sz="1800" dirty="0" smtClean="0"/>
          </a:p>
          <a:p>
            <a:pPr lvl="1"/>
            <a:r>
              <a:rPr lang="en-US" dirty="0" smtClean="0"/>
              <a:t>Under H</a:t>
            </a:r>
            <a:r>
              <a:rPr lang="en-US" baseline="-25000" dirty="0" smtClean="0"/>
              <a:t>A</a:t>
            </a:r>
            <a:r>
              <a:rPr lang="en-US" dirty="0" smtClean="0"/>
              <a:t>, </a:t>
            </a:r>
            <a:r>
              <a:rPr lang="en-US" dirty="0" err="1" smtClean="0"/>
              <a:t>Var</a:t>
            </a:r>
            <a:r>
              <a:rPr lang="en-US" dirty="0" smtClean="0"/>
              <a:t>(X) &gt; </a:t>
            </a:r>
            <a:r>
              <a:rPr lang="en-US" i="1" dirty="0" err="1" smtClean="0"/>
              <a:t>Kp</a:t>
            </a:r>
            <a:r>
              <a:rPr lang="en-US" i="1" dirty="0" smtClean="0"/>
              <a:t>(1-p)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“Best” Students’ Estimator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“Carrying Value”</a:t>
            </a:r>
          </a:p>
          <a:p>
            <a:pPr lvl="1"/>
            <a:r>
              <a:rPr lang="en-US" dirty="0" smtClean="0"/>
              <a:t>Assigns different values to misses during a song</a:t>
            </a:r>
          </a:p>
          <a:p>
            <a:pPr lvl="2"/>
            <a:r>
              <a:rPr lang="en-US" dirty="0" smtClean="0"/>
              <a:t>Each miss get a flat value of 2 + Carrying Value</a:t>
            </a:r>
          </a:p>
          <a:p>
            <a:pPr lvl="2"/>
            <a:r>
              <a:rPr lang="en-US" dirty="0" smtClean="0"/>
              <a:t>Carrying Value  = 4 – consecutive number of correct notes played between misses</a:t>
            </a:r>
          </a:p>
          <a:p>
            <a:pPr lvl="3"/>
            <a:r>
              <a:rPr lang="en-US" dirty="0" smtClean="0"/>
              <a:t>Bounded between 0 and 4</a:t>
            </a:r>
          </a:p>
          <a:p>
            <a:pPr lvl="1"/>
            <a:r>
              <a:rPr lang="en-US" dirty="0" smtClean="0"/>
              <a:t>Results</a:t>
            </a:r>
          </a:p>
          <a:p>
            <a:pPr lvl="2"/>
            <a:r>
              <a:rPr lang="en-US" dirty="0" smtClean="0"/>
              <a:t>Great power for nearly all scenarios</a:t>
            </a:r>
          </a:p>
          <a:p>
            <a:pPr lvl="2"/>
            <a:r>
              <a:rPr lang="en-US" dirty="0" smtClean="0"/>
              <a:t>Appropriate Type 1 error rates </a:t>
            </a:r>
          </a:p>
          <a:p>
            <a:pPr lvl="3"/>
            <a:r>
              <a:rPr lang="en-US" dirty="0" smtClean="0"/>
              <a:t>which was a problem for many other methods</a:t>
            </a:r>
          </a:p>
          <a:p>
            <a:pPr lvl="2"/>
            <a:r>
              <a:rPr lang="en-US" i="1" dirty="0" smtClean="0"/>
              <a:t>Hungry Like the Wolf  </a:t>
            </a:r>
            <a:r>
              <a:rPr lang="en-US" dirty="0" smtClean="0"/>
              <a:t>(Expert player)</a:t>
            </a:r>
            <a:r>
              <a:rPr lang="en-US" i="1" dirty="0" smtClean="0"/>
              <a:t> </a:t>
            </a:r>
            <a:r>
              <a:rPr lang="en-US" dirty="0" smtClean="0"/>
              <a:t>- Reject H</a:t>
            </a:r>
            <a:r>
              <a:rPr lang="en-US" baseline="-25000" dirty="0" smtClean="0"/>
              <a:t>0</a:t>
            </a:r>
          </a:p>
          <a:p>
            <a:pPr lvl="2"/>
            <a:r>
              <a:rPr lang="en-US" i="1" dirty="0" smtClean="0"/>
              <a:t>Ring of Fire</a:t>
            </a:r>
            <a:r>
              <a:rPr lang="en-US" dirty="0" smtClean="0"/>
              <a:t> (Beginning player)</a:t>
            </a:r>
            <a:r>
              <a:rPr lang="en-US" i="1" dirty="0" smtClean="0"/>
              <a:t> </a:t>
            </a:r>
            <a:r>
              <a:rPr lang="en-US" dirty="0" smtClean="0"/>
              <a:t>– Fail to Reject H</a:t>
            </a:r>
            <a:r>
              <a:rPr lang="en-US" baseline="-25000" dirty="0" smtClean="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Extra credit given to people who presented a poster at the annual “Festival of Science”</a:t>
            </a:r>
          </a:p>
          <a:p>
            <a:pPr lvl="1"/>
            <a:r>
              <a:rPr lang="en-US" dirty="0" smtClean="0"/>
              <a:t>Two posters, 3 people per poster</a:t>
            </a:r>
          </a:p>
          <a:p>
            <a:pPr lvl="1"/>
            <a:r>
              <a:rPr lang="en-US" dirty="0" smtClean="0"/>
              <a:t>Split estimators into two groups</a:t>
            </a:r>
          </a:p>
          <a:p>
            <a:pPr lvl="2"/>
            <a:r>
              <a:rPr lang="en-US" dirty="0" smtClean="0"/>
              <a:t>Presenters had to be able to give basic descriptions of other peoples methods</a:t>
            </a:r>
          </a:p>
          <a:p>
            <a:r>
              <a:rPr lang="en-US" dirty="0" smtClean="0"/>
              <a:t>All six presenters enjoyed this</a:t>
            </a:r>
          </a:p>
          <a:p>
            <a:r>
              <a:rPr lang="en-US" dirty="0" smtClean="0"/>
              <a:t>Felt they better understood the project</a:t>
            </a:r>
          </a:p>
          <a:p>
            <a:pPr lvl="1"/>
            <a:r>
              <a:rPr lang="en-US" dirty="0" smtClean="0"/>
              <a:t>Especially the power study and using it to evaluate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H Poster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uitar HeroProject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in your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Partners!</a:t>
            </a:r>
          </a:p>
          <a:p>
            <a:pPr lvl="1"/>
            <a:r>
              <a:rPr lang="en-US" dirty="0" smtClean="0"/>
              <a:t>8 groups was about as much as I could handle</a:t>
            </a:r>
          </a:p>
          <a:p>
            <a:pPr lvl="1"/>
            <a:r>
              <a:rPr lang="en-US" dirty="0" smtClean="0"/>
              <a:t>Easily could have made groups of 3+ and required at least 2 estimators</a:t>
            </a:r>
          </a:p>
          <a:p>
            <a:r>
              <a:rPr lang="en-US" dirty="0" smtClean="0"/>
              <a:t>Good tool for having them learn R programming and bootstrap on a more independent basis</a:t>
            </a:r>
          </a:p>
          <a:p>
            <a:r>
              <a:rPr lang="en-US" dirty="0" smtClean="0"/>
              <a:t>Be open about how not all methods will work well</a:t>
            </a:r>
          </a:p>
          <a:p>
            <a:pPr lvl="1"/>
            <a:r>
              <a:rPr lang="en-US" dirty="0" smtClean="0"/>
              <a:t>Relay to them how research is an ongoing process without a clear/correct answer at all times</a:t>
            </a:r>
          </a:p>
          <a:p>
            <a:pPr lvl="1"/>
            <a:r>
              <a:rPr lang="en-US" dirty="0" smtClean="0"/>
              <a:t>They were only graded on their ability to convey the ideas and evaluate them in an objective way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Background and learning goals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Description of project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Some student based results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Tips for implementing in your classroom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for 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 all students to participate in the Festival of Science poster </a:t>
            </a:r>
            <a:r>
              <a:rPr lang="en-US" dirty="0" smtClean="0"/>
              <a:t>session</a:t>
            </a:r>
            <a:endParaRPr lang="en-US" dirty="0" smtClean="0"/>
          </a:p>
          <a:p>
            <a:r>
              <a:rPr lang="en-US" dirty="0" smtClean="0"/>
              <a:t>Make each group devise at least 2 estimators (many of the better students already had)</a:t>
            </a:r>
          </a:p>
          <a:p>
            <a:r>
              <a:rPr lang="en-US" dirty="0" smtClean="0"/>
              <a:t>Shrink power study and make them focus on why these scenarios were used</a:t>
            </a:r>
          </a:p>
          <a:p>
            <a:r>
              <a:rPr lang="en-US" dirty="0" smtClean="0"/>
              <a:t>Give some type of prize (gift certificate for a pizza?) for the “best” estimator</a:t>
            </a:r>
          </a:p>
          <a:p>
            <a:pPr lvl="1"/>
            <a:r>
              <a:rPr lang="en-US" dirty="0" smtClean="0"/>
              <a:t>Still making sure the project isn’t graded on how well the estimator works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Any Questions?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Thank You!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of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Mathematical Statistics Course</a:t>
            </a:r>
          </a:p>
          <a:p>
            <a:pPr lvl="1"/>
            <a:r>
              <a:rPr lang="en-US" dirty="0" smtClean="0"/>
              <a:t>Estimation</a:t>
            </a:r>
          </a:p>
          <a:p>
            <a:pPr lvl="1"/>
            <a:r>
              <a:rPr lang="en-US" dirty="0" smtClean="0"/>
              <a:t>Hypothesis testing</a:t>
            </a:r>
          </a:p>
          <a:p>
            <a:pPr lvl="1"/>
            <a:r>
              <a:rPr lang="en-US" dirty="0" smtClean="0"/>
              <a:t>Introduction to Bootstrap</a:t>
            </a:r>
            <a:endParaRPr lang="en-US" dirty="0"/>
          </a:p>
          <a:p>
            <a:r>
              <a:rPr lang="en-US" dirty="0" smtClean="0"/>
              <a:t>Upper level undergraduates</a:t>
            </a:r>
          </a:p>
          <a:p>
            <a:pPr lvl="1"/>
            <a:r>
              <a:rPr lang="en-US" dirty="0" smtClean="0"/>
              <a:t>Mostly Senior Math Major/Stat Minors</a:t>
            </a:r>
          </a:p>
          <a:p>
            <a:pPr lvl="1"/>
            <a:r>
              <a:rPr lang="en-US" dirty="0" smtClean="0"/>
              <a:t>All have had Probability</a:t>
            </a:r>
          </a:p>
          <a:p>
            <a:pPr lvl="1"/>
            <a:r>
              <a:rPr lang="en-US" dirty="0" smtClean="0"/>
              <a:t>Most have had a second applied statistics course</a:t>
            </a:r>
          </a:p>
          <a:p>
            <a:r>
              <a:rPr lang="en-US" dirty="0" smtClean="0"/>
              <a:t>Exposure to R helps</a:t>
            </a:r>
          </a:p>
          <a:p>
            <a:pPr lvl="1"/>
            <a:r>
              <a:rPr lang="en-US" dirty="0" smtClean="0"/>
              <a:t>Learn some during Math Stat course as well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248400" y="3657600"/>
            <a:ext cx="2895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Series of popular video games for many platforms</a:t>
            </a:r>
          </a:p>
          <a:p>
            <a:r>
              <a:rPr lang="en-US" dirty="0" smtClean="0"/>
              <a:t>Players use a plastic guitar-controller to play notes as they scroll across the screen</a:t>
            </a:r>
          </a:p>
          <a:p>
            <a:r>
              <a:rPr lang="en-US" dirty="0" smtClean="0"/>
              <a:t>Receive points for hitting notes correctly</a:t>
            </a:r>
          </a:p>
          <a:p>
            <a:r>
              <a:rPr lang="en-US" dirty="0" smtClean="0"/>
              <a:t>While playing I </a:t>
            </a:r>
            <a:r>
              <a:rPr lang="en-US" dirty="0" smtClean="0"/>
              <a:t>raised the question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“Are missed notes occurring at random?”</a:t>
            </a:r>
          </a:p>
          <a:p>
            <a:pPr algn="ctr">
              <a:buNone/>
            </a:pPr>
            <a:r>
              <a:rPr lang="en-US" b="1" dirty="0" smtClean="0"/>
              <a:t> </a:t>
            </a:r>
            <a:r>
              <a:rPr lang="en-US" dirty="0" smtClean="0"/>
              <a:t>and</a:t>
            </a: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“If not, prove it.”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Guitar Hero?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28600" y="4163994"/>
            <a:ext cx="3311357" cy="2389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 statistical thinking to answer a research objective</a:t>
            </a:r>
          </a:p>
          <a:p>
            <a:endParaRPr lang="en-US" dirty="0" smtClean="0"/>
          </a:p>
          <a:p>
            <a:r>
              <a:rPr lang="en-US" dirty="0" smtClean="0"/>
              <a:t>Improve R programming skills</a:t>
            </a:r>
          </a:p>
          <a:p>
            <a:endParaRPr lang="en-US" dirty="0" smtClean="0"/>
          </a:p>
          <a:p>
            <a:r>
              <a:rPr lang="en-US" dirty="0" smtClean="0"/>
              <a:t>Learn how to evaluate and compare competing methodologies through simulation experiments</a:t>
            </a:r>
          </a:p>
          <a:p>
            <a:endParaRPr lang="en-US" dirty="0" smtClean="0"/>
          </a:p>
          <a:p>
            <a:r>
              <a:rPr lang="en-US" dirty="0" smtClean="0"/>
              <a:t>Have fun while learning some interesting Statistics!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This was a semester long project with the following parts.</a:t>
            </a:r>
          </a:p>
          <a:p>
            <a:pPr marL="514350" indent="-514350">
              <a:buAutoNum type="arabicPeriod"/>
            </a:pPr>
            <a:r>
              <a:rPr lang="en-US" dirty="0" smtClean="0"/>
              <a:t>Developing an “intuitive” </a:t>
            </a:r>
            <a:r>
              <a:rPr lang="en-US" dirty="0" smtClean="0"/>
              <a:t>estimator/methodology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Program method into </a:t>
            </a:r>
            <a:r>
              <a:rPr lang="en-US" dirty="0" smtClean="0"/>
              <a:t>R</a:t>
            </a:r>
          </a:p>
          <a:p>
            <a:pPr marL="514350" indent="-514350">
              <a:buAutoNum type="arabicPeriod"/>
            </a:pPr>
            <a:r>
              <a:rPr lang="en-US" dirty="0" smtClean="0"/>
              <a:t>Collecting data</a:t>
            </a:r>
          </a:p>
          <a:p>
            <a:pPr marL="514350" indent="-514350">
              <a:buAutoNum type="arabicPeriod"/>
            </a:pPr>
            <a:r>
              <a:rPr lang="en-US" dirty="0" smtClean="0"/>
              <a:t>Developing a hypothesis test</a:t>
            </a:r>
          </a:p>
          <a:p>
            <a:pPr marL="514350" indent="-514350">
              <a:buAutoNum type="arabicPeriod"/>
            </a:pPr>
            <a:r>
              <a:rPr lang="en-US" dirty="0" smtClean="0"/>
              <a:t>Evaluating the power of the methodology</a:t>
            </a:r>
          </a:p>
          <a:p>
            <a:pPr marL="514350" indent="-514350">
              <a:buAutoNum type="arabicPeriod"/>
            </a:pPr>
            <a:r>
              <a:rPr lang="en-US" dirty="0" smtClean="0"/>
              <a:t>Writing up the results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Develop an Estimator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Devise an </a:t>
            </a:r>
            <a:r>
              <a:rPr lang="en-US" dirty="0" smtClean="0"/>
              <a:t>“estimator” </a:t>
            </a:r>
            <a:r>
              <a:rPr lang="en-US" dirty="0" smtClean="0"/>
              <a:t>that they believe is useful in answering: </a:t>
            </a:r>
          </a:p>
          <a:p>
            <a:pPr algn="ctr">
              <a:buNone/>
            </a:pPr>
            <a:r>
              <a:rPr lang="en-US" b="1" dirty="0" smtClean="0"/>
              <a:t>“Are missed notes occurring at random?”</a:t>
            </a:r>
          </a:p>
          <a:p>
            <a:pPr lvl="1"/>
            <a:r>
              <a:rPr lang="en-US" dirty="0" smtClean="0"/>
              <a:t>3 practice songs to visualize data and test estimator </a:t>
            </a:r>
          </a:p>
          <a:p>
            <a:pPr lvl="1"/>
            <a:r>
              <a:rPr lang="en-US" dirty="0" smtClean="0"/>
              <a:t>Describe WHY their estimator might be able useful</a:t>
            </a:r>
          </a:p>
          <a:p>
            <a:endParaRPr lang="en-US" dirty="0" smtClean="0"/>
          </a:p>
          <a:p>
            <a:r>
              <a:rPr lang="en-US" dirty="0" smtClean="0"/>
              <a:t>Assigned </a:t>
            </a:r>
            <a:r>
              <a:rPr lang="en-US" dirty="0" smtClean="0"/>
              <a:t>the </a:t>
            </a:r>
            <a:r>
              <a:rPr lang="en-US" dirty="0" smtClean="0"/>
              <a:t>second day of class</a:t>
            </a:r>
          </a:p>
          <a:p>
            <a:pPr lvl="1"/>
            <a:r>
              <a:rPr lang="en-US" dirty="0" smtClean="0"/>
              <a:t>Two weeks to work on it</a:t>
            </a:r>
          </a:p>
          <a:p>
            <a:pPr lvl="1"/>
            <a:r>
              <a:rPr lang="en-US" dirty="0" smtClean="0"/>
              <a:t>Students worked with a partner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Provided an </a:t>
            </a:r>
            <a:r>
              <a:rPr lang="en-US" dirty="0" smtClean="0"/>
              <a:t>example</a:t>
            </a:r>
            <a:endParaRPr lang="en-US" dirty="0" smtClean="0"/>
          </a:p>
          <a:p>
            <a:pPr lvl="1"/>
            <a:r>
              <a:rPr lang="en-US" dirty="0" smtClean="0"/>
              <a:t>maximum number of consecutive misses in a song (</a:t>
            </a:r>
            <a:r>
              <a:rPr lang="en-US" dirty="0" err="1" smtClean="0"/>
              <a:t>Cmax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Practice Songs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1447800"/>
          <a:ext cx="7239001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870"/>
                <a:gridCol w="645312"/>
                <a:gridCol w="658091"/>
                <a:gridCol w="658091"/>
                <a:gridCol w="658091"/>
                <a:gridCol w="658091"/>
                <a:gridCol w="658091"/>
                <a:gridCol w="658091"/>
                <a:gridCol w="658091"/>
                <a:gridCol w="658091"/>
                <a:gridCol w="6580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Song 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Song 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Song 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4023360"/>
          <a:ext cx="7239001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091"/>
                <a:gridCol w="658091"/>
                <a:gridCol w="658091"/>
                <a:gridCol w="658091"/>
                <a:gridCol w="658091"/>
                <a:gridCol w="658091"/>
                <a:gridCol w="658091"/>
                <a:gridCol w="658091"/>
                <a:gridCol w="658091"/>
                <a:gridCol w="658091"/>
                <a:gridCol w="6580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Song 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Song 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Song 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R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Write an R function that, given a song represented by a vector of 0’s and 1’s, returns a </a:t>
            </a:r>
            <a:r>
              <a:rPr lang="en-US" dirty="0" smtClean="0"/>
              <a:t>numerical value</a:t>
            </a:r>
          </a:p>
          <a:p>
            <a:pPr lvl="1"/>
            <a:r>
              <a:rPr lang="en-US" dirty="0" smtClean="0"/>
              <a:t>This will be their test statistic for future parts</a:t>
            </a:r>
            <a:endParaRPr lang="en-US" dirty="0" smtClean="0"/>
          </a:p>
          <a:p>
            <a:pPr lvl="1"/>
            <a:r>
              <a:rPr lang="en-US" dirty="0" smtClean="0"/>
              <a:t>Have R code for </a:t>
            </a:r>
            <a:r>
              <a:rPr lang="en-US" dirty="0" err="1" smtClean="0"/>
              <a:t>Cmax</a:t>
            </a:r>
            <a:r>
              <a:rPr lang="en-US" dirty="0" smtClean="0"/>
              <a:t> to modify</a:t>
            </a:r>
          </a:p>
          <a:p>
            <a:endParaRPr lang="en-US" dirty="0" smtClean="0"/>
          </a:p>
          <a:p>
            <a:r>
              <a:rPr lang="en-US" dirty="0" smtClean="0"/>
              <a:t>Assigned shortly after step 1 is due</a:t>
            </a:r>
          </a:p>
          <a:p>
            <a:pPr lvl="1"/>
            <a:r>
              <a:rPr lang="en-US" dirty="0" smtClean="0"/>
              <a:t>Have one week to struggle by themselves</a:t>
            </a:r>
          </a:p>
          <a:p>
            <a:pPr lvl="1"/>
            <a:r>
              <a:rPr lang="en-US" dirty="0" smtClean="0"/>
              <a:t>Then they sign up for a time with me to go over it with them</a:t>
            </a:r>
          </a:p>
          <a:p>
            <a:pPr lvl="2"/>
            <a:r>
              <a:rPr lang="en-US" dirty="0" smtClean="0"/>
              <a:t>Need to email me their attempted code the day before we meet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1240</TotalTime>
  <Words>1109</Words>
  <Application>Microsoft Office PowerPoint</Application>
  <PresentationFormat>On-screen Show (4:3)</PresentationFormat>
  <Paragraphs>241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Equity</vt:lpstr>
      <vt:lpstr>A Guitar Hero Based Project in Mathematical Statistics</vt:lpstr>
      <vt:lpstr>Outline</vt:lpstr>
      <vt:lpstr>Background of Students</vt:lpstr>
      <vt:lpstr>What is Guitar Hero?</vt:lpstr>
      <vt:lpstr>Learning Goals</vt:lpstr>
      <vt:lpstr>Steps to the Project</vt:lpstr>
      <vt:lpstr>Step 1: Develop an Estimator</vt:lpstr>
      <vt:lpstr>Step 1: Practice Songs</vt:lpstr>
      <vt:lpstr>Step 2: R Programming</vt:lpstr>
      <vt:lpstr>Step 3: Collecting Data</vt:lpstr>
      <vt:lpstr>Step 4: Hypothesis Testing</vt:lpstr>
      <vt:lpstr>Step 5: Power Study</vt:lpstr>
      <vt:lpstr>Step 6: Written Report</vt:lpstr>
      <vt:lpstr>Some Results: Students’ Estimators</vt:lpstr>
      <vt:lpstr>“Best” Students’ Estimator</vt:lpstr>
      <vt:lpstr>Optional Components</vt:lpstr>
      <vt:lpstr>Slide 17</vt:lpstr>
      <vt:lpstr>Slide 18</vt:lpstr>
      <vt:lpstr>Implementing in your Classroom</vt:lpstr>
      <vt:lpstr>Things for next time</vt:lpstr>
      <vt:lpstr>Thank You!</vt:lpstr>
    </vt:vector>
  </TitlesOfParts>
  <Company>St. Lawrence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Guitar Hero Based Project in Mathematical Statistics</dc:title>
  <dc:creator>iramler</dc:creator>
  <cp:lastModifiedBy>iramler</cp:lastModifiedBy>
  <cp:revision>84</cp:revision>
  <dcterms:created xsi:type="dcterms:W3CDTF">2010-05-12T14:49:11Z</dcterms:created>
  <dcterms:modified xsi:type="dcterms:W3CDTF">2010-05-21T14:29:47Z</dcterms:modified>
</cp:coreProperties>
</file>