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tiff" ContentType="image/tiff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26"/>
  </p:notesMasterIdLst>
  <p:sldIdLst>
    <p:sldId id="256" r:id="rId2"/>
    <p:sldId id="276" r:id="rId3"/>
    <p:sldId id="277" r:id="rId4"/>
    <p:sldId id="278" r:id="rId5"/>
    <p:sldId id="279" r:id="rId6"/>
    <p:sldId id="263" r:id="rId7"/>
    <p:sldId id="273" r:id="rId8"/>
    <p:sldId id="262" r:id="rId9"/>
    <p:sldId id="264" r:id="rId10"/>
    <p:sldId id="265" r:id="rId11"/>
    <p:sldId id="285" r:id="rId12"/>
    <p:sldId id="258" r:id="rId13"/>
    <p:sldId id="282" r:id="rId14"/>
    <p:sldId id="286" r:id="rId15"/>
    <p:sldId id="274" r:id="rId16"/>
    <p:sldId id="283" r:id="rId17"/>
    <p:sldId id="268" r:id="rId18"/>
    <p:sldId id="260" r:id="rId19"/>
    <p:sldId id="281" r:id="rId20"/>
    <p:sldId id="259" r:id="rId21"/>
    <p:sldId id="284" r:id="rId22"/>
    <p:sldId id="270" r:id="rId23"/>
    <p:sldId id="271" r:id="rId24"/>
    <p:sldId id="26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3" d="100"/>
          <a:sy n="103" d="100"/>
        </p:scale>
        <p:origin x="-896" y="-112"/>
      </p:cViewPr>
      <p:guideLst>
        <p:guide orient="horz" pos="240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1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printerSettings" Target="printerSettings/printerSettings1.bin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esProps" Target="presProps.xml"/><Relationship Id="rId26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11" Type="http://schemas.openxmlformats.org/officeDocument/2006/relationships/slide" Target="slides/slide10.xml"/><Relationship Id="rId29" Type="http://schemas.openxmlformats.org/officeDocument/2006/relationships/viewProps" Target="view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F682A-FF79-7043-9DA4-6496278B2A09}" type="datetimeFigureOut">
              <a:rPr lang="en-US" smtClean="0"/>
              <a:pPr/>
              <a:t>1/11/10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869C3-56BE-A04B-A832-A18B7C866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GAISE: </a:t>
            </a:r>
            <a:r>
              <a:rPr dirty="0" smtClean="0"/>
              <a:t>Guidelines for Assessment and Instruction in Statistics Education</a:t>
            </a:r>
            <a:endParaRPr lang="en-US" dirty="0" smtClean="0"/>
          </a:p>
          <a:p>
            <a:r>
              <a:rPr lang="en-US" dirty="0" smtClean="0"/>
              <a:t>NAÏVE USE OF THIS RECOMMENDATION IS A BAD IDEA.</a:t>
            </a:r>
          </a:p>
          <a:p>
            <a:r>
              <a:rPr lang="en-US" b="1" i="1" dirty="0" smtClean="0"/>
              <a:t>Use real data; Foster active learning</a:t>
            </a:r>
          </a:p>
          <a:p>
            <a:r>
              <a:rPr b="1" i="1" dirty="0" smtClean="0"/>
              <a:t>Things for teachers to consider when selecting technology tools:</a:t>
            </a:r>
            <a:endParaRPr dirty="0" smtClean="0"/>
          </a:p>
          <a:p>
            <a:r>
              <a:rPr dirty="0" smtClean="0"/>
              <a:t>Ease of data entry, ability to import data in multiple formats</a:t>
            </a:r>
          </a:p>
          <a:p>
            <a:r>
              <a:rPr dirty="0" smtClean="0"/>
              <a:t>Interactive capabilities</a:t>
            </a:r>
          </a:p>
          <a:p>
            <a:r>
              <a:rPr dirty="0" smtClean="0"/>
              <a:t>Dynamic linking between data, graphical, and numerical analyses  </a:t>
            </a:r>
          </a:p>
          <a:p>
            <a:r>
              <a:rPr dirty="0" smtClean="0"/>
              <a:t>Ease of use for particular audiences </a:t>
            </a:r>
          </a:p>
          <a:p>
            <a:r>
              <a:rPr dirty="0" smtClean="0"/>
              <a:t>Availability to students, portability</a:t>
            </a:r>
          </a:p>
          <a:p>
            <a:r>
              <a:rPr dirty="0" smtClean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869C3-56BE-A04B-A832-A18B7C8668A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question: (Read: Is it worth it?)</a:t>
            </a:r>
          </a:p>
          <a:p>
            <a:r>
              <a:rPr lang="en-US" dirty="0" smtClean="0"/>
              <a:t>Third</a:t>
            </a:r>
            <a:r>
              <a:rPr lang="en-US" baseline="0" dirty="0" smtClean="0"/>
              <a:t> question: (Read: </a:t>
            </a:r>
            <a:r>
              <a:rPr lang="en-US" dirty="0" smtClean="0"/>
              <a:t>would be appropriate?)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869C3-56BE-A04B-A832-A18B7C8668A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lphaLcParenBoth"/>
            </a:pPr>
            <a:r>
              <a:rPr lang="en-US" baseline="0" dirty="0" smtClean="0"/>
              <a:t>All people have separate channels for visual/auditory input</a:t>
            </a:r>
          </a:p>
          <a:p>
            <a:pPr marL="228600" indent="-228600">
              <a:buAutoNum type="alphaLcParenBoth"/>
            </a:pPr>
            <a:r>
              <a:rPr lang="en-US" baseline="0" dirty="0" smtClean="0"/>
              <a:t>Each channel is limited in the amt of processing that can take place at one time</a:t>
            </a:r>
          </a:p>
          <a:p>
            <a:pPr marL="228600" indent="-228600">
              <a:buAutoNum type="alphaLcParenBoth"/>
            </a:pPr>
            <a:r>
              <a:rPr lang="en-US" baseline="0" dirty="0" smtClean="0"/>
              <a:t>Learners actively attempt to build a model from each input and integrate those models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869C3-56BE-A04B-A832-A18B7C8668A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Navigating in</a:t>
            </a:r>
            <a:r>
              <a:rPr lang="en-US" baseline="0" dirty="0" smtClean="0"/>
              <a:t> a high dimensional space: lots of bells and whistles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869C3-56BE-A04B-A832-A18B7C8668A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solidFill>
                  <a:srgbClr val="FF6600"/>
                </a:solidFill>
              </a:rPr>
              <a:t>help students so simulations can help them learn. structure the activity so simulations can succeed.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869C3-56BE-A04B-A832-A18B7C8668A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</a:t>
            </a:r>
            <a:r>
              <a:rPr lang="en-US" baseline="0" dirty="0" smtClean="0"/>
              <a:t> because you would try reasonable parameters and pause to reflect on key comparisons, doesn’t mean student will.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869C3-56BE-A04B-A832-A18B7C8668A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Problems…Research</a:t>
            </a:r>
          </a:p>
          <a:p>
            <a:r>
              <a:rPr lang="en-US" dirty="0" smtClean="0"/>
              <a:t>This</a:t>
            </a:r>
            <a:r>
              <a:rPr lang="en-US" baseline="0" dirty="0" smtClean="0"/>
              <a:t> model helps us understand the problems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(Student-centered) Knowledge construction</a:t>
            </a:r>
            <a:r>
              <a:rPr lang="en-US" baseline="0" dirty="0" smtClean="0"/>
              <a:t> perspective as opposed to (teacher-centered) knowledge providing perspective</a:t>
            </a:r>
          </a:p>
          <a:p>
            <a:r>
              <a:rPr lang="en-US" baseline="0" dirty="0" smtClean="0"/>
              <a:t>Goal is to facilitate knowledge construction and meaning-making on part of the learner; Supporting students to engage in each of these processes</a:t>
            </a:r>
          </a:p>
          <a:p>
            <a:r>
              <a:rPr lang="en-US" baseline="0" dirty="0" smtClean="0"/>
              <a:t>Meaningful learning occurs when a learner builds coherent mental rep’s in verbal STM and visual STM and builds systematic connections between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869C3-56BE-A04B-A832-A18B7C8668A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Want</a:t>
            </a:r>
            <a:r>
              <a:rPr lang="en-US" baseline="0" dirty="0" smtClean="0"/>
              <a:t> to be able to exploit that in class!</a:t>
            </a:r>
          </a:p>
          <a:p>
            <a:r>
              <a:rPr lang="en-US" dirty="0" smtClean="0"/>
              <a:t>Model from </a:t>
            </a:r>
            <a:r>
              <a:rPr lang="en-US" dirty="0" err="1" smtClean="0"/>
              <a:t>prev</a:t>
            </a:r>
            <a:r>
              <a:rPr lang="en-US" dirty="0" smtClean="0"/>
              <a:t> slide can</a:t>
            </a:r>
            <a:r>
              <a:rPr lang="en-US" baseline="0" dirty="0" smtClean="0"/>
              <a:t> point a way toward using </a:t>
            </a:r>
            <a:r>
              <a:rPr lang="en-US" baseline="0" dirty="0" err="1" smtClean="0"/>
              <a:t>simluations</a:t>
            </a:r>
            <a:r>
              <a:rPr lang="en-US" baseline="0" dirty="0" smtClean="0"/>
              <a:t> effectively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869C3-56BE-A04B-A832-A18B7C8668A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Model points a way toward using </a:t>
            </a:r>
            <a:r>
              <a:rPr lang="en-US" baseline="0" dirty="0" err="1" smtClean="0"/>
              <a:t>simluations</a:t>
            </a:r>
            <a:r>
              <a:rPr lang="en-US" baseline="0" dirty="0" smtClean="0"/>
              <a:t> effectively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869C3-56BE-A04B-A832-A18B7C8668A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key to using simulations effectively in </a:t>
            </a:r>
            <a:r>
              <a:rPr lang="en-US" baseline="0" dirty="0" err="1" smtClean="0"/>
              <a:t>edu</a:t>
            </a:r>
            <a:r>
              <a:rPr lang="en-US" baseline="0" dirty="0" smtClean="0"/>
              <a:t> context is to interweave them with the learning goals.</a:t>
            </a:r>
          </a:p>
          <a:p>
            <a:r>
              <a:rPr lang="en-US" baseline="0" dirty="0" smtClean="0"/>
              <a:t>Because in properly </a:t>
            </a:r>
            <a:r>
              <a:rPr lang="en-US" baseline="0" dirty="0" err="1" smtClean="0"/>
              <a:t>aligend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instru</a:t>
            </a:r>
            <a:r>
              <a:rPr lang="en-US" baseline="0" dirty="0" smtClean="0"/>
              <a:t>, goals </a:t>
            </a:r>
            <a:r>
              <a:rPr lang="en-US" baseline="0" dirty="0" err="1" smtClean="0"/>
              <a:t>witll</a:t>
            </a:r>
            <a:r>
              <a:rPr lang="en-US" baseline="0" dirty="0" smtClean="0"/>
              <a:t> align with inst and assessment, doing this will make simulations a coherent part of your course</a:t>
            </a:r>
          </a:p>
          <a:p>
            <a:r>
              <a:rPr lang="en-US" baseline="0" dirty="0" smtClean="0"/>
              <a:t>(cf. Aims goals)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869C3-56BE-A04B-A832-A18B7C8668A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this list highlights that there could be different goals</a:t>
            </a:r>
            <a:r>
              <a:rPr lang="en-US" baseline="0" dirty="0" smtClean="0"/>
              <a:t> for students learning when they work with a simulation. So, it’s always important to articulate what your goal is for the activity and make sure the simulation will support that. </a:t>
            </a:r>
          </a:p>
          <a:p>
            <a:r>
              <a:rPr lang="en-US" baseline="0" dirty="0" smtClean="0"/>
              <a:t>1: that goal can inform your design of the activity within which you place the simulation.</a:t>
            </a:r>
          </a:p>
          <a:p>
            <a:r>
              <a:rPr lang="en-US" baseline="0" dirty="0" smtClean="0"/>
              <a:t>2: could create, but it’s very tricky…</a:t>
            </a:r>
          </a:p>
          <a:p>
            <a:r>
              <a:rPr lang="en-US" baseline="0" dirty="0" smtClean="0"/>
              <a:t> students </a:t>
            </a:r>
            <a:r>
              <a:rPr lang="en-US" dirty="0" smtClean="0"/>
              <a:t> let’s consider how students learn</a:t>
            </a:r>
            <a:r>
              <a:rPr lang="en-US" baseline="0" dirty="0" smtClean="0"/>
              <a:t> from them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Consider how students learn from simulations and what processes you ideally want them to engage 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869C3-56BE-A04B-A832-A18B7C8668A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469900"/>
            <a:ext cx="7772400" cy="1600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9100"/>
            <a:ext cx="6400800" cy="2667000"/>
          </a:xfrm>
        </p:spPr>
        <p:txBody>
          <a:bodyPr/>
          <a:lstStyle>
            <a:lvl1pPr marL="0" indent="0" algn="ctr">
              <a:buFontTx/>
              <a:buNone/>
              <a:defRPr sz="19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0" y="0"/>
            <a:ext cx="9144000" cy="149225"/>
          </a:xfrm>
          <a:prstGeom prst="rect">
            <a:avLst/>
          </a:prstGeom>
          <a:gradFill rotWithShape="0">
            <a:gsLst>
              <a:gs pos="0">
                <a:srgbClr val="5F6989"/>
              </a:gs>
              <a:gs pos="100000">
                <a:srgbClr val="5F6989">
                  <a:gamma/>
                  <a:shade val="46275"/>
                  <a:invGamma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7" name="Rectangle 17"/>
          <p:cNvSpPr>
            <a:spLocks noChangeArrowheads="1"/>
          </p:cNvSpPr>
          <p:nvPr/>
        </p:nvSpPr>
        <p:spPr bwMode="auto">
          <a:xfrm>
            <a:off x="0" y="6103938"/>
            <a:ext cx="9144000" cy="754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>
            <a:off x="0" y="6096000"/>
            <a:ext cx="9144000" cy="0"/>
          </a:xfrm>
          <a:prstGeom prst="line">
            <a:avLst/>
          </a:prstGeom>
          <a:noFill/>
          <a:ln w="6350">
            <a:solidFill>
              <a:srgbClr val="999999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7541" name="Picture 21" descr="logo-black"/>
          <p:cNvPicPr>
            <a:picLocks noChangeAspect="1" noChangeArrowheads="1"/>
          </p:cNvPicPr>
          <p:nvPr/>
        </p:nvPicPr>
        <p:blipFill>
          <a:blip r:embed="rId2"/>
          <a:srcRect l="9584" t="23193" r="6564" b="7034"/>
          <a:stretch>
            <a:fillRect/>
          </a:stretch>
        </p:blipFill>
        <p:spPr bwMode="auto">
          <a:xfrm>
            <a:off x="4540250" y="6180138"/>
            <a:ext cx="3041650" cy="582612"/>
          </a:xfrm>
          <a:prstGeom prst="rect">
            <a:avLst/>
          </a:prstGeom>
          <a:noFill/>
        </p:spPr>
      </p:pic>
      <p:pic>
        <p:nvPicPr>
          <p:cNvPr id="107545" name="Picture 25" descr="url"/>
          <p:cNvPicPr>
            <a:picLocks noChangeAspect="1" noChangeArrowheads="1"/>
          </p:cNvPicPr>
          <p:nvPr/>
        </p:nvPicPr>
        <p:blipFill>
          <a:blip r:embed="rId3"/>
          <a:srcRect l="6477" t="48669" r="32910" b="7605"/>
          <a:stretch>
            <a:fillRect/>
          </a:stretch>
        </p:blipFill>
        <p:spPr bwMode="auto">
          <a:xfrm>
            <a:off x="388938" y="6389688"/>
            <a:ext cx="2198687" cy="3651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4625" y="292100"/>
            <a:ext cx="1946275" cy="5607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92100"/>
            <a:ext cx="5686425" cy="5607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575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575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rotWithShape="0">
          <a:gsLst>
            <a:gs pos="0">
              <a:srgbClr val="5F6989">
                <a:gamma/>
                <a:shade val="46275"/>
                <a:invGamma/>
              </a:srgbClr>
            </a:gs>
            <a:gs pos="100000">
              <a:srgbClr val="5F698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98500" y="292100"/>
            <a:ext cx="77724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575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6509" name="Rectangle 13"/>
          <p:cNvSpPr>
            <a:spLocks noChangeArrowheads="1"/>
          </p:cNvSpPr>
          <p:nvPr/>
        </p:nvSpPr>
        <p:spPr bwMode="auto">
          <a:xfrm>
            <a:off x="0" y="0"/>
            <a:ext cx="9144000" cy="149225"/>
          </a:xfrm>
          <a:prstGeom prst="rect">
            <a:avLst/>
          </a:prstGeom>
          <a:gradFill rotWithShape="0">
            <a:gsLst>
              <a:gs pos="0">
                <a:srgbClr val="5F6989"/>
              </a:gs>
              <a:gs pos="100000">
                <a:srgbClr val="5F6989">
                  <a:gamma/>
                  <a:shade val="46275"/>
                  <a:invGamma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6" name="Rectangle 20"/>
          <p:cNvSpPr>
            <a:spLocks noChangeArrowheads="1"/>
          </p:cNvSpPr>
          <p:nvPr/>
        </p:nvSpPr>
        <p:spPr bwMode="auto">
          <a:xfrm>
            <a:off x="0" y="6103938"/>
            <a:ext cx="9144000" cy="754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7" name="Line 21"/>
          <p:cNvSpPr>
            <a:spLocks noChangeShapeType="1"/>
          </p:cNvSpPr>
          <p:nvPr/>
        </p:nvSpPr>
        <p:spPr bwMode="auto">
          <a:xfrm>
            <a:off x="0" y="6096000"/>
            <a:ext cx="9144000" cy="0"/>
          </a:xfrm>
          <a:prstGeom prst="line">
            <a:avLst/>
          </a:prstGeom>
          <a:noFill/>
          <a:ln w="6350">
            <a:solidFill>
              <a:srgbClr val="999999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6518" name="Picture 22" descr="logo-black"/>
          <p:cNvPicPr>
            <a:picLocks noChangeAspect="1" noChangeArrowheads="1"/>
          </p:cNvPicPr>
          <p:nvPr/>
        </p:nvPicPr>
        <p:blipFill>
          <a:blip r:embed="rId13"/>
          <a:srcRect l="9584" t="23193" r="6564" b="7034"/>
          <a:stretch>
            <a:fillRect/>
          </a:stretch>
        </p:blipFill>
        <p:spPr bwMode="auto">
          <a:xfrm>
            <a:off x="4540250" y="6180138"/>
            <a:ext cx="3041650" cy="582612"/>
          </a:xfrm>
          <a:prstGeom prst="rect">
            <a:avLst/>
          </a:prstGeom>
          <a:noFill/>
        </p:spPr>
      </p:pic>
      <p:pic>
        <p:nvPicPr>
          <p:cNvPr id="106519" name="Picture 23" descr="url"/>
          <p:cNvPicPr>
            <a:picLocks noChangeAspect="1" noChangeArrowheads="1"/>
          </p:cNvPicPr>
          <p:nvPr/>
        </p:nvPicPr>
        <p:blipFill>
          <a:blip r:embed="rId14"/>
          <a:srcRect l="6477" t="48669" r="32910" b="7605"/>
          <a:stretch>
            <a:fillRect/>
          </a:stretch>
        </p:blipFill>
        <p:spPr bwMode="auto">
          <a:xfrm>
            <a:off x="388938" y="6389688"/>
            <a:ext cx="2198687" cy="365125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rtl="0" eaLnBrk="1" fontAlgn="base" hangingPunct="1">
        <a:lnSpc>
          <a:spcPts val="2700"/>
        </a:lnSpc>
        <a:spcBef>
          <a:spcPts val="1200"/>
        </a:spcBef>
        <a:spcAft>
          <a:spcPts val="6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2200"/>
        </a:lnSpc>
        <a:spcBef>
          <a:spcPct val="0"/>
        </a:spcBef>
        <a:spcAft>
          <a:spcPts val="400"/>
        </a:spcAft>
        <a:buSzPct val="60000"/>
        <a:buFont typeface="Wingdings" pitchFamily="-65" charset="2"/>
        <a:buChar char="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lnSpc>
          <a:spcPts val="2000"/>
        </a:lnSpc>
        <a:spcBef>
          <a:spcPct val="0"/>
        </a:spcBef>
        <a:spcAft>
          <a:spcPts val="40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lnSpc>
          <a:spcPts val="1800"/>
        </a:lnSpc>
        <a:spcBef>
          <a:spcPct val="0"/>
        </a:spcBef>
        <a:spcAft>
          <a:spcPts val="400"/>
        </a:spcAft>
        <a:buSzPct val="45000"/>
        <a:buFont typeface="Wingdings" pitchFamily="-65" charset="2"/>
        <a:buChar char="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lnSpc>
          <a:spcPts val="1600"/>
        </a:lnSpc>
        <a:spcBef>
          <a:spcPct val="0"/>
        </a:spcBef>
        <a:spcAft>
          <a:spcPts val="400"/>
        </a:spcAft>
        <a:buSzPct val="45000"/>
        <a:buFont typeface="Wingdings" pitchFamily="-65" charset="2"/>
        <a:buChar char="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ts val="1600"/>
        </a:lnSpc>
        <a:spcBef>
          <a:spcPct val="0"/>
        </a:spcBef>
        <a:spcAft>
          <a:spcPts val="400"/>
        </a:spcAft>
        <a:buSzPct val="45000"/>
        <a:buFont typeface="Wingdings" pitchFamily="-65" charset="2"/>
        <a:buChar char="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ts val="1600"/>
        </a:lnSpc>
        <a:spcBef>
          <a:spcPct val="0"/>
        </a:spcBef>
        <a:spcAft>
          <a:spcPts val="400"/>
        </a:spcAft>
        <a:buSzPct val="45000"/>
        <a:buFont typeface="Wingdings" pitchFamily="-65" charset="2"/>
        <a:buChar char="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ts val="1600"/>
        </a:lnSpc>
        <a:spcBef>
          <a:spcPct val="0"/>
        </a:spcBef>
        <a:spcAft>
          <a:spcPts val="400"/>
        </a:spcAft>
        <a:buSzPct val="45000"/>
        <a:buFont typeface="Wingdings" pitchFamily="-65" charset="2"/>
        <a:buChar char="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ts val="1600"/>
        </a:lnSpc>
        <a:spcBef>
          <a:spcPct val="0"/>
        </a:spcBef>
        <a:spcAft>
          <a:spcPts val="400"/>
        </a:spcAft>
        <a:buSzPct val="45000"/>
        <a:buFont typeface="Wingdings" pitchFamily="-65" charset="2"/>
        <a:buChar char="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c.umn.edu/~aim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Incorporating Computer Visualizations and Simulations into Your Teaching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37861" y="4048780"/>
            <a:ext cx="3995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Marsha C. Lovett, Ph.D.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2100"/>
            <a:ext cx="8407642" cy="1092200"/>
          </a:xfrm>
        </p:spPr>
        <p:txBody>
          <a:bodyPr/>
          <a:lstStyle/>
          <a:p>
            <a:r>
              <a:rPr lang="en-US" dirty="0" smtClean="0"/>
              <a:t>   How Students Learn from Multimedia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533400" y="1752600"/>
            <a:ext cx="8229600" cy="2362200"/>
            <a:chOff x="533400" y="1752600"/>
            <a:chExt cx="8229600" cy="2362200"/>
          </a:xfrm>
        </p:grpSpPr>
        <p:sp>
          <p:nvSpPr>
            <p:cNvPr id="4" name="TextBox 3"/>
            <p:cNvSpPr txBox="1"/>
            <p:nvPr/>
          </p:nvSpPr>
          <p:spPr>
            <a:xfrm>
              <a:off x="1219200" y="1752600"/>
              <a:ext cx="914400" cy="83099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1000" dirty="0" smtClean="0"/>
            </a:p>
            <a:p>
              <a:pPr algn="ctr"/>
              <a:r>
                <a:rPr lang="en-US" sz="2400" dirty="0" smtClean="0"/>
                <a:t>Text</a:t>
              </a:r>
            </a:p>
            <a:p>
              <a:pPr algn="ctr"/>
              <a:endParaRPr lang="en-US" sz="1400" dirty="0" smtClean="0"/>
            </a:p>
            <a:p>
              <a:pPr algn="ctr"/>
              <a:endParaRPr lang="en-US" sz="28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10000" y="1752602"/>
              <a:ext cx="1676400" cy="83099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Text</a:t>
              </a:r>
            </a:p>
            <a:p>
              <a:pPr algn="ctr"/>
              <a:r>
                <a:rPr lang="en-US" sz="2400" dirty="0" smtClean="0"/>
                <a:t>base</a:t>
              </a:r>
              <a:endParaRPr lang="en-US" sz="28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58000" y="1752600"/>
              <a:ext cx="1905000" cy="83099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Verbally based model</a:t>
              </a:r>
              <a:endParaRPr 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3400" y="3283801"/>
              <a:ext cx="1981200" cy="83099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1000" dirty="0" smtClean="0"/>
            </a:p>
            <a:p>
              <a:pPr algn="ctr"/>
              <a:r>
                <a:rPr lang="en-US" sz="2400" dirty="0" smtClean="0"/>
                <a:t>Visualization</a:t>
              </a:r>
            </a:p>
            <a:p>
              <a:pPr algn="ctr"/>
              <a:endParaRPr lang="en-US" sz="1400" dirty="0" smtClean="0"/>
            </a:p>
            <a:p>
              <a:pPr algn="ctr"/>
              <a:endParaRPr lang="en-US" sz="28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3283803"/>
              <a:ext cx="1676400" cy="83099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Image</a:t>
              </a:r>
            </a:p>
            <a:p>
              <a:pPr algn="ctr"/>
              <a:r>
                <a:rPr lang="en-US" sz="2400" dirty="0" smtClean="0"/>
                <a:t>base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58000" y="3283801"/>
              <a:ext cx="1905000" cy="83099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Visually based model</a:t>
              </a:r>
              <a:endParaRPr lang="en-US" sz="2400" dirty="0"/>
            </a:p>
          </p:txBody>
        </p:sp>
        <p:cxnSp>
          <p:nvCxnSpPr>
            <p:cNvPr id="11" name="Straight Connector 10"/>
            <p:cNvCxnSpPr>
              <a:stCxn id="4" idx="3"/>
              <a:endCxn id="5" idx="1"/>
            </p:cNvCxnSpPr>
            <p:nvPr/>
          </p:nvCxnSpPr>
          <p:spPr>
            <a:xfrm>
              <a:off x="2133600" y="2168099"/>
              <a:ext cx="1676400" cy="2"/>
            </a:xfrm>
            <a:prstGeom prst="line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6" idx="1"/>
            </p:cNvCxnSpPr>
            <p:nvPr/>
          </p:nvCxnSpPr>
          <p:spPr>
            <a:xfrm>
              <a:off x="5486400" y="2168097"/>
              <a:ext cx="1371600" cy="2"/>
            </a:xfrm>
            <a:prstGeom prst="line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7" idx="3"/>
              <a:endCxn id="8" idx="1"/>
            </p:cNvCxnSpPr>
            <p:nvPr/>
          </p:nvCxnSpPr>
          <p:spPr>
            <a:xfrm>
              <a:off x="2514600" y="3699300"/>
              <a:ext cx="1295400" cy="2"/>
            </a:xfrm>
            <a:prstGeom prst="line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486400" y="3699302"/>
              <a:ext cx="1371600" cy="2"/>
            </a:xfrm>
            <a:prstGeom prst="line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6" idx="2"/>
              <a:endCxn id="9" idx="0"/>
            </p:cNvCxnSpPr>
            <p:nvPr/>
          </p:nvCxnSpPr>
          <p:spPr>
            <a:xfrm rot="5400000">
              <a:off x="7460398" y="2933699"/>
              <a:ext cx="700204" cy="1588"/>
            </a:xfrm>
            <a:prstGeom prst="line">
              <a:avLst/>
            </a:prstGeom>
            <a:ln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461044" y="1832501"/>
              <a:ext cx="11116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6600"/>
                  </a:solidFill>
                </a:rPr>
                <a:t>selecting</a:t>
              </a:r>
            </a:p>
            <a:p>
              <a:r>
                <a:rPr lang="en-US" dirty="0" smtClean="0">
                  <a:solidFill>
                    <a:srgbClr val="FF6600"/>
                  </a:solidFill>
                </a:rPr>
                <a:t>words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601232" y="3343425"/>
              <a:ext cx="11116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6600"/>
                  </a:solidFill>
                </a:rPr>
                <a:t>selecting</a:t>
              </a:r>
            </a:p>
            <a:p>
              <a:r>
                <a:rPr lang="en-US" dirty="0" smtClean="0">
                  <a:solidFill>
                    <a:srgbClr val="FF6600"/>
                  </a:solidFill>
                </a:rPr>
                <a:t>images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523650" y="1832500"/>
              <a:ext cx="13343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6600"/>
                  </a:solidFill>
                </a:rPr>
                <a:t>organizing</a:t>
              </a:r>
            </a:p>
            <a:p>
              <a:pPr algn="ctr"/>
              <a:r>
                <a:rPr lang="en-US" dirty="0" smtClean="0">
                  <a:solidFill>
                    <a:srgbClr val="FF6600"/>
                  </a:solidFill>
                </a:rPr>
                <a:t>words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62600" y="3343425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6600"/>
                  </a:solidFill>
                </a:rPr>
                <a:t>Organizing</a:t>
              </a:r>
            </a:p>
            <a:p>
              <a:pPr algn="ctr"/>
              <a:r>
                <a:rPr lang="en-US" dirty="0" smtClean="0">
                  <a:solidFill>
                    <a:srgbClr val="FF6600"/>
                  </a:solidFill>
                </a:rPr>
                <a:t>images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086600" y="2738735"/>
              <a:ext cx="15629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6600"/>
                  </a:solidFill>
                </a:rPr>
                <a:t>INTEGRATING</a:t>
              </a:r>
              <a:endParaRPr lang="en-US" dirty="0">
                <a:solidFill>
                  <a:srgbClr val="FF6600"/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257800" y="5650468"/>
            <a:ext cx="3848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Adapted from Clark &amp; Mayer (2007)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5750"/>
            <a:ext cx="8229600" cy="4343400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olidFill>
                  <a:srgbClr val="FF6600"/>
                </a:solidFill>
              </a:rPr>
              <a:t>But simulations and visualizations </a:t>
            </a:r>
            <a:r>
              <a:rPr lang="en-US" sz="2800" b="1" i="1" dirty="0" smtClean="0">
                <a:solidFill>
                  <a:srgbClr val="FF6600"/>
                </a:solidFill>
              </a:rPr>
              <a:t>can </a:t>
            </a:r>
            <a:r>
              <a:rPr lang="en-US" sz="2800" dirty="0" smtClean="0">
                <a:solidFill>
                  <a:srgbClr val="FF6600"/>
                </a:solidFill>
              </a:rPr>
              <a:t>be powerful.</a:t>
            </a:r>
            <a:endParaRPr lang="en-US" sz="2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and Visualizations Offer the Opportunity for Students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see what is otherwise difficult to see (e.g., too big/small, too fast/slow, too dangerous or expensive)</a:t>
            </a:r>
          </a:p>
          <a:p>
            <a:r>
              <a:rPr lang="en-US" dirty="0" smtClean="0"/>
              <a:t>interact with dynamic processes</a:t>
            </a:r>
          </a:p>
          <a:p>
            <a:r>
              <a:rPr lang="en-US" dirty="0" smtClean="0"/>
              <a:t>make connections between different representations </a:t>
            </a:r>
          </a:p>
          <a:p>
            <a:r>
              <a:rPr lang="en-US" dirty="0" smtClean="0"/>
              <a:t>reason about qualitative relationships (with or without quantitative…)</a:t>
            </a:r>
          </a:p>
          <a:p>
            <a:r>
              <a:rPr lang="en-US" dirty="0" smtClean="0"/>
              <a:t>gain skills in using “tools of the trade”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Simulations Effectively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>
              <a:solidFill>
                <a:srgbClr val="FF66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66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6600"/>
              </a:solidFill>
            </a:endParaRPr>
          </a:p>
          <a:p>
            <a:pPr algn="ctr">
              <a:buNone/>
            </a:pPr>
            <a:r>
              <a:rPr lang="en-US" sz="3200" dirty="0" smtClean="0">
                <a:solidFill>
                  <a:srgbClr val="FF6600"/>
                </a:solidFill>
              </a:rPr>
              <a:t>The goal’s the thing…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Simulations Effectively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Identify and articulate what you want students to learn from the simulation, your learning goal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Find/Select a simulation that aligns with your learning goal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instructional activities to go with the simulation that will guide students’ thinking in a way that promotes your learning goal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5626100"/>
            <a:ext cx="3644900" cy="622300"/>
          </a:xfrm>
        </p:spPr>
        <p:txBody>
          <a:bodyPr/>
          <a:lstStyle/>
          <a:p>
            <a:r>
              <a:rPr lang="en-US" sz="2800" dirty="0" err="1" smtClean="0"/>
              <a:t>www.causeweb.org</a:t>
            </a:r>
            <a:endParaRPr lang="en-US" sz="2800" dirty="0"/>
          </a:p>
        </p:txBody>
      </p:sp>
      <p:pic>
        <p:nvPicPr>
          <p:cNvPr id="4" name="Content Placeholder 3" descr="Causeweb.tif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" y="1066800"/>
            <a:ext cx="8987058" cy="4128330"/>
          </a:xfrm>
        </p:spPr>
      </p:pic>
      <p:sp>
        <p:nvSpPr>
          <p:cNvPr id="5" name="TextBox 4"/>
          <p:cNvSpPr txBox="1"/>
          <p:nvPr/>
        </p:nvSpPr>
        <p:spPr>
          <a:xfrm flipH="1">
            <a:off x="502917" y="381000"/>
            <a:ext cx="780288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2.  Finding/Selecting a Simulation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0" y="5562600"/>
            <a:ext cx="2693988" cy="384105"/>
          </a:xfrm>
        </p:spPr>
        <p:txBody>
          <a:bodyPr/>
          <a:lstStyle/>
          <a:p>
            <a:r>
              <a:rPr lang="en-US" sz="2400" dirty="0" err="1" smtClean="0"/>
              <a:t>www.merlot.org</a:t>
            </a:r>
            <a:endParaRPr lang="en-US" sz="2400" dirty="0"/>
          </a:p>
        </p:txBody>
      </p:sp>
      <p:pic>
        <p:nvPicPr>
          <p:cNvPr id="8" name="Content Placeholder 7" descr="merlot2.tif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685800"/>
            <a:ext cx="9144000" cy="47822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simulations more </a:t>
            </a:r>
            <a:r>
              <a:rPr lang="en-US" smtClean="0"/>
              <a:t>likely to </a:t>
            </a:r>
            <a:r>
              <a:rPr lang="en-US" dirty="0" smtClean="0"/>
              <a:t>promote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Contiguity Principle:</a:t>
            </a:r>
            <a:r>
              <a:rPr lang="en-US" dirty="0" smtClean="0"/>
              <a:t> When text and graphics are </a:t>
            </a:r>
            <a:r>
              <a:rPr lang="en-US" i="1" dirty="0" smtClean="0"/>
              <a:t>coordinated, </a:t>
            </a:r>
            <a:r>
              <a:rPr lang="en-US" dirty="0" smtClean="0"/>
              <a:t>learning is better.</a:t>
            </a:r>
          </a:p>
          <a:p>
            <a:r>
              <a:rPr lang="en-US" b="1" dirty="0" smtClean="0"/>
              <a:t>Modality Principle: </a:t>
            </a:r>
            <a:r>
              <a:rPr lang="en-US" dirty="0" smtClean="0"/>
              <a:t> Words as speech (rather than onscreen text) are better for learning.</a:t>
            </a:r>
          </a:p>
          <a:p>
            <a:endParaRPr lang="en-US" dirty="0" smtClean="0"/>
          </a:p>
          <a:p>
            <a:r>
              <a:rPr lang="en-US" b="1" dirty="0" smtClean="0"/>
              <a:t>Non-redundancy Principle: </a:t>
            </a:r>
            <a:r>
              <a:rPr lang="en-US" dirty="0" smtClean="0"/>
              <a:t>Narration alone is better than narration plus text.</a:t>
            </a:r>
          </a:p>
          <a:p>
            <a:r>
              <a:rPr lang="en-US" b="1" dirty="0" smtClean="0"/>
              <a:t>Coherence Principle: </a:t>
            </a:r>
            <a:r>
              <a:rPr lang="en-US" dirty="0" smtClean="0"/>
              <a:t>Adding interesting material can hurt learning</a:t>
            </a:r>
            <a:endParaRPr lang="en-US" b="1" dirty="0" smtClean="0"/>
          </a:p>
          <a:p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5714484"/>
            <a:ext cx="2358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Clark &amp; Mayer (2007)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Strategies for Using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575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Highlight for students where to look &amp; what it means</a:t>
            </a:r>
          </a:p>
          <a:p>
            <a:r>
              <a:rPr lang="en-US" dirty="0" smtClean="0"/>
              <a:t>Give students specific tasks to work on</a:t>
            </a:r>
          </a:p>
          <a:p>
            <a:r>
              <a:rPr lang="en-US" dirty="0" smtClean="0"/>
              <a:t>Give students questions/reflection exercises during/after</a:t>
            </a:r>
          </a:p>
          <a:p>
            <a:r>
              <a:rPr lang="en-US" dirty="0" smtClean="0"/>
              <a:t>Gradually progress from simple to complex (e.g., start with a physical simulation and move to computer)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Overall: Giving students guidance and support so they are more likely to engage in the processes that will help them learn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Reese’s Pieces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5750"/>
            <a:ext cx="8229600" cy="4343400"/>
          </a:xfrm>
        </p:spPr>
        <p:txBody>
          <a:bodyPr/>
          <a:lstStyle/>
          <a:p>
            <a:r>
              <a:rPr lang="en-US" dirty="0" smtClean="0"/>
              <a:t>Identifies instructional goals</a:t>
            </a:r>
          </a:p>
          <a:p>
            <a:r>
              <a:rPr lang="en-US" dirty="0" smtClean="0"/>
              <a:t>Starts with physical sample; count/compare across class</a:t>
            </a:r>
          </a:p>
          <a:p>
            <a:r>
              <a:rPr lang="en-US" dirty="0" smtClean="0"/>
              <a:t>Instructor models use of computer simulation</a:t>
            </a:r>
          </a:p>
          <a:p>
            <a:r>
              <a:rPr lang="en-US" dirty="0" smtClean="0"/>
              <a:t>Students get specific questions to answer with the simulation</a:t>
            </a:r>
          </a:p>
          <a:p>
            <a:r>
              <a:rPr lang="en-US" dirty="0" smtClean="0"/>
              <a:t>Students reflect on key concepts (back to goal)</a:t>
            </a:r>
          </a:p>
          <a:p>
            <a:r>
              <a:rPr lang="en-US" dirty="0" smtClean="0"/>
              <a:t>Instructor assesses students’ learning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39360" y="5486400"/>
            <a:ext cx="7192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smtClean="0">
                <a:hlinkClick r:id="rId2"/>
              </a:rPr>
              <a:t>www.tc.umn.edu/~aims/</a:t>
            </a:r>
            <a:endParaRPr lang="en-US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serc.carleton.edu/sp/cause/datasim/examples/reeses.html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GAISE Recommendations for Teaching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 smtClean="0"/>
          </a:p>
          <a:p>
            <a:r>
              <a:rPr b="1" dirty="0" smtClean="0"/>
              <a:t>Recommendation 5: Use technology for developing concepts and analyzing data.</a:t>
            </a:r>
            <a:endParaRPr dirty="0" smtClean="0"/>
          </a:p>
          <a:p>
            <a:r>
              <a:rPr lang="en-US" dirty="0" smtClean="0"/>
              <a:t>Implementation Suggestion: </a:t>
            </a:r>
            <a:r>
              <a:rPr dirty="0" smtClean="0"/>
              <a:t>Perform simulations to illustrate abstract concepts</a:t>
            </a:r>
            <a:endParaRPr lang="en-US" dirty="0" smtClean="0"/>
          </a:p>
          <a:p>
            <a:r>
              <a:rPr lang="en-US" dirty="0" smtClean="0"/>
              <a:t>Considerations for selection include: ease of use, interactive capabilities, portability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800" dirty="0" smtClean="0"/>
              <a:t>					http://</a:t>
            </a:r>
            <a:r>
              <a:rPr lang="en-US" sz="1800" dirty="0" err="1" smtClean="0"/>
              <a:t>www.amstat.org/education/gaise</a:t>
            </a:r>
            <a:r>
              <a:rPr lang="en-US" sz="1800" dirty="0" smtClean="0"/>
              <a:t>/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Summing Up…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Answering these key questions can help instructors incorporate simulations and visualizations </a:t>
            </a:r>
            <a:r>
              <a:rPr lang="en-US" sz="2800" i="1" dirty="0" smtClean="0"/>
              <a:t>effectively</a:t>
            </a:r>
            <a:endParaRPr lang="en-US" sz="2800" dirty="0" smtClean="0"/>
          </a:p>
          <a:p>
            <a:pPr lvl="1"/>
            <a:r>
              <a:rPr lang="en-US" sz="2400" dirty="0" smtClean="0"/>
              <a:t>What goal will they serve? Make sure it’s worth it. </a:t>
            </a:r>
          </a:p>
          <a:p>
            <a:pPr lvl="1"/>
            <a:r>
              <a:rPr lang="en-US" sz="2400" dirty="0" smtClean="0"/>
              <a:t>Where do I find them? </a:t>
            </a:r>
            <a:r>
              <a:rPr lang="en-US" sz="2400" cap="small" dirty="0" err="1" smtClean="0"/>
              <a:t>causeweb</a:t>
            </a:r>
            <a:r>
              <a:rPr lang="en-US" sz="2400" dirty="0" smtClean="0"/>
              <a:t>, </a:t>
            </a:r>
            <a:r>
              <a:rPr lang="en-US" sz="2400" cap="small" dirty="0" smtClean="0"/>
              <a:t>merlot</a:t>
            </a:r>
            <a:r>
              <a:rPr lang="en-US" sz="2400" dirty="0" smtClean="0"/>
              <a:t>, etc.</a:t>
            </a:r>
          </a:p>
          <a:p>
            <a:pPr lvl="1"/>
            <a:r>
              <a:rPr lang="en-US" sz="2400" dirty="0" smtClean="0"/>
              <a:t>Which </a:t>
            </a:r>
            <a:r>
              <a:rPr lang="en-US" sz="2400" dirty="0" err="1" smtClean="0"/>
              <a:t>one(s</a:t>
            </a:r>
            <a:r>
              <a:rPr lang="en-US" sz="2400" dirty="0" smtClean="0"/>
              <a:t>) should I select?</a:t>
            </a:r>
          </a:p>
          <a:p>
            <a:pPr lvl="1"/>
            <a:r>
              <a:rPr lang="en-US" sz="2400" dirty="0" smtClean="0"/>
              <a:t>How do I support students in learning from them?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69900" y="3630592"/>
            <a:ext cx="8293100" cy="2025829"/>
            <a:chOff x="165100" y="3669049"/>
            <a:chExt cx="8293100" cy="2025829"/>
          </a:xfrm>
        </p:grpSpPr>
        <p:sp>
          <p:nvSpPr>
            <p:cNvPr id="16" name="Curved Right Arrow 15"/>
            <p:cNvSpPr/>
            <p:nvPr/>
          </p:nvSpPr>
          <p:spPr>
            <a:xfrm>
              <a:off x="165100" y="3669049"/>
              <a:ext cx="609600" cy="1435099"/>
            </a:xfrm>
            <a:prstGeom prst="curvedRightArrow">
              <a:avLst>
                <a:gd name="adj1" fmla="val 25000"/>
                <a:gd name="adj2" fmla="val 47937"/>
                <a:gd name="adj3" fmla="val 26813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81000" y="4494550"/>
              <a:ext cx="8077200" cy="1200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>
                <a:buNone/>
              </a:pPr>
              <a:r>
                <a:rPr lang="en-US" sz="2400" dirty="0" smtClean="0"/>
                <a:t>Consider what students will be thinking/doing with them and how you can help make that productive for </a:t>
              </a:r>
              <a:r>
                <a:rPr lang="en-US" sz="2400" smtClean="0"/>
                <a:t>their learning </a:t>
              </a:r>
              <a:endParaRPr lang="en-US" sz="24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for Contiguity Principle</a:t>
            </a:r>
            <a:endParaRPr lang="en-US" dirty="0"/>
          </a:p>
        </p:txBody>
      </p:sp>
      <p:pic>
        <p:nvPicPr>
          <p:cNvPr id="4" name="Content Placeholder 3" descr="ContiguityGraph.tif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990600"/>
            <a:ext cx="7010400" cy="4402435"/>
          </a:xfrm>
        </p:spPr>
      </p:pic>
      <p:sp>
        <p:nvSpPr>
          <p:cNvPr id="5" name="TextBox 4"/>
          <p:cNvSpPr txBox="1"/>
          <p:nvPr/>
        </p:nvSpPr>
        <p:spPr>
          <a:xfrm>
            <a:off x="457200" y="5373469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5 out of 5 studies testing this, integrated text &amp; illustrations led to better learning. On average, the “integrated” group produced 68% more solutions.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for Modality Principle</a:t>
            </a:r>
            <a:endParaRPr lang="en-US" dirty="0"/>
          </a:p>
        </p:txBody>
      </p:sp>
      <p:pic>
        <p:nvPicPr>
          <p:cNvPr id="7" name="Content Placeholder 6" descr="ModalityGraph.tif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1311731"/>
            <a:ext cx="5715000" cy="4014670"/>
          </a:xfrm>
        </p:spPr>
      </p:pic>
      <p:sp>
        <p:nvSpPr>
          <p:cNvPr id="5" name="TextBox 4"/>
          <p:cNvSpPr txBox="1"/>
          <p:nvPr/>
        </p:nvSpPr>
        <p:spPr>
          <a:xfrm>
            <a:off x="228600" y="5449669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7 out of 7 studies testing this, integrated text &amp; illustrations led to better learning. On average, the “integrated” group showed an 80% greater learning gain.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Students’ Attention is Limited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4525963"/>
          </a:xfrm>
        </p:spPr>
        <p:txBody>
          <a:bodyPr>
            <a:normAutofit/>
          </a:bodyPr>
          <a:lstStyle/>
          <a:p>
            <a:pPr>
              <a:lnSpc>
                <a:spcPts val="2400"/>
              </a:lnSpc>
              <a:spcAft>
                <a:spcPts val="0"/>
              </a:spcAft>
            </a:pPr>
            <a:r>
              <a:rPr lang="en-US" dirty="0" smtClean="0"/>
              <a:t>We have separate visual and auditory channels</a:t>
            </a:r>
          </a:p>
          <a:p>
            <a:pPr>
              <a:lnSpc>
                <a:spcPts val="2400"/>
              </a:lnSpc>
              <a:spcAft>
                <a:spcPts val="0"/>
              </a:spcAft>
            </a:pPr>
            <a:r>
              <a:rPr lang="en-US" dirty="0" smtClean="0"/>
              <a:t>Each channel is limited in the amount of processing that can take place at one time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533400" y="3539701"/>
            <a:ext cx="8077200" cy="2327699"/>
            <a:chOff x="533400" y="1787099"/>
            <a:chExt cx="8077200" cy="2327699"/>
          </a:xfrm>
        </p:grpSpPr>
        <p:sp>
          <p:nvSpPr>
            <p:cNvPr id="26" name="TextBox 25"/>
            <p:cNvSpPr txBox="1"/>
            <p:nvPr/>
          </p:nvSpPr>
          <p:spPr>
            <a:xfrm>
              <a:off x="4038600" y="2092154"/>
              <a:ext cx="1295400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Eyes</a:t>
              </a:r>
              <a:endParaRPr lang="en-US" sz="28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05600" y="1912203"/>
              <a:ext cx="1905000" cy="83099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Visual</a:t>
              </a:r>
            </a:p>
            <a:p>
              <a:pPr algn="ctr"/>
              <a:r>
                <a:rPr lang="en-US" sz="2400" dirty="0" smtClean="0"/>
                <a:t>Component</a:t>
              </a:r>
              <a:endParaRPr lang="en-US" sz="2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33400" y="3283801"/>
              <a:ext cx="1981200" cy="83099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sz="1000" dirty="0" smtClean="0"/>
            </a:p>
            <a:p>
              <a:pPr algn="ctr"/>
              <a:r>
                <a:rPr lang="en-US" sz="2400" dirty="0" smtClean="0"/>
                <a:t>Narration</a:t>
              </a:r>
            </a:p>
            <a:p>
              <a:pPr algn="ctr"/>
              <a:endParaRPr lang="en-US" sz="1400" dirty="0" smtClean="0"/>
            </a:p>
            <a:p>
              <a:pPr algn="ctr"/>
              <a:endParaRPr lang="en-US" sz="28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038600" y="3283803"/>
              <a:ext cx="1295400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Ears</a:t>
              </a:r>
              <a:endParaRPr lang="en-US" sz="28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705600" y="3124200"/>
              <a:ext cx="1905000" cy="83099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Auditory</a:t>
              </a:r>
            </a:p>
            <a:p>
              <a:pPr algn="ctr"/>
              <a:r>
                <a:rPr lang="en-US" sz="2400" dirty="0" smtClean="0"/>
                <a:t>Component</a:t>
              </a:r>
              <a:endParaRPr lang="en-US" sz="2400" dirty="0"/>
            </a:p>
          </p:txBody>
        </p:sp>
        <p:cxnSp>
          <p:nvCxnSpPr>
            <p:cNvPr id="31" name="Straight Connector 30"/>
            <p:cNvCxnSpPr>
              <a:stCxn id="41" idx="3"/>
              <a:endCxn id="26" idx="1"/>
            </p:cNvCxnSpPr>
            <p:nvPr/>
          </p:nvCxnSpPr>
          <p:spPr>
            <a:xfrm>
              <a:off x="2514600" y="1787099"/>
              <a:ext cx="1524000" cy="535888"/>
            </a:xfrm>
            <a:prstGeom prst="line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312089" y="2325040"/>
              <a:ext cx="1371600" cy="2"/>
            </a:xfrm>
            <a:prstGeom prst="line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8" idx="3"/>
              <a:endCxn id="29" idx="1"/>
            </p:cNvCxnSpPr>
            <p:nvPr/>
          </p:nvCxnSpPr>
          <p:spPr>
            <a:xfrm flipV="1">
              <a:off x="2514600" y="3514636"/>
              <a:ext cx="1524000" cy="184664"/>
            </a:xfrm>
            <a:prstGeom prst="line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34000" y="3505200"/>
              <a:ext cx="1371600" cy="2"/>
            </a:xfrm>
            <a:prstGeom prst="line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7" idx="2"/>
              <a:endCxn id="30" idx="0"/>
            </p:cNvCxnSpPr>
            <p:nvPr/>
          </p:nvCxnSpPr>
          <p:spPr>
            <a:xfrm rot="5400000">
              <a:off x="7467600" y="2933700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533400" y="3124202"/>
            <a:ext cx="19812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Printed</a:t>
            </a:r>
          </a:p>
          <a:p>
            <a:pPr algn="ctr"/>
            <a:r>
              <a:rPr lang="en-US" sz="2400" dirty="0" smtClean="0"/>
              <a:t>Words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33400" y="4075589"/>
            <a:ext cx="19812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Visualization</a:t>
            </a:r>
          </a:p>
          <a:p>
            <a:pPr algn="ctr"/>
            <a:endParaRPr lang="en-US" sz="1400" dirty="0" smtClean="0"/>
          </a:p>
          <a:p>
            <a:pPr algn="ctr"/>
            <a:endParaRPr lang="en-US" sz="2800" dirty="0"/>
          </a:p>
        </p:txBody>
      </p:sp>
      <p:sp>
        <p:nvSpPr>
          <p:cNvPr id="52" name="Rounded Rectangle 51"/>
          <p:cNvSpPr/>
          <p:nvPr/>
        </p:nvSpPr>
        <p:spPr>
          <a:xfrm>
            <a:off x="381000" y="2971800"/>
            <a:ext cx="2286000" cy="3047998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2514600" y="4075589"/>
            <a:ext cx="1524000" cy="420213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3733800" y="3124202"/>
            <a:ext cx="1905000" cy="28955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6477000" y="3124200"/>
            <a:ext cx="2363382" cy="28955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42649" y="2615458"/>
            <a:ext cx="2233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Computer </a:t>
            </a:r>
            <a:r>
              <a:rPr lang="en-US" dirty="0" err="1" smtClean="0"/>
              <a:t>Sim’n/Vis’n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810000" y="2590800"/>
            <a:ext cx="178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Sensory Memory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783620" y="2590800"/>
            <a:ext cx="182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Working Memory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olidFill>
                  <a:srgbClr val="FF6600"/>
                </a:solidFill>
              </a:rPr>
              <a:t>Naive application of this guideline is a BAD idea.</a:t>
            </a:r>
            <a:endParaRPr lang="en-US" sz="2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</a:t>
            </a:r>
            <a:r>
              <a:rPr lang="en-US" b="1" i="1" dirty="0" smtClean="0"/>
              <a:t>you</a:t>
            </a:r>
            <a:r>
              <a:rPr lang="en-US" i="1" dirty="0" smtClean="0"/>
              <a:t> </a:t>
            </a:r>
            <a:r>
              <a:rPr lang="en-US" dirty="0" smtClean="0"/>
              <a:t>get out of simulations?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5750"/>
            <a:ext cx="8077200" cy="4343400"/>
          </a:xfrm>
        </p:spPr>
        <p:txBody>
          <a:bodyPr/>
          <a:lstStyle/>
          <a:p>
            <a:r>
              <a:rPr lang="en-US" dirty="0" smtClean="0"/>
              <a:t>You hone in on the most important features and connect what you see to what you already know.</a:t>
            </a:r>
          </a:p>
          <a:p>
            <a:r>
              <a:rPr lang="en-US" dirty="0" smtClean="0"/>
              <a:t>You “play” with the simulation productively and draw meaning from the results.</a:t>
            </a:r>
          </a:p>
          <a:p>
            <a:r>
              <a:rPr lang="en-US" dirty="0" smtClean="0"/>
              <a:t>Your attention is not overloaded by the many threads of information, so you can do it and learn at the same time. 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800" dirty="0" smtClean="0">
                <a:solidFill>
                  <a:srgbClr val="FF6600"/>
                </a:solidFill>
              </a:rPr>
              <a:t> Students are at a disadvantage in all three ways!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Now, what about students?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5750"/>
            <a:ext cx="8229600" cy="3092450"/>
          </a:xfrm>
        </p:spPr>
        <p:txBody>
          <a:bodyPr/>
          <a:lstStyle/>
          <a:p>
            <a:r>
              <a:rPr lang="en-US" dirty="0" smtClean="0"/>
              <a:t>They might not know what to look for and wouldn’t see it if they did. </a:t>
            </a:r>
          </a:p>
          <a:p>
            <a:r>
              <a:rPr lang="en-US" dirty="0" smtClean="0"/>
              <a:t>Students tend not to “play” effectively with simulations, nor to draw meaning from the results.</a:t>
            </a:r>
          </a:p>
          <a:p>
            <a:r>
              <a:rPr lang="en-US" dirty="0" smtClean="0"/>
              <a:t>Students’ attention is easily overloaded, so their learning is hampered.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4837093"/>
            <a:ext cx="8915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03120" indent="-2103120">
              <a:buNone/>
            </a:pPr>
            <a:r>
              <a:rPr lang="en-US" sz="2800" u="sng" dirty="0" smtClean="0">
                <a:solidFill>
                  <a:srgbClr val="FF6600"/>
                </a:solidFill>
              </a:rPr>
              <a:t>Bottom line</a:t>
            </a:r>
            <a:r>
              <a:rPr lang="en-US" sz="2800" dirty="0" smtClean="0">
                <a:solidFill>
                  <a:srgbClr val="FF6600"/>
                </a:solidFill>
              </a:rPr>
              <a:t>: You need to set up the right conditions for simulations to help students learn. </a:t>
            </a:r>
            <a:endParaRPr lang="en-US" sz="2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Do Not See What You See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Remember: as an expert, you know where to look and what is important in a simulation or visualization</a:t>
            </a:r>
          </a:p>
          <a:p>
            <a:r>
              <a:rPr lang="en-US" dirty="0" smtClean="0"/>
              <a:t>Students tend not to focus on the key aspects</a:t>
            </a:r>
          </a:p>
          <a:p>
            <a:r>
              <a:rPr lang="en-US" dirty="0" smtClean="0"/>
              <a:t>Students tend not to see relationships that you see.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Reese’s Pieces Simulation </a:t>
            </a:r>
            <a:endParaRPr lang="en-US" dirty="0"/>
          </a:p>
        </p:txBody>
      </p:sp>
      <p:pic>
        <p:nvPicPr>
          <p:cNvPr id="6" name="Content Placeholder 5" descr="ReesesPieces2.tif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4364" y="1034025"/>
            <a:ext cx="4867691" cy="4985775"/>
          </a:xfrm>
        </p:spPr>
      </p:pic>
      <p:sp>
        <p:nvSpPr>
          <p:cNvPr id="7" name="TextBox 6"/>
          <p:cNvSpPr txBox="1"/>
          <p:nvPr/>
        </p:nvSpPr>
        <p:spPr>
          <a:xfrm>
            <a:off x="6842055" y="5726668"/>
            <a:ext cx="2301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Rossmanchance.com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Do Not “Play” Productively…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studies have found that</a:t>
            </a:r>
          </a:p>
          <a:p>
            <a:pPr lvl="1"/>
            <a:r>
              <a:rPr lang="en-US" dirty="0" smtClean="0"/>
              <a:t>Students working in simulation worlds generally do not explore helpful hypotheses or generate useful “experiments”</a:t>
            </a:r>
          </a:p>
          <a:p>
            <a:pPr lvl="1"/>
            <a:r>
              <a:rPr lang="en-US" dirty="0" smtClean="0"/>
              <a:t>Students do not accurately collect or interpret the “data” coming out of simulations</a:t>
            </a:r>
          </a:p>
          <a:p>
            <a:pPr lvl="1"/>
            <a:r>
              <a:rPr lang="en-US" dirty="0" smtClean="0"/>
              <a:t>The result? Students often spend their time unproductively: floundering, pursuing dead ends or incorrect ideas, practicing bad habits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For students, processing information, especially new information, takes a lot of attention</a:t>
            </a:r>
          </a:p>
          <a:p>
            <a:r>
              <a:rPr lang="en-US" dirty="0" smtClean="0"/>
              <a:t>In most learning tasks, students face three kinds of load: extraneous, essential, generative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685800" y="4495800"/>
            <a:ext cx="7315200" cy="400110"/>
            <a:chOff x="685800" y="3352800"/>
            <a:chExt cx="7315200" cy="400110"/>
          </a:xfrm>
        </p:grpSpPr>
        <p:sp>
          <p:nvSpPr>
            <p:cNvPr id="5" name="TextBox 4"/>
            <p:cNvSpPr txBox="1"/>
            <p:nvPr/>
          </p:nvSpPr>
          <p:spPr>
            <a:xfrm>
              <a:off x="685800" y="3352800"/>
              <a:ext cx="2590800" cy="40011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extraneous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76600" y="3352800"/>
              <a:ext cx="2362200" cy="40011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essential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638800" y="3352800"/>
              <a:ext cx="2362200" cy="40011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generative</a:t>
              </a: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292100"/>
            <a:ext cx="8445500" cy="1092200"/>
          </a:xfrm>
        </p:spPr>
        <p:txBody>
          <a:bodyPr/>
          <a:lstStyle/>
          <a:p>
            <a:r>
              <a:rPr lang="en-US" dirty="0" smtClean="0"/>
              <a:t>Students’ Attention is Easily Overloaded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685800" y="5410200"/>
            <a:ext cx="7315200" cy="404575"/>
            <a:chOff x="685800" y="4262735"/>
            <a:chExt cx="7315200" cy="404575"/>
          </a:xfrm>
        </p:grpSpPr>
        <p:sp>
          <p:nvSpPr>
            <p:cNvPr id="6" name="TextBox 5"/>
            <p:cNvSpPr txBox="1"/>
            <p:nvPr/>
          </p:nvSpPr>
          <p:spPr>
            <a:xfrm>
              <a:off x="685800" y="4267200"/>
              <a:ext cx="1600200" cy="40011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extraneous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86000" y="4262735"/>
              <a:ext cx="2362200" cy="40011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essential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38800" y="4267200"/>
              <a:ext cx="2362200" cy="40011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generative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85800" y="5405735"/>
            <a:ext cx="6324600" cy="400110"/>
            <a:chOff x="685800" y="5177135"/>
            <a:chExt cx="6324600" cy="400110"/>
          </a:xfrm>
        </p:grpSpPr>
        <p:sp>
          <p:nvSpPr>
            <p:cNvPr id="7" name="TextBox 6"/>
            <p:cNvSpPr txBox="1"/>
            <p:nvPr/>
          </p:nvSpPr>
          <p:spPr>
            <a:xfrm>
              <a:off x="685800" y="5177135"/>
              <a:ext cx="1600200" cy="40011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extraneous</a:t>
              </a:r>
              <a:endParaRPr lang="en-US" sz="1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86000" y="5177135"/>
              <a:ext cx="2362200" cy="40011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essential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48200" y="5177135"/>
              <a:ext cx="2362200" cy="40011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generative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85006" y="3581400"/>
            <a:ext cx="4344194" cy="533400"/>
            <a:chOff x="685006" y="2819400"/>
            <a:chExt cx="4344194" cy="533400"/>
          </a:xfrm>
        </p:grpSpPr>
        <p:grpSp>
          <p:nvGrpSpPr>
            <p:cNvPr id="21" name="Group 20"/>
            <p:cNvGrpSpPr/>
            <p:nvPr/>
          </p:nvGrpSpPr>
          <p:grpSpPr>
            <a:xfrm>
              <a:off x="685006" y="2895600"/>
              <a:ext cx="4344194" cy="457200"/>
              <a:chOff x="685006" y="2667794"/>
              <a:chExt cx="4344194" cy="457200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457200" y="2895600"/>
                <a:ext cx="4572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685006" y="2895600"/>
                <a:ext cx="4344194" cy="1588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oval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1600200" y="2819400"/>
              <a:ext cx="24376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Attentional</a:t>
              </a:r>
              <a:r>
                <a:rPr lang="en-US" dirty="0" smtClean="0"/>
                <a:t> Capacity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berlytemplate-v5">
  <a:themeElements>
    <a:clrScheme name="">
      <a:dk1>
        <a:srgbClr val="9DB0BE"/>
      </a:dk1>
      <a:lt1>
        <a:srgbClr val="E8E8E8"/>
      </a:lt1>
      <a:dk2>
        <a:srgbClr val="D9D9D9"/>
      </a:dk2>
      <a:lt2>
        <a:srgbClr val="E6E6E6"/>
      </a:lt2>
      <a:accent1>
        <a:srgbClr val="CDCDCD"/>
      </a:accent1>
      <a:accent2>
        <a:srgbClr val="A6A6A6"/>
      </a:accent2>
      <a:accent3>
        <a:srgbClr val="E9E9E9"/>
      </a:accent3>
      <a:accent4>
        <a:srgbClr val="C6C6C6"/>
      </a:accent4>
      <a:accent5>
        <a:srgbClr val="E3E3E3"/>
      </a:accent5>
      <a:accent6>
        <a:srgbClr val="969696"/>
      </a:accent6>
      <a:hlink>
        <a:srgbClr val="E9E5F2"/>
      </a:hlink>
      <a:folHlink>
        <a:srgbClr val="F0EEE8"/>
      </a:folHlink>
    </a:clrScheme>
    <a:fontScheme name="eberlytemplate-v5">
      <a:majorFont>
        <a:latin typeface="Trebuchet MS"/>
        <a:ea typeface="ＭＳ Ｐゴシック"/>
        <a:cs typeface="ＭＳ Ｐゴシック"/>
      </a:majorFont>
      <a:minorFont>
        <a:latin typeface="Trebuchet MS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lnDef>
  </a:objectDefaults>
  <a:extraClrSchemeLst>
    <a:extraClrScheme>
      <a:clrScheme name="eberlytemplate-v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berlytemplate-v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berlytemplate-v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berlytemplate-v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berlytemplate-v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berlytemplate-v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berlytemplate-v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berlytemplate-v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berlytemplate-v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berlytemplate-v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berlytemplate-v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berlytemplate-v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EberlyPresentationTemplate.potx</Template>
  <TotalTime>4243</TotalTime>
  <Words>1472</Words>
  <Application>Microsoft Macintosh PowerPoint</Application>
  <PresentationFormat>On-screen Show (4:3)</PresentationFormat>
  <Paragraphs>189</Paragraphs>
  <Slides>24</Slides>
  <Notes>11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eberlytemplate-v5</vt:lpstr>
      <vt:lpstr>Incorporating Computer Visualizations and Simulations into Your Teaching</vt:lpstr>
      <vt:lpstr>GAISE Recommendations for Teaching </vt:lpstr>
      <vt:lpstr>Slide 3</vt:lpstr>
      <vt:lpstr>What do you get out of simulations?</vt:lpstr>
      <vt:lpstr>Now, what about students?</vt:lpstr>
      <vt:lpstr>Students Do Not See What You See</vt:lpstr>
      <vt:lpstr>Example: Reese’s Pieces Simulation </vt:lpstr>
      <vt:lpstr>Students Do Not “Play” Productively…</vt:lpstr>
      <vt:lpstr>Students’ Attention is Easily Overloaded</vt:lpstr>
      <vt:lpstr>   How Students Learn from Multimedia</vt:lpstr>
      <vt:lpstr>Slide 11</vt:lpstr>
      <vt:lpstr>Simulations and Visualizations Offer the Opportunity for Students to:</vt:lpstr>
      <vt:lpstr>How to Use Simulations Effectively</vt:lpstr>
      <vt:lpstr>How to Use Simulations Effectively</vt:lpstr>
      <vt:lpstr>www.causeweb.org</vt:lpstr>
      <vt:lpstr>www.merlot.org</vt:lpstr>
      <vt:lpstr>What makes simulations more likely to promote learning</vt:lpstr>
      <vt:lpstr>3. Strategies for Using Simulations</vt:lpstr>
      <vt:lpstr>Example: Reese’s Pieces</vt:lpstr>
      <vt:lpstr>Summing Up…</vt:lpstr>
      <vt:lpstr>Slide 21</vt:lpstr>
      <vt:lpstr>Evidence for Contiguity Principle</vt:lpstr>
      <vt:lpstr>Evidence for Modality Principle</vt:lpstr>
      <vt:lpstr>Students’ Attention is Limited</vt:lpstr>
    </vt:vector>
  </TitlesOfParts>
  <Company>Carnegie Mellon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Incorporating Computer Visualizations and Simulations      into Your Teaching</dc:title>
  <dc:creator>Marsha Lovett</dc:creator>
  <cp:lastModifiedBy>Marsha Lovett</cp:lastModifiedBy>
  <cp:revision>204</cp:revision>
  <dcterms:created xsi:type="dcterms:W3CDTF">2010-01-11T13:32:48Z</dcterms:created>
  <dcterms:modified xsi:type="dcterms:W3CDTF">2010-01-11T13:36:26Z</dcterms:modified>
</cp:coreProperties>
</file>