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sldIdLst>
    <p:sldId id="256" r:id="rId2"/>
    <p:sldId id="257" r:id="rId3"/>
    <p:sldId id="275" r:id="rId4"/>
    <p:sldId id="258" r:id="rId5"/>
    <p:sldId id="259" r:id="rId6"/>
    <p:sldId id="274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17CE1-DF91-4BCA-8C58-460597D31BF2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899BD-4DE1-44AC-8C13-B6893EED4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99BD-4DE1-44AC-8C13-B6893EED41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A7ECF3-5A52-48FF-B0AC-F3BEA170F7A8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A7938D-4552-470F-A329-06EF59D23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smanchance.com/applets/Friendly1/friendly1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webinar/mites.f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webinar/mites.f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ssmanchance.com/applets/Friendly1/friendly1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Mites and Wilt Disease -           </a:t>
            </a:r>
            <a:r>
              <a:rPr lang="en-US" sz="3600" dirty="0" smtClean="0"/>
              <a:t>Using Simulation to Examine a 2 x 2 Table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740664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Alicia Gram</a:t>
            </a:r>
          </a:p>
          <a:p>
            <a:r>
              <a:rPr lang="en-US" dirty="0" smtClean="0"/>
              <a:t>Department of Mathematics and Statistics</a:t>
            </a:r>
          </a:p>
          <a:p>
            <a:r>
              <a:rPr lang="en-US" dirty="0" smtClean="0"/>
              <a:t>Smith College, Northampton, MA</a:t>
            </a:r>
          </a:p>
          <a:p>
            <a:r>
              <a:rPr lang="en-US" dirty="0" smtClean="0"/>
              <a:t>agram@smith.edu</a:t>
            </a:r>
          </a:p>
          <a:p>
            <a:r>
              <a:rPr lang="en-US" dirty="0" smtClean="0"/>
              <a:t>January 26,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Classroom: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From the calculation of the risks, students observe that there is a difference between the two groups.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Students are introduced to the random variable X = of plants in the mites group that did not develop Wilt disease, and asked what events would be more extreme than the one that was observed?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Classroom: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simulation to explore whether we would expect to see such a large difference in the risk of Wilt disease in the two groups is due to chance.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student is given a deck of cards and the following instructions:</a:t>
            </a:r>
          </a:p>
          <a:p>
            <a:r>
              <a:rPr lang="en-US" sz="2200" dirty="0" smtClean="0"/>
              <a:t>Sampling Process:</a:t>
            </a:r>
          </a:p>
          <a:p>
            <a:pPr>
              <a:buNone/>
            </a:pPr>
            <a:r>
              <a:rPr lang="en-US" sz="2200" dirty="0" smtClean="0"/>
              <a:t>	a.	Select 47 cards from a standard 52 card deck, 26 black cards (mites) and 21 red cards (no mites)</a:t>
            </a:r>
          </a:p>
          <a:p>
            <a:pPr>
              <a:buNone/>
            </a:pPr>
            <a:r>
              <a:rPr lang="en-US" sz="2200" dirty="0" smtClean="0"/>
              <a:t>	b.	Shuffle the cards well.</a:t>
            </a:r>
          </a:p>
          <a:p>
            <a:pPr>
              <a:buNone/>
            </a:pPr>
            <a:r>
              <a:rPr lang="en-US" sz="2200" dirty="0" smtClean="0"/>
              <a:t>	c.	Deal out 19 cards, and count the number of black cards (number of plants with mites that did not have Wilt disease)</a:t>
            </a:r>
          </a:p>
          <a:p>
            <a:pPr>
              <a:buNone/>
            </a:pPr>
            <a:r>
              <a:rPr lang="en-US" sz="2200" dirty="0" smtClean="0"/>
              <a:t>	d.	Repeat steps b-c three more times (four total)</a:t>
            </a:r>
          </a:p>
          <a:p>
            <a:pPr>
              <a:buNone/>
            </a:pPr>
            <a:r>
              <a:rPr lang="en-US" sz="2200" dirty="0" smtClean="0"/>
              <a:t>	e.	When you are done, add your results to the data table on the class computer.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498080" cy="1143000"/>
          </a:xfrm>
        </p:spPr>
        <p:txBody>
          <a:bodyPr/>
          <a:lstStyle/>
          <a:p>
            <a:r>
              <a:rPr lang="en-US" dirty="0" smtClean="0"/>
              <a:t>Results of Physical Simulation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191000"/>
            <a:ext cx="693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Students are asked to make observations about the distribution including the an estimate for the average number of mites/no disease cases and the variability of the observations.</a:t>
            </a:r>
          </a:p>
          <a:p>
            <a:r>
              <a:rPr lang="en-US" sz="2000" dirty="0" smtClean="0"/>
              <a:t>Students calculate the proportion of times that a count of 15 or more was observed from the class data.  In this case, the proportion is    3/84 = 0.035.</a:t>
            </a:r>
          </a:p>
          <a:p>
            <a:r>
              <a:rPr lang="en-US" sz="2000" dirty="0" smtClean="0"/>
              <a:t>Would like to have more evidence before making a conclusion.</a:t>
            </a:r>
            <a:endParaRPr lang="en-US" sz="2000" dirty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143000"/>
            <a:ext cx="4980563" cy="296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Options: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 in Fathom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Two-way Table  Simulation from </a:t>
            </a:r>
            <a:r>
              <a:rPr lang="en-US" sz="2800" dirty="0" err="1" smtClean="0"/>
              <a:t>Rossman</a:t>
            </a:r>
            <a:r>
              <a:rPr lang="en-US" sz="2800" dirty="0" smtClean="0"/>
              <a:t>/Chance Applet Collection </a:t>
            </a:r>
          </a:p>
          <a:p>
            <a:pPr>
              <a:buNone/>
            </a:pPr>
            <a:r>
              <a:rPr lang="en-US" sz="2000" dirty="0" smtClean="0">
                <a:hlinkClick r:id="rId3"/>
              </a:rPr>
              <a:t>http://www.rossmanchance.com/applets/Friendly1/friendly1.html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2133600"/>
            <a:ext cx="13335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Fathom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8250" y="1447800"/>
            <a:ext cx="79057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152400"/>
            <a:ext cx="13335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dirty="0" smtClean="0"/>
              <a:t> Two-way Table  Simulation from </a:t>
            </a:r>
            <a:r>
              <a:rPr lang="en-US" sz="4000" dirty="0" err="1" smtClean="0"/>
              <a:t>Rossman</a:t>
            </a:r>
            <a:r>
              <a:rPr lang="en-US" sz="4000" dirty="0" smtClean="0"/>
              <a:t>/Chance Applet Collection </a:t>
            </a:r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057400"/>
            <a:ext cx="566899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371600" y="17526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hlinkClick r:id="rId4"/>
              </a:rPr>
              <a:t>http://www.rossmanchance.com/applets/Friendly1/friendly1.html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10,000 Trials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6232" r="40750" b="14280"/>
          <a:stretch>
            <a:fillRect/>
          </a:stretch>
        </p:blipFill>
        <p:spPr bwMode="auto">
          <a:xfrm>
            <a:off x="1600200" y="1219200"/>
            <a:ext cx="4876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 l="59639" t="12562" r="3735" b="59852"/>
          <a:stretch>
            <a:fillRect/>
          </a:stretch>
        </p:blipFill>
        <p:spPr bwMode="auto">
          <a:xfrm>
            <a:off x="1981200" y="4572000"/>
            <a:ext cx="475705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Opportunities: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498080" cy="4800600"/>
          </a:xfrm>
        </p:spPr>
        <p:txBody>
          <a:bodyPr/>
          <a:lstStyle/>
          <a:p>
            <a:r>
              <a:rPr lang="en-US" dirty="0" smtClean="0"/>
              <a:t>Students had the opportunity to find their own (small) data set and explore the relationship between the two variables using Fathom as a tool for simulation.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/>
          <a:lstStyle/>
          <a:p>
            <a:r>
              <a:rPr lang="en-US" sz="2400" dirty="0" err="1" smtClean="0"/>
              <a:t>Barbella</a:t>
            </a:r>
            <a:r>
              <a:rPr lang="en-US" sz="2400" dirty="0" smtClean="0"/>
              <a:t>, P. D., Lorraine; </a:t>
            </a:r>
            <a:r>
              <a:rPr lang="en-US" sz="2400" dirty="0" err="1" smtClean="0"/>
              <a:t>Landwehr</a:t>
            </a:r>
            <a:r>
              <a:rPr lang="en-US" sz="2400" dirty="0" smtClean="0"/>
              <a:t>, James. (1990). Beyond exploratory data analysis:  The randomization test. </a:t>
            </a:r>
            <a:r>
              <a:rPr lang="en-US" sz="2400" i="1" dirty="0" smtClean="0"/>
              <a:t>Mathematics Teacher, 83(2), 144-149</a:t>
            </a:r>
            <a:r>
              <a:rPr lang="en-US" sz="2400" i="1" dirty="0" smtClean="0"/>
              <a:t>.</a:t>
            </a:r>
          </a:p>
          <a:p>
            <a:r>
              <a:rPr lang="en-US" sz="2400" dirty="0" smtClean="0"/>
              <a:t>Lane-</a:t>
            </a:r>
            <a:r>
              <a:rPr lang="en-US" sz="2400" dirty="0" err="1" smtClean="0"/>
              <a:t>Getaz</a:t>
            </a:r>
            <a:r>
              <a:rPr lang="en-US" sz="2400" dirty="0" smtClean="0"/>
              <a:t>, S. (2006). What is statistical thinking and how is it developed? In G. E. </a:t>
            </a:r>
            <a:r>
              <a:rPr lang="en-US" sz="2400" dirty="0" err="1" smtClean="0"/>
              <a:t>Burrill</a:t>
            </a:r>
            <a:r>
              <a:rPr lang="en-US" sz="2400" dirty="0" smtClean="0"/>
              <a:t>, P. (Ed.), </a:t>
            </a:r>
            <a:r>
              <a:rPr lang="en-US" sz="2400" i="1" dirty="0" smtClean="0"/>
              <a:t>Thinking and Reasoning with Data and Chance (pp. 273-289). Reston: NCTM</a:t>
            </a:r>
            <a:r>
              <a:rPr lang="en-US" sz="2400" i="1" dirty="0" smtClean="0"/>
              <a:t>.</a:t>
            </a:r>
          </a:p>
          <a:p>
            <a:r>
              <a:rPr lang="en-US" sz="2400" dirty="0" smtClean="0"/>
              <a:t>Moore, D. (1997).  New pedagogy and new content:  The case of statistics.  </a:t>
            </a:r>
            <a:r>
              <a:rPr lang="en-US" sz="2400" i="1" smtClean="0"/>
              <a:t>International </a:t>
            </a:r>
            <a:r>
              <a:rPr lang="en-US" sz="2400" i="1" smtClean="0"/>
              <a:t>Statistical </a:t>
            </a:r>
            <a:r>
              <a:rPr lang="en-US" sz="2400" i="1" dirty="0" smtClean="0"/>
              <a:t>Review</a:t>
            </a:r>
            <a:r>
              <a:rPr lang="en-US" sz="2400" dirty="0" smtClean="0"/>
              <a:t>, 65(2).</a:t>
            </a:r>
            <a:endParaRPr lang="en-US" sz="240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Acknowledgements and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Original idea for this activity was developed by Nick Horton.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data for the problem is from </a:t>
            </a:r>
            <a:r>
              <a:rPr lang="en-US" sz="2800" dirty="0" smtClean="0"/>
              <a:t>Statistics for the Life Sciences, </a:t>
            </a:r>
            <a:r>
              <a:rPr lang="en-US" sz="2800" dirty="0" smtClean="0"/>
              <a:t>Third Edition; Myra </a:t>
            </a:r>
            <a:r>
              <a:rPr lang="en-US" sz="2800" dirty="0" smtClean="0"/>
              <a:t>Samuels </a:t>
            </a:r>
            <a:r>
              <a:rPr lang="en-US" sz="2800" dirty="0" smtClean="0"/>
              <a:t>&amp; </a:t>
            </a:r>
            <a:r>
              <a:rPr lang="en-US" sz="2800" dirty="0" smtClean="0"/>
              <a:t>Jeffrey </a:t>
            </a:r>
            <a:r>
              <a:rPr lang="en-US" sz="2800" dirty="0" err="1" smtClean="0"/>
              <a:t>Witmer</a:t>
            </a:r>
            <a:r>
              <a:rPr lang="en-US" sz="2800" dirty="0" smtClean="0"/>
              <a:t> </a:t>
            </a:r>
            <a:r>
              <a:rPr lang="en-US" sz="2800" dirty="0" smtClean="0"/>
              <a:t>(2003</a:t>
            </a:r>
            <a:r>
              <a:rPr lang="en-US" sz="2800" dirty="0" smtClean="0"/>
              <a:t>), </a:t>
            </a:r>
            <a:r>
              <a:rPr lang="en-US" sz="2800" dirty="0" smtClean="0"/>
              <a:t>p 409.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US" dirty="0" smtClean="0"/>
              <a:t>Classroom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Liberal Arts College</a:t>
            </a:r>
          </a:p>
          <a:p>
            <a:r>
              <a:rPr lang="en-US" sz="2400" dirty="0" smtClean="0"/>
              <a:t>Introductory statistics class</a:t>
            </a:r>
          </a:p>
          <a:p>
            <a:pPr lvl="1"/>
            <a:r>
              <a:rPr lang="en-US" sz="2400" dirty="0" smtClean="0"/>
              <a:t>Class size is around 25</a:t>
            </a:r>
          </a:p>
          <a:p>
            <a:pPr lvl="1"/>
            <a:r>
              <a:rPr lang="en-US" sz="2400" dirty="0" smtClean="0"/>
              <a:t>Prerequisite – High School Algebra</a:t>
            </a:r>
          </a:p>
          <a:p>
            <a:pPr lvl="1"/>
            <a:r>
              <a:rPr lang="en-US" sz="2400" dirty="0" smtClean="0"/>
              <a:t>Class takes place in a computer lab </a:t>
            </a:r>
          </a:p>
          <a:p>
            <a:pPr lvl="1"/>
            <a:r>
              <a:rPr lang="en-US" sz="2400" dirty="0" smtClean="0"/>
              <a:t>Fathom software is used throughout the course</a:t>
            </a:r>
          </a:p>
          <a:p>
            <a:pPr lvl="1"/>
            <a:r>
              <a:rPr lang="en-US" sz="2400" dirty="0" smtClean="0"/>
              <a:t>Students are required to have a calculator (does not need to be a graphing calculator)</a:t>
            </a:r>
          </a:p>
          <a:p>
            <a:r>
              <a:rPr lang="en-US" sz="2400" dirty="0" smtClean="0"/>
              <a:t>Activity occurs at the beginning of the discussion of relationships between categorical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Start </a:t>
            </a:r>
            <a:r>
              <a:rPr lang="en-US" sz="2400" dirty="0" smtClean="0"/>
              <a:t>with a real-world situation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Define the statistic of interest.</a:t>
            </a:r>
            <a:endParaRPr lang="en-US" sz="2400" dirty="0" smtClean="0"/>
          </a:p>
          <a:p>
            <a:r>
              <a:rPr lang="en-US" sz="2400" dirty="0" smtClean="0"/>
              <a:t>Have students conduct a physical simulation using </a:t>
            </a:r>
            <a:r>
              <a:rPr lang="en-US" sz="2400" dirty="0" smtClean="0"/>
              <a:t>cards, look at the distribution of the statistic.</a:t>
            </a:r>
            <a:endParaRPr lang="en-US" sz="2400" dirty="0" smtClean="0"/>
          </a:p>
          <a:p>
            <a:r>
              <a:rPr lang="en-US" sz="2400" dirty="0" smtClean="0"/>
              <a:t>Incorporate computer technology to automate the </a:t>
            </a:r>
            <a:r>
              <a:rPr lang="en-US" sz="2400" dirty="0" smtClean="0"/>
              <a:t>simulation.  </a:t>
            </a:r>
          </a:p>
          <a:p>
            <a:r>
              <a:rPr lang="en-US" sz="2400" dirty="0" smtClean="0"/>
              <a:t>Question of interest:  “Are the observed sample statistics and those more extreme, surprising or rare? Or is the observed sample statistic explainable by chance?”  (</a:t>
            </a:r>
            <a:r>
              <a:rPr lang="en-US" sz="2400" dirty="0" smtClean="0"/>
              <a:t>Lane-</a:t>
            </a:r>
            <a:r>
              <a:rPr lang="en-US" sz="2400" dirty="0" err="1" smtClean="0"/>
              <a:t>Getaz</a:t>
            </a:r>
            <a:r>
              <a:rPr lang="en-US" sz="2400" dirty="0" smtClean="0"/>
              <a:t>, S. </a:t>
            </a:r>
            <a:r>
              <a:rPr lang="en-US" sz="2400" dirty="0" smtClean="0"/>
              <a:t>, 2006</a:t>
            </a:r>
            <a:r>
              <a:rPr lang="en-US" sz="2400" dirty="0" smtClean="0"/>
              <a:t>).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Define and identify explanatory and response variables.</a:t>
            </a:r>
          </a:p>
          <a:p>
            <a:pPr lvl="0"/>
            <a:r>
              <a:rPr lang="en-US" sz="2800" dirty="0" smtClean="0"/>
              <a:t>Learn how to calculate risk and relative risk.</a:t>
            </a:r>
          </a:p>
          <a:p>
            <a:pPr lvl="0"/>
            <a:r>
              <a:rPr lang="en-US" sz="2800" dirty="0" smtClean="0"/>
              <a:t>Examine data in a two-way and make a prediction about the association between the two variables.</a:t>
            </a:r>
          </a:p>
          <a:p>
            <a:pPr lvl="0"/>
            <a:r>
              <a:rPr lang="en-US" sz="2800" dirty="0" smtClean="0"/>
              <a:t>Define an extreme event.</a:t>
            </a:r>
          </a:p>
          <a:p>
            <a:r>
              <a:rPr lang="en-US" sz="2800" dirty="0" smtClean="0"/>
              <a:t>Assess the strength of the relationship without formal inference procedures.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Classroom: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498080" cy="4800600"/>
          </a:xfrm>
        </p:spPr>
        <p:txBody>
          <a:bodyPr/>
          <a:lstStyle/>
          <a:p>
            <a:r>
              <a:rPr lang="en-US" dirty="0" smtClean="0"/>
              <a:t>Materials:</a:t>
            </a:r>
          </a:p>
          <a:p>
            <a:pPr lvl="1"/>
            <a:r>
              <a:rPr lang="en-US" dirty="0" smtClean="0"/>
              <a:t>Handout for each student with problem and questions for investigation.</a:t>
            </a:r>
          </a:p>
          <a:p>
            <a:pPr lvl="1"/>
            <a:r>
              <a:rPr lang="en-US" dirty="0" smtClean="0"/>
              <a:t>One deck of cards for each student.</a:t>
            </a:r>
          </a:p>
          <a:p>
            <a:pPr lvl="1"/>
            <a:r>
              <a:rPr lang="en-US" dirty="0" smtClean="0"/>
              <a:t>Mechanism to create dot plot (either flipchart paper and markers or a classroom computer and display)</a:t>
            </a:r>
          </a:p>
          <a:p>
            <a:pPr lvl="1"/>
            <a:r>
              <a:rPr lang="en-US" dirty="0" smtClean="0"/>
              <a:t>Access to computer to conduct computer simulation.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Researchers were interested in attack of a plant by one organism induced resistance to subsequent attack by a different organism.  </a:t>
            </a:r>
          </a:p>
          <a:p>
            <a:r>
              <a:rPr lang="en-US" sz="2800" dirty="0" smtClean="0"/>
              <a:t>Individually potted cotton plants were randomly allocated to two groups:  infestation by spider mites or no infestation.  </a:t>
            </a:r>
          </a:p>
          <a:p>
            <a:r>
              <a:rPr lang="en-US" sz="2800" dirty="0" smtClean="0"/>
              <a:t>After two weeks the mites were dutifully removed by a conscientious research assistant, and both groups were inoculated with </a:t>
            </a:r>
            <a:r>
              <a:rPr lang="en-US" sz="2800" dirty="0" err="1" smtClean="0"/>
              <a:t>Verticillium</a:t>
            </a:r>
            <a:r>
              <a:rPr lang="en-US" sz="2800" dirty="0" smtClean="0"/>
              <a:t>, a fungus that causes Wilt disease.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Data table: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We consider plants who do not contract Wilt disease as successfully treated.</a:t>
            </a:r>
          </a:p>
          <a:p>
            <a:r>
              <a:rPr lang="en-US" sz="2800" dirty="0" smtClean="0"/>
              <a:t>Question:</a:t>
            </a:r>
          </a:p>
          <a:p>
            <a:pPr>
              <a:buNone/>
            </a:pPr>
            <a:r>
              <a:rPr lang="en-US" sz="2800" dirty="0" smtClean="0"/>
              <a:t>	Do the data provide sufficient evidence to conclude that infestation with mites induces resistance to Wilt disease?</a:t>
            </a:r>
          </a:p>
          <a:p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1752600" y="1524000"/>
          <a:ext cx="670559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142"/>
                <a:gridCol w="2183858"/>
                <a:gridCol w="1295400"/>
                <a:gridCol w="16001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Treatment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Mites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Mites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Wilt Disease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Wilt Disease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Classroom: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924800" cy="4800600"/>
          </a:xfrm>
        </p:spPr>
        <p:txBody>
          <a:bodyPr/>
          <a:lstStyle/>
          <a:p>
            <a:r>
              <a:rPr lang="en-US" sz="2800" dirty="0" smtClean="0"/>
              <a:t>Discussion starts with the definition of risk of getting Wilt disease (and not getting Wilt disease) for the two groups and the Relative Risk.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Students calculate the risks and relative risk for the data table.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1623</TotalTime>
  <Words>831</Words>
  <Application>Microsoft Office PowerPoint</Application>
  <PresentationFormat>On-screen Show (4:3)</PresentationFormat>
  <Paragraphs>122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Mites and Wilt Disease -           Using Simulation to Examine a 2 x 2 Table</vt:lpstr>
      <vt:lpstr>Acknowledgements and References</vt:lpstr>
      <vt:lpstr>Classroom Context</vt:lpstr>
      <vt:lpstr>Overview:</vt:lpstr>
      <vt:lpstr>Objectives:</vt:lpstr>
      <vt:lpstr>In the Classroom:</vt:lpstr>
      <vt:lpstr>Problem:</vt:lpstr>
      <vt:lpstr>Problem:</vt:lpstr>
      <vt:lpstr>In the Classroom:</vt:lpstr>
      <vt:lpstr>In the Classroom:</vt:lpstr>
      <vt:lpstr>In the Classroom:</vt:lpstr>
      <vt:lpstr>Physical Simulation</vt:lpstr>
      <vt:lpstr>Results of Physical Simulation</vt:lpstr>
      <vt:lpstr>Computer Simulation</vt:lpstr>
      <vt:lpstr>Fathom Simulation</vt:lpstr>
      <vt:lpstr>  Two-way Table  Simulation from Rossman/Chance Applet Collection </vt:lpstr>
      <vt:lpstr>Results from 10,000 Trials</vt:lpstr>
      <vt:lpstr>Assessment Opportunities:</vt:lpstr>
      <vt:lpstr>References: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Mites and Wilt Disease -           Using Simulation to Examine a 2 x 2 Table</dc:title>
  <dc:creator>Alicia Gram</dc:creator>
  <cp:lastModifiedBy>Alicia Gram</cp:lastModifiedBy>
  <cp:revision>58</cp:revision>
  <dcterms:created xsi:type="dcterms:W3CDTF">2010-01-11T01:21:41Z</dcterms:created>
  <dcterms:modified xsi:type="dcterms:W3CDTF">2010-01-20T21:47:31Z</dcterms:modified>
</cp:coreProperties>
</file>