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3" r:id="rId2"/>
    <p:sldId id="310" r:id="rId3"/>
    <p:sldId id="312" r:id="rId4"/>
    <p:sldId id="304" r:id="rId5"/>
    <p:sldId id="293" r:id="rId6"/>
    <p:sldId id="335" r:id="rId7"/>
    <p:sldId id="331" r:id="rId8"/>
    <p:sldId id="325" r:id="rId9"/>
    <p:sldId id="332" r:id="rId10"/>
    <p:sldId id="274" r:id="rId11"/>
    <p:sldId id="277" r:id="rId12"/>
    <p:sldId id="366" r:id="rId13"/>
    <p:sldId id="367" r:id="rId14"/>
    <p:sldId id="368" r:id="rId15"/>
    <p:sldId id="369" r:id="rId16"/>
    <p:sldId id="370" r:id="rId17"/>
    <p:sldId id="371" r:id="rId18"/>
    <p:sldId id="372" r:id="rId19"/>
    <p:sldId id="373" r:id="rId20"/>
    <p:sldId id="284" r:id="rId21"/>
    <p:sldId id="285" r:id="rId22"/>
    <p:sldId id="287" r:id="rId23"/>
    <p:sldId id="258" r:id="rId24"/>
    <p:sldId id="336" r:id="rId25"/>
    <p:sldId id="262" r:id="rId26"/>
    <p:sldId id="301" r:id="rId27"/>
    <p:sldId id="302" r:id="rId28"/>
    <p:sldId id="303" r:id="rId29"/>
    <p:sldId id="257" r:id="rId30"/>
    <p:sldId id="299" r:id="rId31"/>
    <p:sldId id="288" r:id="rId32"/>
    <p:sldId id="289" r:id="rId33"/>
    <p:sldId id="281" r:id="rId34"/>
    <p:sldId id="365" r:id="rId35"/>
    <p:sldId id="33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http://tonto.eia.doe.gov/dnav/pet/xls/PET_PRI_GND_A_EPMR_PTE_CPGAL_W.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n.ASA\Desktop\USCOTS%20data\retail%20gas%20pr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762078351317703E-2"/>
          <c:y val="1.7123869549972182E-2"/>
          <c:w val="0.92826261300670754"/>
          <c:h val="0.78483805545913665"/>
        </c:manualLayout>
      </c:layout>
      <c:lineChart>
        <c:grouping val="standard"/>
        <c:ser>
          <c:idx val="0"/>
          <c:order val="0"/>
          <c:marker>
            <c:symbol val="none"/>
          </c:marker>
          <c:cat>
            <c:numRef>
              <c:f>[PET_PRI_GND_A_EPMR_PTE_CPGAL_W.xls]Sheet1!$A$1:$A$317</c:f>
              <c:numCache>
                <c:formatCode>mmm\ dd\,\ yyyy</c:formatCode>
                <c:ptCount val="317"/>
                <c:pt idx="0">
                  <c:v>37767</c:v>
                </c:pt>
                <c:pt idx="1">
                  <c:v>37774</c:v>
                </c:pt>
                <c:pt idx="2">
                  <c:v>37781</c:v>
                </c:pt>
                <c:pt idx="3">
                  <c:v>37788</c:v>
                </c:pt>
                <c:pt idx="4">
                  <c:v>37795</c:v>
                </c:pt>
                <c:pt idx="5">
                  <c:v>37802</c:v>
                </c:pt>
                <c:pt idx="6">
                  <c:v>37809</c:v>
                </c:pt>
                <c:pt idx="7">
                  <c:v>37816</c:v>
                </c:pt>
                <c:pt idx="8">
                  <c:v>37823</c:v>
                </c:pt>
                <c:pt idx="9">
                  <c:v>37830</c:v>
                </c:pt>
                <c:pt idx="10">
                  <c:v>37837</c:v>
                </c:pt>
                <c:pt idx="11">
                  <c:v>37844</c:v>
                </c:pt>
                <c:pt idx="12">
                  <c:v>37851</c:v>
                </c:pt>
                <c:pt idx="13">
                  <c:v>37858</c:v>
                </c:pt>
                <c:pt idx="14">
                  <c:v>37865</c:v>
                </c:pt>
                <c:pt idx="15">
                  <c:v>37872</c:v>
                </c:pt>
                <c:pt idx="16">
                  <c:v>37879</c:v>
                </c:pt>
                <c:pt idx="17">
                  <c:v>37886</c:v>
                </c:pt>
                <c:pt idx="18">
                  <c:v>37893</c:v>
                </c:pt>
                <c:pt idx="19">
                  <c:v>37900</c:v>
                </c:pt>
                <c:pt idx="20">
                  <c:v>37907</c:v>
                </c:pt>
                <c:pt idx="21">
                  <c:v>37914</c:v>
                </c:pt>
                <c:pt idx="22">
                  <c:v>37921</c:v>
                </c:pt>
                <c:pt idx="23">
                  <c:v>37928</c:v>
                </c:pt>
                <c:pt idx="24">
                  <c:v>37935</c:v>
                </c:pt>
                <c:pt idx="25">
                  <c:v>37942</c:v>
                </c:pt>
                <c:pt idx="26">
                  <c:v>37949</c:v>
                </c:pt>
                <c:pt idx="27">
                  <c:v>37956</c:v>
                </c:pt>
                <c:pt idx="28">
                  <c:v>37963</c:v>
                </c:pt>
                <c:pt idx="29">
                  <c:v>37970</c:v>
                </c:pt>
                <c:pt idx="30">
                  <c:v>37977</c:v>
                </c:pt>
                <c:pt idx="31">
                  <c:v>37984</c:v>
                </c:pt>
                <c:pt idx="32">
                  <c:v>37991</c:v>
                </c:pt>
                <c:pt idx="33">
                  <c:v>37998</c:v>
                </c:pt>
                <c:pt idx="34">
                  <c:v>38005</c:v>
                </c:pt>
                <c:pt idx="35">
                  <c:v>38012</c:v>
                </c:pt>
                <c:pt idx="36">
                  <c:v>38019</c:v>
                </c:pt>
                <c:pt idx="37">
                  <c:v>38026</c:v>
                </c:pt>
                <c:pt idx="38">
                  <c:v>38033</c:v>
                </c:pt>
                <c:pt idx="39">
                  <c:v>38040</c:v>
                </c:pt>
                <c:pt idx="40">
                  <c:v>38047</c:v>
                </c:pt>
                <c:pt idx="41">
                  <c:v>38054</c:v>
                </c:pt>
                <c:pt idx="42">
                  <c:v>38061</c:v>
                </c:pt>
                <c:pt idx="43">
                  <c:v>38068</c:v>
                </c:pt>
                <c:pt idx="44">
                  <c:v>38075</c:v>
                </c:pt>
                <c:pt idx="45">
                  <c:v>38082</c:v>
                </c:pt>
                <c:pt idx="46">
                  <c:v>38089</c:v>
                </c:pt>
                <c:pt idx="47">
                  <c:v>38096</c:v>
                </c:pt>
                <c:pt idx="48">
                  <c:v>38103</c:v>
                </c:pt>
                <c:pt idx="49">
                  <c:v>38110</c:v>
                </c:pt>
                <c:pt idx="50">
                  <c:v>38117</c:v>
                </c:pt>
                <c:pt idx="51">
                  <c:v>38124</c:v>
                </c:pt>
                <c:pt idx="52">
                  <c:v>38131</c:v>
                </c:pt>
                <c:pt idx="53">
                  <c:v>38138</c:v>
                </c:pt>
                <c:pt idx="54">
                  <c:v>38145</c:v>
                </c:pt>
                <c:pt idx="55">
                  <c:v>38152</c:v>
                </c:pt>
                <c:pt idx="56">
                  <c:v>38159</c:v>
                </c:pt>
                <c:pt idx="57">
                  <c:v>38166</c:v>
                </c:pt>
                <c:pt idx="58">
                  <c:v>38173</c:v>
                </c:pt>
                <c:pt idx="59">
                  <c:v>38180</c:v>
                </c:pt>
                <c:pt idx="60">
                  <c:v>38187</c:v>
                </c:pt>
                <c:pt idx="61">
                  <c:v>38194</c:v>
                </c:pt>
                <c:pt idx="62">
                  <c:v>38201</c:v>
                </c:pt>
                <c:pt idx="63">
                  <c:v>38208</c:v>
                </c:pt>
                <c:pt idx="64">
                  <c:v>38215</c:v>
                </c:pt>
                <c:pt idx="65">
                  <c:v>38222</c:v>
                </c:pt>
                <c:pt idx="66">
                  <c:v>38229</c:v>
                </c:pt>
                <c:pt idx="67">
                  <c:v>38236</c:v>
                </c:pt>
                <c:pt idx="68">
                  <c:v>38243</c:v>
                </c:pt>
                <c:pt idx="69">
                  <c:v>38250</c:v>
                </c:pt>
                <c:pt idx="70">
                  <c:v>38257</c:v>
                </c:pt>
                <c:pt idx="71">
                  <c:v>38264</c:v>
                </c:pt>
                <c:pt idx="72">
                  <c:v>38271</c:v>
                </c:pt>
                <c:pt idx="73">
                  <c:v>38278</c:v>
                </c:pt>
                <c:pt idx="74">
                  <c:v>38285</c:v>
                </c:pt>
                <c:pt idx="75">
                  <c:v>38292</c:v>
                </c:pt>
                <c:pt idx="76">
                  <c:v>38299</c:v>
                </c:pt>
                <c:pt idx="77">
                  <c:v>38306</c:v>
                </c:pt>
                <c:pt idx="78">
                  <c:v>38313</c:v>
                </c:pt>
                <c:pt idx="79">
                  <c:v>38320</c:v>
                </c:pt>
                <c:pt idx="80">
                  <c:v>38327</c:v>
                </c:pt>
                <c:pt idx="81">
                  <c:v>38334</c:v>
                </c:pt>
                <c:pt idx="82">
                  <c:v>38341</c:v>
                </c:pt>
                <c:pt idx="83">
                  <c:v>38348</c:v>
                </c:pt>
                <c:pt idx="84">
                  <c:v>38355</c:v>
                </c:pt>
                <c:pt idx="85">
                  <c:v>38362</c:v>
                </c:pt>
                <c:pt idx="86">
                  <c:v>38369</c:v>
                </c:pt>
                <c:pt idx="87">
                  <c:v>38376</c:v>
                </c:pt>
                <c:pt idx="88">
                  <c:v>38383</c:v>
                </c:pt>
                <c:pt idx="89">
                  <c:v>38390</c:v>
                </c:pt>
                <c:pt idx="90">
                  <c:v>38397</c:v>
                </c:pt>
                <c:pt idx="91">
                  <c:v>38404</c:v>
                </c:pt>
                <c:pt idx="92">
                  <c:v>38411</c:v>
                </c:pt>
                <c:pt idx="93">
                  <c:v>38418</c:v>
                </c:pt>
                <c:pt idx="94">
                  <c:v>38425</c:v>
                </c:pt>
                <c:pt idx="95">
                  <c:v>38432</c:v>
                </c:pt>
                <c:pt idx="96">
                  <c:v>38439</c:v>
                </c:pt>
                <c:pt idx="97">
                  <c:v>38446</c:v>
                </c:pt>
                <c:pt idx="98">
                  <c:v>38453</c:v>
                </c:pt>
                <c:pt idx="99">
                  <c:v>38460</c:v>
                </c:pt>
                <c:pt idx="100">
                  <c:v>38467</c:v>
                </c:pt>
                <c:pt idx="101">
                  <c:v>38474</c:v>
                </c:pt>
                <c:pt idx="102">
                  <c:v>38481</c:v>
                </c:pt>
                <c:pt idx="103">
                  <c:v>38488</c:v>
                </c:pt>
                <c:pt idx="104">
                  <c:v>38495</c:v>
                </c:pt>
                <c:pt idx="105">
                  <c:v>38502</c:v>
                </c:pt>
                <c:pt idx="106">
                  <c:v>38509</c:v>
                </c:pt>
                <c:pt idx="107">
                  <c:v>38516</c:v>
                </c:pt>
                <c:pt idx="108">
                  <c:v>38523</c:v>
                </c:pt>
                <c:pt idx="109">
                  <c:v>38530</c:v>
                </c:pt>
                <c:pt idx="110">
                  <c:v>38537</c:v>
                </c:pt>
                <c:pt idx="111">
                  <c:v>38544</c:v>
                </c:pt>
                <c:pt idx="112">
                  <c:v>38551</c:v>
                </c:pt>
                <c:pt idx="113">
                  <c:v>38558</c:v>
                </c:pt>
                <c:pt idx="114">
                  <c:v>38565</c:v>
                </c:pt>
                <c:pt idx="115">
                  <c:v>38572</c:v>
                </c:pt>
                <c:pt idx="116">
                  <c:v>38579</c:v>
                </c:pt>
                <c:pt idx="117">
                  <c:v>38586</c:v>
                </c:pt>
                <c:pt idx="118">
                  <c:v>38593</c:v>
                </c:pt>
                <c:pt idx="119">
                  <c:v>38600</c:v>
                </c:pt>
                <c:pt idx="120">
                  <c:v>38607</c:v>
                </c:pt>
                <c:pt idx="121">
                  <c:v>38614</c:v>
                </c:pt>
                <c:pt idx="122">
                  <c:v>38621</c:v>
                </c:pt>
                <c:pt idx="123">
                  <c:v>38628</c:v>
                </c:pt>
                <c:pt idx="124">
                  <c:v>38635</c:v>
                </c:pt>
                <c:pt idx="125">
                  <c:v>38642</c:v>
                </c:pt>
                <c:pt idx="126">
                  <c:v>38649</c:v>
                </c:pt>
                <c:pt idx="127">
                  <c:v>38656</c:v>
                </c:pt>
                <c:pt idx="128">
                  <c:v>38663</c:v>
                </c:pt>
                <c:pt idx="129">
                  <c:v>38670</c:v>
                </c:pt>
                <c:pt idx="130">
                  <c:v>38677</c:v>
                </c:pt>
                <c:pt idx="131">
                  <c:v>38684</c:v>
                </c:pt>
                <c:pt idx="132">
                  <c:v>38691</c:v>
                </c:pt>
                <c:pt idx="133">
                  <c:v>38698</c:v>
                </c:pt>
                <c:pt idx="134">
                  <c:v>38705</c:v>
                </c:pt>
                <c:pt idx="135">
                  <c:v>38712</c:v>
                </c:pt>
                <c:pt idx="136">
                  <c:v>38719</c:v>
                </c:pt>
                <c:pt idx="137">
                  <c:v>38726</c:v>
                </c:pt>
                <c:pt idx="138">
                  <c:v>38733</c:v>
                </c:pt>
                <c:pt idx="139">
                  <c:v>38740</c:v>
                </c:pt>
                <c:pt idx="140">
                  <c:v>38747</c:v>
                </c:pt>
                <c:pt idx="141">
                  <c:v>38754</c:v>
                </c:pt>
                <c:pt idx="142">
                  <c:v>38761</c:v>
                </c:pt>
                <c:pt idx="143">
                  <c:v>38768</c:v>
                </c:pt>
                <c:pt idx="144">
                  <c:v>38775</c:v>
                </c:pt>
                <c:pt idx="145">
                  <c:v>38782</c:v>
                </c:pt>
                <c:pt idx="146">
                  <c:v>38789</c:v>
                </c:pt>
                <c:pt idx="147">
                  <c:v>38796</c:v>
                </c:pt>
                <c:pt idx="148">
                  <c:v>38803</c:v>
                </c:pt>
                <c:pt idx="149">
                  <c:v>38810</c:v>
                </c:pt>
                <c:pt idx="150">
                  <c:v>38817</c:v>
                </c:pt>
                <c:pt idx="151">
                  <c:v>38824</c:v>
                </c:pt>
                <c:pt idx="152">
                  <c:v>38831</c:v>
                </c:pt>
                <c:pt idx="153">
                  <c:v>38838</c:v>
                </c:pt>
                <c:pt idx="154">
                  <c:v>38845</c:v>
                </c:pt>
                <c:pt idx="155">
                  <c:v>38852</c:v>
                </c:pt>
                <c:pt idx="156">
                  <c:v>38859</c:v>
                </c:pt>
                <c:pt idx="157">
                  <c:v>38866</c:v>
                </c:pt>
                <c:pt idx="158">
                  <c:v>38873</c:v>
                </c:pt>
                <c:pt idx="159">
                  <c:v>38880</c:v>
                </c:pt>
                <c:pt idx="160">
                  <c:v>38887</c:v>
                </c:pt>
                <c:pt idx="161">
                  <c:v>38894</c:v>
                </c:pt>
                <c:pt idx="162">
                  <c:v>38901</c:v>
                </c:pt>
                <c:pt idx="163">
                  <c:v>38908</c:v>
                </c:pt>
                <c:pt idx="164">
                  <c:v>38915</c:v>
                </c:pt>
                <c:pt idx="165">
                  <c:v>38922</c:v>
                </c:pt>
                <c:pt idx="166">
                  <c:v>38929</c:v>
                </c:pt>
                <c:pt idx="167">
                  <c:v>38936</c:v>
                </c:pt>
                <c:pt idx="168">
                  <c:v>38943</c:v>
                </c:pt>
                <c:pt idx="169">
                  <c:v>38950</c:v>
                </c:pt>
                <c:pt idx="170">
                  <c:v>38957</c:v>
                </c:pt>
                <c:pt idx="171">
                  <c:v>38964</c:v>
                </c:pt>
                <c:pt idx="172">
                  <c:v>38971</c:v>
                </c:pt>
                <c:pt idx="173">
                  <c:v>38978</c:v>
                </c:pt>
                <c:pt idx="174">
                  <c:v>38985</c:v>
                </c:pt>
                <c:pt idx="175">
                  <c:v>38992</c:v>
                </c:pt>
                <c:pt idx="176">
                  <c:v>38999</c:v>
                </c:pt>
                <c:pt idx="177">
                  <c:v>39006</c:v>
                </c:pt>
                <c:pt idx="178">
                  <c:v>39013</c:v>
                </c:pt>
                <c:pt idx="179">
                  <c:v>39020</c:v>
                </c:pt>
                <c:pt idx="180">
                  <c:v>39027</c:v>
                </c:pt>
                <c:pt idx="181">
                  <c:v>39034</c:v>
                </c:pt>
                <c:pt idx="182">
                  <c:v>39041</c:v>
                </c:pt>
                <c:pt idx="183">
                  <c:v>39048</c:v>
                </c:pt>
                <c:pt idx="184">
                  <c:v>39055</c:v>
                </c:pt>
                <c:pt idx="185">
                  <c:v>39062</c:v>
                </c:pt>
                <c:pt idx="186">
                  <c:v>39069</c:v>
                </c:pt>
                <c:pt idx="187">
                  <c:v>39076</c:v>
                </c:pt>
                <c:pt idx="188">
                  <c:v>39083</c:v>
                </c:pt>
                <c:pt idx="189">
                  <c:v>39090</c:v>
                </c:pt>
                <c:pt idx="190">
                  <c:v>39097</c:v>
                </c:pt>
                <c:pt idx="191">
                  <c:v>39104</c:v>
                </c:pt>
                <c:pt idx="192">
                  <c:v>39111</c:v>
                </c:pt>
                <c:pt idx="193">
                  <c:v>39118</c:v>
                </c:pt>
                <c:pt idx="194">
                  <c:v>39125</c:v>
                </c:pt>
                <c:pt idx="195">
                  <c:v>39132</c:v>
                </c:pt>
                <c:pt idx="196">
                  <c:v>39139</c:v>
                </c:pt>
                <c:pt idx="197">
                  <c:v>39146</c:v>
                </c:pt>
                <c:pt idx="198">
                  <c:v>39153</c:v>
                </c:pt>
                <c:pt idx="199">
                  <c:v>39160</c:v>
                </c:pt>
                <c:pt idx="200">
                  <c:v>39167</c:v>
                </c:pt>
                <c:pt idx="201">
                  <c:v>39174</c:v>
                </c:pt>
                <c:pt idx="202">
                  <c:v>39181</c:v>
                </c:pt>
                <c:pt idx="203">
                  <c:v>39188</c:v>
                </c:pt>
                <c:pt idx="204">
                  <c:v>39195</c:v>
                </c:pt>
                <c:pt idx="205">
                  <c:v>39202</c:v>
                </c:pt>
                <c:pt idx="206">
                  <c:v>39209</c:v>
                </c:pt>
                <c:pt idx="207">
                  <c:v>39216</c:v>
                </c:pt>
                <c:pt idx="208">
                  <c:v>39223</c:v>
                </c:pt>
                <c:pt idx="209">
                  <c:v>39230</c:v>
                </c:pt>
                <c:pt idx="210">
                  <c:v>39237</c:v>
                </c:pt>
                <c:pt idx="211">
                  <c:v>39244</c:v>
                </c:pt>
                <c:pt idx="212">
                  <c:v>39251</c:v>
                </c:pt>
                <c:pt idx="213">
                  <c:v>39258</c:v>
                </c:pt>
                <c:pt idx="214">
                  <c:v>39265</c:v>
                </c:pt>
                <c:pt idx="215">
                  <c:v>39272</c:v>
                </c:pt>
                <c:pt idx="216">
                  <c:v>39279</c:v>
                </c:pt>
                <c:pt idx="217">
                  <c:v>39286</c:v>
                </c:pt>
                <c:pt idx="218">
                  <c:v>39293</c:v>
                </c:pt>
                <c:pt idx="219">
                  <c:v>39300</c:v>
                </c:pt>
                <c:pt idx="220">
                  <c:v>39307</c:v>
                </c:pt>
                <c:pt idx="221">
                  <c:v>39314</c:v>
                </c:pt>
                <c:pt idx="222">
                  <c:v>39321</c:v>
                </c:pt>
                <c:pt idx="223">
                  <c:v>39328</c:v>
                </c:pt>
                <c:pt idx="224">
                  <c:v>39335</c:v>
                </c:pt>
                <c:pt idx="225">
                  <c:v>39342</c:v>
                </c:pt>
                <c:pt idx="226">
                  <c:v>39349</c:v>
                </c:pt>
                <c:pt idx="227">
                  <c:v>39356</c:v>
                </c:pt>
                <c:pt idx="228">
                  <c:v>39363</c:v>
                </c:pt>
                <c:pt idx="229">
                  <c:v>39370</c:v>
                </c:pt>
                <c:pt idx="230">
                  <c:v>39377</c:v>
                </c:pt>
                <c:pt idx="231">
                  <c:v>39384</c:v>
                </c:pt>
                <c:pt idx="232">
                  <c:v>39391</c:v>
                </c:pt>
                <c:pt idx="233">
                  <c:v>39398</c:v>
                </c:pt>
                <c:pt idx="234">
                  <c:v>39405</c:v>
                </c:pt>
                <c:pt idx="235">
                  <c:v>39412</c:v>
                </c:pt>
                <c:pt idx="236">
                  <c:v>39419</c:v>
                </c:pt>
                <c:pt idx="237">
                  <c:v>39426</c:v>
                </c:pt>
                <c:pt idx="238">
                  <c:v>39433</c:v>
                </c:pt>
                <c:pt idx="239">
                  <c:v>39440</c:v>
                </c:pt>
                <c:pt idx="240">
                  <c:v>39447</c:v>
                </c:pt>
                <c:pt idx="241">
                  <c:v>39454</c:v>
                </c:pt>
                <c:pt idx="242">
                  <c:v>39461</c:v>
                </c:pt>
                <c:pt idx="243">
                  <c:v>39468</c:v>
                </c:pt>
                <c:pt idx="244">
                  <c:v>39475</c:v>
                </c:pt>
                <c:pt idx="245">
                  <c:v>39482</c:v>
                </c:pt>
                <c:pt idx="246">
                  <c:v>39489</c:v>
                </c:pt>
                <c:pt idx="247">
                  <c:v>39496</c:v>
                </c:pt>
                <c:pt idx="248">
                  <c:v>39503</c:v>
                </c:pt>
                <c:pt idx="249">
                  <c:v>39510</c:v>
                </c:pt>
                <c:pt idx="250">
                  <c:v>39517</c:v>
                </c:pt>
                <c:pt idx="251">
                  <c:v>39524</c:v>
                </c:pt>
                <c:pt idx="252">
                  <c:v>39531</c:v>
                </c:pt>
                <c:pt idx="253">
                  <c:v>39538</c:v>
                </c:pt>
                <c:pt idx="254">
                  <c:v>39545</c:v>
                </c:pt>
                <c:pt idx="255">
                  <c:v>39552</c:v>
                </c:pt>
                <c:pt idx="256">
                  <c:v>39559</c:v>
                </c:pt>
                <c:pt idx="257">
                  <c:v>39566</c:v>
                </c:pt>
                <c:pt idx="258">
                  <c:v>39573</c:v>
                </c:pt>
                <c:pt idx="259">
                  <c:v>39580</c:v>
                </c:pt>
                <c:pt idx="260">
                  <c:v>39587</c:v>
                </c:pt>
                <c:pt idx="261">
                  <c:v>39594</c:v>
                </c:pt>
                <c:pt idx="262">
                  <c:v>39601</c:v>
                </c:pt>
                <c:pt idx="263">
                  <c:v>39608</c:v>
                </c:pt>
                <c:pt idx="264">
                  <c:v>39615</c:v>
                </c:pt>
                <c:pt idx="265">
                  <c:v>39622</c:v>
                </c:pt>
                <c:pt idx="266">
                  <c:v>39629</c:v>
                </c:pt>
                <c:pt idx="267">
                  <c:v>39636</c:v>
                </c:pt>
                <c:pt idx="268">
                  <c:v>39643</c:v>
                </c:pt>
                <c:pt idx="269">
                  <c:v>39650</c:v>
                </c:pt>
                <c:pt idx="270">
                  <c:v>39657</c:v>
                </c:pt>
                <c:pt idx="271">
                  <c:v>39664</c:v>
                </c:pt>
                <c:pt idx="272">
                  <c:v>39671</c:v>
                </c:pt>
                <c:pt idx="273">
                  <c:v>39678</c:v>
                </c:pt>
                <c:pt idx="274">
                  <c:v>39685</c:v>
                </c:pt>
                <c:pt idx="275">
                  <c:v>39692</c:v>
                </c:pt>
                <c:pt idx="276">
                  <c:v>39699</c:v>
                </c:pt>
                <c:pt idx="277">
                  <c:v>39706</c:v>
                </c:pt>
                <c:pt idx="278">
                  <c:v>39713</c:v>
                </c:pt>
                <c:pt idx="279">
                  <c:v>39720</c:v>
                </c:pt>
                <c:pt idx="280">
                  <c:v>39727</c:v>
                </c:pt>
                <c:pt idx="281">
                  <c:v>39734</c:v>
                </c:pt>
                <c:pt idx="282">
                  <c:v>39741</c:v>
                </c:pt>
                <c:pt idx="283">
                  <c:v>39748</c:v>
                </c:pt>
                <c:pt idx="284">
                  <c:v>39755</c:v>
                </c:pt>
                <c:pt idx="285">
                  <c:v>39762</c:v>
                </c:pt>
                <c:pt idx="286">
                  <c:v>39769</c:v>
                </c:pt>
                <c:pt idx="287">
                  <c:v>39776</c:v>
                </c:pt>
                <c:pt idx="288">
                  <c:v>39783</c:v>
                </c:pt>
                <c:pt idx="289">
                  <c:v>39790</c:v>
                </c:pt>
                <c:pt idx="290">
                  <c:v>39797</c:v>
                </c:pt>
                <c:pt idx="291">
                  <c:v>39804</c:v>
                </c:pt>
                <c:pt idx="292">
                  <c:v>39811</c:v>
                </c:pt>
                <c:pt idx="293">
                  <c:v>39818</c:v>
                </c:pt>
                <c:pt idx="294">
                  <c:v>39825</c:v>
                </c:pt>
                <c:pt idx="295">
                  <c:v>39832</c:v>
                </c:pt>
                <c:pt idx="296">
                  <c:v>39839</c:v>
                </c:pt>
                <c:pt idx="297">
                  <c:v>39846</c:v>
                </c:pt>
                <c:pt idx="298">
                  <c:v>39853</c:v>
                </c:pt>
                <c:pt idx="299">
                  <c:v>39860</c:v>
                </c:pt>
                <c:pt idx="300">
                  <c:v>39867</c:v>
                </c:pt>
                <c:pt idx="301">
                  <c:v>39874</c:v>
                </c:pt>
                <c:pt idx="302">
                  <c:v>39881</c:v>
                </c:pt>
                <c:pt idx="303">
                  <c:v>39888</c:v>
                </c:pt>
                <c:pt idx="304">
                  <c:v>39895</c:v>
                </c:pt>
                <c:pt idx="305">
                  <c:v>39902</c:v>
                </c:pt>
                <c:pt idx="306">
                  <c:v>39909</c:v>
                </c:pt>
                <c:pt idx="307">
                  <c:v>39916</c:v>
                </c:pt>
                <c:pt idx="308">
                  <c:v>39923</c:v>
                </c:pt>
                <c:pt idx="309">
                  <c:v>39930</c:v>
                </c:pt>
                <c:pt idx="310">
                  <c:v>39937</c:v>
                </c:pt>
                <c:pt idx="311">
                  <c:v>39944</c:v>
                </c:pt>
                <c:pt idx="312">
                  <c:v>39951</c:v>
                </c:pt>
                <c:pt idx="313">
                  <c:v>39958</c:v>
                </c:pt>
                <c:pt idx="314">
                  <c:v>39965</c:v>
                </c:pt>
                <c:pt idx="315">
                  <c:v>39972</c:v>
                </c:pt>
                <c:pt idx="316">
                  <c:v>39979</c:v>
                </c:pt>
              </c:numCache>
            </c:numRef>
          </c:cat>
          <c:val>
            <c:numRef>
              <c:f>[PET_PRI_GND_A_EPMR_PTE_CPGAL_W.xls]Sheet1!$B$1:$B$317</c:f>
              <c:numCache>
                <c:formatCode>General</c:formatCode>
                <c:ptCount val="317"/>
                <c:pt idx="0">
                  <c:v>142.1</c:v>
                </c:pt>
                <c:pt idx="1">
                  <c:v>136.5</c:v>
                </c:pt>
                <c:pt idx="2">
                  <c:v>148.69999999999999</c:v>
                </c:pt>
                <c:pt idx="3">
                  <c:v>151.5</c:v>
                </c:pt>
                <c:pt idx="4">
                  <c:v>139.1</c:v>
                </c:pt>
                <c:pt idx="5">
                  <c:v>143.5</c:v>
                </c:pt>
                <c:pt idx="6">
                  <c:v>141.30000000000001</c:v>
                </c:pt>
                <c:pt idx="7">
                  <c:v>146.69999999999999</c:v>
                </c:pt>
                <c:pt idx="8">
                  <c:v>151.5</c:v>
                </c:pt>
                <c:pt idx="9">
                  <c:v>146.9</c:v>
                </c:pt>
                <c:pt idx="10">
                  <c:v>150</c:v>
                </c:pt>
                <c:pt idx="11">
                  <c:v>153.80000000000001</c:v>
                </c:pt>
                <c:pt idx="12">
                  <c:v>160.4</c:v>
                </c:pt>
                <c:pt idx="13">
                  <c:v>174.1</c:v>
                </c:pt>
                <c:pt idx="14">
                  <c:v>167.9</c:v>
                </c:pt>
                <c:pt idx="15">
                  <c:v>160.80000000000001</c:v>
                </c:pt>
                <c:pt idx="16">
                  <c:v>169.2</c:v>
                </c:pt>
                <c:pt idx="17">
                  <c:v>159.5</c:v>
                </c:pt>
                <c:pt idx="18">
                  <c:v>150.1</c:v>
                </c:pt>
                <c:pt idx="19">
                  <c:v>153.9</c:v>
                </c:pt>
                <c:pt idx="20">
                  <c:v>154.9</c:v>
                </c:pt>
                <c:pt idx="21">
                  <c:v>155.9</c:v>
                </c:pt>
                <c:pt idx="22">
                  <c:v>146.6</c:v>
                </c:pt>
                <c:pt idx="23">
                  <c:v>153.69999999999999</c:v>
                </c:pt>
                <c:pt idx="24">
                  <c:v>142.19999999999999</c:v>
                </c:pt>
                <c:pt idx="25">
                  <c:v>143.69999999999999</c:v>
                </c:pt>
                <c:pt idx="26">
                  <c:v>150</c:v>
                </c:pt>
                <c:pt idx="27">
                  <c:v>137.9</c:v>
                </c:pt>
                <c:pt idx="28">
                  <c:v>139.1</c:v>
                </c:pt>
                <c:pt idx="29">
                  <c:v>136</c:v>
                </c:pt>
                <c:pt idx="30">
                  <c:v>146</c:v>
                </c:pt>
                <c:pt idx="31">
                  <c:v>142.30000000000001</c:v>
                </c:pt>
                <c:pt idx="32">
                  <c:v>151.30000000000001</c:v>
                </c:pt>
                <c:pt idx="33">
                  <c:v>154.69999999999999</c:v>
                </c:pt>
                <c:pt idx="34">
                  <c:v>158.4</c:v>
                </c:pt>
                <c:pt idx="35">
                  <c:v>164.6</c:v>
                </c:pt>
                <c:pt idx="36">
                  <c:v>156.4</c:v>
                </c:pt>
                <c:pt idx="37">
                  <c:v>164.2</c:v>
                </c:pt>
                <c:pt idx="38">
                  <c:v>166.7</c:v>
                </c:pt>
                <c:pt idx="39">
                  <c:v>170.2</c:v>
                </c:pt>
                <c:pt idx="40">
                  <c:v>171.6</c:v>
                </c:pt>
                <c:pt idx="41">
                  <c:v>171.1</c:v>
                </c:pt>
                <c:pt idx="42">
                  <c:v>160.4</c:v>
                </c:pt>
                <c:pt idx="43">
                  <c:v>167.4</c:v>
                </c:pt>
                <c:pt idx="44">
                  <c:v>172.8</c:v>
                </c:pt>
                <c:pt idx="45">
                  <c:v>172.8</c:v>
                </c:pt>
                <c:pt idx="46">
                  <c:v>173.7</c:v>
                </c:pt>
                <c:pt idx="47">
                  <c:v>177.6</c:v>
                </c:pt>
                <c:pt idx="48">
                  <c:v>178</c:v>
                </c:pt>
                <c:pt idx="49">
                  <c:v>178.8</c:v>
                </c:pt>
                <c:pt idx="50">
                  <c:v>186</c:v>
                </c:pt>
                <c:pt idx="51">
                  <c:v>199.6</c:v>
                </c:pt>
                <c:pt idx="52">
                  <c:v>205.1</c:v>
                </c:pt>
                <c:pt idx="53">
                  <c:v>195.9</c:v>
                </c:pt>
                <c:pt idx="54">
                  <c:v>195.1</c:v>
                </c:pt>
                <c:pt idx="55">
                  <c:v>180.2</c:v>
                </c:pt>
                <c:pt idx="56">
                  <c:v>171.9</c:v>
                </c:pt>
                <c:pt idx="57">
                  <c:v>177.3</c:v>
                </c:pt>
                <c:pt idx="58">
                  <c:v>178.4</c:v>
                </c:pt>
                <c:pt idx="59">
                  <c:v>185.7</c:v>
                </c:pt>
                <c:pt idx="60">
                  <c:v>188.9</c:v>
                </c:pt>
                <c:pt idx="61">
                  <c:v>179.6</c:v>
                </c:pt>
                <c:pt idx="62">
                  <c:v>180.5</c:v>
                </c:pt>
                <c:pt idx="63">
                  <c:v>186.1</c:v>
                </c:pt>
                <c:pt idx="64">
                  <c:v>187.5</c:v>
                </c:pt>
                <c:pt idx="65">
                  <c:v>186.5</c:v>
                </c:pt>
                <c:pt idx="66">
                  <c:v>176</c:v>
                </c:pt>
                <c:pt idx="67">
                  <c:v>178.7</c:v>
                </c:pt>
                <c:pt idx="68">
                  <c:v>179.5</c:v>
                </c:pt>
                <c:pt idx="69">
                  <c:v>188.7</c:v>
                </c:pt>
                <c:pt idx="70">
                  <c:v>193.4</c:v>
                </c:pt>
                <c:pt idx="71">
                  <c:v>187.7</c:v>
                </c:pt>
                <c:pt idx="72">
                  <c:v>195.5</c:v>
                </c:pt>
                <c:pt idx="73">
                  <c:v>200.3</c:v>
                </c:pt>
                <c:pt idx="74">
                  <c:v>195.3</c:v>
                </c:pt>
                <c:pt idx="75">
                  <c:v>197.3</c:v>
                </c:pt>
                <c:pt idx="76">
                  <c:v>189</c:v>
                </c:pt>
                <c:pt idx="77">
                  <c:v>182.7</c:v>
                </c:pt>
                <c:pt idx="78">
                  <c:v>185.1</c:v>
                </c:pt>
                <c:pt idx="79">
                  <c:v>189.3</c:v>
                </c:pt>
                <c:pt idx="80">
                  <c:v>179.6</c:v>
                </c:pt>
                <c:pt idx="81">
                  <c:v>168.2</c:v>
                </c:pt>
                <c:pt idx="82">
                  <c:v>174.6</c:v>
                </c:pt>
                <c:pt idx="83">
                  <c:v>170.3</c:v>
                </c:pt>
                <c:pt idx="84">
                  <c:v>174.4</c:v>
                </c:pt>
                <c:pt idx="85">
                  <c:v>180.1</c:v>
                </c:pt>
                <c:pt idx="86">
                  <c:v>179.3</c:v>
                </c:pt>
                <c:pt idx="87">
                  <c:v>188.3</c:v>
                </c:pt>
                <c:pt idx="88">
                  <c:v>191.4</c:v>
                </c:pt>
                <c:pt idx="89">
                  <c:v>192.8</c:v>
                </c:pt>
                <c:pt idx="90">
                  <c:v>184.5</c:v>
                </c:pt>
                <c:pt idx="91">
                  <c:v>188.7</c:v>
                </c:pt>
                <c:pt idx="92">
                  <c:v>194.4</c:v>
                </c:pt>
                <c:pt idx="93">
                  <c:v>205.9</c:v>
                </c:pt>
                <c:pt idx="94">
                  <c:v>210.1</c:v>
                </c:pt>
                <c:pt idx="95">
                  <c:v>214</c:v>
                </c:pt>
                <c:pt idx="96">
                  <c:v>214.2</c:v>
                </c:pt>
                <c:pt idx="97">
                  <c:v>219.3</c:v>
                </c:pt>
                <c:pt idx="98">
                  <c:v>222</c:v>
                </c:pt>
                <c:pt idx="99">
                  <c:v>206.6</c:v>
                </c:pt>
                <c:pt idx="100">
                  <c:v>215.6</c:v>
                </c:pt>
                <c:pt idx="101">
                  <c:v>213.8</c:v>
                </c:pt>
                <c:pt idx="102">
                  <c:v>202.1</c:v>
                </c:pt>
                <c:pt idx="103">
                  <c:v>202.1</c:v>
                </c:pt>
                <c:pt idx="104">
                  <c:v>199.4</c:v>
                </c:pt>
                <c:pt idx="105">
                  <c:v>198.2</c:v>
                </c:pt>
                <c:pt idx="106">
                  <c:v>200.6</c:v>
                </c:pt>
                <c:pt idx="107">
                  <c:v>207.8</c:v>
                </c:pt>
                <c:pt idx="108">
                  <c:v>208.2</c:v>
                </c:pt>
                <c:pt idx="109">
                  <c:v>220.4</c:v>
                </c:pt>
                <c:pt idx="110">
                  <c:v>217.8</c:v>
                </c:pt>
                <c:pt idx="111">
                  <c:v>233.5</c:v>
                </c:pt>
                <c:pt idx="112">
                  <c:v>223.4</c:v>
                </c:pt>
                <c:pt idx="113">
                  <c:v>213.9</c:v>
                </c:pt>
                <c:pt idx="114">
                  <c:v>219.6</c:v>
                </c:pt>
                <c:pt idx="115">
                  <c:v>232.8</c:v>
                </c:pt>
                <c:pt idx="116">
                  <c:v>249.1</c:v>
                </c:pt>
                <c:pt idx="117">
                  <c:v>257</c:v>
                </c:pt>
                <c:pt idx="118">
                  <c:v>260.10000000000002</c:v>
                </c:pt>
                <c:pt idx="119">
                  <c:v>301.89999999999969</c:v>
                </c:pt>
                <c:pt idx="120">
                  <c:v>290.10000000000002</c:v>
                </c:pt>
                <c:pt idx="121">
                  <c:v>267.3</c:v>
                </c:pt>
                <c:pt idx="122">
                  <c:v>271.60000000000002</c:v>
                </c:pt>
                <c:pt idx="123">
                  <c:v>291.5</c:v>
                </c:pt>
                <c:pt idx="124">
                  <c:v>276.8</c:v>
                </c:pt>
                <c:pt idx="125">
                  <c:v>257.10000000000002</c:v>
                </c:pt>
                <c:pt idx="126">
                  <c:v>240.7</c:v>
                </c:pt>
                <c:pt idx="127">
                  <c:v>226.8</c:v>
                </c:pt>
                <c:pt idx="128">
                  <c:v>215.1</c:v>
                </c:pt>
                <c:pt idx="129">
                  <c:v>213.7</c:v>
                </c:pt>
                <c:pt idx="130">
                  <c:v>202.9</c:v>
                </c:pt>
                <c:pt idx="131">
                  <c:v>199.9</c:v>
                </c:pt>
                <c:pt idx="132">
                  <c:v>215.9</c:v>
                </c:pt>
                <c:pt idx="133">
                  <c:v>220.9</c:v>
                </c:pt>
                <c:pt idx="134">
                  <c:v>223</c:v>
                </c:pt>
                <c:pt idx="135">
                  <c:v>222.1</c:v>
                </c:pt>
                <c:pt idx="136">
                  <c:v>227.8</c:v>
                </c:pt>
                <c:pt idx="137">
                  <c:v>236.8</c:v>
                </c:pt>
                <c:pt idx="138">
                  <c:v>224.3</c:v>
                </c:pt>
                <c:pt idx="139">
                  <c:v>226.7</c:v>
                </c:pt>
                <c:pt idx="140">
                  <c:v>236.2</c:v>
                </c:pt>
                <c:pt idx="141">
                  <c:v>225</c:v>
                </c:pt>
                <c:pt idx="142">
                  <c:v>211.7</c:v>
                </c:pt>
                <c:pt idx="143">
                  <c:v>210.9</c:v>
                </c:pt>
                <c:pt idx="144">
                  <c:v>228.4</c:v>
                </c:pt>
                <c:pt idx="145">
                  <c:v>242.1</c:v>
                </c:pt>
                <c:pt idx="146">
                  <c:v>239.9</c:v>
                </c:pt>
                <c:pt idx="147">
                  <c:v>252.4</c:v>
                </c:pt>
                <c:pt idx="148">
                  <c:v>246.8</c:v>
                </c:pt>
                <c:pt idx="149">
                  <c:v>257.2</c:v>
                </c:pt>
                <c:pt idx="150">
                  <c:v>265</c:v>
                </c:pt>
                <c:pt idx="151">
                  <c:v>277.39999999999969</c:v>
                </c:pt>
                <c:pt idx="152">
                  <c:v>285.8</c:v>
                </c:pt>
                <c:pt idx="153">
                  <c:v>280.60000000000002</c:v>
                </c:pt>
                <c:pt idx="154">
                  <c:v>276.5</c:v>
                </c:pt>
                <c:pt idx="155">
                  <c:v>288</c:v>
                </c:pt>
                <c:pt idx="156">
                  <c:v>270.3</c:v>
                </c:pt>
                <c:pt idx="157">
                  <c:v>276.5</c:v>
                </c:pt>
                <c:pt idx="158">
                  <c:v>282.89999999999969</c:v>
                </c:pt>
                <c:pt idx="159">
                  <c:v>284.60000000000002</c:v>
                </c:pt>
                <c:pt idx="160">
                  <c:v>273.8</c:v>
                </c:pt>
                <c:pt idx="161">
                  <c:v>279.10000000000002</c:v>
                </c:pt>
                <c:pt idx="162">
                  <c:v>287.89999999999969</c:v>
                </c:pt>
                <c:pt idx="163">
                  <c:v>294.3</c:v>
                </c:pt>
                <c:pt idx="164">
                  <c:v>297.5</c:v>
                </c:pt>
                <c:pt idx="165">
                  <c:v>300.60000000000002</c:v>
                </c:pt>
                <c:pt idx="166">
                  <c:v>293.60000000000002</c:v>
                </c:pt>
                <c:pt idx="167">
                  <c:v>299.5</c:v>
                </c:pt>
                <c:pt idx="168">
                  <c:v>285.89999999999969</c:v>
                </c:pt>
                <c:pt idx="169">
                  <c:v>271</c:v>
                </c:pt>
                <c:pt idx="170">
                  <c:v>257.7</c:v>
                </c:pt>
                <c:pt idx="171">
                  <c:v>242.6</c:v>
                </c:pt>
                <c:pt idx="172">
                  <c:v>230.6</c:v>
                </c:pt>
                <c:pt idx="173">
                  <c:v>220.7</c:v>
                </c:pt>
                <c:pt idx="174">
                  <c:v>211</c:v>
                </c:pt>
                <c:pt idx="175">
                  <c:v>210.6</c:v>
                </c:pt>
                <c:pt idx="176">
                  <c:v>210.5</c:v>
                </c:pt>
                <c:pt idx="177">
                  <c:v>209</c:v>
                </c:pt>
                <c:pt idx="178">
                  <c:v>214</c:v>
                </c:pt>
                <c:pt idx="179">
                  <c:v>219.6</c:v>
                </c:pt>
                <c:pt idx="180">
                  <c:v>221.8</c:v>
                </c:pt>
                <c:pt idx="181">
                  <c:v>222.6</c:v>
                </c:pt>
                <c:pt idx="182">
                  <c:v>223.9</c:v>
                </c:pt>
                <c:pt idx="183">
                  <c:v>222.5</c:v>
                </c:pt>
                <c:pt idx="184">
                  <c:v>227.6</c:v>
                </c:pt>
                <c:pt idx="185">
                  <c:v>218.3</c:v>
                </c:pt>
                <c:pt idx="186">
                  <c:v>229.2</c:v>
                </c:pt>
                <c:pt idx="187">
                  <c:v>226.3</c:v>
                </c:pt>
                <c:pt idx="188">
                  <c:v>230.8</c:v>
                </c:pt>
                <c:pt idx="189">
                  <c:v>222.2</c:v>
                </c:pt>
                <c:pt idx="190">
                  <c:v>204.6</c:v>
                </c:pt>
                <c:pt idx="191">
                  <c:v>198</c:v>
                </c:pt>
                <c:pt idx="192">
                  <c:v>215.1</c:v>
                </c:pt>
                <c:pt idx="193">
                  <c:v>221.3</c:v>
                </c:pt>
                <c:pt idx="194">
                  <c:v>231.8</c:v>
                </c:pt>
                <c:pt idx="195">
                  <c:v>237.5</c:v>
                </c:pt>
                <c:pt idx="196">
                  <c:v>239.7</c:v>
                </c:pt>
                <c:pt idx="197">
                  <c:v>247</c:v>
                </c:pt>
                <c:pt idx="198">
                  <c:v>249.5</c:v>
                </c:pt>
                <c:pt idx="199">
                  <c:v>247.8</c:v>
                </c:pt>
                <c:pt idx="200">
                  <c:v>254.3</c:v>
                </c:pt>
                <c:pt idx="201">
                  <c:v>262.3</c:v>
                </c:pt>
                <c:pt idx="202">
                  <c:v>274.2</c:v>
                </c:pt>
                <c:pt idx="203">
                  <c:v>280</c:v>
                </c:pt>
                <c:pt idx="204">
                  <c:v>277</c:v>
                </c:pt>
                <c:pt idx="205">
                  <c:v>293.7</c:v>
                </c:pt>
                <c:pt idx="206">
                  <c:v>314.39999999999969</c:v>
                </c:pt>
                <c:pt idx="207">
                  <c:v>314.8</c:v>
                </c:pt>
                <c:pt idx="208">
                  <c:v>323.3</c:v>
                </c:pt>
                <c:pt idx="209">
                  <c:v>333.5</c:v>
                </c:pt>
                <c:pt idx="210">
                  <c:v>319.3</c:v>
                </c:pt>
                <c:pt idx="211">
                  <c:v>299.89999999999969</c:v>
                </c:pt>
                <c:pt idx="212">
                  <c:v>290.3</c:v>
                </c:pt>
                <c:pt idx="213">
                  <c:v>291.60000000000002</c:v>
                </c:pt>
                <c:pt idx="214">
                  <c:v>282.89999999999969</c:v>
                </c:pt>
                <c:pt idx="215">
                  <c:v>294.89999999999969</c:v>
                </c:pt>
                <c:pt idx="216">
                  <c:v>306.5</c:v>
                </c:pt>
                <c:pt idx="217">
                  <c:v>279.7</c:v>
                </c:pt>
                <c:pt idx="218">
                  <c:v>261.39999999999969</c:v>
                </c:pt>
                <c:pt idx="219">
                  <c:v>268.60000000000002</c:v>
                </c:pt>
                <c:pt idx="220">
                  <c:v>265.8</c:v>
                </c:pt>
                <c:pt idx="221">
                  <c:v>283.3</c:v>
                </c:pt>
                <c:pt idx="222">
                  <c:v>278.8</c:v>
                </c:pt>
                <c:pt idx="223">
                  <c:v>298.5</c:v>
                </c:pt>
                <c:pt idx="224">
                  <c:v>293.3</c:v>
                </c:pt>
                <c:pt idx="225">
                  <c:v>277.5</c:v>
                </c:pt>
                <c:pt idx="226">
                  <c:v>285.60000000000002</c:v>
                </c:pt>
                <c:pt idx="227">
                  <c:v>270.7</c:v>
                </c:pt>
                <c:pt idx="228">
                  <c:v>274.39999999999969</c:v>
                </c:pt>
                <c:pt idx="229">
                  <c:v>274</c:v>
                </c:pt>
                <c:pt idx="230">
                  <c:v>280.10000000000002</c:v>
                </c:pt>
                <c:pt idx="231">
                  <c:v>292.39999999999969</c:v>
                </c:pt>
                <c:pt idx="232">
                  <c:v>307.60000000000002</c:v>
                </c:pt>
                <c:pt idx="233">
                  <c:v>316</c:v>
                </c:pt>
                <c:pt idx="234">
                  <c:v>306</c:v>
                </c:pt>
                <c:pt idx="235">
                  <c:v>306.3</c:v>
                </c:pt>
                <c:pt idx="236">
                  <c:v>301.7</c:v>
                </c:pt>
                <c:pt idx="237">
                  <c:v>289.7</c:v>
                </c:pt>
                <c:pt idx="238">
                  <c:v>299</c:v>
                </c:pt>
                <c:pt idx="239">
                  <c:v>293.10000000000002</c:v>
                </c:pt>
                <c:pt idx="240">
                  <c:v>306.2</c:v>
                </c:pt>
                <c:pt idx="241">
                  <c:v>316.10000000000002</c:v>
                </c:pt>
                <c:pt idx="242">
                  <c:v>301.10000000000002</c:v>
                </c:pt>
                <c:pt idx="243">
                  <c:v>300.7</c:v>
                </c:pt>
                <c:pt idx="244">
                  <c:v>294.60000000000002</c:v>
                </c:pt>
                <c:pt idx="245">
                  <c:v>298.7</c:v>
                </c:pt>
                <c:pt idx="246">
                  <c:v>296.7</c:v>
                </c:pt>
                <c:pt idx="247">
                  <c:v>309.2</c:v>
                </c:pt>
                <c:pt idx="248">
                  <c:v>304.89999999999969</c:v>
                </c:pt>
                <c:pt idx="249">
                  <c:v>305.5</c:v>
                </c:pt>
                <c:pt idx="250">
                  <c:v>325</c:v>
                </c:pt>
                <c:pt idx="251">
                  <c:v>332.1</c:v>
                </c:pt>
                <c:pt idx="252">
                  <c:v>318.39999999999969</c:v>
                </c:pt>
                <c:pt idx="253">
                  <c:v>319.60000000000002</c:v>
                </c:pt>
                <c:pt idx="254">
                  <c:v>322.89999999999969</c:v>
                </c:pt>
                <c:pt idx="255">
                  <c:v>335.3</c:v>
                </c:pt>
                <c:pt idx="256">
                  <c:v>338.7</c:v>
                </c:pt>
                <c:pt idx="257">
                  <c:v>352.5</c:v>
                </c:pt>
                <c:pt idx="258">
                  <c:v>357.1</c:v>
                </c:pt>
                <c:pt idx="259">
                  <c:v>374.5</c:v>
                </c:pt>
                <c:pt idx="260">
                  <c:v>385.5</c:v>
                </c:pt>
                <c:pt idx="261">
                  <c:v>396.6</c:v>
                </c:pt>
                <c:pt idx="262">
                  <c:v>396.1</c:v>
                </c:pt>
                <c:pt idx="263">
                  <c:v>398.5</c:v>
                </c:pt>
                <c:pt idx="264">
                  <c:v>396.8</c:v>
                </c:pt>
                <c:pt idx="265">
                  <c:v>401.1</c:v>
                </c:pt>
                <c:pt idx="266">
                  <c:v>399.9</c:v>
                </c:pt>
                <c:pt idx="267">
                  <c:v>403.3</c:v>
                </c:pt>
                <c:pt idx="268">
                  <c:v>405.4</c:v>
                </c:pt>
                <c:pt idx="269">
                  <c:v>389.7</c:v>
                </c:pt>
                <c:pt idx="270">
                  <c:v>370.2</c:v>
                </c:pt>
                <c:pt idx="271">
                  <c:v>368.7</c:v>
                </c:pt>
                <c:pt idx="272">
                  <c:v>365.5</c:v>
                </c:pt>
                <c:pt idx="273">
                  <c:v>365.5</c:v>
                </c:pt>
                <c:pt idx="274">
                  <c:v>368.2</c:v>
                </c:pt>
                <c:pt idx="275">
                  <c:v>358.4</c:v>
                </c:pt>
                <c:pt idx="276">
                  <c:v>355.6</c:v>
                </c:pt>
                <c:pt idx="277">
                  <c:v>399.2</c:v>
                </c:pt>
                <c:pt idx="278">
                  <c:v>384.1</c:v>
                </c:pt>
                <c:pt idx="279">
                  <c:v>361.9</c:v>
                </c:pt>
                <c:pt idx="280">
                  <c:v>332.3</c:v>
                </c:pt>
                <c:pt idx="281">
                  <c:v>290.39999999999969</c:v>
                </c:pt>
                <c:pt idx="282">
                  <c:v>265.7</c:v>
                </c:pt>
                <c:pt idx="283">
                  <c:v>239.1</c:v>
                </c:pt>
                <c:pt idx="284">
                  <c:v>208.7</c:v>
                </c:pt>
                <c:pt idx="285">
                  <c:v>193.3</c:v>
                </c:pt>
                <c:pt idx="286">
                  <c:v>183.8</c:v>
                </c:pt>
                <c:pt idx="287">
                  <c:v>168.4</c:v>
                </c:pt>
                <c:pt idx="288">
                  <c:v>172</c:v>
                </c:pt>
                <c:pt idx="289">
                  <c:v>159.30000000000001</c:v>
                </c:pt>
                <c:pt idx="290">
                  <c:v>167.7</c:v>
                </c:pt>
                <c:pt idx="291">
                  <c:v>160.80000000000001</c:v>
                </c:pt>
                <c:pt idx="292">
                  <c:v>155.1</c:v>
                </c:pt>
                <c:pt idx="293">
                  <c:v>182.2</c:v>
                </c:pt>
                <c:pt idx="294">
                  <c:v>190.6</c:v>
                </c:pt>
                <c:pt idx="295">
                  <c:v>191.6</c:v>
                </c:pt>
                <c:pt idx="296">
                  <c:v>182.2</c:v>
                </c:pt>
                <c:pt idx="297">
                  <c:v>184.4</c:v>
                </c:pt>
                <c:pt idx="298">
                  <c:v>180.6</c:v>
                </c:pt>
                <c:pt idx="299">
                  <c:v>190.7</c:v>
                </c:pt>
                <c:pt idx="300">
                  <c:v>179.2</c:v>
                </c:pt>
                <c:pt idx="301">
                  <c:v>186.1</c:v>
                </c:pt>
                <c:pt idx="302">
                  <c:v>196</c:v>
                </c:pt>
                <c:pt idx="303">
                  <c:v>182.6</c:v>
                </c:pt>
                <c:pt idx="304">
                  <c:v>195.8</c:v>
                </c:pt>
                <c:pt idx="305">
                  <c:v>203.6</c:v>
                </c:pt>
                <c:pt idx="306">
                  <c:v>196.6</c:v>
                </c:pt>
                <c:pt idx="307">
                  <c:v>199.9</c:v>
                </c:pt>
                <c:pt idx="308">
                  <c:v>197.7</c:v>
                </c:pt>
                <c:pt idx="309">
                  <c:v>196.5</c:v>
                </c:pt>
                <c:pt idx="310">
                  <c:v>207</c:v>
                </c:pt>
                <c:pt idx="311">
                  <c:v>231.7</c:v>
                </c:pt>
                <c:pt idx="312">
                  <c:v>232.4</c:v>
                </c:pt>
                <c:pt idx="313">
                  <c:v>255.3</c:v>
                </c:pt>
                <c:pt idx="314">
                  <c:v>262.7</c:v>
                </c:pt>
                <c:pt idx="315">
                  <c:v>281</c:v>
                </c:pt>
                <c:pt idx="316">
                  <c:v>271.5</c:v>
                </c:pt>
              </c:numCache>
            </c:numRef>
          </c:val>
        </c:ser>
        <c:marker val="1"/>
        <c:axId val="55814016"/>
        <c:axId val="55815552"/>
      </c:lineChart>
      <c:dateAx>
        <c:axId val="55814016"/>
        <c:scaling>
          <c:orientation val="minMax"/>
        </c:scaling>
        <c:axPos val="b"/>
        <c:numFmt formatCode="mmm\ dd\,\ yyyy" sourceLinked="1"/>
        <c:tickLblPos val="nextTo"/>
        <c:txPr>
          <a:bodyPr rot="-5400000" vert="horz"/>
          <a:lstStyle/>
          <a:p>
            <a:pPr>
              <a:defRPr/>
            </a:pPr>
            <a:endParaRPr lang="en-US"/>
          </a:p>
        </c:txPr>
        <c:crossAx val="55815552"/>
        <c:crosses val="autoZero"/>
        <c:auto val="1"/>
        <c:lblOffset val="100"/>
        <c:majorUnit val="12"/>
        <c:majorTimeUnit val="months"/>
      </c:dateAx>
      <c:valAx>
        <c:axId val="55815552"/>
        <c:scaling>
          <c:orientation val="minMax"/>
        </c:scaling>
        <c:axPos val="l"/>
        <c:majorGridlines/>
        <c:numFmt formatCode="General" sourceLinked="1"/>
        <c:tickLblPos val="nextTo"/>
        <c:crossAx val="5581401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marker>
            <c:symbol val="none"/>
          </c:marker>
          <c:cat>
            <c:numRef>
              <c:f>Sheet1!$A$1:$A$316</c:f>
              <c:numCache>
                <c:formatCode>mmm\ dd\,\ yyyy</c:formatCode>
                <c:ptCount val="316"/>
                <c:pt idx="0">
                  <c:v>37767</c:v>
                </c:pt>
                <c:pt idx="1">
                  <c:v>37774</c:v>
                </c:pt>
                <c:pt idx="2">
                  <c:v>37781</c:v>
                </c:pt>
                <c:pt idx="3">
                  <c:v>37788</c:v>
                </c:pt>
                <c:pt idx="4">
                  <c:v>37795</c:v>
                </c:pt>
                <c:pt idx="5">
                  <c:v>37802</c:v>
                </c:pt>
                <c:pt idx="6">
                  <c:v>37809</c:v>
                </c:pt>
                <c:pt idx="7">
                  <c:v>37816</c:v>
                </c:pt>
                <c:pt idx="8">
                  <c:v>37823</c:v>
                </c:pt>
                <c:pt idx="9">
                  <c:v>37830</c:v>
                </c:pt>
                <c:pt idx="10">
                  <c:v>37837</c:v>
                </c:pt>
                <c:pt idx="11">
                  <c:v>37844</c:v>
                </c:pt>
                <c:pt idx="12">
                  <c:v>37851</c:v>
                </c:pt>
                <c:pt idx="13">
                  <c:v>37858</c:v>
                </c:pt>
                <c:pt idx="14">
                  <c:v>37865</c:v>
                </c:pt>
                <c:pt idx="15">
                  <c:v>37872</c:v>
                </c:pt>
                <c:pt idx="16">
                  <c:v>37879</c:v>
                </c:pt>
                <c:pt idx="17">
                  <c:v>37886</c:v>
                </c:pt>
                <c:pt idx="18">
                  <c:v>37893</c:v>
                </c:pt>
                <c:pt idx="19">
                  <c:v>37900</c:v>
                </c:pt>
                <c:pt idx="20">
                  <c:v>37907</c:v>
                </c:pt>
                <c:pt idx="21">
                  <c:v>37914</c:v>
                </c:pt>
                <c:pt idx="22">
                  <c:v>37921</c:v>
                </c:pt>
                <c:pt idx="23">
                  <c:v>37928</c:v>
                </c:pt>
                <c:pt idx="24">
                  <c:v>37935</c:v>
                </c:pt>
                <c:pt idx="25">
                  <c:v>37942</c:v>
                </c:pt>
                <c:pt idx="26">
                  <c:v>37949</c:v>
                </c:pt>
                <c:pt idx="27">
                  <c:v>37956</c:v>
                </c:pt>
                <c:pt idx="28">
                  <c:v>37963</c:v>
                </c:pt>
                <c:pt idx="29">
                  <c:v>37970</c:v>
                </c:pt>
                <c:pt idx="30">
                  <c:v>37977</c:v>
                </c:pt>
                <c:pt idx="31">
                  <c:v>37984</c:v>
                </c:pt>
                <c:pt idx="32">
                  <c:v>37991</c:v>
                </c:pt>
                <c:pt idx="33">
                  <c:v>37998</c:v>
                </c:pt>
                <c:pt idx="34">
                  <c:v>38005</c:v>
                </c:pt>
                <c:pt idx="35">
                  <c:v>38012</c:v>
                </c:pt>
                <c:pt idx="36">
                  <c:v>38019</c:v>
                </c:pt>
                <c:pt idx="37">
                  <c:v>38026</c:v>
                </c:pt>
                <c:pt idx="38">
                  <c:v>38033</c:v>
                </c:pt>
                <c:pt idx="39">
                  <c:v>38040</c:v>
                </c:pt>
                <c:pt idx="40">
                  <c:v>38047</c:v>
                </c:pt>
                <c:pt idx="41">
                  <c:v>38054</c:v>
                </c:pt>
                <c:pt idx="42">
                  <c:v>38061</c:v>
                </c:pt>
                <c:pt idx="43">
                  <c:v>38068</c:v>
                </c:pt>
                <c:pt idx="44">
                  <c:v>38075</c:v>
                </c:pt>
                <c:pt idx="45">
                  <c:v>38082</c:v>
                </c:pt>
                <c:pt idx="46">
                  <c:v>38089</c:v>
                </c:pt>
                <c:pt idx="47">
                  <c:v>38096</c:v>
                </c:pt>
                <c:pt idx="48">
                  <c:v>38103</c:v>
                </c:pt>
                <c:pt idx="49">
                  <c:v>38110</c:v>
                </c:pt>
                <c:pt idx="50">
                  <c:v>38117</c:v>
                </c:pt>
                <c:pt idx="51">
                  <c:v>38124</c:v>
                </c:pt>
                <c:pt idx="52">
                  <c:v>38131</c:v>
                </c:pt>
                <c:pt idx="53">
                  <c:v>38138</c:v>
                </c:pt>
                <c:pt idx="54">
                  <c:v>38145</c:v>
                </c:pt>
                <c:pt idx="55">
                  <c:v>38152</c:v>
                </c:pt>
                <c:pt idx="56">
                  <c:v>38159</c:v>
                </c:pt>
                <c:pt idx="57">
                  <c:v>38166</c:v>
                </c:pt>
                <c:pt idx="58">
                  <c:v>38173</c:v>
                </c:pt>
                <c:pt idx="59">
                  <c:v>38180</c:v>
                </c:pt>
                <c:pt idx="60">
                  <c:v>38187</c:v>
                </c:pt>
                <c:pt idx="61">
                  <c:v>38194</c:v>
                </c:pt>
                <c:pt idx="62">
                  <c:v>38201</c:v>
                </c:pt>
                <c:pt idx="63">
                  <c:v>38208</c:v>
                </c:pt>
                <c:pt idx="64">
                  <c:v>38215</c:v>
                </c:pt>
                <c:pt idx="65">
                  <c:v>38222</c:v>
                </c:pt>
                <c:pt idx="66">
                  <c:v>38229</c:v>
                </c:pt>
                <c:pt idx="67">
                  <c:v>38236</c:v>
                </c:pt>
                <c:pt idx="68">
                  <c:v>38243</c:v>
                </c:pt>
                <c:pt idx="69">
                  <c:v>38250</c:v>
                </c:pt>
                <c:pt idx="70">
                  <c:v>38257</c:v>
                </c:pt>
                <c:pt idx="71">
                  <c:v>38264</c:v>
                </c:pt>
                <c:pt idx="72">
                  <c:v>38271</c:v>
                </c:pt>
                <c:pt idx="73">
                  <c:v>38278</c:v>
                </c:pt>
                <c:pt idx="74">
                  <c:v>38285</c:v>
                </c:pt>
                <c:pt idx="75">
                  <c:v>38292</c:v>
                </c:pt>
                <c:pt idx="76">
                  <c:v>38299</c:v>
                </c:pt>
                <c:pt idx="77">
                  <c:v>38306</c:v>
                </c:pt>
                <c:pt idx="78">
                  <c:v>38313</c:v>
                </c:pt>
                <c:pt idx="79">
                  <c:v>38320</c:v>
                </c:pt>
                <c:pt idx="80">
                  <c:v>38327</c:v>
                </c:pt>
                <c:pt idx="81">
                  <c:v>38334</c:v>
                </c:pt>
                <c:pt idx="82">
                  <c:v>38341</c:v>
                </c:pt>
                <c:pt idx="83">
                  <c:v>38348</c:v>
                </c:pt>
                <c:pt idx="84">
                  <c:v>38355</c:v>
                </c:pt>
                <c:pt idx="85">
                  <c:v>38362</c:v>
                </c:pt>
                <c:pt idx="86">
                  <c:v>38369</c:v>
                </c:pt>
                <c:pt idx="87">
                  <c:v>38376</c:v>
                </c:pt>
                <c:pt idx="88">
                  <c:v>38383</c:v>
                </c:pt>
                <c:pt idx="89">
                  <c:v>38390</c:v>
                </c:pt>
                <c:pt idx="90">
                  <c:v>38397</c:v>
                </c:pt>
                <c:pt idx="91">
                  <c:v>38404</c:v>
                </c:pt>
                <c:pt idx="92">
                  <c:v>38411</c:v>
                </c:pt>
                <c:pt idx="93">
                  <c:v>38418</c:v>
                </c:pt>
                <c:pt idx="94">
                  <c:v>38425</c:v>
                </c:pt>
                <c:pt idx="95">
                  <c:v>38432</c:v>
                </c:pt>
                <c:pt idx="96">
                  <c:v>38439</c:v>
                </c:pt>
                <c:pt idx="97">
                  <c:v>38446</c:v>
                </c:pt>
                <c:pt idx="98">
                  <c:v>38453</c:v>
                </c:pt>
                <c:pt idx="99">
                  <c:v>38460</c:v>
                </c:pt>
                <c:pt idx="100">
                  <c:v>38467</c:v>
                </c:pt>
                <c:pt idx="101">
                  <c:v>38474</c:v>
                </c:pt>
                <c:pt idx="102">
                  <c:v>38481</c:v>
                </c:pt>
                <c:pt idx="103">
                  <c:v>38488</c:v>
                </c:pt>
                <c:pt idx="104">
                  <c:v>38495</c:v>
                </c:pt>
                <c:pt idx="105">
                  <c:v>38502</c:v>
                </c:pt>
                <c:pt idx="106">
                  <c:v>38509</c:v>
                </c:pt>
                <c:pt idx="107">
                  <c:v>38516</c:v>
                </c:pt>
                <c:pt idx="108">
                  <c:v>38523</c:v>
                </c:pt>
                <c:pt idx="109">
                  <c:v>38530</c:v>
                </c:pt>
                <c:pt idx="110">
                  <c:v>38537</c:v>
                </c:pt>
                <c:pt idx="111">
                  <c:v>38544</c:v>
                </c:pt>
                <c:pt idx="112">
                  <c:v>38551</c:v>
                </c:pt>
                <c:pt idx="113">
                  <c:v>38558</c:v>
                </c:pt>
                <c:pt idx="114">
                  <c:v>38565</c:v>
                </c:pt>
                <c:pt idx="115">
                  <c:v>38572</c:v>
                </c:pt>
                <c:pt idx="116">
                  <c:v>38579</c:v>
                </c:pt>
                <c:pt idx="117">
                  <c:v>38586</c:v>
                </c:pt>
                <c:pt idx="118">
                  <c:v>38593</c:v>
                </c:pt>
                <c:pt idx="119">
                  <c:v>38600</c:v>
                </c:pt>
                <c:pt idx="120">
                  <c:v>38607</c:v>
                </c:pt>
                <c:pt idx="121">
                  <c:v>38614</c:v>
                </c:pt>
                <c:pt idx="122">
                  <c:v>38621</c:v>
                </c:pt>
                <c:pt idx="123">
                  <c:v>38628</c:v>
                </c:pt>
                <c:pt idx="124">
                  <c:v>38635</c:v>
                </c:pt>
                <c:pt idx="125">
                  <c:v>38642</c:v>
                </c:pt>
                <c:pt idx="126">
                  <c:v>38649</c:v>
                </c:pt>
                <c:pt idx="127">
                  <c:v>38656</c:v>
                </c:pt>
                <c:pt idx="128">
                  <c:v>38663</c:v>
                </c:pt>
                <c:pt idx="129">
                  <c:v>38670</c:v>
                </c:pt>
                <c:pt idx="130">
                  <c:v>38677</c:v>
                </c:pt>
                <c:pt idx="131">
                  <c:v>38684</c:v>
                </c:pt>
                <c:pt idx="132">
                  <c:v>38691</c:v>
                </c:pt>
                <c:pt idx="133">
                  <c:v>38698</c:v>
                </c:pt>
                <c:pt idx="134">
                  <c:v>38705</c:v>
                </c:pt>
                <c:pt idx="135">
                  <c:v>38712</c:v>
                </c:pt>
                <c:pt idx="136">
                  <c:v>38719</c:v>
                </c:pt>
                <c:pt idx="137">
                  <c:v>38726</c:v>
                </c:pt>
                <c:pt idx="138">
                  <c:v>38733</c:v>
                </c:pt>
                <c:pt idx="139">
                  <c:v>38740</c:v>
                </c:pt>
                <c:pt idx="140">
                  <c:v>38747</c:v>
                </c:pt>
                <c:pt idx="141">
                  <c:v>38754</c:v>
                </c:pt>
                <c:pt idx="142">
                  <c:v>38761</c:v>
                </c:pt>
                <c:pt idx="143">
                  <c:v>38768</c:v>
                </c:pt>
                <c:pt idx="144">
                  <c:v>38775</c:v>
                </c:pt>
                <c:pt idx="145">
                  <c:v>38782</c:v>
                </c:pt>
                <c:pt idx="146">
                  <c:v>38789</c:v>
                </c:pt>
                <c:pt idx="147">
                  <c:v>38796</c:v>
                </c:pt>
                <c:pt idx="148">
                  <c:v>38803</c:v>
                </c:pt>
                <c:pt idx="149">
                  <c:v>38810</c:v>
                </c:pt>
                <c:pt idx="150">
                  <c:v>38817</c:v>
                </c:pt>
                <c:pt idx="151">
                  <c:v>38824</c:v>
                </c:pt>
                <c:pt idx="152">
                  <c:v>38831</c:v>
                </c:pt>
                <c:pt idx="153">
                  <c:v>38838</c:v>
                </c:pt>
                <c:pt idx="154">
                  <c:v>38845</c:v>
                </c:pt>
                <c:pt idx="155">
                  <c:v>38852</c:v>
                </c:pt>
                <c:pt idx="156">
                  <c:v>38859</c:v>
                </c:pt>
                <c:pt idx="157">
                  <c:v>38866</c:v>
                </c:pt>
                <c:pt idx="158">
                  <c:v>38873</c:v>
                </c:pt>
                <c:pt idx="159">
                  <c:v>38880</c:v>
                </c:pt>
                <c:pt idx="160">
                  <c:v>38887</c:v>
                </c:pt>
                <c:pt idx="161">
                  <c:v>38894</c:v>
                </c:pt>
                <c:pt idx="162">
                  <c:v>38901</c:v>
                </c:pt>
                <c:pt idx="163">
                  <c:v>38908</c:v>
                </c:pt>
                <c:pt idx="164">
                  <c:v>38915</c:v>
                </c:pt>
                <c:pt idx="165">
                  <c:v>38922</c:v>
                </c:pt>
                <c:pt idx="166">
                  <c:v>38929</c:v>
                </c:pt>
                <c:pt idx="167">
                  <c:v>38936</c:v>
                </c:pt>
                <c:pt idx="168">
                  <c:v>38943</c:v>
                </c:pt>
                <c:pt idx="169">
                  <c:v>38950</c:v>
                </c:pt>
                <c:pt idx="170">
                  <c:v>38957</c:v>
                </c:pt>
                <c:pt idx="171">
                  <c:v>38964</c:v>
                </c:pt>
                <c:pt idx="172">
                  <c:v>38971</c:v>
                </c:pt>
                <c:pt idx="173">
                  <c:v>38978</c:v>
                </c:pt>
                <c:pt idx="174">
                  <c:v>38985</c:v>
                </c:pt>
                <c:pt idx="175">
                  <c:v>38992</c:v>
                </c:pt>
                <c:pt idx="176">
                  <c:v>38999</c:v>
                </c:pt>
                <c:pt idx="177">
                  <c:v>39006</c:v>
                </c:pt>
                <c:pt idx="178">
                  <c:v>39013</c:v>
                </c:pt>
                <c:pt idx="179">
                  <c:v>39020</c:v>
                </c:pt>
                <c:pt idx="180">
                  <c:v>39027</c:v>
                </c:pt>
                <c:pt idx="181">
                  <c:v>39034</c:v>
                </c:pt>
                <c:pt idx="182">
                  <c:v>39041</c:v>
                </c:pt>
                <c:pt idx="183">
                  <c:v>39048</c:v>
                </c:pt>
                <c:pt idx="184">
                  <c:v>39055</c:v>
                </c:pt>
                <c:pt idx="185">
                  <c:v>39062</c:v>
                </c:pt>
                <c:pt idx="186">
                  <c:v>39069</c:v>
                </c:pt>
                <c:pt idx="187">
                  <c:v>39076</c:v>
                </c:pt>
                <c:pt idx="188">
                  <c:v>39083</c:v>
                </c:pt>
                <c:pt idx="189">
                  <c:v>39090</c:v>
                </c:pt>
                <c:pt idx="190">
                  <c:v>39097</c:v>
                </c:pt>
                <c:pt idx="191">
                  <c:v>39104</c:v>
                </c:pt>
                <c:pt idx="192">
                  <c:v>39111</c:v>
                </c:pt>
                <c:pt idx="193">
                  <c:v>39118</c:v>
                </c:pt>
                <c:pt idx="194">
                  <c:v>39125</c:v>
                </c:pt>
                <c:pt idx="195">
                  <c:v>39132</c:v>
                </c:pt>
                <c:pt idx="196">
                  <c:v>39139</c:v>
                </c:pt>
                <c:pt idx="197">
                  <c:v>39146</c:v>
                </c:pt>
                <c:pt idx="198">
                  <c:v>39153</c:v>
                </c:pt>
                <c:pt idx="199">
                  <c:v>39160</c:v>
                </c:pt>
                <c:pt idx="200">
                  <c:v>39167</c:v>
                </c:pt>
                <c:pt idx="201">
                  <c:v>39174</c:v>
                </c:pt>
                <c:pt idx="202">
                  <c:v>39181</c:v>
                </c:pt>
                <c:pt idx="203">
                  <c:v>39188</c:v>
                </c:pt>
                <c:pt idx="204">
                  <c:v>39195</c:v>
                </c:pt>
                <c:pt idx="205">
                  <c:v>39202</c:v>
                </c:pt>
                <c:pt idx="206">
                  <c:v>39209</c:v>
                </c:pt>
                <c:pt idx="207">
                  <c:v>39216</c:v>
                </c:pt>
                <c:pt idx="208">
                  <c:v>39223</c:v>
                </c:pt>
                <c:pt idx="209">
                  <c:v>39230</c:v>
                </c:pt>
                <c:pt idx="210">
                  <c:v>39237</c:v>
                </c:pt>
                <c:pt idx="211">
                  <c:v>39244</c:v>
                </c:pt>
                <c:pt idx="212">
                  <c:v>39251</c:v>
                </c:pt>
                <c:pt idx="213">
                  <c:v>39258</c:v>
                </c:pt>
                <c:pt idx="214">
                  <c:v>39265</c:v>
                </c:pt>
                <c:pt idx="215">
                  <c:v>39272</c:v>
                </c:pt>
                <c:pt idx="216">
                  <c:v>39279</c:v>
                </c:pt>
                <c:pt idx="217">
                  <c:v>39286</c:v>
                </c:pt>
                <c:pt idx="218">
                  <c:v>39293</c:v>
                </c:pt>
                <c:pt idx="219">
                  <c:v>39300</c:v>
                </c:pt>
                <c:pt idx="220">
                  <c:v>39307</c:v>
                </c:pt>
                <c:pt idx="221">
                  <c:v>39314</c:v>
                </c:pt>
                <c:pt idx="222">
                  <c:v>39321</c:v>
                </c:pt>
                <c:pt idx="223">
                  <c:v>39328</c:v>
                </c:pt>
                <c:pt idx="224">
                  <c:v>39335</c:v>
                </c:pt>
                <c:pt idx="225">
                  <c:v>39342</c:v>
                </c:pt>
                <c:pt idx="226">
                  <c:v>39349</c:v>
                </c:pt>
                <c:pt idx="227">
                  <c:v>39356</c:v>
                </c:pt>
                <c:pt idx="228">
                  <c:v>39363</c:v>
                </c:pt>
                <c:pt idx="229">
                  <c:v>39370</c:v>
                </c:pt>
                <c:pt idx="230">
                  <c:v>39377</c:v>
                </c:pt>
                <c:pt idx="231">
                  <c:v>39384</c:v>
                </c:pt>
                <c:pt idx="232">
                  <c:v>39391</c:v>
                </c:pt>
                <c:pt idx="233">
                  <c:v>39398</c:v>
                </c:pt>
                <c:pt idx="234">
                  <c:v>39405</c:v>
                </c:pt>
                <c:pt idx="235">
                  <c:v>39412</c:v>
                </c:pt>
                <c:pt idx="236">
                  <c:v>39419</c:v>
                </c:pt>
                <c:pt idx="237">
                  <c:v>39426</c:v>
                </c:pt>
                <c:pt idx="238">
                  <c:v>39433</c:v>
                </c:pt>
                <c:pt idx="239">
                  <c:v>39440</c:v>
                </c:pt>
                <c:pt idx="240">
                  <c:v>39447</c:v>
                </c:pt>
                <c:pt idx="241">
                  <c:v>39454</c:v>
                </c:pt>
                <c:pt idx="242">
                  <c:v>39461</c:v>
                </c:pt>
                <c:pt idx="243">
                  <c:v>39468</c:v>
                </c:pt>
                <c:pt idx="244">
                  <c:v>39475</c:v>
                </c:pt>
                <c:pt idx="245">
                  <c:v>39482</c:v>
                </c:pt>
                <c:pt idx="246">
                  <c:v>39489</c:v>
                </c:pt>
                <c:pt idx="247">
                  <c:v>39496</c:v>
                </c:pt>
                <c:pt idx="248">
                  <c:v>39503</c:v>
                </c:pt>
                <c:pt idx="249">
                  <c:v>39510</c:v>
                </c:pt>
                <c:pt idx="250">
                  <c:v>39517</c:v>
                </c:pt>
                <c:pt idx="251">
                  <c:v>39524</c:v>
                </c:pt>
                <c:pt idx="252">
                  <c:v>39531</c:v>
                </c:pt>
                <c:pt idx="253">
                  <c:v>39538</c:v>
                </c:pt>
                <c:pt idx="254">
                  <c:v>39545</c:v>
                </c:pt>
                <c:pt idx="255">
                  <c:v>39552</c:v>
                </c:pt>
                <c:pt idx="256">
                  <c:v>39559</c:v>
                </c:pt>
                <c:pt idx="257">
                  <c:v>39566</c:v>
                </c:pt>
                <c:pt idx="258">
                  <c:v>39573</c:v>
                </c:pt>
                <c:pt idx="259">
                  <c:v>39580</c:v>
                </c:pt>
                <c:pt idx="260">
                  <c:v>39587</c:v>
                </c:pt>
                <c:pt idx="261">
                  <c:v>39594</c:v>
                </c:pt>
                <c:pt idx="262">
                  <c:v>39601</c:v>
                </c:pt>
                <c:pt idx="263">
                  <c:v>39608</c:v>
                </c:pt>
                <c:pt idx="264">
                  <c:v>39615</c:v>
                </c:pt>
                <c:pt idx="265">
                  <c:v>39622</c:v>
                </c:pt>
                <c:pt idx="266">
                  <c:v>39629</c:v>
                </c:pt>
                <c:pt idx="267">
                  <c:v>39636</c:v>
                </c:pt>
                <c:pt idx="268">
                  <c:v>39643</c:v>
                </c:pt>
                <c:pt idx="269">
                  <c:v>39650</c:v>
                </c:pt>
                <c:pt idx="270">
                  <c:v>39657</c:v>
                </c:pt>
                <c:pt idx="271">
                  <c:v>39664</c:v>
                </c:pt>
                <c:pt idx="272">
                  <c:v>39671</c:v>
                </c:pt>
                <c:pt idx="273">
                  <c:v>39678</c:v>
                </c:pt>
                <c:pt idx="274">
                  <c:v>39685</c:v>
                </c:pt>
                <c:pt idx="275">
                  <c:v>39692</c:v>
                </c:pt>
                <c:pt idx="276">
                  <c:v>39699</c:v>
                </c:pt>
                <c:pt idx="277">
                  <c:v>39706</c:v>
                </c:pt>
                <c:pt idx="278">
                  <c:v>39713</c:v>
                </c:pt>
                <c:pt idx="279">
                  <c:v>39720</c:v>
                </c:pt>
                <c:pt idx="280">
                  <c:v>39727</c:v>
                </c:pt>
                <c:pt idx="281">
                  <c:v>39734</c:v>
                </c:pt>
                <c:pt idx="282">
                  <c:v>39741</c:v>
                </c:pt>
                <c:pt idx="283">
                  <c:v>39748</c:v>
                </c:pt>
                <c:pt idx="284">
                  <c:v>39755</c:v>
                </c:pt>
                <c:pt idx="285">
                  <c:v>39762</c:v>
                </c:pt>
                <c:pt idx="286">
                  <c:v>39769</c:v>
                </c:pt>
                <c:pt idx="287">
                  <c:v>39776</c:v>
                </c:pt>
                <c:pt idx="288">
                  <c:v>39783</c:v>
                </c:pt>
                <c:pt idx="289">
                  <c:v>39790</c:v>
                </c:pt>
                <c:pt idx="290">
                  <c:v>39797</c:v>
                </c:pt>
                <c:pt idx="291">
                  <c:v>39804</c:v>
                </c:pt>
                <c:pt idx="292">
                  <c:v>39811</c:v>
                </c:pt>
                <c:pt idx="293">
                  <c:v>39818</c:v>
                </c:pt>
                <c:pt idx="294">
                  <c:v>39825</c:v>
                </c:pt>
                <c:pt idx="295">
                  <c:v>39832</c:v>
                </c:pt>
                <c:pt idx="296">
                  <c:v>39839</c:v>
                </c:pt>
                <c:pt idx="297">
                  <c:v>39846</c:v>
                </c:pt>
                <c:pt idx="298">
                  <c:v>39853</c:v>
                </c:pt>
                <c:pt idx="299">
                  <c:v>39860</c:v>
                </c:pt>
                <c:pt idx="300">
                  <c:v>39867</c:v>
                </c:pt>
                <c:pt idx="301">
                  <c:v>39874</c:v>
                </c:pt>
                <c:pt idx="302">
                  <c:v>39881</c:v>
                </c:pt>
                <c:pt idx="303">
                  <c:v>39888</c:v>
                </c:pt>
                <c:pt idx="304">
                  <c:v>39895</c:v>
                </c:pt>
                <c:pt idx="305">
                  <c:v>39902</c:v>
                </c:pt>
                <c:pt idx="306">
                  <c:v>39909</c:v>
                </c:pt>
                <c:pt idx="307">
                  <c:v>39916</c:v>
                </c:pt>
                <c:pt idx="308">
                  <c:v>39923</c:v>
                </c:pt>
                <c:pt idx="309">
                  <c:v>39930</c:v>
                </c:pt>
                <c:pt idx="310">
                  <c:v>39937</c:v>
                </c:pt>
                <c:pt idx="311">
                  <c:v>39944</c:v>
                </c:pt>
                <c:pt idx="312">
                  <c:v>39951</c:v>
                </c:pt>
                <c:pt idx="313">
                  <c:v>39958</c:v>
                </c:pt>
                <c:pt idx="314">
                  <c:v>39965</c:v>
                </c:pt>
                <c:pt idx="315">
                  <c:v>39972</c:v>
                </c:pt>
              </c:numCache>
            </c:numRef>
          </c:cat>
          <c:val>
            <c:numRef>
              <c:f>Sheet1!$B$1:$B$316</c:f>
              <c:numCache>
                <c:formatCode>General</c:formatCode>
                <c:ptCount val="316"/>
                <c:pt idx="0">
                  <c:v>142.1</c:v>
                </c:pt>
                <c:pt idx="1">
                  <c:v>136.5</c:v>
                </c:pt>
                <c:pt idx="2">
                  <c:v>148.69999999999999</c:v>
                </c:pt>
                <c:pt idx="3">
                  <c:v>151.5</c:v>
                </c:pt>
                <c:pt idx="4">
                  <c:v>139.1</c:v>
                </c:pt>
                <c:pt idx="5">
                  <c:v>143.5</c:v>
                </c:pt>
                <c:pt idx="6">
                  <c:v>141.30000000000001</c:v>
                </c:pt>
                <c:pt idx="7">
                  <c:v>146.69999999999999</c:v>
                </c:pt>
                <c:pt idx="8">
                  <c:v>151.5</c:v>
                </c:pt>
                <c:pt idx="9">
                  <c:v>146.9</c:v>
                </c:pt>
                <c:pt idx="10">
                  <c:v>150</c:v>
                </c:pt>
                <c:pt idx="11">
                  <c:v>153.80000000000001</c:v>
                </c:pt>
                <c:pt idx="12">
                  <c:v>160.4</c:v>
                </c:pt>
                <c:pt idx="13">
                  <c:v>174.1</c:v>
                </c:pt>
                <c:pt idx="14">
                  <c:v>167.9</c:v>
                </c:pt>
                <c:pt idx="15">
                  <c:v>160.80000000000001</c:v>
                </c:pt>
                <c:pt idx="16">
                  <c:v>169.2</c:v>
                </c:pt>
                <c:pt idx="17">
                  <c:v>159.5</c:v>
                </c:pt>
                <c:pt idx="18">
                  <c:v>150.1</c:v>
                </c:pt>
                <c:pt idx="19">
                  <c:v>153.9</c:v>
                </c:pt>
                <c:pt idx="20">
                  <c:v>154.9</c:v>
                </c:pt>
                <c:pt idx="21">
                  <c:v>155.9</c:v>
                </c:pt>
                <c:pt idx="22">
                  <c:v>146.6</c:v>
                </c:pt>
                <c:pt idx="23">
                  <c:v>153.69999999999999</c:v>
                </c:pt>
                <c:pt idx="24">
                  <c:v>142.19999999999999</c:v>
                </c:pt>
                <c:pt idx="25">
                  <c:v>143.69999999999999</c:v>
                </c:pt>
                <c:pt idx="26">
                  <c:v>150</c:v>
                </c:pt>
                <c:pt idx="27">
                  <c:v>137.9</c:v>
                </c:pt>
                <c:pt idx="28">
                  <c:v>139.1</c:v>
                </c:pt>
                <c:pt idx="29">
                  <c:v>136</c:v>
                </c:pt>
                <c:pt idx="30">
                  <c:v>146</c:v>
                </c:pt>
                <c:pt idx="31">
                  <c:v>142.30000000000001</c:v>
                </c:pt>
                <c:pt idx="32">
                  <c:v>151.30000000000001</c:v>
                </c:pt>
                <c:pt idx="33">
                  <c:v>154.69999999999999</c:v>
                </c:pt>
                <c:pt idx="34">
                  <c:v>158.4</c:v>
                </c:pt>
                <c:pt idx="35">
                  <c:v>164.6</c:v>
                </c:pt>
                <c:pt idx="36">
                  <c:v>156.4</c:v>
                </c:pt>
                <c:pt idx="37">
                  <c:v>164.2</c:v>
                </c:pt>
                <c:pt idx="38">
                  <c:v>166.7</c:v>
                </c:pt>
                <c:pt idx="39">
                  <c:v>170.2</c:v>
                </c:pt>
                <c:pt idx="40">
                  <c:v>171.6</c:v>
                </c:pt>
                <c:pt idx="41">
                  <c:v>171.1</c:v>
                </c:pt>
                <c:pt idx="42">
                  <c:v>160.4</c:v>
                </c:pt>
                <c:pt idx="43">
                  <c:v>167.4</c:v>
                </c:pt>
                <c:pt idx="44">
                  <c:v>172.8</c:v>
                </c:pt>
                <c:pt idx="45">
                  <c:v>172.8</c:v>
                </c:pt>
                <c:pt idx="46">
                  <c:v>173.7</c:v>
                </c:pt>
                <c:pt idx="47">
                  <c:v>177.6</c:v>
                </c:pt>
                <c:pt idx="48">
                  <c:v>178</c:v>
                </c:pt>
                <c:pt idx="49">
                  <c:v>178.8</c:v>
                </c:pt>
                <c:pt idx="50">
                  <c:v>186</c:v>
                </c:pt>
                <c:pt idx="51">
                  <c:v>199.6</c:v>
                </c:pt>
                <c:pt idx="52">
                  <c:v>205.1</c:v>
                </c:pt>
                <c:pt idx="53">
                  <c:v>195.9</c:v>
                </c:pt>
                <c:pt idx="54">
                  <c:v>195.1</c:v>
                </c:pt>
                <c:pt idx="55">
                  <c:v>180.2</c:v>
                </c:pt>
                <c:pt idx="56">
                  <c:v>171.9</c:v>
                </c:pt>
                <c:pt idx="57">
                  <c:v>177.3</c:v>
                </c:pt>
                <c:pt idx="58">
                  <c:v>178.4</c:v>
                </c:pt>
                <c:pt idx="59">
                  <c:v>185.7</c:v>
                </c:pt>
                <c:pt idx="60">
                  <c:v>188.9</c:v>
                </c:pt>
                <c:pt idx="61">
                  <c:v>179.6</c:v>
                </c:pt>
                <c:pt idx="62">
                  <c:v>180.5</c:v>
                </c:pt>
                <c:pt idx="63">
                  <c:v>186.1</c:v>
                </c:pt>
                <c:pt idx="64">
                  <c:v>187.5</c:v>
                </c:pt>
                <c:pt idx="65">
                  <c:v>186.5</c:v>
                </c:pt>
                <c:pt idx="66">
                  <c:v>176</c:v>
                </c:pt>
                <c:pt idx="67">
                  <c:v>178.7</c:v>
                </c:pt>
                <c:pt idx="68">
                  <c:v>179.5</c:v>
                </c:pt>
                <c:pt idx="69">
                  <c:v>188.7</c:v>
                </c:pt>
                <c:pt idx="70">
                  <c:v>193.4</c:v>
                </c:pt>
                <c:pt idx="71">
                  <c:v>187.7</c:v>
                </c:pt>
                <c:pt idx="72">
                  <c:v>195.5</c:v>
                </c:pt>
                <c:pt idx="73">
                  <c:v>200.3</c:v>
                </c:pt>
                <c:pt idx="74">
                  <c:v>195.3</c:v>
                </c:pt>
                <c:pt idx="75">
                  <c:v>197.3</c:v>
                </c:pt>
                <c:pt idx="76">
                  <c:v>189</c:v>
                </c:pt>
                <c:pt idx="77">
                  <c:v>182.7</c:v>
                </c:pt>
                <c:pt idx="78">
                  <c:v>185.1</c:v>
                </c:pt>
                <c:pt idx="79">
                  <c:v>189.3</c:v>
                </c:pt>
                <c:pt idx="80">
                  <c:v>179.6</c:v>
                </c:pt>
                <c:pt idx="81">
                  <c:v>168.2</c:v>
                </c:pt>
                <c:pt idx="82">
                  <c:v>174.6</c:v>
                </c:pt>
                <c:pt idx="83">
                  <c:v>170.3</c:v>
                </c:pt>
                <c:pt idx="84">
                  <c:v>174.4</c:v>
                </c:pt>
                <c:pt idx="85">
                  <c:v>180.1</c:v>
                </c:pt>
                <c:pt idx="86">
                  <c:v>179.3</c:v>
                </c:pt>
                <c:pt idx="87">
                  <c:v>188.3</c:v>
                </c:pt>
                <c:pt idx="88">
                  <c:v>191.4</c:v>
                </c:pt>
                <c:pt idx="89">
                  <c:v>192.8</c:v>
                </c:pt>
                <c:pt idx="90">
                  <c:v>184.5</c:v>
                </c:pt>
                <c:pt idx="91">
                  <c:v>188.7</c:v>
                </c:pt>
                <c:pt idx="92">
                  <c:v>194.4</c:v>
                </c:pt>
                <c:pt idx="93">
                  <c:v>205.9</c:v>
                </c:pt>
                <c:pt idx="94">
                  <c:v>210.1</c:v>
                </c:pt>
                <c:pt idx="95">
                  <c:v>214</c:v>
                </c:pt>
                <c:pt idx="96">
                  <c:v>214.2</c:v>
                </c:pt>
                <c:pt idx="97">
                  <c:v>219.3</c:v>
                </c:pt>
                <c:pt idx="98">
                  <c:v>222</c:v>
                </c:pt>
                <c:pt idx="99">
                  <c:v>206.6</c:v>
                </c:pt>
                <c:pt idx="100">
                  <c:v>215.6</c:v>
                </c:pt>
                <c:pt idx="101">
                  <c:v>213.8</c:v>
                </c:pt>
                <c:pt idx="102">
                  <c:v>202.1</c:v>
                </c:pt>
                <c:pt idx="103">
                  <c:v>202.1</c:v>
                </c:pt>
                <c:pt idx="104">
                  <c:v>199.4</c:v>
                </c:pt>
                <c:pt idx="105">
                  <c:v>198.2</c:v>
                </c:pt>
                <c:pt idx="106">
                  <c:v>200.6</c:v>
                </c:pt>
                <c:pt idx="107">
                  <c:v>207.8</c:v>
                </c:pt>
                <c:pt idx="108">
                  <c:v>208.2</c:v>
                </c:pt>
                <c:pt idx="109">
                  <c:v>220.4</c:v>
                </c:pt>
                <c:pt idx="110">
                  <c:v>217.8</c:v>
                </c:pt>
                <c:pt idx="111">
                  <c:v>233.5</c:v>
                </c:pt>
                <c:pt idx="112">
                  <c:v>223.4</c:v>
                </c:pt>
                <c:pt idx="113">
                  <c:v>213.9</c:v>
                </c:pt>
                <c:pt idx="114">
                  <c:v>219.6</c:v>
                </c:pt>
                <c:pt idx="115">
                  <c:v>232.8</c:v>
                </c:pt>
                <c:pt idx="116">
                  <c:v>249.1</c:v>
                </c:pt>
                <c:pt idx="117">
                  <c:v>257</c:v>
                </c:pt>
                <c:pt idx="118">
                  <c:v>260.10000000000002</c:v>
                </c:pt>
                <c:pt idx="119">
                  <c:v>301.89999999999981</c:v>
                </c:pt>
                <c:pt idx="120">
                  <c:v>290.10000000000002</c:v>
                </c:pt>
                <c:pt idx="121">
                  <c:v>267.3</c:v>
                </c:pt>
                <c:pt idx="122">
                  <c:v>271.60000000000002</c:v>
                </c:pt>
                <c:pt idx="123">
                  <c:v>291.5</c:v>
                </c:pt>
                <c:pt idx="124">
                  <c:v>276.8</c:v>
                </c:pt>
                <c:pt idx="125">
                  <c:v>257.10000000000002</c:v>
                </c:pt>
                <c:pt idx="126">
                  <c:v>240.7</c:v>
                </c:pt>
                <c:pt idx="127">
                  <c:v>226.8</c:v>
                </c:pt>
                <c:pt idx="128">
                  <c:v>215.1</c:v>
                </c:pt>
                <c:pt idx="129">
                  <c:v>213.7</c:v>
                </c:pt>
                <c:pt idx="130">
                  <c:v>202.9</c:v>
                </c:pt>
                <c:pt idx="131">
                  <c:v>199.9</c:v>
                </c:pt>
                <c:pt idx="132">
                  <c:v>215.9</c:v>
                </c:pt>
                <c:pt idx="133">
                  <c:v>220.9</c:v>
                </c:pt>
                <c:pt idx="134">
                  <c:v>223</c:v>
                </c:pt>
                <c:pt idx="135">
                  <c:v>222.1</c:v>
                </c:pt>
                <c:pt idx="136">
                  <c:v>227.8</c:v>
                </c:pt>
                <c:pt idx="137">
                  <c:v>236.8</c:v>
                </c:pt>
                <c:pt idx="138">
                  <c:v>224.3</c:v>
                </c:pt>
                <c:pt idx="139">
                  <c:v>226.7</c:v>
                </c:pt>
                <c:pt idx="140">
                  <c:v>236.2</c:v>
                </c:pt>
                <c:pt idx="141">
                  <c:v>225</c:v>
                </c:pt>
                <c:pt idx="142">
                  <c:v>211.7</c:v>
                </c:pt>
                <c:pt idx="143">
                  <c:v>210.9</c:v>
                </c:pt>
                <c:pt idx="144">
                  <c:v>228.4</c:v>
                </c:pt>
                <c:pt idx="145">
                  <c:v>242.1</c:v>
                </c:pt>
                <c:pt idx="146">
                  <c:v>239.9</c:v>
                </c:pt>
                <c:pt idx="147">
                  <c:v>252.4</c:v>
                </c:pt>
                <c:pt idx="148">
                  <c:v>246.8</c:v>
                </c:pt>
                <c:pt idx="149">
                  <c:v>257.2</c:v>
                </c:pt>
                <c:pt idx="150">
                  <c:v>265</c:v>
                </c:pt>
                <c:pt idx="151">
                  <c:v>277.39999999999981</c:v>
                </c:pt>
                <c:pt idx="152">
                  <c:v>285.8</c:v>
                </c:pt>
                <c:pt idx="153">
                  <c:v>280.60000000000002</c:v>
                </c:pt>
                <c:pt idx="154">
                  <c:v>276.5</c:v>
                </c:pt>
                <c:pt idx="155">
                  <c:v>288</c:v>
                </c:pt>
                <c:pt idx="156">
                  <c:v>270.3</c:v>
                </c:pt>
                <c:pt idx="157">
                  <c:v>276.5</c:v>
                </c:pt>
                <c:pt idx="158">
                  <c:v>282.89999999999981</c:v>
                </c:pt>
                <c:pt idx="159">
                  <c:v>284.60000000000002</c:v>
                </c:pt>
                <c:pt idx="160">
                  <c:v>273.8</c:v>
                </c:pt>
                <c:pt idx="161">
                  <c:v>279.10000000000002</c:v>
                </c:pt>
                <c:pt idx="162">
                  <c:v>287.89999999999981</c:v>
                </c:pt>
                <c:pt idx="163">
                  <c:v>294.3</c:v>
                </c:pt>
                <c:pt idx="164">
                  <c:v>297.5</c:v>
                </c:pt>
                <c:pt idx="165">
                  <c:v>300.60000000000002</c:v>
                </c:pt>
                <c:pt idx="166">
                  <c:v>293.60000000000002</c:v>
                </c:pt>
                <c:pt idx="167">
                  <c:v>299.5</c:v>
                </c:pt>
                <c:pt idx="168">
                  <c:v>285.89999999999981</c:v>
                </c:pt>
                <c:pt idx="169">
                  <c:v>271</c:v>
                </c:pt>
                <c:pt idx="170">
                  <c:v>257.7</c:v>
                </c:pt>
                <c:pt idx="171">
                  <c:v>242.6</c:v>
                </c:pt>
                <c:pt idx="172">
                  <c:v>230.6</c:v>
                </c:pt>
                <c:pt idx="173">
                  <c:v>220.7</c:v>
                </c:pt>
                <c:pt idx="174">
                  <c:v>211</c:v>
                </c:pt>
                <c:pt idx="175">
                  <c:v>210.6</c:v>
                </c:pt>
                <c:pt idx="176">
                  <c:v>210.5</c:v>
                </c:pt>
                <c:pt idx="177">
                  <c:v>209</c:v>
                </c:pt>
                <c:pt idx="178">
                  <c:v>214</c:v>
                </c:pt>
                <c:pt idx="179">
                  <c:v>219.6</c:v>
                </c:pt>
                <c:pt idx="180">
                  <c:v>221.8</c:v>
                </c:pt>
                <c:pt idx="181">
                  <c:v>222.6</c:v>
                </c:pt>
                <c:pt idx="182">
                  <c:v>223.9</c:v>
                </c:pt>
                <c:pt idx="183">
                  <c:v>222.5</c:v>
                </c:pt>
                <c:pt idx="184">
                  <c:v>227.6</c:v>
                </c:pt>
                <c:pt idx="185">
                  <c:v>218.3</c:v>
                </c:pt>
                <c:pt idx="186">
                  <c:v>229.2</c:v>
                </c:pt>
                <c:pt idx="187">
                  <c:v>226.3</c:v>
                </c:pt>
                <c:pt idx="188">
                  <c:v>230.8</c:v>
                </c:pt>
                <c:pt idx="189">
                  <c:v>222.2</c:v>
                </c:pt>
                <c:pt idx="190">
                  <c:v>204.6</c:v>
                </c:pt>
                <c:pt idx="191">
                  <c:v>198</c:v>
                </c:pt>
                <c:pt idx="192">
                  <c:v>215.1</c:v>
                </c:pt>
                <c:pt idx="193">
                  <c:v>221.3</c:v>
                </c:pt>
                <c:pt idx="194">
                  <c:v>231.8</c:v>
                </c:pt>
                <c:pt idx="195">
                  <c:v>237.5</c:v>
                </c:pt>
                <c:pt idx="196">
                  <c:v>239.7</c:v>
                </c:pt>
                <c:pt idx="197">
                  <c:v>247</c:v>
                </c:pt>
                <c:pt idx="198">
                  <c:v>249.5</c:v>
                </c:pt>
                <c:pt idx="199">
                  <c:v>247.8</c:v>
                </c:pt>
                <c:pt idx="200">
                  <c:v>254.3</c:v>
                </c:pt>
                <c:pt idx="201">
                  <c:v>262.3</c:v>
                </c:pt>
                <c:pt idx="202">
                  <c:v>274.2</c:v>
                </c:pt>
                <c:pt idx="203">
                  <c:v>280</c:v>
                </c:pt>
                <c:pt idx="204">
                  <c:v>277</c:v>
                </c:pt>
                <c:pt idx="205">
                  <c:v>293.7</c:v>
                </c:pt>
                <c:pt idx="206">
                  <c:v>314.39999999999981</c:v>
                </c:pt>
                <c:pt idx="207">
                  <c:v>314.8</c:v>
                </c:pt>
                <c:pt idx="208">
                  <c:v>323.3</c:v>
                </c:pt>
                <c:pt idx="209">
                  <c:v>333.5</c:v>
                </c:pt>
                <c:pt idx="210">
                  <c:v>319.3</c:v>
                </c:pt>
                <c:pt idx="211">
                  <c:v>299.89999999999981</c:v>
                </c:pt>
                <c:pt idx="212">
                  <c:v>290.3</c:v>
                </c:pt>
                <c:pt idx="213">
                  <c:v>291.60000000000002</c:v>
                </c:pt>
                <c:pt idx="214">
                  <c:v>282.89999999999981</c:v>
                </c:pt>
                <c:pt idx="215">
                  <c:v>294.89999999999981</c:v>
                </c:pt>
                <c:pt idx="216">
                  <c:v>306.5</c:v>
                </c:pt>
                <c:pt idx="217">
                  <c:v>279.7</c:v>
                </c:pt>
                <c:pt idx="218">
                  <c:v>261.39999999999981</c:v>
                </c:pt>
                <c:pt idx="219">
                  <c:v>268.60000000000002</c:v>
                </c:pt>
                <c:pt idx="220">
                  <c:v>265.8</c:v>
                </c:pt>
                <c:pt idx="221">
                  <c:v>283.3</c:v>
                </c:pt>
                <c:pt idx="222">
                  <c:v>278.8</c:v>
                </c:pt>
                <c:pt idx="223">
                  <c:v>298.5</c:v>
                </c:pt>
                <c:pt idx="224">
                  <c:v>293.3</c:v>
                </c:pt>
                <c:pt idx="225">
                  <c:v>277.5</c:v>
                </c:pt>
                <c:pt idx="226">
                  <c:v>285.60000000000002</c:v>
                </c:pt>
                <c:pt idx="227">
                  <c:v>270.7</c:v>
                </c:pt>
                <c:pt idx="228">
                  <c:v>274.39999999999981</c:v>
                </c:pt>
                <c:pt idx="229">
                  <c:v>274</c:v>
                </c:pt>
                <c:pt idx="230">
                  <c:v>280.10000000000002</c:v>
                </c:pt>
                <c:pt idx="231">
                  <c:v>292.39999999999981</c:v>
                </c:pt>
                <c:pt idx="232">
                  <c:v>307.60000000000002</c:v>
                </c:pt>
                <c:pt idx="233">
                  <c:v>316</c:v>
                </c:pt>
                <c:pt idx="234">
                  <c:v>306</c:v>
                </c:pt>
                <c:pt idx="235">
                  <c:v>306.3</c:v>
                </c:pt>
                <c:pt idx="236">
                  <c:v>301.7</c:v>
                </c:pt>
                <c:pt idx="237">
                  <c:v>289.7</c:v>
                </c:pt>
                <c:pt idx="238">
                  <c:v>299</c:v>
                </c:pt>
                <c:pt idx="239">
                  <c:v>293.10000000000002</c:v>
                </c:pt>
                <c:pt idx="240">
                  <c:v>306.2</c:v>
                </c:pt>
                <c:pt idx="241">
                  <c:v>316.10000000000002</c:v>
                </c:pt>
                <c:pt idx="242">
                  <c:v>301.10000000000002</c:v>
                </c:pt>
                <c:pt idx="243">
                  <c:v>300.7</c:v>
                </c:pt>
                <c:pt idx="244">
                  <c:v>294.60000000000002</c:v>
                </c:pt>
                <c:pt idx="245">
                  <c:v>298.7</c:v>
                </c:pt>
                <c:pt idx="246">
                  <c:v>296.7</c:v>
                </c:pt>
                <c:pt idx="247">
                  <c:v>309.2</c:v>
                </c:pt>
                <c:pt idx="248">
                  <c:v>304.89999999999981</c:v>
                </c:pt>
                <c:pt idx="249">
                  <c:v>305.5</c:v>
                </c:pt>
                <c:pt idx="250">
                  <c:v>325</c:v>
                </c:pt>
                <c:pt idx="251">
                  <c:v>332.1</c:v>
                </c:pt>
                <c:pt idx="252">
                  <c:v>318.39999999999981</c:v>
                </c:pt>
                <c:pt idx="253">
                  <c:v>319.60000000000002</c:v>
                </c:pt>
                <c:pt idx="254">
                  <c:v>322.89999999999981</c:v>
                </c:pt>
                <c:pt idx="255">
                  <c:v>335.3</c:v>
                </c:pt>
                <c:pt idx="256">
                  <c:v>338.7</c:v>
                </c:pt>
                <c:pt idx="257">
                  <c:v>352.5</c:v>
                </c:pt>
                <c:pt idx="258">
                  <c:v>357.1</c:v>
                </c:pt>
                <c:pt idx="259">
                  <c:v>374.5</c:v>
                </c:pt>
                <c:pt idx="260">
                  <c:v>385.5</c:v>
                </c:pt>
                <c:pt idx="261">
                  <c:v>396.6</c:v>
                </c:pt>
                <c:pt idx="262">
                  <c:v>396.1</c:v>
                </c:pt>
                <c:pt idx="263">
                  <c:v>398.5</c:v>
                </c:pt>
                <c:pt idx="264">
                  <c:v>396.8</c:v>
                </c:pt>
                <c:pt idx="265">
                  <c:v>401.1</c:v>
                </c:pt>
                <c:pt idx="266">
                  <c:v>399.9</c:v>
                </c:pt>
                <c:pt idx="267">
                  <c:v>403.3</c:v>
                </c:pt>
                <c:pt idx="268">
                  <c:v>405.4</c:v>
                </c:pt>
                <c:pt idx="269">
                  <c:v>389.7</c:v>
                </c:pt>
                <c:pt idx="270">
                  <c:v>370.2</c:v>
                </c:pt>
                <c:pt idx="271">
                  <c:v>368.7</c:v>
                </c:pt>
                <c:pt idx="272">
                  <c:v>365.5</c:v>
                </c:pt>
                <c:pt idx="273">
                  <c:v>365.5</c:v>
                </c:pt>
                <c:pt idx="274">
                  <c:v>368.2</c:v>
                </c:pt>
                <c:pt idx="275">
                  <c:v>358.4</c:v>
                </c:pt>
                <c:pt idx="276">
                  <c:v>355.6</c:v>
                </c:pt>
                <c:pt idx="277">
                  <c:v>399.2</c:v>
                </c:pt>
                <c:pt idx="278">
                  <c:v>384.1</c:v>
                </c:pt>
                <c:pt idx="279">
                  <c:v>361.9</c:v>
                </c:pt>
                <c:pt idx="280">
                  <c:v>332.3</c:v>
                </c:pt>
                <c:pt idx="281">
                  <c:v>290.39999999999981</c:v>
                </c:pt>
                <c:pt idx="282">
                  <c:v>265.7</c:v>
                </c:pt>
                <c:pt idx="283">
                  <c:v>239.1</c:v>
                </c:pt>
                <c:pt idx="284">
                  <c:v>208.7</c:v>
                </c:pt>
                <c:pt idx="285">
                  <c:v>193.3</c:v>
                </c:pt>
                <c:pt idx="286">
                  <c:v>183.8</c:v>
                </c:pt>
                <c:pt idx="287">
                  <c:v>168.4</c:v>
                </c:pt>
                <c:pt idx="288">
                  <c:v>172</c:v>
                </c:pt>
                <c:pt idx="289">
                  <c:v>159.30000000000001</c:v>
                </c:pt>
                <c:pt idx="290">
                  <c:v>167.7</c:v>
                </c:pt>
                <c:pt idx="291">
                  <c:v>160.80000000000001</c:v>
                </c:pt>
                <c:pt idx="292">
                  <c:v>155.1</c:v>
                </c:pt>
                <c:pt idx="293">
                  <c:v>182.2</c:v>
                </c:pt>
                <c:pt idx="294">
                  <c:v>190.6</c:v>
                </c:pt>
                <c:pt idx="295">
                  <c:v>191.6</c:v>
                </c:pt>
                <c:pt idx="296">
                  <c:v>182.2</c:v>
                </c:pt>
                <c:pt idx="297">
                  <c:v>184.4</c:v>
                </c:pt>
                <c:pt idx="298">
                  <c:v>180.6</c:v>
                </c:pt>
                <c:pt idx="299">
                  <c:v>190.7</c:v>
                </c:pt>
                <c:pt idx="300">
                  <c:v>179.2</c:v>
                </c:pt>
                <c:pt idx="301">
                  <c:v>186.1</c:v>
                </c:pt>
                <c:pt idx="302">
                  <c:v>196</c:v>
                </c:pt>
                <c:pt idx="303">
                  <c:v>182.6</c:v>
                </c:pt>
                <c:pt idx="304">
                  <c:v>195.8</c:v>
                </c:pt>
                <c:pt idx="305">
                  <c:v>203.6</c:v>
                </c:pt>
                <c:pt idx="306">
                  <c:v>196.6</c:v>
                </c:pt>
                <c:pt idx="307">
                  <c:v>199.9</c:v>
                </c:pt>
                <c:pt idx="308">
                  <c:v>197.7</c:v>
                </c:pt>
                <c:pt idx="309">
                  <c:v>196.5</c:v>
                </c:pt>
                <c:pt idx="310">
                  <c:v>207</c:v>
                </c:pt>
                <c:pt idx="311">
                  <c:v>231.7</c:v>
                </c:pt>
                <c:pt idx="312">
                  <c:v>232.4</c:v>
                </c:pt>
                <c:pt idx="313">
                  <c:v>255.3</c:v>
                </c:pt>
                <c:pt idx="314">
                  <c:v>262.7</c:v>
                </c:pt>
                <c:pt idx="315">
                  <c:v>281</c:v>
                </c:pt>
              </c:numCache>
            </c:numRef>
          </c:val>
        </c:ser>
        <c:ser>
          <c:idx val="1"/>
          <c:order val="1"/>
          <c:spPr>
            <a:ln>
              <a:solidFill>
                <a:schemeClr val="tx2"/>
              </a:solidFill>
            </a:ln>
          </c:spPr>
          <c:marker>
            <c:symbol val="none"/>
          </c:marker>
          <c:cat>
            <c:numRef>
              <c:f>Sheet1!$A$1:$A$316</c:f>
              <c:numCache>
                <c:formatCode>mmm\ dd\,\ yyyy</c:formatCode>
                <c:ptCount val="316"/>
                <c:pt idx="0">
                  <c:v>37767</c:v>
                </c:pt>
                <c:pt idx="1">
                  <c:v>37774</c:v>
                </c:pt>
                <c:pt idx="2">
                  <c:v>37781</c:v>
                </c:pt>
                <c:pt idx="3">
                  <c:v>37788</c:v>
                </c:pt>
                <c:pt idx="4">
                  <c:v>37795</c:v>
                </c:pt>
                <c:pt idx="5">
                  <c:v>37802</c:v>
                </c:pt>
                <c:pt idx="6">
                  <c:v>37809</c:v>
                </c:pt>
                <c:pt idx="7">
                  <c:v>37816</c:v>
                </c:pt>
                <c:pt idx="8">
                  <c:v>37823</c:v>
                </c:pt>
                <c:pt idx="9">
                  <c:v>37830</c:v>
                </c:pt>
                <c:pt idx="10">
                  <c:v>37837</c:v>
                </c:pt>
                <c:pt idx="11">
                  <c:v>37844</c:v>
                </c:pt>
                <c:pt idx="12">
                  <c:v>37851</c:v>
                </c:pt>
                <c:pt idx="13">
                  <c:v>37858</c:v>
                </c:pt>
                <c:pt idx="14">
                  <c:v>37865</c:v>
                </c:pt>
                <c:pt idx="15">
                  <c:v>37872</c:v>
                </c:pt>
                <c:pt idx="16">
                  <c:v>37879</c:v>
                </c:pt>
                <c:pt idx="17">
                  <c:v>37886</c:v>
                </c:pt>
                <c:pt idx="18">
                  <c:v>37893</c:v>
                </c:pt>
                <c:pt idx="19">
                  <c:v>37900</c:v>
                </c:pt>
                <c:pt idx="20">
                  <c:v>37907</c:v>
                </c:pt>
                <c:pt idx="21">
                  <c:v>37914</c:v>
                </c:pt>
                <c:pt idx="22">
                  <c:v>37921</c:v>
                </c:pt>
                <c:pt idx="23">
                  <c:v>37928</c:v>
                </c:pt>
                <c:pt idx="24">
                  <c:v>37935</c:v>
                </c:pt>
                <c:pt idx="25">
                  <c:v>37942</c:v>
                </c:pt>
                <c:pt idx="26">
                  <c:v>37949</c:v>
                </c:pt>
                <c:pt idx="27">
                  <c:v>37956</c:v>
                </c:pt>
                <c:pt idx="28">
                  <c:v>37963</c:v>
                </c:pt>
                <c:pt idx="29">
                  <c:v>37970</c:v>
                </c:pt>
                <c:pt idx="30">
                  <c:v>37977</c:v>
                </c:pt>
                <c:pt idx="31">
                  <c:v>37984</c:v>
                </c:pt>
                <c:pt idx="32">
                  <c:v>37991</c:v>
                </c:pt>
                <c:pt idx="33">
                  <c:v>37998</c:v>
                </c:pt>
                <c:pt idx="34">
                  <c:v>38005</c:v>
                </c:pt>
                <c:pt idx="35">
                  <c:v>38012</c:v>
                </c:pt>
                <c:pt idx="36">
                  <c:v>38019</c:v>
                </c:pt>
                <c:pt idx="37">
                  <c:v>38026</c:v>
                </c:pt>
                <c:pt idx="38">
                  <c:v>38033</c:v>
                </c:pt>
                <c:pt idx="39">
                  <c:v>38040</c:v>
                </c:pt>
                <c:pt idx="40">
                  <c:v>38047</c:v>
                </c:pt>
                <c:pt idx="41">
                  <c:v>38054</c:v>
                </c:pt>
                <c:pt idx="42">
                  <c:v>38061</c:v>
                </c:pt>
                <c:pt idx="43">
                  <c:v>38068</c:v>
                </c:pt>
                <c:pt idx="44">
                  <c:v>38075</c:v>
                </c:pt>
                <c:pt idx="45">
                  <c:v>38082</c:v>
                </c:pt>
                <c:pt idx="46">
                  <c:v>38089</c:v>
                </c:pt>
                <c:pt idx="47">
                  <c:v>38096</c:v>
                </c:pt>
                <c:pt idx="48">
                  <c:v>38103</c:v>
                </c:pt>
                <c:pt idx="49">
                  <c:v>38110</c:v>
                </c:pt>
                <c:pt idx="50">
                  <c:v>38117</c:v>
                </c:pt>
                <c:pt idx="51">
                  <c:v>38124</c:v>
                </c:pt>
                <c:pt idx="52">
                  <c:v>38131</c:v>
                </c:pt>
                <c:pt idx="53">
                  <c:v>38138</c:v>
                </c:pt>
                <c:pt idx="54">
                  <c:v>38145</c:v>
                </c:pt>
                <c:pt idx="55">
                  <c:v>38152</c:v>
                </c:pt>
                <c:pt idx="56">
                  <c:v>38159</c:v>
                </c:pt>
                <c:pt idx="57">
                  <c:v>38166</c:v>
                </c:pt>
                <c:pt idx="58">
                  <c:v>38173</c:v>
                </c:pt>
                <c:pt idx="59">
                  <c:v>38180</c:v>
                </c:pt>
                <c:pt idx="60">
                  <c:v>38187</c:v>
                </c:pt>
                <c:pt idx="61">
                  <c:v>38194</c:v>
                </c:pt>
                <c:pt idx="62">
                  <c:v>38201</c:v>
                </c:pt>
                <c:pt idx="63">
                  <c:v>38208</c:v>
                </c:pt>
                <c:pt idx="64">
                  <c:v>38215</c:v>
                </c:pt>
                <c:pt idx="65">
                  <c:v>38222</c:v>
                </c:pt>
                <c:pt idx="66">
                  <c:v>38229</c:v>
                </c:pt>
                <c:pt idx="67">
                  <c:v>38236</c:v>
                </c:pt>
                <c:pt idx="68">
                  <c:v>38243</c:v>
                </c:pt>
                <c:pt idx="69">
                  <c:v>38250</c:v>
                </c:pt>
                <c:pt idx="70">
                  <c:v>38257</c:v>
                </c:pt>
                <c:pt idx="71">
                  <c:v>38264</c:v>
                </c:pt>
                <c:pt idx="72">
                  <c:v>38271</c:v>
                </c:pt>
                <c:pt idx="73">
                  <c:v>38278</c:v>
                </c:pt>
                <c:pt idx="74">
                  <c:v>38285</c:v>
                </c:pt>
                <c:pt idx="75">
                  <c:v>38292</c:v>
                </c:pt>
                <c:pt idx="76">
                  <c:v>38299</c:v>
                </c:pt>
                <c:pt idx="77">
                  <c:v>38306</c:v>
                </c:pt>
                <c:pt idx="78">
                  <c:v>38313</c:v>
                </c:pt>
                <c:pt idx="79">
                  <c:v>38320</c:v>
                </c:pt>
                <c:pt idx="80">
                  <c:v>38327</c:v>
                </c:pt>
                <c:pt idx="81">
                  <c:v>38334</c:v>
                </c:pt>
                <c:pt idx="82">
                  <c:v>38341</c:v>
                </c:pt>
                <c:pt idx="83">
                  <c:v>38348</c:v>
                </c:pt>
                <c:pt idx="84">
                  <c:v>38355</c:v>
                </c:pt>
                <c:pt idx="85">
                  <c:v>38362</c:v>
                </c:pt>
                <c:pt idx="86">
                  <c:v>38369</c:v>
                </c:pt>
                <c:pt idx="87">
                  <c:v>38376</c:v>
                </c:pt>
                <c:pt idx="88">
                  <c:v>38383</c:v>
                </c:pt>
                <c:pt idx="89">
                  <c:v>38390</c:v>
                </c:pt>
                <c:pt idx="90">
                  <c:v>38397</c:v>
                </c:pt>
                <c:pt idx="91">
                  <c:v>38404</c:v>
                </c:pt>
                <c:pt idx="92">
                  <c:v>38411</c:v>
                </c:pt>
                <c:pt idx="93">
                  <c:v>38418</c:v>
                </c:pt>
                <c:pt idx="94">
                  <c:v>38425</c:v>
                </c:pt>
                <c:pt idx="95">
                  <c:v>38432</c:v>
                </c:pt>
                <c:pt idx="96">
                  <c:v>38439</c:v>
                </c:pt>
                <c:pt idx="97">
                  <c:v>38446</c:v>
                </c:pt>
                <c:pt idx="98">
                  <c:v>38453</c:v>
                </c:pt>
                <c:pt idx="99">
                  <c:v>38460</c:v>
                </c:pt>
                <c:pt idx="100">
                  <c:v>38467</c:v>
                </c:pt>
                <c:pt idx="101">
                  <c:v>38474</c:v>
                </c:pt>
                <c:pt idx="102">
                  <c:v>38481</c:v>
                </c:pt>
                <c:pt idx="103">
                  <c:v>38488</c:v>
                </c:pt>
                <c:pt idx="104">
                  <c:v>38495</c:v>
                </c:pt>
                <c:pt idx="105">
                  <c:v>38502</c:v>
                </c:pt>
                <c:pt idx="106">
                  <c:v>38509</c:v>
                </c:pt>
                <c:pt idx="107">
                  <c:v>38516</c:v>
                </c:pt>
                <c:pt idx="108">
                  <c:v>38523</c:v>
                </c:pt>
                <c:pt idx="109">
                  <c:v>38530</c:v>
                </c:pt>
                <c:pt idx="110">
                  <c:v>38537</c:v>
                </c:pt>
                <c:pt idx="111">
                  <c:v>38544</c:v>
                </c:pt>
                <c:pt idx="112">
                  <c:v>38551</c:v>
                </c:pt>
                <c:pt idx="113">
                  <c:v>38558</c:v>
                </c:pt>
                <c:pt idx="114">
                  <c:v>38565</c:v>
                </c:pt>
                <c:pt idx="115">
                  <c:v>38572</c:v>
                </c:pt>
                <c:pt idx="116">
                  <c:v>38579</c:v>
                </c:pt>
                <c:pt idx="117">
                  <c:v>38586</c:v>
                </c:pt>
                <c:pt idx="118">
                  <c:v>38593</c:v>
                </c:pt>
                <c:pt idx="119">
                  <c:v>38600</c:v>
                </c:pt>
                <c:pt idx="120">
                  <c:v>38607</c:v>
                </c:pt>
                <c:pt idx="121">
                  <c:v>38614</c:v>
                </c:pt>
                <c:pt idx="122">
                  <c:v>38621</c:v>
                </c:pt>
                <c:pt idx="123">
                  <c:v>38628</c:v>
                </c:pt>
                <c:pt idx="124">
                  <c:v>38635</c:v>
                </c:pt>
                <c:pt idx="125">
                  <c:v>38642</c:v>
                </c:pt>
                <c:pt idx="126">
                  <c:v>38649</c:v>
                </c:pt>
                <c:pt idx="127">
                  <c:v>38656</c:v>
                </c:pt>
                <c:pt idx="128">
                  <c:v>38663</c:v>
                </c:pt>
                <c:pt idx="129">
                  <c:v>38670</c:v>
                </c:pt>
                <c:pt idx="130">
                  <c:v>38677</c:v>
                </c:pt>
                <c:pt idx="131">
                  <c:v>38684</c:v>
                </c:pt>
                <c:pt idx="132">
                  <c:v>38691</c:v>
                </c:pt>
                <c:pt idx="133">
                  <c:v>38698</c:v>
                </c:pt>
                <c:pt idx="134">
                  <c:v>38705</c:v>
                </c:pt>
                <c:pt idx="135">
                  <c:v>38712</c:v>
                </c:pt>
                <c:pt idx="136">
                  <c:v>38719</c:v>
                </c:pt>
                <c:pt idx="137">
                  <c:v>38726</c:v>
                </c:pt>
                <c:pt idx="138">
                  <c:v>38733</c:v>
                </c:pt>
                <c:pt idx="139">
                  <c:v>38740</c:v>
                </c:pt>
                <c:pt idx="140">
                  <c:v>38747</c:v>
                </c:pt>
                <c:pt idx="141">
                  <c:v>38754</c:v>
                </c:pt>
                <c:pt idx="142">
                  <c:v>38761</c:v>
                </c:pt>
                <c:pt idx="143">
                  <c:v>38768</c:v>
                </c:pt>
                <c:pt idx="144">
                  <c:v>38775</c:v>
                </c:pt>
                <c:pt idx="145">
                  <c:v>38782</c:v>
                </c:pt>
                <c:pt idx="146">
                  <c:v>38789</c:v>
                </c:pt>
                <c:pt idx="147">
                  <c:v>38796</c:v>
                </c:pt>
                <c:pt idx="148">
                  <c:v>38803</c:v>
                </c:pt>
                <c:pt idx="149">
                  <c:v>38810</c:v>
                </c:pt>
                <c:pt idx="150">
                  <c:v>38817</c:v>
                </c:pt>
                <c:pt idx="151">
                  <c:v>38824</c:v>
                </c:pt>
                <c:pt idx="152">
                  <c:v>38831</c:v>
                </c:pt>
                <c:pt idx="153">
                  <c:v>38838</c:v>
                </c:pt>
                <c:pt idx="154">
                  <c:v>38845</c:v>
                </c:pt>
                <c:pt idx="155">
                  <c:v>38852</c:v>
                </c:pt>
                <c:pt idx="156">
                  <c:v>38859</c:v>
                </c:pt>
                <c:pt idx="157">
                  <c:v>38866</c:v>
                </c:pt>
                <c:pt idx="158">
                  <c:v>38873</c:v>
                </c:pt>
                <c:pt idx="159">
                  <c:v>38880</c:v>
                </c:pt>
                <c:pt idx="160">
                  <c:v>38887</c:v>
                </c:pt>
                <c:pt idx="161">
                  <c:v>38894</c:v>
                </c:pt>
                <c:pt idx="162">
                  <c:v>38901</c:v>
                </c:pt>
                <c:pt idx="163">
                  <c:v>38908</c:v>
                </c:pt>
                <c:pt idx="164">
                  <c:v>38915</c:v>
                </c:pt>
                <c:pt idx="165">
                  <c:v>38922</c:v>
                </c:pt>
                <c:pt idx="166">
                  <c:v>38929</c:v>
                </c:pt>
                <c:pt idx="167">
                  <c:v>38936</c:v>
                </c:pt>
                <c:pt idx="168">
                  <c:v>38943</c:v>
                </c:pt>
                <c:pt idx="169">
                  <c:v>38950</c:v>
                </c:pt>
                <c:pt idx="170">
                  <c:v>38957</c:v>
                </c:pt>
                <c:pt idx="171">
                  <c:v>38964</c:v>
                </c:pt>
                <c:pt idx="172">
                  <c:v>38971</c:v>
                </c:pt>
                <c:pt idx="173">
                  <c:v>38978</c:v>
                </c:pt>
                <c:pt idx="174">
                  <c:v>38985</c:v>
                </c:pt>
                <c:pt idx="175">
                  <c:v>38992</c:v>
                </c:pt>
                <c:pt idx="176">
                  <c:v>38999</c:v>
                </c:pt>
                <c:pt idx="177">
                  <c:v>39006</c:v>
                </c:pt>
                <c:pt idx="178">
                  <c:v>39013</c:v>
                </c:pt>
                <c:pt idx="179">
                  <c:v>39020</c:v>
                </c:pt>
                <c:pt idx="180">
                  <c:v>39027</c:v>
                </c:pt>
                <c:pt idx="181">
                  <c:v>39034</c:v>
                </c:pt>
                <c:pt idx="182">
                  <c:v>39041</c:v>
                </c:pt>
                <c:pt idx="183">
                  <c:v>39048</c:v>
                </c:pt>
                <c:pt idx="184">
                  <c:v>39055</c:v>
                </c:pt>
                <c:pt idx="185">
                  <c:v>39062</c:v>
                </c:pt>
                <c:pt idx="186">
                  <c:v>39069</c:v>
                </c:pt>
                <c:pt idx="187">
                  <c:v>39076</c:v>
                </c:pt>
                <c:pt idx="188">
                  <c:v>39083</c:v>
                </c:pt>
                <c:pt idx="189">
                  <c:v>39090</c:v>
                </c:pt>
                <c:pt idx="190">
                  <c:v>39097</c:v>
                </c:pt>
                <c:pt idx="191">
                  <c:v>39104</c:v>
                </c:pt>
                <c:pt idx="192">
                  <c:v>39111</c:v>
                </c:pt>
                <c:pt idx="193">
                  <c:v>39118</c:v>
                </c:pt>
                <c:pt idx="194">
                  <c:v>39125</c:v>
                </c:pt>
                <c:pt idx="195">
                  <c:v>39132</c:v>
                </c:pt>
                <c:pt idx="196">
                  <c:v>39139</c:v>
                </c:pt>
                <c:pt idx="197">
                  <c:v>39146</c:v>
                </c:pt>
                <c:pt idx="198">
                  <c:v>39153</c:v>
                </c:pt>
                <c:pt idx="199">
                  <c:v>39160</c:v>
                </c:pt>
                <c:pt idx="200">
                  <c:v>39167</c:v>
                </c:pt>
                <c:pt idx="201">
                  <c:v>39174</c:v>
                </c:pt>
                <c:pt idx="202">
                  <c:v>39181</c:v>
                </c:pt>
                <c:pt idx="203">
                  <c:v>39188</c:v>
                </c:pt>
                <c:pt idx="204">
                  <c:v>39195</c:v>
                </c:pt>
                <c:pt idx="205">
                  <c:v>39202</c:v>
                </c:pt>
                <c:pt idx="206">
                  <c:v>39209</c:v>
                </c:pt>
                <c:pt idx="207">
                  <c:v>39216</c:v>
                </c:pt>
                <c:pt idx="208">
                  <c:v>39223</c:v>
                </c:pt>
                <c:pt idx="209">
                  <c:v>39230</c:v>
                </c:pt>
                <c:pt idx="210">
                  <c:v>39237</c:v>
                </c:pt>
                <c:pt idx="211">
                  <c:v>39244</c:v>
                </c:pt>
                <c:pt idx="212">
                  <c:v>39251</c:v>
                </c:pt>
                <c:pt idx="213">
                  <c:v>39258</c:v>
                </c:pt>
                <c:pt idx="214">
                  <c:v>39265</c:v>
                </c:pt>
                <c:pt idx="215">
                  <c:v>39272</c:v>
                </c:pt>
                <c:pt idx="216">
                  <c:v>39279</c:v>
                </c:pt>
                <c:pt idx="217">
                  <c:v>39286</c:v>
                </c:pt>
                <c:pt idx="218">
                  <c:v>39293</c:v>
                </c:pt>
                <c:pt idx="219">
                  <c:v>39300</c:v>
                </c:pt>
                <c:pt idx="220">
                  <c:v>39307</c:v>
                </c:pt>
                <c:pt idx="221">
                  <c:v>39314</c:v>
                </c:pt>
                <c:pt idx="222">
                  <c:v>39321</c:v>
                </c:pt>
                <c:pt idx="223">
                  <c:v>39328</c:v>
                </c:pt>
                <c:pt idx="224">
                  <c:v>39335</c:v>
                </c:pt>
                <c:pt idx="225">
                  <c:v>39342</c:v>
                </c:pt>
                <c:pt idx="226">
                  <c:v>39349</c:v>
                </c:pt>
                <c:pt idx="227">
                  <c:v>39356</c:v>
                </c:pt>
                <c:pt idx="228">
                  <c:v>39363</c:v>
                </c:pt>
                <c:pt idx="229">
                  <c:v>39370</c:v>
                </c:pt>
                <c:pt idx="230">
                  <c:v>39377</c:v>
                </c:pt>
                <c:pt idx="231">
                  <c:v>39384</c:v>
                </c:pt>
                <c:pt idx="232">
                  <c:v>39391</c:v>
                </c:pt>
                <c:pt idx="233">
                  <c:v>39398</c:v>
                </c:pt>
                <c:pt idx="234">
                  <c:v>39405</c:v>
                </c:pt>
                <c:pt idx="235">
                  <c:v>39412</c:v>
                </c:pt>
                <c:pt idx="236">
                  <c:v>39419</c:v>
                </c:pt>
                <c:pt idx="237">
                  <c:v>39426</c:v>
                </c:pt>
                <c:pt idx="238">
                  <c:v>39433</c:v>
                </c:pt>
                <c:pt idx="239">
                  <c:v>39440</c:v>
                </c:pt>
                <c:pt idx="240">
                  <c:v>39447</c:v>
                </c:pt>
                <c:pt idx="241">
                  <c:v>39454</c:v>
                </c:pt>
                <c:pt idx="242">
                  <c:v>39461</c:v>
                </c:pt>
                <c:pt idx="243">
                  <c:v>39468</c:v>
                </c:pt>
                <c:pt idx="244">
                  <c:v>39475</c:v>
                </c:pt>
                <c:pt idx="245">
                  <c:v>39482</c:v>
                </c:pt>
                <c:pt idx="246">
                  <c:v>39489</c:v>
                </c:pt>
                <c:pt idx="247">
                  <c:v>39496</c:v>
                </c:pt>
                <c:pt idx="248">
                  <c:v>39503</c:v>
                </c:pt>
                <c:pt idx="249">
                  <c:v>39510</c:v>
                </c:pt>
                <c:pt idx="250">
                  <c:v>39517</c:v>
                </c:pt>
                <c:pt idx="251">
                  <c:v>39524</c:v>
                </c:pt>
                <c:pt idx="252">
                  <c:v>39531</c:v>
                </c:pt>
                <c:pt idx="253">
                  <c:v>39538</c:v>
                </c:pt>
                <c:pt idx="254">
                  <c:v>39545</c:v>
                </c:pt>
                <c:pt idx="255">
                  <c:v>39552</c:v>
                </c:pt>
                <c:pt idx="256">
                  <c:v>39559</c:v>
                </c:pt>
                <c:pt idx="257">
                  <c:v>39566</c:v>
                </c:pt>
                <c:pt idx="258">
                  <c:v>39573</c:v>
                </c:pt>
                <c:pt idx="259">
                  <c:v>39580</c:v>
                </c:pt>
                <c:pt idx="260">
                  <c:v>39587</c:v>
                </c:pt>
                <c:pt idx="261">
                  <c:v>39594</c:v>
                </c:pt>
                <c:pt idx="262">
                  <c:v>39601</c:v>
                </c:pt>
                <c:pt idx="263">
                  <c:v>39608</c:v>
                </c:pt>
                <c:pt idx="264">
                  <c:v>39615</c:v>
                </c:pt>
                <c:pt idx="265">
                  <c:v>39622</c:v>
                </c:pt>
                <c:pt idx="266">
                  <c:v>39629</c:v>
                </c:pt>
                <c:pt idx="267">
                  <c:v>39636</c:v>
                </c:pt>
                <c:pt idx="268">
                  <c:v>39643</c:v>
                </c:pt>
                <c:pt idx="269">
                  <c:v>39650</c:v>
                </c:pt>
                <c:pt idx="270">
                  <c:v>39657</c:v>
                </c:pt>
                <c:pt idx="271">
                  <c:v>39664</c:v>
                </c:pt>
                <c:pt idx="272">
                  <c:v>39671</c:v>
                </c:pt>
                <c:pt idx="273">
                  <c:v>39678</c:v>
                </c:pt>
                <c:pt idx="274">
                  <c:v>39685</c:v>
                </c:pt>
                <c:pt idx="275">
                  <c:v>39692</c:v>
                </c:pt>
                <c:pt idx="276">
                  <c:v>39699</c:v>
                </c:pt>
                <c:pt idx="277">
                  <c:v>39706</c:v>
                </c:pt>
                <c:pt idx="278">
                  <c:v>39713</c:v>
                </c:pt>
                <c:pt idx="279">
                  <c:v>39720</c:v>
                </c:pt>
                <c:pt idx="280">
                  <c:v>39727</c:v>
                </c:pt>
                <c:pt idx="281">
                  <c:v>39734</c:v>
                </c:pt>
                <c:pt idx="282">
                  <c:v>39741</c:v>
                </c:pt>
                <c:pt idx="283">
                  <c:v>39748</c:v>
                </c:pt>
                <c:pt idx="284">
                  <c:v>39755</c:v>
                </c:pt>
                <c:pt idx="285">
                  <c:v>39762</c:v>
                </c:pt>
                <c:pt idx="286">
                  <c:v>39769</c:v>
                </c:pt>
                <c:pt idx="287">
                  <c:v>39776</c:v>
                </c:pt>
                <c:pt idx="288">
                  <c:v>39783</c:v>
                </c:pt>
                <c:pt idx="289">
                  <c:v>39790</c:v>
                </c:pt>
                <c:pt idx="290">
                  <c:v>39797</c:v>
                </c:pt>
                <c:pt idx="291">
                  <c:v>39804</c:v>
                </c:pt>
                <c:pt idx="292">
                  <c:v>39811</c:v>
                </c:pt>
                <c:pt idx="293">
                  <c:v>39818</c:v>
                </c:pt>
                <c:pt idx="294">
                  <c:v>39825</c:v>
                </c:pt>
                <c:pt idx="295">
                  <c:v>39832</c:v>
                </c:pt>
                <c:pt idx="296">
                  <c:v>39839</c:v>
                </c:pt>
                <c:pt idx="297">
                  <c:v>39846</c:v>
                </c:pt>
                <c:pt idx="298">
                  <c:v>39853</c:v>
                </c:pt>
                <c:pt idx="299">
                  <c:v>39860</c:v>
                </c:pt>
                <c:pt idx="300">
                  <c:v>39867</c:v>
                </c:pt>
                <c:pt idx="301">
                  <c:v>39874</c:v>
                </c:pt>
                <c:pt idx="302">
                  <c:v>39881</c:v>
                </c:pt>
                <c:pt idx="303">
                  <c:v>39888</c:v>
                </c:pt>
                <c:pt idx="304">
                  <c:v>39895</c:v>
                </c:pt>
                <c:pt idx="305">
                  <c:v>39902</c:v>
                </c:pt>
                <c:pt idx="306">
                  <c:v>39909</c:v>
                </c:pt>
                <c:pt idx="307">
                  <c:v>39916</c:v>
                </c:pt>
                <c:pt idx="308">
                  <c:v>39923</c:v>
                </c:pt>
                <c:pt idx="309">
                  <c:v>39930</c:v>
                </c:pt>
                <c:pt idx="310">
                  <c:v>39937</c:v>
                </c:pt>
                <c:pt idx="311">
                  <c:v>39944</c:v>
                </c:pt>
                <c:pt idx="312">
                  <c:v>39951</c:v>
                </c:pt>
                <c:pt idx="313">
                  <c:v>39958</c:v>
                </c:pt>
                <c:pt idx="314">
                  <c:v>39965</c:v>
                </c:pt>
                <c:pt idx="315">
                  <c:v>39972</c:v>
                </c:pt>
              </c:numCache>
            </c:numRef>
          </c:cat>
          <c:val>
            <c:numRef>
              <c:f>Sheet1!$C$1:$C$315</c:f>
              <c:numCache>
                <c:formatCode>General</c:formatCode>
                <c:ptCount val="315"/>
                <c:pt idx="0">
                  <c:v>149.30000000000001</c:v>
                </c:pt>
                <c:pt idx="1">
                  <c:v>149.6</c:v>
                </c:pt>
                <c:pt idx="2">
                  <c:v>150.19999999999999</c:v>
                </c:pt>
                <c:pt idx="3">
                  <c:v>153.1</c:v>
                </c:pt>
                <c:pt idx="4">
                  <c:v>152.19999999999999</c:v>
                </c:pt>
                <c:pt idx="5">
                  <c:v>150.80000000000001</c:v>
                </c:pt>
                <c:pt idx="6">
                  <c:v>151.9</c:v>
                </c:pt>
                <c:pt idx="7">
                  <c:v>156.9</c:v>
                </c:pt>
                <c:pt idx="8">
                  <c:v>158.1</c:v>
                </c:pt>
                <c:pt idx="9">
                  <c:v>157.5</c:v>
                </c:pt>
                <c:pt idx="10">
                  <c:v>158.4</c:v>
                </c:pt>
                <c:pt idx="11">
                  <c:v>162.5</c:v>
                </c:pt>
                <c:pt idx="12">
                  <c:v>166.3</c:v>
                </c:pt>
                <c:pt idx="13">
                  <c:v>174.2</c:v>
                </c:pt>
                <c:pt idx="14">
                  <c:v>173.5</c:v>
                </c:pt>
                <c:pt idx="15">
                  <c:v>170.2</c:v>
                </c:pt>
                <c:pt idx="16">
                  <c:v>168.3</c:v>
                </c:pt>
                <c:pt idx="17">
                  <c:v>165.4</c:v>
                </c:pt>
                <c:pt idx="18">
                  <c:v>162.1</c:v>
                </c:pt>
                <c:pt idx="19">
                  <c:v>159.30000000000001</c:v>
                </c:pt>
                <c:pt idx="20">
                  <c:v>157.80000000000001</c:v>
                </c:pt>
                <c:pt idx="21">
                  <c:v>157.30000000000001</c:v>
                </c:pt>
                <c:pt idx="22">
                  <c:v>155.5</c:v>
                </c:pt>
                <c:pt idx="23">
                  <c:v>154.5</c:v>
                </c:pt>
                <c:pt idx="24">
                  <c:v>153.1</c:v>
                </c:pt>
                <c:pt idx="25">
                  <c:v>152.6</c:v>
                </c:pt>
                <c:pt idx="26">
                  <c:v>154.30000000000001</c:v>
                </c:pt>
                <c:pt idx="27">
                  <c:v>153.4</c:v>
                </c:pt>
                <c:pt idx="28">
                  <c:v>152.4</c:v>
                </c:pt>
                <c:pt idx="29">
                  <c:v>152.30000000000001</c:v>
                </c:pt>
                <c:pt idx="30">
                  <c:v>154.4</c:v>
                </c:pt>
                <c:pt idx="31">
                  <c:v>155</c:v>
                </c:pt>
                <c:pt idx="32">
                  <c:v>158.5</c:v>
                </c:pt>
                <c:pt idx="33">
                  <c:v>167</c:v>
                </c:pt>
                <c:pt idx="34">
                  <c:v>168.7</c:v>
                </c:pt>
                <c:pt idx="35">
                  <c:v>169.7</c:v>
                </c:pt>
                <c:pt idx="36">
                  <c:v>170.2</c:v>
                </c:pt>
                <c:pt idx="37">
                  <c:v>170.3</c:v>
                </c:pt>
                <c:pt idx="38">
                  <c:v>171.4</c:v>
                </c:pt>
                <c:pt idx="39">
                  <c:v>172.8</c:v>
                </c:pt>
                <c:pt idx="40">
                  <c:v>174.9</c:v>
                </c:pt>
                <c:pt idx="41">
                  <c:v>179.5</c:v>
                </c:pt>
                <c:pt idx="42">
                  <c:v>179.7</c:v>
                </c:pt>
                <c:pt idx="43">
                  <c:v>181.8</c:v>
                </c:pt>
                <c:pt idx="44">
                  <c:v>182.4</c:v>
                </c:pt>
                <c:pt idx="45">
                  <c:v>185.1</c:v>
                </c:pt>
                <c:pt idx="46">
                  <c:v>184.6</c:v>
                </c:pt>
                <c:pt idx="47">
                  <c:v>186.1</c:v>
                </c:pt>
                <c:pt idx="48">
                  <c:v>186.7</c:v>
                </c:pt>
                <c:pt idx="49">
                  <c:v>188.6</c:v>
                </c:pt>
                <c:pt idx="50">
                  <c:v>196</c:v>
                </c:pt>
                <c:pt idx="51">
                  <c:v>203.2</c:v>
                </c:pt>
                <c:pt idx="52">
                  <c:v>207.2</c:v>
                </c:pt>
                <c:pt idx="53">
                  <c:v>207.4</c:v>
                </c:pt>
                <c:pt idx="54">
                  <c:v>207.3</c:v>
                </c:pt>
                <c:pt idx="55">
                  <c:v>204.8</c:v>
                </c:pt>
                <c:pt idx="56">
                  <c:v>202</c:v>
                </c:pt>
                <c:pt idx="57">
                  <c:v>200.4</c:v>
                </c:pt>
                <c:pt idx="58">
                  <c:v>196.8</c:v>
                </c:pt>
                <c:pt idx="59">
                  <c:v>197.2</c:v>
                </c:pt>
                <c:pt idx="60">
                  <c:v>198.8</c:v>
                </c:pt>
                <c:pt idx="61">
                  <c:v>197.5</c:v>
                </c:pt>
                <c:pt idx="62">
                  <c:v>188.9</c:v>
                </c:pt>
                <c:pt idx="63">
                  <c:v>187.6</c:v>
                </c:pt>
                <c:pt idx="64">
                  <c:v>186.1</c:v>
                </c:pt>
                <c:pt idx="65">
                  <c:v>186.6</c:v>
                </c:pt>
                <c:pt idx="66">
                  <c:v>186</c:v>
                </c:pt>
                <c:pt idx="67">
                  <c:v>190.8</c:v>
                </c:pt>
                <c:pt idx="68">
                  <c:v>190.8</c:v>
                </c:pt>
                <c:pt idx="69">
                  <c:v>192.3</c:v>
                </c:pt>
                <c:pt idx="70">
                  <c:v>197.6</c:v>
                </c:pt>
                <c:pt idx="71">
                  <c:v>199</c:v>
                </c:pt>
                <c:pt idx="72">
                  <c:v>203.5</c:v>
                </c:pt>
                <c:pt idx="73">
                  <c:v>207.2</c:v>
                </c:pt>
                <c:pt idx="74">
                  <c:v>209.2</c:v>
                </c:pt>
                <c:pt idx="75">
                  <c:v>209.4</c:v>
                </c:pt>
                <c:pt idx="76">
                  <c:v>208.9</c:v>
                </c:pt>
                <c:pt idx="77">
                  <c:v>207.1</c:v>
                </c:pt>
                <c:pt idx="78">
                  <c:v>204.7</c:v>
                </c:pt>
                <c:pt idx="79">
                  <c:v>204.1</c:v>
                </c:pt>
                <c:pt idx="80">
                  <c:v>202.1</c:v>
                </c:pt>
                <c:pt idx="81">
                  <c:v>199.3</c:v>
                </c:pt>
                <c:pt idx="82">
                  <c:v>195.5</c:v>
                </c:pt>
                <c:pt idx="83">
                  <c:v>194.6</c:v>
                </c:pt>
                <c:pt idx="84">
                  <c:v>191.5</c:v>
                </c:pt>
                <c:pt idx="85">
                  <c:v>190.1</c:v>
                </c:pt>
                <c:pt idx="86">
                  <c:v>192.4</c:v>
                </c:pt>
                <c:pt idx="87">
                  <c:v>195.8</c:v>
                </c:pt>
                <c:pt idx="88">
                  <c:v>199.6</c:v>
                </c:pt>
                <c:pt idx="89">
                  <c:v>200</c:v>
                </c:pt>
                <c:pt idx="90">
                  <c:v>198.7</c:v>
                </c:pt>
                <c:pt idx="91">
                  <c:v>197.8</c:v>
                </c:pt>
                <c:pt idx="92">
                  <c:v>198.1</c:v>
                </c:pt>
                <c:pt idx="93">
                  <c:v>204.8</c:v>
                </c:pt>
                <c:pt idx="94">
                  <c:v>213.6</c:v>
                </c:pt>
                <c:pt idx="95">
                  <c:v>218.7</c:v>
                </c:pt>
                <c:pt idx="96">
                  <c:v>224.5</c:v>
                </c:pt>
                <c:pt idx="97">
                  <c:v>229.6</c:v>
                </c:pt>
                <c:pt idx="98">
                  <c:v>234.9</c:v>
                </c:pt>
                <c:pt idx="99">
                  <c:v>233.1</c:v>
                </c:pt>
                <c:pt idx="100">
                  <c:v>231.7</c:v>
                </c:pt>
                <c:pt idx="101">
                  <c:v>230.7</c:v>
                </c:pt>
                <c:pt idx="102">
                  <c:v>228.2</c:v>
                </c:pt>
                <c:pt idx="103">
                  <c:v>224.4</c:v>
                </c:pt>
                <c:pt idx="104">
                  <c:v>220.8</c:v>
                </c:pt>
                <c:pt idx="105">
                  <c:v>218.1</c:v>
                </c:pt>
                <c:pt idx="106">
                  <c:v>218.5</c:v>
                </c:pt>
                <c:pt idx="107">
                  <c:v>219.3</c:v>
                </c:pt>
                <c:pt idx="108">
                  <c:v>221.5</c:v>
                </c:pt>
                <c:pt idx="109">
                  <c:v>227.8</c:v>
                </c:pt>
                <c:pt idx="110">
                  <c:v>227.4</c:v>
                </c:pt>
                <c:pt idx="111">
                  <c:v>234.6</c:v>
                </c:pt>
                <c:pt idx="112">
                  <c:v>235.5</c:v>
                </c:pt>
                <c:pt idx="113">
                  <c:v>234.1</c:v>
                </c:pt>
                <c:pt idx="114">
                  <c:v>234.2</c:v>
                </c:pt>
                <c:pt idx="115">
                  <c:v>239.2</c:v>
                </c:pt>
                <c:pt idx="116">
                  <c:v>259</c:v>
                </c:pt>
                <c:pt idx="117">
                  <c:v>267.89999999999981</c:v>
                </c:pt>
                <c:pt idx="118">
                  <c:v>267.7</c:v>
                </c:pt>
                <c:pt idx="119">
                  <c:v>306.60000000000002</c:v>
                </c:pt>
                <c:pt idx="120">
                  <c:v>299.7</c:v>
                </c:pt>
                <c:pt idx="121">
                  <c:v>283.2</c:v>
                </c:pt>
                <c:pt idx="122">
                  <c:v>284.89999999999981</c:v>
                </c:pt>
                <c:pt idx="123">
                  <c:v>303.89999999999981</c:v>
                </c:pt>
                <c:pt idx="124">
                  <c:v>297.3</c:v>
                </c:pt>
                <c:pt idx="125">
                  <c:v>288.8</c:v>
                </c:pt>
                <c:pt idx="126">
                  <c:v>279</c:v>
                </c:pt>
                <c:pt idx="127">
                  <c:v>271</c:v>
                </c:pt>
                <c:pt idx="128">
                  <c:v>259.8</c:v>
                </c:pt>
                <c:pt idx="129">
                  <c:v>246.1</c:v>
                </c:pt>
                <c:pt idx="130">
                  <c:v>235.6</c:v>
                </c:pt>
                <c:pt idx="131">
                  <c:v>229.2</c:v>
                </c:pt>
                <c:pt idx="132">
                  <c:v>224.3</c:v>
                </c:pt>
                <c:pt idx="133">
                  <c:v>227</c:v>
                </c:pt>
                <c:pt idx="134">
                  <c:v>229.6</c:v>
                </c:pt>
                <c:pt idx="135">
                  <c:v>228.3</c:v>
                </c:pt>
                <c:pt idx="136">
                  <c:v>232.5</c:v>
                </c:pt>
                <c:pt idx="137">
                  <c:v>242.1</c:v>
                </c:pt>
                <c:pt idx="138">
                  <c:v>243.5</c:v>
                </c:pt>
                <c:pt idx="139">
                  <c:v>245.5</c:v>
                </c:pt>
                <c:pt idx="140">
                  <c:v>244.7</c:v>
                </c:pt>
                <c:pt idx="141">
                  <c:v>243.9</c:v>
                </c:pt>
                <c:pt idx="142">
                  <c:v>239.5</c:v>
                </c:pt>
                <c:pt idx="143">
                  <c:v>233.6</c:v>
                </c:pt>
                <c:pt idx="144">
                  <c:v>231.5</c:v>
                </c:pt>
                <c:pt idx="145">
                  <c:v>236.6</c:v>
                </c:pt>
                <c:pt idx="146">
                  <c:v>243.5</c:v>
                </c:pt>
                <c:pt idx="147">
                  <c:v>262.39999999999981</c:v>
                </c:pt>
                <c:pt idx="148">
                  <c:v>262.39999999999981</c:v>
                </c:pt>
                <c:pt idx="149">
                  <c:v>268.7</c:v>
                </c:pt>
                <c:pt idx="150">
                  <c:v>281</c:v>
                </c:pt>
                <c:pt idx="151">
                  <c:v>289.8</c:v>
                </c:pt>
                <c:pt idx="152">
                  <c:v>300.7</c:v>
                </c:pt>
                <c:pt idx="153">
                  <c:v>299.10000000000002</c:v>
                </c:pt>
                <c:pt idx="154">
                  <c:v>294.60000000000002</c:v>
                </c:pt>
                <c:pt idx="155">
                  <c:v>293.3</c:v>
                </c:pt>
                <c:pt idx="156">
                  <c:v>289.7</c:v>
                </c:pt>
                <c:pt idx="157">
                  <c:v>285.89999999999981</c:v>
                </c:pt>
                <c:pt idx="158">
                  <c:v>285.8</c:v>
                </c:pt>
                <c:pt idx="159">
                  <c:v>289.89999999999981</c:v>
                </c:pt>
                <c:pt idx="160">
                  <c:v>288</c:v>
                </c:pt>
                <c:pt idx="161">
                  <c:v>287.10000000000002</c:v>
                </c:pt>
                <c:pt idx="162">
                  <c:v>292.7</c:v>
                </c:pt>
                <c:pt idx="163">
                  <c:v>297</c:v>
                </c:pt>
                <c:pt idx="164">
                  <c:v>298.5</c:v>
                </c:pt>
                <c:pt idx="165">
                  <c:v>301.3</c:v>
                </c:pt>
                <c:pt idx="166">
                  <c:v>303.3</c:v>
                </c:pt>
                <c:pt idx="167">
                  <c:v>305.60000000000002</c:v>
                </c:pt>
                <c:pt idx="168">
                  <c:v>304.10000000000002</c:v>
                </c:pt>
                <c:pt idx="169">
                  <c:v>298.8</c:v>
                </c:pt>
                <c:pt idx="170">
                  <c:v>292.39999999999981</c:v>
                </c:pt>
                <c:pt idx="171">
                  <c:v>285.39999999999981</c:v>
                </c:pt>
                <c:pt idx="172">
                  <c:v>277.5</c:v>
                </c:pt>
                <c:pt idx="173">
                  <c:v>264.39999999999981</c:v>
                </c:pt>
                <c:pt idx="174">
                  <c:v>250.3</c:v>
                </c:pt>
                <c:pt idx="175">
                  <c:v>239.1</c:v>
                </c:pt>
                <c:pt idx="176">
                  <c:v>232.7</c:v>
                </c:pt>
                <c:pt idx="177">
                  <c:v>228.7</c:v>
                </c:pt>
                <c:pt idx="178">
                  <c:v>225.3</c:v>
                </c:pt>
                <c:pt idx="179">
                  <c:v>227.1</c:v>
                </c:pt>
                <c:pt idx="180">
                  <c:v>225.7</c:v>
                </c:pt>
                <c:pt idx="181">
                  <c:v>229.5</c:v>
                </c:pt>
                <c:pt idx="182">
                  <c:v>229.8</c:v>
                </c:pt>
                <c:pt idx="183">
                  <c:v>230.5</c:v>
                </c:pt>
                <c:pt idx="184">
                  <c:v>235.5</c:v>
                </c:pt>
                <c:pt idx="185">
                  <c:v>236.8</c:v>
                </c:pt>
                <c:pt idx="186">
                  <c:v>237</c:v>
                </c:pt>
                <c:pt idx="187">
                  <c:v>239.7</c:v>
                </c:pt>
                <c:pt idx="188">
                  <c:v>240</c:v>
                </c:pt>
                <c:pt idx="189">
                  <c:v>238.5</c:v>
                </c:pt>
                <c:pt idx="190">
                  <c:v>233.6</c:v>
                </c:pt>
                <c:pt idx="191">
                  <c:v>228</c:v>
                </c:pt>
                <c:pt idx="192">
                  <c:v>223.9</c:v>
                </c:pt>
                <c:pt idx="193">
                  <c:v>224</c:v>
                </c:pt>
                <c:pt idx="194">
                  <c:v>226.4</c:v>
                </c:pt>
                <c:pt idx="195">
                  <c:v>231.5</c:v>
                </c:pt>
                <c:pt idx="196">
                  <c:v>240.9</c:v>
                </c:pt>
                <c:pt idx="197">
                  <c:v>257.8</c:v>
                </c:pt>
                <c:pt idx="198">
                  <c:v>261.2</c:v>
                </c:pt>
                <c:pt idx="199">
                  <c:v>261.8</c:v>
                </c:pt>
                <c:pt idx="200">
                  <c:v>264.7</c:v>
                </c:pt>
                <c:pt idx="201">
                  <c:v>272.89999999999981</c:v>
                </c:pt>
                <c:pt idx="202">
                  <c:v>284.7</c:v>
                </c:pt>
                <c:pt idx="203">
                  <c:v>294.39999999999981</c:v>
                </c:pt>
                <c:pt idx="204">
                  <c:v>294.60000000000002</c:v>
                </c:pt>
                <c:pt idx="205">
                  <c:v>301</c:v>
                </c:pt>
                <c:pt idx="206">
                  <c:v>302.60000000000002</c:v>
                </c:pt>
                <c:pt idx="207">
                  <c:v>302.7</c:v>
                </c:pt>
                <c:pt idx="208">
                  <c:v>316.10000000000002</c:v>
                </c:pt>
                <c:pt idx="209">
                  <c:v>316.3</c:v>
                </c:pt>
                <c:pt idx="210">
                  <c:v>313.2</c:v>
                </c:pt>
                <c:pt idx="211">
                  <c:v>307.7</c:v>
                </c:pt>
                <c:pt idx="212">
                  <c:v>302.10000000000002</c:v>
                </c:pt>
                <c:pt idx="213">
                  <c:v>298.3</c:v>
                </c:pt>
                <c:pt idx="214">
                  <c:v>295.60000000000002</c:v>
                </c:pt>
                <c:pt idx="215">
                  <c:v>296.3</c:v>
                </c:pt>
                <c:pt idx="216">
                  <c:v>302.8</c:v>
                </c:pt>
                <c:pt idx="217">
                  <c:v>298.3</c:v>
                </c:pt>
                <c:pt idx="218">
                  <c:v>292.89999999999981</c:v>
                </c:pt>
                <c:pt idx="219">
                  <c:v>287.5</c:v>
                </c:pt>
                <c:pt idx="220">
                  <c:v>280.8</c:v>
                </c:pt>
                <c:pt idx="221">
                  <c:v>277.8</c:v>
                </c:pt>
                <c:pt idx="222">
                  <c:v>275.39999999999981</c:v>
                </c:pt>
                <c:pt idx="223">
                  <c:v>277.8</c:v>
                </c:pt>
                <c:pt idx="224">
                  <c:v>283.5</c:v>
                </c:pt>
                <c:pt idx="225">
                  <c:v>284.89999999999981</c:v>
                </c:pt>
                <c:pt idx="226">
                  <c:v>289.39999999999981</c:v>
                </c:pt>
                <c:pt idx="227">
                  <c:v>289.60000000000002</c:v>
                </c:pt>
                <c:pt idx="228">
                  <c:v>287</c:v>
                </c:pt>
                <c:pt idx="229">
                  <c:v>284.89999999999981</c:v>
                </c:pt>
                <c:pt idx="230">
                  <c:v>289.3</c:v>
                </c:pt>
                <c:pt idx="231">
                  <c:v>293.89999999999981</c:v>
                </c:pt>
                <c:pt idx="232">
                  <c:v>307.3</c:v>
                </c:pt>
                <c:pt idx="233">
                  <c:v>319.8</c:v>
                </c:pt>
                <c:pt idx="234">
                  <c:v>320</c:v>
                </c:pt>
                <c:pt idx="235">
                  <c:v>319.5</c:v>
                </c:pt>
                <c:pt idx="236">
                  <c:v>317.39999999999981</c:v>
                </c:pt>
                <c:pt idx="237">
                  <c:v>312.5</c:v>
                </c:pt>
                <c:pt idx="238">
                  <c:v>310.3</c:v>
                </c:pt>
                <c:pt idx="239">
                  <c:v>308.5</c:v>
                </c:pt>
                <c:pt idx="240">
                  <c:v>315</c:v>
                </c:pt>
                <c:pt idx="241">
                  <c:v>320.7</c:v>
                </c:pt>
                <c:pt idx="242">
                  <c:v>318.7</c:v>
                </c:pt>
                <c:pt idx="243">
                  <c:v>313.3</c:v>
                </c:pt>
                <c:pt idx="244">
                  <c:v>310.2</c:v>
                </c:pt>
                <c:pt idx="245">
                  <c:v>307.8</c:v>
                </c:pt>
                <c:pt idx="246">
                  <c:v>305.2</c:v>
                </c:pt>
                <c:pt idx="247">
                  <c:v>313.60000000000002</c:v>
                </c:pt>
                <c:pt idx="248">
                  <c:v>327.2</c:v>
                </c:pt>
                <c:pt idx="249">
                  <c:v>329.1</c:v>
                </c:pt>
                <c:pt idx="250">
                  <c:v>332.3</c:v>
                </c:pt>
                <c:pt idx="251">
                  <c:v>338.6</c:v>
                </c:pt>
                <c:pt idx="252">
                  <c:v>337.2</c:v>
                </c:pt>
                <c:pt idx="253">
                  <c:v>336.9</c:v>
                </c:pt>
                <c:pt idx="254">
                  <c:v>342.2</c:v>
                </c:pt>
                <c:pt idx="255">
                  <c:v>345.9</c:v>
                </c:pt>
                <c:pt idx="256">
                  <c:v>357.7</c:v>
                </c:pt>
                <c:pt idx="257">
                  <c:v>367.6</c:v>
                </c:pt>
                <c:pt idx="258">
                  <c:v>367.9</c:v>
                </c:pt>
                <c:pt idx="259">
                  <c:v>377</c:v>
                </c:pt>
                <c:pt idx="260">
                  <c:v>386.6</c:v>
                </c:pt>
                <c:pt idx="261">
                  <c:v>399.6</c:v>
                </c:pt>
                <c:pt idx="262">
                  <c:v>400</c:v>
                </c:pt>
                <c:pt idx="263">
                  <c:v>404.9</c:v>
                </c:pt>
                <c:pt idx="264">
                  <c:v>408.5</c:v>
                </c:pt>
                <c:pt idx="265">
                  <c:v>407.9</c:v>
                </c:pt>
                <c:pt idx="266">
                  <c:v>409.1</c:v>
                </c:pt>
                <c:pt idx="267">
                  <c:v>412.2</c:v>
                </c:pt>
                <c:pt idx="268">
                  <c:v>411.6</c:v>
                </c:pt>
                <c:pt idx="269">
                  <c:v>410.5</c:v>
                </c:pt>
                <c:pt idx="270">
                  <c:v>403.5</c:v>
                </c:pt>
                <c:pt idx="271">
                  <c:v>395.5</c:v>
                </c:pt>
                <c:pt idx="272">
                  <c:v>387</c:v>
                </c:pt>
                <c:pt idx="273">
                  <c:v>379.2</c:v>
                </c:pt>
                <c:pt idx="274">
                  <c:v>373.2</c:v>
                </c:pt>
                <c:pt idx="275">
                  <c:v>374.6</c:v>
                </c:pt>
                <c:pt idx="276">
                  <c:v>373.2</c:v>
                </c:pt>
                <c:pt idx="277">
                  <c:v>391.6</c:v>
                </c:pt>
                <c:pt idx="278">
                  <c:v>382.3</c:v>
                </c:pt>
                <c:pt idx="279">
                  <c:v>377.1</c:v>
                </c:pt>
                <c:pt idx="280">
                  <c:v>366</c:v>
                </c:pt>
                <c:pt idx="281">
                  <c:v>335.8</c:v>
                </c:pt>
                <c:pt idx="282">
                  <c:v>301.89999999999981</c:v>
                </c:pt>
                <c:pt idx="283">
                  <c:v>273.5</c:v>
                </c:pt>
                <c:pt idx="284">
                  <c:v>246.7</c:v>
                </c:pt>
                <c:pt idx="285">
                  <c:v>229.1</c:v>
                </c:pt>
                <c:pt idx="286">
                  <c:v>216.8</c:v>
                </c:pt>
                <c:pt idx="287">
                  <c:v>202.1</c:v>
                </c:pt>
                <c:pt idx="288">
                  <c:v>192.6</c:v>
                </c:pt>
                <c:pt idx="289">
                  <c:v>181.5</c:v>
                </c:pt>
                <c:pt idx="290">
                  <c:v>175.1</c:v>
                </c:pt>
                <c:pt idx="291">
                  <c:v>175.3</c:v>
                </c:pt>
                <c:pt idx="292">
                  <c:v>171.3</c:v>
                </c:pt>
                <c:pt idx="293">
                  <c:v>174.5</c:v>
                </c:pt>
                <c:pt idx="294">
                  <c:v>187.9</c:v>
                </c:pt>
                <c:pt idx="295">
                  <c:v>194.4</c:v>
                </c:pt>
                <c:pt idx="296">
                  <c:v>194.5</c:v>
                </c:pt>
                <c:pt idx="297">
                  <c:v>198.6</c:v>
                </c:pt>
                <c:pt idx="298">
                  <c:v>202.4</c:v>
                </c:pt>
                <c:pt idx="299">
                  <c:v>206.9</c:v>
                </c:pt>
                <c:pt idx="300">
                  <c:v>201.8</c:v>
                </c:pt>
                <c:pt idx="301">
                  <c:v>202.2</c:v>
                </c:pt>
                <c:pt idx="302">
                  <c:v>203</c:v>
                </c:pt>
                <c:pt idx="303">
                  <c:v>201.8</c:v>
                </c:pt>
                <c:pt idx="304">
                  <c:v>204.8</c:v>
                </c:pt>
                <c:pt idx="305">
                  <c:v>212.9</c:v>
                </c:pt>
                <c:pt idx="306">
                  <c:v>214.2</c:v>
                </c:pt>
                <c:pt idx="307">
                  <c:v>215.7</c:v>
                </c:pt>
                <c:pt idx="308">
                  <c:v>216.1</c:v>
                </c:pt>
                <c:pt idx="309">
                  <c:v>214.2</c:v>
                </c:pt>
                <c:pt idx="310">
                  <c:v>213.3</c:v>
                </c:pt>
                <c:pt idx="311">
                  <c:v>229.9</c:v>
                </c:pt>
                <c:pt idx="312">
                  <c:v>237.6</c:v>
                </c:pt>
                <c:pt idx="313">
                  <c:v>245.5</c:v>
                </c:pt>
                <c:pt idx="314">
                  <c:v>252.7</c:v>
                </c:pt>
              </c:numCache>
            </c:numRef>
          </c:val>
        </c:ser>
        <c:marker val="1"/>
        <c:axId val="55794688"/>
        <c:axId val="55825152"/>
      </c:lineChart>
      <c:dateAx>
        <c:axId val="55794688"/>
        <c:scaling>
          <c:orientation val="minMax"/>
        </c:scaling>
        <c:axPos val="b"/>
        <c:numFmt formatCode="mmm\ dd\,\ yyyy" sourceLinked="1"/>
        <c:majorTickMark val="none"/>
        <c:tickLblPos val="nextTo"/>
        <c:txPr>
          <a:bodyPr rot="5400000" vert="horz"/>
          <a:lstStyle/>
          <a:p>
            <a:pPr>
              <a:defRPr/>
            </a:pPr>
            <a:endParaRPr lang="en-US"/>
          </a:p>
        </c:txPr>
        <c:crossAx val="55825152"/>
        <c:crosses val="autoZero"/>
        <c:lblOffset val="100"/>
        <c:baseTimeUnit val="days"/>
        <c:majorUnit val="12"/>
        <c:majorTimeUnit val="months"/>
      </c:dateAx>
      <c:valAx>
        <c:axId val="55825152"/>
        <c:scaling>
          <c:orientation val="minMax"/>
        </c:scaling>
        <c:axPos val="l"/>
        <c:majorGridlines/>
        <c:numFmt formatCode="General" sourceLinked="1"/>
        <c:majorTickMark val="none"/>
        <c:tickLblPos val="nextTo"/>
        <c:crossAx val="5579468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6D224-BE3D-4345-914A-3AD697747AEE}" type="doc">
      <dgm:prSet loTypeId="urn:microsoft.com/office/officeart/2005/8/layout/arrow6" loCatId="process" qsTypeId="urn:microsoft.com/office/officeart/2005/8/quickstyle/simple1" qsCatId="simple" csTypeId="urn:microsoft.com/office/officeart/2005/8/colors/accent4_5" csCatId="accent4" phldr="1"/>
      <dgm:spPr/>
      <dgm:t>
        <a:bodyPr/>
        <a:lstStyle/>
        <a:p>
          <a:endParaRPr lang="en-US"/>
        </a:p>
      </dgm:t>
    </dgm:pt>
    <dgm:pt modelId="{3BE2F5EE-D905-46F7-8605-4E34A112900E}">
      <dgm:prSet phldrT="[Text]"/>
      <dgm:spPr/>
      <dgm:t>
        <a:bodyPr/>
        <a:lstStyle/>
        <a:p>
          <a:r>
            <a:rPr lang="en-US" dirty="0" smtClean="0"/>
            <a:t>Ignorant skeptic</a:t>
          </a:r>
          <a:endParaRPr lang="en-US" dirty="0"/>
        </a:p>
      </dgm:t>
    </dgm:pt>
    <dgm:pt modelId="{B6CB2C06-FDA8-4A5B-86AF-8C957AD28B3C}" type="parTrans" cxnId="{FFBD0C44-C57D-48D8-AC39-AEE3E81124A2}">
      <dgm:prSet/>
      <dgm:spPr/>
      <dgm:t>
        <a:bodyPr/>
        <a:lstStyle/>
        <a:p>
          <a:endParaRPr lang="en-US"/>
        </a:p>
      </dgm:t>
    </dgm:pt>
    <dgm:pt modelId="{DEADB59D-F275-4ED1-85B7-408C8A3BC2EB}" type="sibTrans" cxnId="{FFBD0C44-C57D-48D8-AC39-AEE3E81124A2}">
      <dgm:prSet/>
      <dgm:spPr/>
      <dgm:t>
        <a:bodyPr/>
        <a:lstStyle/>
        <a:p>
          <a:endParaRPr lang="en-US"/>
        </a:p>
      </dgm:t>
    </dgm:pt>
    <dgm:pt modelId="{171EC626-0CE8-4365-8B1D-155E36D77F71}">
      <dgm:prSet phldrT="[Text]"/>
      <dgm:spPr/>
      <dgm:t>
        <a:bodyPr/>
        <a:lstStyle/>
        <a:p>
          <a:r>
            <a:rPr lang="en-US" smtClean="0"/>
            <a:t>Responsible skeptic</a:t>
          </a:r>
          <a:endParaRPr lang="en-US"/>
        </a:p>
      </dgm:t>
    </dgm:pt>
    <dgm:pt modelId="{48661FBE-E094-4050-9E32-68AC34EB94F9}" type="parTrans" cxnId="{58011AE0-830A-4D1C-9119-18ED9EBDC59A}">
      <dgm:prSet/>
      <dgm:spPr/>
      <dgm:t>
        <a:bodyPr/>
        <a:lstStyle/>
        <a:p>
          <a:endParaRPr lang="en-US"/>
        </a:p>
      </dgm:t>
    </dgm:pt>
    <dgm:pt modelId="{A29E1FFD-EDC8-4C35-B7F6-938D148E553F}" type="sibTrans" cxnId="{58011AE0-830A-4D1C-9119-18ED9EBDC59A}">
      <dgm:prSet/>
      <dgm:spPr/>
      <dgm:t>
        <a:bodyPr/>
        <a:lstStyle/>
        <a:p>
          <a:endParaRPr lang="en-US"/>
        </a:p>
      </dgm:t>
    </dgm:pt>
    <dgm:pt modelId="{356AD0B9-5A77-4C1F-BE4A-F1D104F6C62C}" type="pres">
      <dgm:prSet presAssocID="{D9B6D224-BE3D-4345-914A-3AD697747AEE}" presName="compositeShape" presStyleCnt="0">
        <dgm:presLayoutVars>
          <dgm:chMax val="2"/>
          <dgm:dir/>
          <dgm:resizeHandles val="exact"/>
        </dgm:presLayoutVars>
      </dgm:prSet>
      <dgm:spPr/>
      <dgm:t>
        <a:bodyPr/>
        <a:lstStyle/>
        <a:p>
          <a:endParaRPr lang="en-US"/>
        </a:p>
      </dgm:t>
    </dgm:pt>
    <dgm:pt modelId="{9AC0AD49-ED4D-40C7-8B3D-89B2380575D6}" type="pres">
      <dgm:prSet presAssocID="{D9B6D224-BE3D-4345-914A-3AD697747AEE}" presName="ribbon" presStyleLbl="node1" presStyleIdx="0" presStyleCnt="1"/>
      <dgm:spPr/>
    </dgm:pt>
    <dgm:pt modelId="{52241E1C-98AD-4F2F-809B-B7D171CCBC42}" type="pres">
      <dgm:prSet presAssocID="{D9B6D224-BE3D-4345-914A-3AD697747AEE}" presName="leftArrowText" presStyleLbl="node1" presStyleIdx="0" presStyleCnt="1">
        <dgm:presLayoutVars>
          <dgm:chMax val="0"/>
          <dgm:bulletEnabled val="1"/>
        </dgm:presLayoutVars>
      </dgm:prSet>
      <dgm:spPr/>
      <dgm:t>
        <a:bodyPr/>
        <a:lstStyle/>
        <a:p>
          <a:endParaRPr lang="en-US"/>
        </a:p>
      </dgm:t>
    </dgm:pt>
    <dgm:pt modelId="{573953CB-9CAE-489A-AACF-F026FA795E57}" type="pres">
      <dgm:prSet presAssocID="{D9B6D224-BE3D-4345-914A-3AD697747AEE}" presName="rightArrowText" presStyleLbl="node1" presStyleIdx="0" presStyleCnt="1">
        <dgm:presLayoutVars>
          <dgm:chMax val="0"/>
          <dgm:bulletEnabled val="1"/>
        </dgm:presLayoutVars>
      </dgm:prSet>
      <dgm:spPr/>
      <dgm:t>
        <a:bodyPr/>
        <a:lstStyle/>
        <a:p>
          <a:endParaRPr lang="en-US"/>
        </a:p>
      </dgm:t>
    </dgm:pt>
  </dgm:ptLst>
  <dgm:cxnLst>
    <dgm:cxn modelId="{FFBD0C44-C57D-48D8-AC39-AEE3E81124A2}" srcId="{D9B6D224-BE3D-4345-914A-3AD697747AEE}" destId="{3BE2F5EE-D905-46F7-8605-4E34A112900E}" srcOrd="0" destOrd="0" parTransId="{B6CB2C06-FDA8-4A5B-86AF-8C957AD28B3C}" sibTransId="{DEADB59D-F275-4ED1-85B7-408C8A3BC2EB}"/>
    <dgm:cxn modelId="{43EDD969-FD5C-4E20-B86B-6A6BEAB257F1}" type="presOf" srcId="{3BE2F5EE-D905-46F7-8605-4E34A112900E}" destId="{52241E1C-98AD-4F2F-809B-B7D171CCBC42}" srcOrd="0" destOrd="0" presId="urn:microsoft.com/office/officeart/2005/8/layout/arrow6"/>
    <dgm:cxn modelId="{58011AE0-830A-4D1C-9119-18ED9EBDC59A}" srcId="{D9B6D224-BE3D-4345-914A-3AD697747AEE}" destId="{171EC626-0CE8-4365-8B1D-155E36D77F71}" srcOrd="1" destOrd="0" parTransId="{48661FBE-E094-4050-9E32-68AC34EB94F9}" sibTransId="{A29E1FFD-EDC8-4C35-B7F6-938D148E553F}"/>
    <dgm:cxn modelId="{C3D5863C-77C5-4844-A96A-2D0EA3C3ADAF}" type="presOf" srcId="{D9B6D224-BE3D-4345-914A-3AD697747AEE}" destId="{356AD0B9-5A77-4C1F-BE4A-F1D104F6C62C}" srcOrd="0" destOrd="0" presId="urn:microsoft.com/office/officeart/2005/8/layout/arrow6"/>
    <dgm:cxn modelId="{B87D51EB-0021-42E8-A7E3-BC464FA77C16}" type="presOf" srcId="{171EC626-0CE8-4365-8B1D-155E36D77F71}" destId="{573953CB-9CAE-489A-AACF-F026FA795E57}" srcOrd="0" destOrd="0" presId="urn:microsoft.com/office/officeart/2005/8/layout/arrow6"/>
    <dgm:cxn modelId="{B910FDCC-B59E-4538-A55D-D9FEB1C8F739}" type="presParOf" srcId="{356AD0B9-5A77-4C1F-BE4A-F1D104F6C62C}" destId="{9AC0AD49-ED4D-40C7-8B3D-89B2380575D6}" srcOrd="0" destOrd="0" presId="urn:microsoft.com/office/officeart/2005/8/layout/arrow6"/>
    <dgm:cxn modelId="{C684732F-6FF2-46B6-831C-5C928CDC9C3D}" type="presParOf" srcId="{356AD0B9-5A77-4C1F-BE4A-F1D104F6C62C}" destId="{52241E1C-98AD-4F2F-809B-B7D171CCBC42}" srcOrd="1" destOrd="0" presId="urn:microsoft.com/office/officeart/2005/8/layout/arrow6"/>
    <dgm:cxn modelId="{7AAA29F1-6DDD-4708-A681-1C2C323D3F08}" type="presParOf" srcId="{356AD0B9-5A77-4C1F-BE4A-F1D104F6C62C}" destId="{573953CB-9CAE-489A-AACF-F026FA795E57}"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C0AD49-ED4D-40C7-8B3D-89B2380575D6}">
      <dsp:nvSpPr>
        <dsp:cNvPr id="0" name=""/>
        <dsp:cNvSpPr/>
      </dsp:nvSpPr>
      <dsp:spPr>
        <a:xfrm>
          <a:off x="0" y="900430"/>
          <a:ext cx="7499350" cy="2999739"/>
        </a:xfrm>
        <a:prstGeom prst="leftRightRibbon">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41E1C-98AD-4F2F-809B-B7D171CCBC42}">
      <dsp:nvSpPr>
        <dsp:cNvPr id="0" name=""/>
        <dsp:cNvSpPr/>
      </dsp:nvSpPr>
      <dsp:spPr>
        <a:xfrm>
          <a:off x="899922" y="1425384"/>
          <a:ext cx="2474785" cy="14698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n-US" sz="4300" kern="1200" dirty="0" smtClean="0"/>
            <a:t>Ignorant skeptic</a:t>
          </a:r>
          <a:endParaRPr lang="en-US" sz="4300" kern="1200" dirty="0"/>
        </a:p>
      </dsp:txBody>
      <dsp:txXfrm>
        <a:off x="899922" y="1425384"/>
        <a:ext cx="2474785" cy="1469872"/>
      </dsp:txXfrm>
    </dsp:sp>
    <dsp:sp modelId="{573953CB-9CAE-489A-AACF-F026FA795E57}">
      <dsp:nvSpPr>
        <dsp:cNvPr id="0" name=""/>
        <dsp:cNvSpPr/>
      </dsp:nvSpPr>
      <dsp:spPr>
        <a:xfrm>
          <a:off x="3749675" y="1905342"/>
          <a:ext cx="2924746" cy="14698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n-US" sz="4300" kern="1200" smtClean="0"/>
            <a:t>Responsible skeptic</a:t>
          </a:r>
          <a:endParaRPr lang="en-US" sz="4300" kern="1200"/>
        </a:p>
      </dsp:txBody>
      <dsp:txXfrm>
        <a:off x="3749675" y="1905342"/>
        <a:ext cx="2924746" cy="146987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11/9/2009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11/9/2009</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hyperlink" Target="http://www.irs.gov/pub/irs-soi/06intop400.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ers.usda.gov/Data/" TargetMode="External"/><Relationship Id="rId13" Type="http://schemas.openxmlformats.org/officeDocument/2006/relationships/hyperlink" Target="http://www.nass.usda.gov/Data_and_Statistics/Quick_Stats/index.asp" TargetMode="External"/><Relationship Id="rId18" Type="http://schemas.openxmlformats.org/officeDocument/2006/relationships/hyperlink" Target="http://www.nsf.gov/statistics/database.cfm" TargetMode="External"/><Relationship Id="rId3" Type="http://schemas.openxmlformats.org/officeDocument/2006/relationships/hyperlink" Target="http://www.ojp.usdoj.gov/bjs/" TargetMode="External"/><Relationship Id="rId7" Type="http://schemas.openxmlformats.org/officeDocument/2006/relationships/hyperlink" Target="http://dataferrett.census.gov/" TargetMode="External"/><Relationship Id="rId12" Type="http://schemas.openxmlformats.org/officeDocument/2006/relationships/hyperlink" Target="http://www.irs.gov/taxstats/index.html" TargetMode="External"/><Relationship Id="rId17" Type="http://schemas.openxmlformats.org/officeDocument/2006/relationships/hyperlink" Target="http://www.cdc.gov/nchs/VitalStats.htm" TargetMode="External"/><Relationship Id="rId2" Type="http://schemas.openxmlformats.org/officeDocument/2006/relationships/hyperlink" Target="http://www.bea.gov/interactive.htm" TargetMode="External"/><Relationship Id="rId16" Type="http://schemas.openxmlformats.org/officeDocument/2006/relationships/hyperlink" Target="http://www.cdc.gov/nchs/data_access/datatools.htm" TargetMode="External"/><Relationship Id="rId20" Type="http://schemas.openxmlformats.org/officeDocument/2006/relationships/hyperlink" Target="http://www.ssa.gov/policy/" TargetMode="External"/><Relationship Id="rId1" Type="http://schemas.openxmlformats.org/officeDocument/2006/relationships/slideLayout" Target="../slideLayouts/slideLayout2.xml"/><Relationship Id="rId6" Type="http://schemas.openxmlformats.org/officeDocument/2006/relationships/hyperlink" Target="http://www.census.gov/main/www/access.html" TargetMode="External"/><Relationship Id="rId11" Type="http://schemas.openxmlformats.org/officeDocument/2006/relationships/hyperlink" Target="http://www.epa.gov/triexplorer/" TargetMode="External"/><Relationship Id="rId5" Type="http://schemas.openxmlformats.org/officeDocument/2006/relationships/hyperlink" Target="http://www.bts.gov/data_and_statistics/" TargetMode="External"/><Relationship Id="rId15" Type="http://schemas.openxmlformats.org/officeDocument/2006/relationships/hyperlink" Target="http://nces.ed.gov/nationsreportcard/naepdata/" TargetMode="External"/><Relationship Id="rId10" Type="http://schemas.openxmlformats.org/officeDocument/2006/relationships/hyperlink" Target="http://www.epa.gov/oar/airpolldata.html" TargetMode="External"/><Relationship Id="rId19" Type="http://schemas.openxmlformats.org/officeDocument/2006/relationships/hyperlink" Target="http://www.gpoaccess.gov/usbudget/index.html" TargetMode="External"/><Relationship Id="rId4" Type="http://schemas.openxmlformats.org/officeDocument/2006/relationships/hyperlink" Target="http://www.bls.gov/data/" TargetMode="External"/><Relationship Id="rId9" Type="http://schemas.openxmlformats.org/officeDocument/2006/relationships/hyperlink" Target="http://www.epa.gov/epahome/data.html" TargetMode="External"/><Relationship Id="rId14" Type="http://schemas.openxmlformats.org/officeDocument/2006/relationships/hyperlink" Target="http://nces.ed.gov/datatoo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066800" y="2667000"/>
            <a:ext cx="7596187" cy="950912"/>
          </a:xfrm>
          <a:noFill/>
        </p:spPr>
        <p:txBody>
          <a:bodyPr>
            <a:normAutofit fontScale="90000"/>
          </a:bodyPr>
          <a:lstStyle/>
          <a:p>
            <a:r>
              <a:rPr lang="en-US" sz="3600" cap="small" dirty="0" smtClean="0">
                <a:solidFill>
                  <a:schemeClr val="tx2"/>
                </a:solidFill>
                <a:latin typeface="Tahoma" charset="0"/>
              </a:rPr>
              <a:t>using data from the federal statistical agencies to inspire students</a:t>
            </a:r>
            <a:endParaRPr lang="uk-UA" sz="3600" cap="small" dirty="0">
              <a:solidFill>
                <a:schemeClr val="tx2"/>
              </a:solidFill>
              <a:latin typeface="Tahoma" charset="0"/>
            </a:endParaRPr>
          </a:p>
        </p:txBody>
      </p:sp>
      <p:sp>
        <p:nvSpPr>
          <p:cNvPr id="34819" name="Rectangle 3"/>
          <p:cNvSpPr>
            <a:spLocks noGrp="1" noChangeArrowheads="1"/>
          </p:cNvSpPr>
          <p:nvPr>
            <p:ph type="subTitle" idx="1"/>
          </p:nvPr>
        </p:nvSpPr>
        <p:spPr>
          <a:xfrm>
            <a:off x="1219200" y="5087938"/>
            <a:ext cx="6553200" cy="649287"/>
          </a:xfrm>
        </p:spPr>
        <p:txBody>
          <a:bodyPr>
            <a:noAutofit/>
          </a:bodyPr>
          <a:lstStyle/>
          <a:p>
            <a:r>
              <a:rPr lang="en-US" sz="1400" dirty="0" smtClean="0"/>
              <a:t>CAUSE webinar, Nov. 10, 2009</a:t>
            </a:r>
          </a:p>
          <a:p>
            <a:r>
              <a:rPr lang="en-US" sz="1400" dirty="0" smtClean="0"/>
              <a:t>Ron Wasserstein</a:t>
            </a:r>
          </a:p>
          <a:p>
            <a:r>
              <a:rPr lang="en-US" sz="1400" dirty="0" smtClean="0"/>
              <a:t>Executive Director, The American Statistical Association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53200" cy="508000"/>
          </a:xfrm>
        </p:spPr>
        <p:txBody>
          <a:bodyPr>
            <a:normAutofit fontScale="90000"/>
          </a:bodyPr>
          <a:lstStyle/>
          <a:p>
            <a:r>
              <a:rPr lang="en-US" dirty="0" smtClean="0"/>
              <a:t>Data always have limitations</a:t>
            </a:r>
            <a:endParaRPr lang="en-US" dirty="0"/>
          </a:p>
        </p:txBody>
      </p:sp>
      <p:pic>
        <p:nvPicPr>
          <p:cNvPr id="3" name="Content Placeholder 3" descr="caution.png"/>
          <p:cNvPicPr>
            <a:picLocks noGrp="1" noChangeAspect="1"/>
          </p:cNvPicPr>
          <p:nvPr>
            <p:ph idx="1"/>
          </p:nvPr>
        </p:nvPicPr>
        <p:blipFill>
          <a:blip r:embed="rId2" cstate="print"/>
          <a:stretch>
            <a:fillRect/>
          </a:stretch>
        </p:blipFill>
        <p:spPr>
          <a:xfrm>
            <a:off x="1219201" y="1831542"/>
            <a:ext cx="6705600" cy="4747565"/>
          </a:xfrm>
        </p:spPr>
      </p:pic>
      <p:sp>
        <p:nvSpPr>
          <p:cNvPr id="4" name="Rectangle 3"/>
          <p:cNvSpPr/>
          <p:nvPr/>
        </p:nvSpPr>
        <p:spPr>
          <a:xfrm>
            <a:off x="1676400" y="3810000"/>
            <a:ext cx="5638800" cy="1938992"/>
          </a:xfrm>
          <a:prstGeom prst="rect">
            <a:avLst/>
          </a:prstGeom>
          <a:noFill/>
        </p:spPr>
        <p:txBody>
          <a:bodyPr wrap="square" lIns="91440" tIns="45720" rIns="91440" bIns="45720">
            <a:spAutoFit/>
          </a:bodyPr>
          <a:lstStyle/>
          <a:p>
            <a:pPr algn="ctr"/>
            <a:r>
              <a:rPr lang="en-US" sz="4000" b="1" dirty="0" smtClean="0">
                <a:ln w="17780" cmpd="sng">
                  <a:solidFill>
                    <a:schemeClr val="tx2"/>
                  </a:solidFill>
                  <a:prstDash val="solid"/>
                  <a:miter lim="800000"/>
                </a:ln>
                <a:solidFill>
                  <a:srgbClr val="FFC000"/>
                </a:solidFill>
                <a:effectLst>
                  <a:outerShdw blurRad="50800" algn="tl" rotWithShape="0">
                    <a:srgbClr val="000000"/>
                  </a:outerShdw>
                </a:effectLst>
              </a:rPr>
              <a:t>DATA IN USE.</a:t>
            </a:r>
          </a:p>
          <a:p>
            <a:pPr algn="ctr"/>
            <a:r>
              <a:rPr lang="en-US" sz="4000" b="1" cap="none" spc="0" dirty="0" smtClean="0">
                <a:ln w="17780" cmpd="sng">
                  <a:solidFill>
                    <a:schemeClr val="tx2"/>
                  </a:solidFill>
                  <a:prstDash val="solid"/>
                  <a:miter lim="800000"/>
                </a:ln>
                <a:solidFill>
                  <a:srgbClr val="FFC000"/>
                </a:solidFill>
                <a:effectLst>
                  <a:outerShdw blurRad="50800" algn="tl" rotWithShape="0">
                    <a:srgbClr val="000000"/>
                  </a:outerShdw>
                </a:effectLst>
              </a:rPr>
              <a:t>Proceed with </a:t>
            </a:r>
          </a:p>
          <a:p>
            <a:pPr algn="ctr"/>
            <a:r>
              <a:rPr lang="en-US" sz="4000" b="1" cap="none" spc="0" dirty="0" smtClean="0">
                <a:ln w="17780" cmpd="sng">
                  <a:solidFill>
                    <a:schemeClr val="tx2"/>
                  </a:solidFill>
                  <a:prstDash val="solid"/>
                  <a:miter lim="800000"/>
                </a:ln>
                <a:solidFill>
                  <a:srgbClr val="FFC000"/>
                </a:solidFill>
                <a:effectLst>
                  <a:outerShdw blurRad="50800" algn="tl" rotWithShape="0">
                    <a:srgbClr val="000000"/>
                  </a:outerShdw>
                </a:effectLst>
              </a:rPr>
              <a:t>understanding.</a:t>
            </a:r>
            <a:endParaRPr lang="en-US" sz="4000" b="1" cap="none" spc="0" dirty="0">
              <a:ln w="17780" cmpd="sng">
                <a:solidFill>
                  <a:schemeClr val="tx2"/>
                </a:solidFill>
                <a:prstDash val="solid"/>
                <a:miter lim="800000"/>
              </a:ln>
              <a:solidFill>
                <a:srgbClr val="FFC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77200" cy="508000"/>
          </a:xfrm>
        </p:spPr>
        <p:txBody>
          <a:bodyPr>
            <a:normAutofit fontScale="90000"/>
          </a:bodyPr>
          <a:lstStyle/>
          <a:p>
            <a:r>
              <a:rPr lang="en-US" dirty="0" smtClean="0"/>
              <a:t>Let’s teach “Responsible skepticism”</a:t>
            </a:r>
            <a:endParaRPr lang="en-US" dirty="0"/>
          </a:p>
        </p:txBody>
      </p:sp>
      <p:graphicFrame>
        <p:nvGraphicFramePr>
          <p:cNvPr id="5" name="Content Placeholder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 BJS</a:t>
            </a:r>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0" y="2209800"/>
            <a:ext cx="9144000" cy="427194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http://www.ojp.usdoj.gov/bjs/glance/race.htm</a:t>
            </a:r>
            <a:endParaRPr lang="en-US" sz="2400" dirty="0"/>
          </a:p>
        </p:txBody>
      </p:sp>
      <p:pic>
        <p:nvPicPr>
          <p:cNvPr id="57346" name="Picture 2"/>
          <p:cNvPicPr>
            <a:picLocks noChangeAspect="1" noChangeArrowheads="1"/>
          </p:cNvPicPr>
          <p:nvPr/>
        </p:nvPicPr>
        <p:blipFill>
          <a:blip r:embed="rId2" cstate="print"/>
          <a:srcRect/>
          <a:stretch>
            <a:fillRect/>
          </a:stretch>
        </p:blipFill>
        <p:spPr bwMode="auto">
          <a:xfrm>
            <a:off x="561975" y="1390650"/>
            <a:ext cx="8582025" cy="5467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http://www.ojp.usdoj.gov/bjs/glance/tables/racetab.htm</a:t>
            </a:r>
            <a:endParaRPr lang="en-US" sz="2400" dirty="0"/>
          </a:p>
        </p:txBody>
      </p:sp>
      <p:pic>
        <p:nvPicPr>
          <p:cNvPr id="58370" name="Picture 2"/>
          <p:cNvPicPr>
            <a:picLocks noChangeAspect="1" noChangeArrowheads="1"/>
          </p:cNvPicPr>
          <p:nvPr/>
        </p:nvPicPr>
        <p:blipFill>
          <a:blip r:embed="rId2" cstate="print"/>
          <a:srcRect/>
          <a:stretch>
            <a:fillRect/>
          </a:stretch>
        </p:blipFill>
        <p:spPr bwMode="auto">
          <a:xfrm>
            <a:off x="990600" y="1828800"/>
            <a:ext cx="7475530" cy="502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056956" y="304800"/>
            <a:ext cx="4806529" cy="65531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Bureau of Transportation Statistics</a:t>
            </a:r>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990600" y="1291806"/>
            <a:ext cx="6781800" cy="55661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705088" cy="1143000"/>
          </a:xfrm>
        </p:spPr>
        <p:txBody>
          <a:bodyPr>
            <a:normAutofit/>
          </a:bodyPr>
          <a:lstStyle/>
          <a:p>
            <a:r>
              <a:rPr lang="en-US" sz="1600" dirty="0" smtClean="0"/>
              <a:t>http://www.bts.gov/programs/economics_and_finance/air_travel_price_index/html/table_12.html</a:t>
            </a:r>
            <a:endParaRPr lang="en-US" sz="1600" dirty="0"/>
          </a:p>
        </p:txBody>
      </p:sp>
      <p:pic>
        <p:nvPicPr>
          <p:cNvPr id="61442" name="Picture 2"/>
          <p:cNvPicPr>
            <a:picLocks noChangeAspect="1" noChangeArrowheads="1"/>
          </p:cNvPicPr>
          <p:nvPr/>
        </p:nvPicPr>
        <p:blipFill>
          <a:blip r:embed="rId2" cstate="print"/>
          <a:srcRect/>
          <a:stretch>
            <a:fillRect/>
          </a:stretch>
        </p:blipFill>
        <p:spPr bwMode="auto">
          <a:xfrm>
            <a:off x="304800" y="1398754"/>
            <a:ext cx="8839200" cy="545924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58090" y="1004888"/>
            <a:ext cx="8804833" cy="54721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http://www.bts.gov/xml/atpi/src/resultTop100.xml</a:t>
            </a:r>
            <a:endParaRPr lang="en-US" sz="2800" dirty="0"/>
          </a:p>
        </p:txBody>
      </p:sp>
      <p:pic>
        <p:nvPicPr>
          <p:cNvPr id="63490" name="Picture 2"/>
          <p:cNvPicPr>
            <a:picLocks noChangeAspect="1" noChangeArrowheads="1"/>
          </p:cNvPicPr>
          <p:nvPr/>
        </p:nvPicPr>
        <p:blipFill>
          <a:blip r:embed="rId2" cstate="print"/>
          <a:srcRect/>
          <a:stretch>
            <a:fillRect/>
          </a:stretch>
        </p:blipFill>
        <p:spPr bwMode="auto">
          <a:xfrm>
            <a:off x="1676400" y="1524000"/>
            <a:ext cx="5410200" cy="5153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553200" cy="508000"/>
          </a:xfrm>
        </p:spPr>
        <p:txBody>
          <a:bodyPr>
            <a:normAutofit fontScale="90000"/>
          </a:bodyPr>
          <a:lstStyle/>
          <a:p>
            <a:r>
              <a:rPr lang="en-US" sz="4000" dirty="0" smtClean="0"/>
              <a:t>Goals for this presentation</a:t>
            </a:r>
            <a:endParaRPr lang="en-US" sz="4000" dirty="0"/>
          </a:p>
        </p:txBody>
      </p:sp>
      <p:sp>
        <p:nvSpPr>
          <p:cNvPr id="3" name="Content Placeholder 2"/>
          <p:cNvSpPr>
            <a:spLocks noGrp="1"/>
          </p:cNvSpPr>
          <p:nvPr>
            <p:ph idx="1"/>
          </p:nvPr>
        </p:nvSpPr>
        <p:spPr>
          <a:xfrm>
            <a:off x="1066800" y="1600200"/>
            <a:ext cx="7643812" cy="3454400"/>
          </a:xfrm>
        </p:spPr>
        <p:txBody>
          <a:bodyPr/>
          <a:lstStyle/>
          <a:p>
            <a:r>
              <a:rPr lang="en-US" dirty="0" smtClean="0"/>
              <a:t>Inform you about the role and scope of the federal statistical agencies</a:t>
            </a:r>
          </a:p>
          <a:p>
            <a:r>
              <a:rPr lang="en-US" dirty="0" smtClean="0"/>
              <a:t>Inspire you to explore a rich source of data to inspire your students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267200"/>
            <a:ext cx="5715000" cy="1143000"/>
          </a:xfrm>
        </p:spPr>
        <p:txBody>
          <a:bodyPr>
            <a:normAutofit fontScale="90000"/>
          </a:bodyPr>
          <a:lstStyle/>
          <a:p>
            <a:r>
              <a:rPr lang="en-US" dirty="0" smtClean="0"/>
              <a:t>Average adjusted </a:t>
            </a:r>
            <a:br>
              <a:rPr lang="en-US" dirty="0" smtClean="0"/>
            </a:br>
            <a:r>
              <a:rPr lang="en-US" dirty="0" smtClean="0"/>
              <a:t>gross income </a:t>
            </a:r>
            <a:br>
              <a:rPr lang="en-US" dirty="0" smtClean="0"/>
            </a:br>
            <a:r>
              <a:rPr lang="en-US" dirty="0" smtClean="0"/>
              <a:t>of the top 400 US individual taxpayers, </a:t>
            </a:r>
            <a:br>
              <a:rPr lang="en-US" dirty="0" smtClean="0"/>
            </a:br>
            <a:r>
              <a:rPr lang="en-US" dirty="0" smtClean="0"/>
              <a:t>1992-2006</a:t>
            </a:r>
            <a:br>
              <a:rPr lang="en-US" dirty="0" smtClean="0"/>
            </a:br>
            <a:r>
              <a:rPr lang="en-US" dirty="0" smtClean="0"/>
              <a:t>(in $1000)</a:t>
            </a:r>
            <a:br>
              <a:rPr lang="en-US" dirty="0" smtClean="0"/>
            </a:br>
            <a:endParaRPr lang="en-US" dirty="0"/>
          </a:p>
        </p:txBody>
      </p:sp>
      <p:graphicFrame>
        <p:nvGraphicFramePr>
          <p:cNvPr id="1026" name="Object 2"/>
          <p:cNvGraphicFramePr>
            <a:graphicFrameLocks noChangeAspect="1"/>
          </p:cNvGraphicFramePr>
          <p:nvPr/>
        </p:nvGraphicFramePr>
        <p:xfrm>
          <a:off x="457200" y="304800"/>
          <a:ext cx="2579914" cy="6019800"/>
        </p:xfrm>
        <a:graphic>
          <a:graphicData uri="http://schemas.openxmlformats.org/presentationml/2006/ole">
            <p:oleObj spid="_x0000_s1026" name="Worksheet" r:id="rId4" imgW="1228770" imgH="2866935" progId="Excel.Sheet.12">
              <p:embed/>
            </p:oleObj>
          </a:graphicData>
        </a:graphic>
      </p:graphicFrame>
      <p:sp>
        <p:nvSpPr>
          <p:cNvPr id="4" name="TextBox 3"/>
          <p:cNvSpPr txBox="1"/>
          <p:nvPr/>
        </p:nvSpPr>
        <p:spPr>
          <a:xfrm>
            <a:off x="1295400" y="6477000"/>
            <a:ext cx="7315200" cy="369332"/>
          </a:xfrm>
          <a:prstGeom prst="rect">
            <a:avLst/>
          </a:prstGeom>
          <a:noFill/>
        </p:spPr>
        <p:txBody>
          <a:bodyPr wrap="square" rtlCol="0">
            <a:spAutoFit/>
          </a:bodyPr>
          <a:lstStyle/>
          <a:p>
            <a:r>
              <a:rPr lang="en-US" dirty="0" smtClean="0"/>
              <a:t>http://www.irs.gov/taxstats/article/0,,id=203102,00.html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fontScale="90000"/>
          </a:bodyPr>
          <a:lstStyle/>
          <a:p>
            <a:r>
              <a:rPr lang="en-US" dirty="0" smtClean="0">
                <a:solidFill>
                  <a:schemeClr val="tx2"/>
                </a:solidFill>
              </a:rPr>
              <a:t>Not made it into the top 400 yet?</a:t>
            </a:r>
            <a:endParaRPr lang="en-US" dirty="0">
              <a:solidFill>
                <a:schemeClr val="tx2"/>
              </a:solidFill>
            </a:endParaRPr>
          </a:p>
        </p:txBody>
      </p:sp>
      <p:sp>
        <p:nvSpPr>
          <p:cNvPr id="3" name="Content Placeholder 2"/>
          <p:cNvSpPr>
            <a:spLocks noGrp="1"/>
          </p:cNvSpPr>
          <p:nvPr>
            <p:ph idx="1"/>
          </p:nvPr>
        </p:nvSpPr>
        <p:spPr>
          <a:xfrm>
            <a:off x="381000" y="2895600"/>
            <a:ext cx="4648200" cy="3687763"/>
          </a:xfrm>
        </p:spPr>
        <p:txBody>
          <a:bodyPr>
            <a:normAutofit fontScale="92500" lnSpcReduction="20000"/>
          </a:bodyPr>
          <a:lstStyle/>
          <a:p>
            <a:r>
              <a:rPr lang="en-US" dirty="0" smtClean="0"/>
              <a:t>Don’t feel too bad.  Few stay there once they do!</a:t>
            </a:r>
          </a:p>
          <a:p>
            <a:r>
              <a:rPr lang="en-US" dirty="0" smtClean="0"/>
              <a:t>Only about 27% made the list more than once in the last 15 years, and only about 15% made it more than twice.</a:t>
            </a:r>
          </a:p>
          <a:p>
            <a:r>
              <a:rPr lang="en-US" dirty="0" smtClean="0">
                <a:hlinkClick r:id="rId4"/>
              </a:rPr>
              <a:t>http://www.irs.gov/pub/irs-soi/06intop400.pdf</a:t>
            </a:r>
            <a:endParaRPr lang="en-US" dirty="0" smtClean="0"/>
          </a:p>
          <a:p>
            <a:pPr>
              <a:buNone/>
            </a:pPr>
            <a:endParaRPr lang="en-US" dirty="0"/>
          </a:p>
        </p:txBody>
      </p:sp>
      <p:graphicFrame>
        <p:nvGraphicFramePr>
          <p:cNvPr id="2050" name="Object 2"/>
          <p:cNvGraphicFramePr>
            <a:graphicFrameLocks noChangeAspect="1"/>
          </p:cNvGraphicFramePr>
          <p:nvPr/>
        </p:nvGraphicFramePr>
        <p:xfrm>
          <a:off x="5257800" y="152400"/>
          <a:ext cx="3352800" cy="6233236"/>
        </p:xfrm>
        <a:graphic>
          <a:graphicData uri="http://schemas.openxmlformats.org/presentationml/2006/ole">
            <p:oleObj spid="_x0000_s2050" name="Worksheet" r:id="rId5" imgW="1914570" imgH="3819615" progId="Excel.Shee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67000" y="1"/>
          <a:ext cx="6477000" cy="6858000"/>
        </p:xfrm>
        <a:graphic>
          <a:graphicData uri="http://schemas.openxmlformats.org/drawingml/2006/table">
            <a:tbl>
              <a:tblPr/>
              <a:tblGrid>
                <a:gridCol w="2793425"/>
                <a:gridCol w="1177104"/>
                <a:gridCol w="1124399"/>
                <a:gridCol w="1382072"/>
              </a:tblGrid>
              <a:tr h="894520">
                <a:tc>
                  <a:txBody>
                    <a:bodyPr/>
                    <a:lstStyle/>
                    <a:p>
                      <a:pPr algn="l" fontAlgn="b"/>
                      <a:r>
                        <a:rPr lang="en-US" sz="1400" b="0" i="0" u="none" strike="noStrike" dirty="0">
                          <a:solidFill>
                            <a:srgbClr val="000000"/>
                          </a:solidFill>
                          <a:latin typeface="Calibri"/>
                        </a:rPr>
                        <a:t> </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l" fontAlgn="b"/>
                      <a:r>
                        <a:rPr lang="en-US" sz="1400" b="0" i="0" u="none" strike="noStrike">
                          <a:solidFill>
                            <a:srgbClr val="000000"/>
                          </a:solidFill>
                          <a:latin typeface="Calibri"/>
                        </a:rPr>
                        <a:t>No. of returns</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l" fontAlgn="b"/>
                      <a:r>
                        <a:rPr lang="en-US" sz="1400" b="0" i="0" u="none" strike="noStrike">
                          <a:solidFill>
                            <a:srgbClr val="000000"/>
                          </a:solidFill>
                          <a:latin typeface="Calibri"/>
                        </a:rPr>
                        <a:t>% of total</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l" fontAlgn="b"/>
                      <a:r>
                        <a:rPr lang="en-US" sz="1400" b="0" i="0" u="none" strike="noStrike">
                          <a:solidFill>
                            <a:srgbClr val="000000"/>
                          </a:solidFill>
                          <a:latin typeface="Calibri"/>
                        </a:rPr>
                        <a:t>cumulative % of total</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dirty="0">
                          <a:solidFill>
                            <a:srgbClr val="000000"/>
                          </a:solidFill>
                          <a:latin typeface="Arial"/>
                        </a:rPr>
                        <a:t>No adjusted gross income</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2,675,594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1.93%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1.93%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 under $5,000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11,633,370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8.41%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10.34%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$5,000 under $10,000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11,786,747</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8.52%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18.86%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$10,000 under $15,000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11,711,680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8.46%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27.32%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$15,000 under $20,000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10,937,694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7.90%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35.22%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$20,000 under $25,000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9,912,261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7.16%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42.38%</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$25,000 under $30,000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8,749,761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6.32%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48.71%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$30,000 under $40,000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14,151,824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10.23%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58.93%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$40,000 under $50,000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10,687,193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7.72%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66.65%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$50,000 under $75,000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18,854,917</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13.62%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80.28%</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$75,000 under $100,000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11,140,408</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8.05%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88.33%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$100,000 under $200,000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12,088,423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8.73%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97.06%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$200,000 under $500,000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3,121,485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2.26%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99.32%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$500,000 under $1,000,000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589,306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0.43%</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99.74%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$1,000,000 under $1,500,000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150,431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0.11%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99.85%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$1,500,000 under $2,000,000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64,007</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0.05%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99.90%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$2,000,000 under $5,000,000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98,724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0.07%</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99.97%</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$5,000,000 under $10,000,000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24,975</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0.02%</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99.99%</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Arial"/>
                        </a:rPr>
                        <a:t>$10,000,000 or more</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Arial"/>
                        </a:rPr>
                        <a:t>15,956</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dirty="0">
                          <a:solidFill>
                            <a:srgbClr val="000000"/>
                          </a:solidFill>
                          <a:latin typeface="Arial"/>
                        </a:rPr>
                        <a:t>0.01%</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0" i="0" u="none" strike="noStrike">
                          <a:solidFill>
                            <a:srgbClr val="000000"/>
                          </a:solidFill>
                          <a:latin typeface="Calibri"/>
                        </a:rPr>
                        <a:t>100.00%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r h="298174">
                <a:tc>
                  <a:txBody>
                    <a:bodyPr/>
                    <a:lstStyle/>
                    <a:p>
                      <a:pPr algn="l" fontAlgn="b"/>
                      <a:r>
                        <a:rPr lang="en-US" sz="1400" b="0" i="0" u="none" strike="noStrike">
                          <a:solidFill>
                            <a:srgbClr val="000000"/>
                          </a:solidFill>
                          <a:latin typeface="Calibri"/>
                        </a:rPr>
                        <a:t> </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1" i="0" u="none" strike="noStrike">
                          <a:solidFill>
                            <a:srgbClr val="000000"/>
                          </a:solidFill>
                          <a:latin typeface="Arial"/>
                        </a:rPr>
                        <a:t>138,394,754</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r" fontAlgn="b"/>
                      <a:r>
                        <a:rPr lang="en-US" sz="1400" b="1" i="0" u="none" strike="noStrike" dirty="0">
                          <a:solidFill>
                            <a:srgbClr val="000000"/>
                          </a:solidFill>
                          <a:latin typeface="Arial"/>
                        </a:rPr>
                        <a:t>100.0</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c>
                  <a:txBody>
                    <a:bodyPr/>
                    <a:lstStyle/>
                    <a:p>
                      <a:pPr algn="l" fontAlgn="b"/>
                      <a:r>
                        <a:rPr lang="en-US" sz="1400" b="0" i="0" u="none" strike="noStrike" dirty="0">
                          <a:solidFill>
                            <a:srgbClr val="000000"/>
                          </a:solidFill>
                          <a:latin typeface="Calibri"/>
                        </a:rPr>
                        <a:t> </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alpha val="22000"/>
                      </a:schemeClr>
                    </a:solidFill>
                  </a:tcPr>
                </a:tc>
              </a:tr>
            </a:tbl>
          </a:graphicData>
        </a:graphic>
      </p:graphicFrame>
      <p:sp>
        <p:nvSpPr>
          <p:cNvPr id="5" name="TextBox 4"/>
          <p:cNvSpPr txBox="1"/>
          <p:nvPr/>
        </p:nvSpPr>
        <p:spPr>
          <a:xfrm>
            <a:off x="228600" y="457200"/>
            <a:ext cx="2209800" cy="5570756"/>
          </a:xfrm>
          <a:prstGeom prst="rect">
            <a:avLst/>
          </a:prstGeom>
          <a:noFill/>
        </p:spPr>
        <p:txBody>
          <a:bodyPr wrap="square" rtlCol="0">
            <a:spAutoFit/>
          </a:bodyPr>
          <a:lstStyle/>
          <a:p>
            <a:r>
              <a:rPr lang="en-US" sz="2800" dirty="0" smtClean="0"/>
              <a:t>Distribution of adjusted gross income, individual taxpayers, 2006</a:t>
            </a:r>
          </a:p>
          <a:p>
            <a:endParaRPr lang="en-US" sz="2800" dirty="0" smtClean="0"/>
          </a:p>
          <a:p>
            <a:r>
              <a:rPr lang="en-US" sz="2000" b="1" dirty="0" smtClean="0">
                <a:solidFill>
                  <a:srgbClr val="FF0000"/>
                </a:solidFill>
              </a:rPr>
              <a:t>(percentages are estimates based on samples)</a:t>
            </a:r>
          </a:p>
          <a:p>
            <a:endParaRPr lang="en-US" sz="2000" dirty="0" smtClean="0">
              <a:solidFill>
                <a:srgbClr val="FF0000"/>
              </a:solidFill>
            </a:endParaRPr>
          </a:p>
          <a:p>
            <a:r>
              <a:rPr lang="en-US" sz="1600" dirty="0" smtClean="0"/>
              <a:t>http://www.irs.gov/pub/irs-soi/06in11si.xls</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467600" cy="508000"/>
          </a:xfrm>
        </p:spPr>
        <p:txBody>
          <a:bodyPr>
            <a:normAutofit fontScale="90000"/>
          </a:bodyPr>
          <a:lstStyle/>
          <a:p>
            <a:r>
              <a:rPr lang="en-US" sz="2800" b="1" dirty="0" smtClean="0">
                <a:solidFill>
                  <a:schemeClr val="tx2"/>
                </a:solidFill>
              </a:rPr>
              <a:t>Average weekly retail price of gasoline (cents per gallon), Ohio, 2003-2009</a:t>
            </a:r>
            <a:br>
              <a:rPr lang="en-US" sz="2800" b="1" dirty="0" smtClean="0">
                <a:solidFill>
                  <a:schemeClr val="tx2"/>
                </a:solidFill>
              </a:rPr>
            </a:br>
            <a:r>
              <a:rPr lang="en-US" sz="2800" b="1" dirty="0" smtClean="0">
                <a:solidFill>
                  <a:schemeClr val="tx2"/>
                </a:solidFill>
              </a:rPr>
              <a:t> </a:t>
            </a:r>
            <a:r>
              <a:rPr lang="en-US" sz="1300" b="1" dirty="0" smtClean="0">
                <a:solidFill>
                  <a:schemeClr val="tx2"/>
                </a:solidFill>
              </a:rPr>
              <a:t>http://tonto.eia.doe.gov/dnav/pet/pet_pri_gnd_dcus_soh_w.htm</a:t>
            </a:r>
            <a:endParaRPr lang="en-US" sz="1300" b="1" dirty="0">
              <a:solidFill>
                <a:schemeClr val="tx2"/>
              </a:solidFill>
            </a:endParaRPr>
          </a:p>
        </p:txBody>
      </p:sp>
      <p:graphicFrame>
        <p:nvGraphicFramePr>
          <p:cNvPr id="4" name="Content Placeholder 3"/>
          <p:cNvGraphicFramePr>
            <a:graphicFrameLocks noGrp="1"/>
          </p:cNvGraphicFramePr>
          <p:nvPr>
            <p:ph idx="1"/>
          </p:nvPr>
        </p:nvGraphicFramePr>
        <p:xfrm>
          <a:off x="1066800" y="2209800"/>
          <a:ext cx="76200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508000"/>
          </a:xfrm>
        </p:spPr>
        <p:txBody>
          <a:bodyPr>
            <a:normAutofit fontScale="90000"/>
          </a:bodyPr>
          <a:lstStyle/>
          <a:p>
            <a:r>
              <a:rPr lang="en-US" dirty="0" smtClean="0">
                <a:solidFill>
                  <a:schemeClr val="tx2"/>
                </a:solidFill>
              </a:rPr>
              <a:t>Gas prices, Ohio &amp; Florida, 2003-2009 (blue line is Ohio)</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1066800" y="1905000"/>
          <a:ext cx="7924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they get this stuff?</a:t>
            </a:r>
            <a:endParaRPr lang="en-US" dirty="0"/>
          </a:p>
        </p:txBody>
      </p:sp>
      <p:sp>
        <p:nvSpPr>
          <p:cNvPr id="3" name="Content Placeholder 2"/>
          <p:cNvSpPr>
            <a:spLocks noGrp="1"/>
          </p:cNvSpPr>
          <p:nvPr>
            <p:ph idx="1"/>
          </p:nvPr>
        </p:nvSpPr>
        <p:spPr>
          <a:xfrm>
            <a:off x="1066800" y="1752600"/>
            <a:ext cx="7753350" cy="4699000"/>
          </a:xfrm>
        </p:spPr>
        <p:txBody>
          <a:bodyPr>
            <a:noAutofit/>
          </a:bodyPr>
          <a:lstStyle/>
          <a:p>
            <a:r>
              <a:rPr lang="en-US" sz="1800" dirty="0" smtClean="0"/>
              <a:t>http://www.eia.doe.gov/pub/oil_gas/petroleum/survey_forms/eia878f.pdf</a:t>
            </a:r>
          </a:p>
          <a:p>
            <a:r>
              <a:rPr lang="en-US" sz="1800" dirty="0" smtClean="0"/>
              <a:t>http://www.eia.doe.gov/oil_gas/petroleum/data_publications/wrgp/sampling_methodology.html</a:t>
            </a:r>
          </a:p>
          <a:p>
            <a:r>
              <a:rPr lang="en-US" sz="1800" dirty="0" smtClean="0"/>
              <a:t>Every Monday, retail prices for all three grades of gasoline are collected by telephone from a sample of approximately 900 retail gasoline outlets. The prices are published by 5:00 P.M. Monday, except on government holidays, when the data are released on Tuesday (but still represent Monday's price). The reported price includes all taxes and is the pump price paid by a consumer as of 8:00 A.M. Monday. This price represents the self-serve price except in areas having only full-serve. The price data are used to calculate weighted average price estimates at the city, state, regional and national levels using sales and delivery volume data from other EIA surveys and population estimates from the Bureau of Census.</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vs. Michigan in…</a:t>
            </a:r>
            <a:endParaRPr lang="en-US" dirty="0"/>
          </a:p>
        </p:txBody>
      </p:sp>
      <p:sp>
        <p:nvSpPr>
          <p:cNvPr id="3" name="Content Placeholder 2"/>
          <p:cNvSpPr>
            <a:spLocks noGrp="1"/>
          </p:cNvSpPr>
          <p:nvPr>
            <p:ph idx="1"/>
          </p:nvPr>
        </p:nvSpPr>
        <p:spPr/>
        <p:txBody>
          <a:bodyPr/>
          <a:lstStyle/>
          <a:p>
            <a:r>
              <a:rPr lang="en-US" dirty="0" smtClean="0"/>
              <a:t>Annual turkey production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199" y="-3"/>
          <a:ext cx="8077200" cy="6891135"/>
        </p:xfrm>
        <a:graphic>
          <a:graphicData uri="http://schemas.openxmlformats.org/drawingml/2006/table">
            <a:tbl>
              <a:tblPr/>
              <a:tblGrid>
                <a:gridCol w="905326"/>
                <a:gridCol w="905326"/>
                <a:gridCol w="1457008"/>
                <a:gridCol w="1640903"/>
                <a:gridCol w="1301404"/>
                <a:gridCol w="1867233"/>
              </a:tblGrid>
              <a:tr h="1222131">
                <a:tc>
                  <a:txBody>
                    <a:bodyPr/>
                    <a:lstStyle/>
                    <a:p>
                      <a:pPr algn="r" fontAlgn="b"/>
                      <a:r>
                        <a:rPr lang="en-US" sz="2000" b="1" i="0" u="none" strike="noStrike" dirty="0">
                          <a:solidFill>
                            <a:srgbClr val="000000"/>
                          </a:solidFill>
                          <a:latin typeface="Calibri"/>
                        </a:rPr>
                        <a:t>Year</a:t>
                      </a:r>
                    </a:p>
                  </a:txBody>
                  <a:tcPr marL="8835" marR="8835" marT="883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State</a:t>
                      </a:r>
                    </a:p>
                  </a:txBody>
                  <a:tcPr marL="8835" marR="8835" marT="883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Number Raised (thousand head)</a:t>
                      </a:r>
                    </a:p>
                  </a:txBody>
                  <a:tcPr marL="8835" marR="8835" marT="883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Pounds Produced (thousand pounds)</a:t>
                      </a:r>
                    </a:p>
                  </a:txBody>
                  <a:tcPr marL="8835" marR="8835" marT="883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Price per Unit ($/lb)</a:t>
                      </a:r>
                    </a:p>
                  </a:txBody>
                  <a:tcPr marL="8835" marR="8835" marT="883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Value of production ($1,000)</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1999</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2700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85590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0.41</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35,092</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1999</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4700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172020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0.35</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60,207</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2000</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3500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119000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0.34</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40,460</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2000</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4400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165000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0.36</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59,400</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2001</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4500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162000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0.35</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56,700</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2001</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4800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181440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0.35</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63,504</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2002</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4800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179520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0.35</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62,832</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2002</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5700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218880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0.35</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76,608</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2003</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4900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187180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0.34</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63,641</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2003</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5500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212300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0.39</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82,797</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2004</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4900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183750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0.37</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67,988</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2004</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5800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219820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0.42</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92,324</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2005</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4600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172500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0.37</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63,825</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2005</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6000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223800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0.44</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98,472</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2006</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4700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178600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0.39</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69,654</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2006</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5800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216920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0.43</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93,276</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2007</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5100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191760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0.46</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88,210</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2007</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6000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227400</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0.46</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104,604</a:t>
                      </a: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2008</a:t>
                      </a:r>
                    </a:p>
                  </a:txBody>
                  <a:tcPr marL="8835" marR="8835" marT="8835" marB="0" anchor="b">
                    <a:lnL>
                      <a:noFill/>
                    </a:lnL>
                    <a:lnR>
                      <a:noFill/>
                    </a:lnR>
                    <a:lnT>
                      <a:noFill/>
                    </a:lnT>
                    <a:lnB>
                      <a:noFill/>
                    </a:lnB>
                  </a:tcPr>
                </a:tc>
                <a:tc>
                  <a:txBody>
                    <a:bodyPr/>
                    <a:lstStyle/>
                    <a:p>
                      <a:pPr algn="l" fontAlgn="b"/>
                      <a:r>
                        <a:rPr lang="en-US" sz="1800" b="0" i="0" u="none" strike="noStrike">
                          <a:solidFill>
                            <a:srgbClr val="000000"/>
                          </a:solidFill>
                          <a:latin typeface="Calibri"/>
                        </a:rPr>
                        <a:t>Michigan</a:t>
                      </a:r>
                    </a:p>
                  </a:txBody>
                  <a:tcPr marL="8835" marR="8835" marT="8835" marB="0" anchor="b">
                    <a:lnL>
                      <a:noFill/>
                    </a:lnL>
                    <a:lnR>
                      <a:noFill/>
                    </a:lnR>
                    <a:lnT>
                      <a:noFill/>
                    </a:lnT>
                    <a:lnB>
                      <a:noFill/>
                    </a:lnB>
                  </a:tcPr>
                </a:tc>
                <a:tc>
                  <a:txBody>
                    <a:bodyPr/>
                    <a:lstStyle/>
                    <a:p>
                      <a:pPr algn="r" fontAlgn="b"/>
                      <a:r>
                        <a:rPr lang="en-US" sz="1800" b="0" i="0" u="none" strike="noStrike">
                          <a:solidFill>
                            <a:srgbClr val="000000"/>
                          </a:solidFill>
                          <a:latin typeface="Calibri"/>
                        </a:rPr>
                        <a:t>4800</a:t>
                      </a:r>
                    </a:p>
                  </a:txBody>
                  <a:tcPr marL="8835" marR="8835" marT="8835"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8835" marR="8835" marT="883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8835" marR="8835" marT="8835" marB="0" anchor="b">
                    <a:lnL>
                      <a:noFill/>
                    </a:lnL>
                    <a:lnR>
                      <a:noFill/>
                    </a:lnR>
                    <a:lnT>
                      <a:noFill/>
                    </a:lnT>
                    <a:lnB>
                      <a:noFill/>
                    </a:lnB>
                  </a:tcPr>
                </a:tc>
              </a:tr>
              <a:tr h="281794">
                <a:tc>
                  <a:txBody>
                    <a:bodyPr/>
                    <a:lstStyle/>
                    <a:p>
                      <a:pPr algn="r" fontAlgn="b"/>
                      <a:r>
                        <a:rPr lang="en-US" sz="1800" b="0" i="0" u="none" strike="noStrike" dirty="0">
                          <a:solidFill>
                            <a:srgbClr val="000000"/>
                          </a:solidFill>
                          <a:latin typeface="Calibri"/>
                        </a:rPr>
                        <a:t>2008</a:t>
                      </a:r>
                    </a:p>
                  </a:txBody>
                  <a:tcPr marL="8835" marR="8835" marT="883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Ohio</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6000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230400</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0.58</a:t>
                      </a:r>
                    </a:p>
                  </a:txBody>
                  <a:tcPr marL="8835" marR="8835" marT="883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133,632</a:t>
                      </a:r>
                    </a:p>
                  </a:txBody>
                  <a:tcPr marL="8835" marR="8835" marT="883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772400" cy="508000"/>
          </a:xfrm>
        </p:spPr>
        <p:txBody>
          <a:bodyPr>
            <a:normAutofit fontScale="90000"/>
          </a:bodyPr>
          <a:lstStyle/>
          <a:p>
            <a:r>
              <a:rPr lang="en-US" b="1" dirty="0" smtClean="0">
                <a:solidFill>
                  <a:schemeClr val="tx2"/>
                </a:solidFill>
              </a:rPr>
              <a:t>Which state raises the most turkeys?</a:t>
            </a:r>
            <a:endParaRPr lang="en-US" b="1" dirty="0">
              <a:solidFill>
                <a:schemeClr val="tx2"/>
              </a:solidFill>
            </a:endParaRPr>
          </a:p>
        </p:txBody>
      </p:sp>
      <p:pic>
        <p:nvPicPr>
          <p:cNvPr id="62467" name="Picture 3"/>
          <p:cNvPicPr>
            <a:picLocks noChangeAspect="1" noChangeArrowheads="1"/>
          </p:cNvPicPr>
          <p:nvPr/>
        </p:nvPicPr>
        <p:blipFill>
          <a:blip r:embed="rId2" cstate="print"/>
          <a:srcRect/>
          <a:stretch>
            <a:fillRect/>
          </a:stretch>
        </p:blipFill>
        <p:spPr bwMode="auto">
          <a:xfrm>
            <a:off x="762000" y="1524000"/>
            <a:ext cx="7515226" cy="4496878"/>
          </a:xfrm>
          <a:prstGeom prst="rect">
            <a:avLst/>
          </a:prstGeom>
          <a:noFill/>
          <a:ln w="9525">
            <a:noFill/>
            <a:miter lim="800000"/>
            <a:headEnd/>
            <a:tailEnd/>
          </a:ln>
        </p:spPr>
      </p:pic>
      <p:sp>
        <p:nvSpPr>
          <p:cNvPr id="6" name="TextBox 5"/>
          <p:cNvSpPr txBox="1"/>
          <p:nvPr/>
        </p:nvSpPr>
        <p:spPr>
          <a:xfrm>
            <a:off x="381000" y="6324600"/>
            <a:ext cx="7010400" cy="381000"/>
          </a:xfrm>
          <a:prstGeom prst="rect">
            <a:avLst/>
          </a:prstGeom>
          <a:noFill/>
        </p:spPr>
        <p:txBody>
          <a:bodyPr wrap="square" rtlCol="0">
            <a:spAutoFit/>
          </a:bodyPr>
          <a:lstStyle/>
          <a:p>
            <a:r>
              <a:rPr lang="en-US" dirty="0" smtClean="0"/>
              <a:t>(www.ncturkeyfestival.org)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153400" cy="508000"/>
          </a:xfrm>
        </p:spPr>
        <p:txBody>
          <a:bodyPr>
            <a:normAutofit/>
          </a:bodyPr>
          <a:lstStyle/>
          <a:p>
            <a:r>
              <a:rPr lang="en-US" sz="2400" dirty="0" smtClean="0"/>
              <a:t>http://www.eia.doe.gov/cneaf/electricity/esr/table5.html</a:t>
            </a:r>
            <a:endParaRPr lang="en-US" sz="2400" dirty="0"/>
          </a:p>
        </p:txBody>
      </p:sp>
      <p:graphicFrame>
        <p:nvGraphicFramePr>
          <p:cNvPr id="4" name="Table 3"/>
          <p:cNvGraphicFramePr>
            <a:graphicFrameLocks noGrp="1"/>
          </p:cNvGraphicFramePr>
          <p:nvPr/>
        </p:nvGraphicFramePr>
        <p:xfrm>
          <a:off x="228600" y="2590800"/>
          <a:ext cx="8458200" cy="3683000"/>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370840">
                <a:tc>
                  <a:txBody>
                    <a:bodyPr/>
                    <a:lstStyle/>
                    <a:p>
                      <a:r>
                        <a:rPr lang="en-US" dirty="0"/>
                        <a:t>Census Division State</a:t>
                      </a:r>
                    </a:p>
                  </a:txBody>
                  <a:tcPr anchor="ctr"/>
                </a:tc>
                <a:tc>
                  <a:txBody>
                    <a:bodyPr/>
                    <a:lstStyle/>
                    <a:p>
                      <a:r>
                        <a:rPr lang="en-US"/>
                        <a:t>Number of Consumers</a:t>
                      </a:r>
                    </a:p>
                  </a:txBody>
                  <a:tcPr anchor="ctr"/>
                </a:tc>
                <a:tc>
                  <a:txBody>
                    <a:bodyPr/>
                    <a:lstStyle/>
                    <a:p>
                      <a:r>
                        <a:rPr lang="en-US"/>
                        <a:t>Average Monthly Consumption (kWh)</a:t>
                      </a:r>
                    </a:p>
                  </a:txBody>
                  <a:tcPr anchor="ctr"/>
                </a:tc>
                <a:tc>
                  <a:txBody>
                    <a:bodyPr/>
                    <a:lstStyle/>
                    <a:p>
                      <a:r>
                        <a:rPr lang="en-US"/>
                        <a:t>Average Retail Price (Cents per Kilowatthour)</a:t>
                      </a:r>
                    </a:p>
                  </a:txBody>
                  <a:tcPr anchor="ctr"/>
                </a:tc>
                <a:tc>
                  <a:txBody>
                    <a:bodyPr/>
                    <a:lstStyle/>
                    <a:p>
                      <a:r>
                        <a:rPr lang="en-US" dirty="0"/>
                        <a:t>Average Monthly Bill (Dollar and cents)</a:t>
                      </a:r>
                    </a:p>
                  </a:txBody>
                  <a:tcPr anchor="ctr"/>
                </a:tc>
              </a:tr>
              <a:tr h="370840">
                <a:tc>
                  <a:txBody>
                    <a:bodyPr/>
                    <a:lstStyle/>
                    <a:p>
                      <a:r>
                        <a:rPr lang="en-US" dirty="0"/>
                        <a:t>East North Central</a:t>
                      </a:r>
                    </a:p>
                  </a:txBody>
                  <a:tcPr anchor="ctr"/>
                </a:tc>
                <a:tc>
                  <a:txBody>
                    <a:bodyPr/>
                    <a:lstStyle/>
                    <a:p>
                      <a:pPr algn="r"/>
                      <a:r>
                        <a:rPr lang="en-US"/>
                        <a:t>19,558,522</a:t>
                      </a:r>
                    </a:p>
                  </a:txBody>
                  <a:tcPr anchor="ctr"/>
                </a:tc>
                <a:tc>
                  <a:txBody>
                    <a:bodyPr/>
                    <a:lstStyle/>
                    <a:p>
                      <a:pPr algn="r"/>
                      <a:r>
                        <a:rPr lang="en-US"/>
                        <a:t>830</a:t>
                      </a:r>
                    </a:p>
                  </a:txBody>
                  <a:tcPr anchor="ctr"/>
                </a:tc>
                <a:tc>
                  <a:txBody>
                    <a:bodyPr/>
                    <a:lstStyle/>
                    <a:p>
                      <a:pPr algn="r"/>
                      <a:r>
                        <a:rPr lang="en-US"/>
                        <a:t>9.74</a:t>
                      </a:r>
                    </a:p>
                  </a:txBody>
                  <a:tcPr anchor="ctr"/>
                </a:tc>
                <a:tc>
                  <a:txBody>
                    <a:bodyPr/>
                    <a:lstStyle/>
                    <a:p>
                      <a:pPr algn="r"/>
                      <a:r>
                        <a:rPr lang="en-US"/>
                        <a:t>$80.84</a:t>
                      </a:r>
                    </a:p>
                  </a:txBody>
                  <a:tcPr anchor="ctr"/>
                </a:tc>
              </a:tr>
              <a:tr h="370840">
                <a:tc>
                  <a:txBody>
                    <a:bodyPr/>
                    <a:lstStyle/>
                    <a:p>
                      <a:r>
                        <a:rPr lang="en-US"/>
                        <a:t>IL</a:t>
                      </a:r>
                    </a:p>
                  </a:txBody>
                  <a:tcPr anchor="ctr"/>
                </a:tc>
                <a:tc>
                  <a:txBody>
                    <a:bodyPr/>
                    <a:lstStyle/>
                    <a:p>
                      <a:pPr algn="r"/>
                      <a:r>
                        <a:rPr lang="en-US"/>
                        <a:t>5,065,123</a:t>
                      </a:r>
                    </a:p>
                  </a:txBody>
                  <a:tcPr anchor="ctr"/>
                </a:tc>
                <a:tc>
                  <a:txBody>
                    <a:bodyPr/>
                    <a:lstStyle/>
                    <a:p>
                      <a:pPr algn="r"/>
                      <a:r>
                        <a:rPr lang="en-US"/>
                        <a:t>790</a:t>
                      </a:r>
                    </a:p>
                  </a:txBody>
                  <a:tcPr anchor="ctr"/>
                </a:tc>
                <a:tc>
                  <a:txBody>
                    <a:bodyPr/>
                    <a:lstStyle/>
                    <a:p>
                      <a:pPr algn="r"/>
                      <a:r>
                        <a:rPr lang="en-US"/>
                        <a:t>10.12</a:t>
                      </a:r>
                    </a:p>
                  </a:txBody>
                  <a:tcPr anchor="ctr"/>
                </a:tc>
                <a:tc>
                  <a:txBody>
                    <a:bodyPr/>
                    <a:lstStyle/>
                    <a:p>
                      <a:pPr algn="r"/>
                      <a:r>
                        <a:rPr lang="en-US"/>
                        <a:t>$80.01</a:t>
                      </a:r>
                    </a:p>
                  </a:txBody>
                  <a:tcPr anchor="ctr"/>
                </a:tc>
              </a:tr>
              <a:tr h="370840">
                <a:tc>
                  <a:txBody>
                    <a:bodyPr/>
                    <a:lstStyle/>
                    <a:p>
                      <a:r>
                        <a:rPr lang="en-US"/>
                        <a:t>IN</a:t>
                      </a:r>
                    </a:p>
                  </a:txBody>
                  <a:tcPr anchor="ctr"/>
                </a:tc>
                <a:tc>
                  <a:txBody>
                    <a:bodyPr/>
                    <a:lstStyle/>
                    <a:p>
                      <a:pPr algn="r"/>
                      <a:r>
                        <a:rPr lang="en-US"/>
                        <a:t>2,727,752</a:t>
                      </a:r>
                    </a:p>
                  </a:txBody>
                  <a:tcPr anchor="ctr"/>
                </a:tc>
                <a:tc>
                  <a:txBody>
                    <a:bodyPr/>
                    <a:lstStyle/>
                    <a:p>
                      <a:pPr algn="r"/>
                      <a:r>
                        <a:rPr lang="en-US"/>
                        <a:t>1,058</a:t>
                      </a:r>
                    </a:p>
                  </a:txBody>
                  <a:tcPr anchor="ctr"/>
                </a:tc>
                <a:tc>
                  <a:txBody>
                    <a:bodyPr/>
                    <a:lstStyle/>
                    <a:p>
                      <a:pPr algn="r"/>
                      <a:r>
                        <a:rPr lang="en-US"/>
                        <a:t>8.26</a:t>
                      </a:r>
                    </a:p>
                  </a:txBody>
                  <a:tcPr anchor="ctr"/>
                </a:tc>
                <a:tc>
                  <a:txBody>
                    <a:bodyPr/>
                    <a:lstStyle/>
                    <a:p>
                      <a:pPr algn="r"/>
                      <a:r>
                        <a:rPr lang="en-US"/>
                        <a:t>$87.44</a:t>
                      </a:r>
                    </a:p>
                  </a:txBody>
                  <a:tcPr anchor="ctr"/>
                </a:tc>
              </a:tr>
              <a:tr h="370840">
                <a:tc>
                  <a:txBody>
                    <a:bodyPr/>
                    <a:lstStyle/>
                    <a:p>
                      <a:r>
                        <a:rPr lang="en-US" b="1" dirty="0"/>
                        <a:t>MI</a:t>
                      </a:r>
                    </a:p>
                  </a:txBody>
                  <a:tcPr anchor="ctr"/>
                </a:tc>
                <a:tc>
                  <a:txBody>
                    <a:bodyPr/>
                    <a:lstStyle/>
                    <a:p>
                      <a:pPr algn="r"/>
                      <a:r>
                        <a:rPr lang="en-US" b="1" dirty="0"/>
                        <a:t>4,298,455</a:t>
                      </a:r>
                    </a:p>
                  </a:txBody>
                  <a:tcPr anchor="ctr"/>
                </a:tc>
                <a:tc>
                  <a:txBody>
                    <a:bodyPr/>
                    <a:lstStyle/>
                    <a:p>
                      <a:pPr algn="r"/>
                      <a:r>
                        <a:rPr lang="en-US" b="1" dirty="0"/>
                        <a:t>686</a:t>
                      </a:r>
                    </a:p>
                  </a:txBody>
                  <a:tcPr anchor="ctr"/>
                </a:tc>
                <a:tc>
                  <a:txBody>
                    <a:bodyPr/>
                    <a:lstStyle/>
                    <a:p>
                      <a:pPr algn="r"/>
                      <a:r>
                        <a:rPr lang="en-US" b="1" dirty="0"/>
                        <a:t>10.21</a:t>
                      </a:r>
                    </a:p>
                  </a:txBody>
                  <a:tcPr anchor="ctr"/>
                </a:tc>
                <a:tc>
                  <a:txBody>
                    <a:bodyPr/>
                    <a:lstStyle/>
                    <a:p>
                      <a:pPr algn="r"/>
                      <a:r>
                        <a:rPr lang="en-US" b="1"/>
                        <a:t>$70.02</a:t>
                      </a:r>
                    </a:p>
                  </a:txBody>
                  <a:tcPr anchor="ctr"/>
                </a:tc>
              </a:tr>
              <a:tr h="370840">
                <a:tc>
                  <a:txBody>
                    <a:bodyPr/>
                    <a:lstStyle/>
                    <a:p>
                      <a:r>
                        <a:rPr lang="en-US" b="1" dirty="0"/>
                        <a:t>OH</a:t>
                      </a:r>
                    </a:p>
                  </a:txBody>
                  <a:tcPr anchor="ctr"/>
                </a:tc>
                <a:tc>
                  <a:txBody>
                    <a:bodyPr/>
                    <a:lstStyle/>
                    <a:p>
                      <a:pPr algn="r"/>
                      <a:r>
                        <a:rPr lang="en-US" b="1"/>
                        <a:t>4,894,635</a:t>
                      </a:r>
                    </a:p>
                  </a:txBody>
                  <a:tcPr anchor="ctr"/>
                </a:tc>
                <a:tc>
                  <a:txBody>
                    <a:bodyPr/>
                    <a:lstStyle/>
                    <a:p>
                      <a:pPr algn="r"/>
                      <a:r>
                        <a:rPr lang="en-US" b="1"/>
                        <a:t>926</a:t>
                      </a:r>
                    </a:p>
                  </a:txBody>
                  <a:tcPr anchor="ctr"/>
                </a:tc>
                <a:tc>
                  <a:txBody>
                    <a:bodyPr/>
                    <a:lstStyle/>
                    <a:p>
                      <a:pPr algn="r"/>
                      <a:r>
                        <a:rPr lang="en-US" b="1" dirty="0"/>
                        <a:t>9.57</a:t>
                      </a:r>
                    </a:p>
                  </a:txBody>
                  <a:tcPr anchor="ctr"/>
                </a:tc>
                <a:tc>
                  <a:txBody>
                    <a:bodyPr/>
                    <a:lstStyle/>
                    <a:p>
                      <a:pPr algn="r"/>
                      <a:r>
                        <a:rPr lang="en-US" b="1" dirty="0"/>
                        <a:t>$88.60</a:t>
                      </a:r>
                    </a:p>
                  </a:txBody>
                  <a:tcPr anchor="ctr"/>
                </a:tc>
              </a:tr>
              <a:tr h="370840">
                <a:tc>
                  <a:txBody>
                    <a:bodyPr/>
                    <a:lstStyle/>
                    <a:p>
                      <a:r>
                        <a:rPr lang="en-US"/>
                        <a:t>WI</a:t>
                      </a:r>
                    </a:p>
                  </a:txBody>
                  <a:tcPr anchor="ctr"/>
                </a:tc>
                <a:tc>
                  <a:txBody>
                    <a:bodyPr/>
                    <a:lstStyle/>
                    <a:p>
                      <a:pPr algn="r"/>
                      <a:r>
                        <a:rPr lang="en-US" dirty="0"/>
                        <a:t>2,572,557</a:t>
                      </a:r>
                    </a:p>
                  </a:txBody>
                  <a:tcPr anchor="ctr"/>
                </a:tc>
                <a:tc>
                  <a:txBody>
                    <a:bodyPr/>
                    <a:lstStyle/>
                    <a:p>
                      <a:pPr algn="r"/>
                      <a:r>
                        <a:rPr lang="en-US"/>
                        <a:t>725</a:t>
                      </a:r>
                    </a:p>
                  </a:txBody>
                  <a:tcPr anchor="ctr"/>
                </a:tc>
                <a:tc>
                  <a:txBody>
                    <a:bodyPr/>
                    <a:lstStyle/>
                    <a:p>
                      <a:pPr algn="r"/>
                      <a:r>
                        <a:rPr lang="en-US"/>
                        <a:t>10.87</a:t>
                      </a:r>
                    </a:p>
                  </a:txBody>
                  <a:tcPr anchor="ctr"/>
                </a:tc>
                <a:tc>
                  <a:txBody>
                    <a:bodyPr/>
                    <a:lstStyle/>
                    <a:p>
                      <a:pPr algn="r"/>
                      <a:r>
                        <a:rPr lang="en-US" dirty="0"/>
                        <a:t>$78.75</a:t>
                      </a:r>
                    </a:p>
                  </a:txBody>
                  <a:tcPr anchor="ctr"/>
                </a:tc>
              </a:tr>
            </a:tbl>
          </a:graphicData>
        </a:graphic>
      </p:graphicFrame>
      <p:sp>
        <p:nvSpPr>
          <p:cNvPr id="5" name="TextBox 4"/>
          <p:cNvSpPr txBox="1"/>
          <p:nvPr/>
        </p:nvSpPr>
        <p:spPr>
          <a:xfrm>
            <a:off x="304800" y="228600"/>
            <a:ext cx="5562600" cy="1077218"/>
          </a:xfrm>
          <a:prstGeom prst="rect">
            <a:avLst/>
          </a:prstGeom>
          <a:noFill/>
        </p:spPr>
        <p:txBody>
          <a:bodyPr wrap="square" rtlCol="0">
            <a:spAutoFit/>
          </a:bodyPr>
          <a:lstStyle/>
          <a:p>
            <a:r>
              <a:rPr lang="en-US" sz="3200" b="1" dirty="0" smtClean="0">
                <a:solidFill>
                  <a:schemeClr val="tx2"/>
                </a:solidFill>
              </a:rPr>
              <a:t>Another Ohio vs. Michigan comparison</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772400" cy="508000"/>
          </a:xfrm>
        </p:spPr>
        <p:txBody>
          <a:bodyPr>
            <a:normAutofit fontScale="90000"/>
          </a:bodyPr>
          <a:lstStyle/>
          <a:p>
            <a:r>
              <a:rPr lang="en-US" dirty="0" smtClean="0"/>
              <a:t>Observations from many discussions with federal statisticians</a:t>
            </a:r>
            <a:endParaRPr lang="en-US" dirty="0"/>
          </a:p>
        </p:txBody>
      </p:sp>
      <p:sp>
        <p:nvSpPr>
          <p:cNvPr id="3" name="Content Placeholder 2"/>
          <p:cNvSpPr>
            <a:spLocks noGrp="1"/>
          </p:cNvSpPr>
          <p:nvPr>
            <p:ph idx="1"/>
          </p:nvPr>
        </p:nvSpPr>
        <p:spPr>
          <a:xfrm>
            <a:off x="1143000" y="2362200"/>
            <a:ext cx="7643812" cy="3454400"/>
          </a:xfrm>
        </p:spPr>
        <p:txBody>
          <a:bodyPr>
            <a:normAutofit lnSpcReduction="10000"/>
          </a:bodyPr>
          <a:lstStyle/>
          <a:p>
            <a:r>
              <a:rPr lang="en-US" sz="2400" dirty="0" smtClean="0"/>
              <a:t>An incredible array of data is collected by the federal government</a:t>
            </a:r>
          </a:p>
          <a:p>
            <a:r>
              <a:rPr lang="en-US" sz="2400" dirty="0" smtClean="0"/>
              <a:t>Government statisticians are deeply invested in the quality of their data</a:t>
            </a:r>
          </a:p>
          <a:p>
            <a:r>
              <a:rPr lang="en-US" sz="2400" dirty="0" smtClean="0"/>
              <a:t>They are open to the assessments of others to help improve quality and usability</a:t>
            </a:r>
          </a:p>
          <a:p>
            <a:r>
              <a:rPr lang="en-US" sz="2400" dirty="0" smtClean="0"/>
              <a:t>Their methods are transparent</a:t>
            </a:r>
          </a:p>
          <a:p>
            <a:r>
              <a:rPr lang="en-US" sz="2400" dirty="0" smtClean="0"/>
              <a:t>They want the data to be used (not collected for its own sake)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90688" cy="1143000"/>
          </a:xfrm>
        </p:spPr>
        <p:txBody>
          <a:bodyPr>
            <a:normAutofit/>
          </a:bodyPr>
          <a:lstStyle/>
          <a:p>
            <a:r>
              <a:rPr lang="en-US" sz="2700" dirty="0" smtClean="0"/>
              <a:t>From</a:t>
            </a:r>
            <a:r>
              <a:rPr lang="en-US" dirty="0" smtClean="0"/>
              <a:t> </a:t>
            </a:r>
            <a:r>
              <a:rPr lang="en-US" sz="2700" dirty="0" smtClean="0"/>
              <a:t>NHANES food security questionnaire</a:t>
            </a:r>
            <a:endParaRPr lang="en-US" sz="2700"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0" y="2343459"/>
            <a:ext cx="9047893" cy="4514541"/>
          </a:xfrm>
          <a:prstGeom prst="rect">
            <a:avLst/>
          </a:prstGeom>
          <a:noFill/>
          <a:ln w="9525">
            <a:noFill/>
            <a:miter lim="800000"/>
            <a:headEnd/>
            <a:tailEnd/>
          </a:ln>
        </p:spPr>
      </p:pic>
      <p:sp>
        <p:nvSpPr>
          <p:cNvPr id="4" name="TextBox 3"/>
          <p:cNvSpPr txBox="1"/>
          <p:nvPr/>
        </p:nvSpPr>
        <p:spPr>
          <a:xfrm>
            <a:off x="1066800" y="933271"/>
            <a:ext cx="7315200" cy="1200329"/>
          </a:xfrm>
          <a:prstGeom prst="rect">
            <a:avLst/>
          </a:prstGeom>
          <a:noFill/>
        </p:spPr>
        <p:txBody>
          <a:bodyPr wrap="square" rtlCol="0">
            <a:spAutoFit/>
          </a:bodyPr>
          <a:lstStyle/>
          <a:p>
            <a:r>
              <a:rPr lang="en-US" sz="3600" b="1" dirty="0" smtClean="0">
                <a:solidFill>
                  <a:schemeClr val="tx2"/>
                </a:solidFill>
              </a:rPr>
              <a:t>Real questions, real data about real issues</a:t>
            </a:r>
            <a:endParaRPr lang="en-US" sz="36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508000"/>
          </a:xfrm>
        </p:spPr>
        <p:txBody>
          <a:bodyPr>
            <a:normAutofit fontScale="90000"/>
          </a:bodyPr>
          <a:lstStyle/>
          <a:p>
            <a:r>
              <a:rPr lang="en-US" dirty="0" smtClean="0"/>
              <a:t>Social Security data</a:t>
            </a:r>
            <a:endParaRPr lang="en-US" dirty="0"/>
          </a:p>
        </p:txBody>
      </p:sp>
      <p:graphicFrame>
        <p:nvGraphicFramePr>
          <p:cNvPr id="46082" name="Object 2"/>
          <p:cNvGraphicFramePr>
            <a:graphicFrameLocks noChangeAspect="1"/>
          </p:cNvGraphicFramePr>
          <p:nvPr/>
        </p:nvGraphicFramePr>
        <p:xfrm>
          <a:off x="0" y="762000"/>
          <a:ext cx="8780834" cy="2438400"/>
        </p:xfrm>
        <a:graphic>
          <a:graphicData uri="http://schemas.openxmlformats.org/presentationml/2006/ole">
            <p:oleObj spid="_x0000_s46082" name="Worksheet" r:id="rId4" imgW="6448410" imgH="1790790" progId="Excel.Sheet.12">
              <p:embed/>
            </p:oleObj>
          </a:graphicData>
        </a:graphic>
      </p:graphicFrame>
      <p:sp>
        <p:nvSpPr>
          <p:cNvPr id="5" name="TextBox 4"/>
          <p:cNvSpPr txBox="1"/>
          <p:nvPr/>
        </p:nvSpPr>
        <p:spPr>
          <a:xfrm>
            <a:off x="152400" y="4953000"/>
            <a:ext cx="8458200" cy="369332"/>
          </a:xfrm>
          <a:prstGeom prst="rect">
            <a:avLst/>
          </a:prstGeom>
          <a:noFill/>
        </p:spPr>
        <p:txBody>
          <a:bodyPr wrap="square" rtlCol="0">
            <a:spAutoFit/>
          </a:bodyPr>
          <a:lstStyle/>
          <a:p>
            <a:r>
              <a:rPr lang="en-US" dirty="0" smtClean="0"/>
              <a:t>http://ssa.gov/policy/docs/statcomps/supplement/2008/3e.html#table3.e2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553200" cy="508000"/>
          </a:xfrm>
        </p:spPr>
        <p:txBody>
          <a:bodyPr>
            <a:normAutofit fontScale="90000"/>
          </a:bodyPr>
          <a:lstStyle/>
          <a:p>
            <a:r>
              <a:rPr lang="en-US" dirty="0" smtClean="0"/>
              <a:t>Social Security data</a:t>
            </a:r>
            <a:endParaRPr lang="en-US" dirty="0"/>
          </a:p>
        </p:txBody>
      </p:sp>
      <p:sp>
        <p:nvSpPr>
          <p:cNvPr id="5" name="TextBox 4"/>
          <p:cNvSpPr txBox="1"/>
          <p:nvPr/>
        </p:nvSpPr>
        <p:spPr>
          <a:xfrm>
            <a:off x="152400" y="4953000"/>
            <a:ext cx="8458200" cy="369332"/>
          </a:xfrm>
          <a:prstGeom prst="rect">
            <a:avLst/>
          </a:prstGeom>
          <a:noFill/>
        </p:spPr>
        <p:txBody>
          <a:bodyPr wrap="square" rtlCol="0">
            <a:spAutoFit/>
          </a:bodyPr>
          <a:lstStyle/>
          <a:p>
            <a:r>
              <a:rPr lang="en-US" smtClean="0"/>
              <a:t>http://ssa.gov/policy/docs/statcomps/supplement/2008/5a.html#table5.a1</a:t>
            </a:r>
            <a:endParaRPr lang="en-US" dirty="0"/>
          </a:p>
        </p:txBody>
      </p:sp>
      <p:graphicFrame>
        <p:nvGraphicFramePr>
          <p:cNvPr id="47107" name="Object 3"/>
          <p:cNvGraphicFramePr>
            <a:graphicFrameLocks noChangeAspect="1"/>
          </p:cNvGraphicFramePr>
          <p:nvPr/>
        </p:nvGraphicFramePr>
        <p:xfrm>
          <a:off x="0" y="1066800"/>
          <a:ext cx="9095362" cy="2590800"/>
        </p:xfrm>
        <a:graphic>
          <a:graphicData uri="http://schemas.openxmlformats.org/presentationml/2006/ole">
            <p:oleObj spid="_x0000_s47107" name="Worksheet" r:id="rId4" imgW="6286410" imgH="1790790" progId="Excel.Shee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0" y="523875"/>
            <a:ext cx="9163050"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0" y="0"/>
            <a:ext cx="9161463" cy="6875463"/>
          </a:xfrm>
          <a:prstGeom prst="rect">
            <a:avLst/>
          </a:prstGeom>
          <a:noFill/>
          <a:ln w="9525">
            <a:noFill/>
            <a:miter lim="800000"/>
            <a:headEnd/>
            <a:tailEnd/>
          </a:ln>
        </p:spPr>
      </p:pic>
      <p:sp>
        <p:nvSpPr>
          <p:cNvPr id="3" name="TextBox 2"/>
          <p:cNvSpPr txBox="1"/>
          <p:nvPr/>
        </p:nvSpPr>
        <p:spPr>
          <a:xfrm>
            <a:off x="4572000" y="2057400"/>
            <a:ext cx="304800" cy="2677656"/>
          </a:xfrm>
          <a:prstGeom prst="rect">
            <a:avLst/>
          </a:prstGeom>
          <a:noFill/>
        </p:spPr>
        <p:txBody>
          <a:bodyPr wrap="square" rtlCol="0">
            <a:spAutoFit/>
          </a:bodyPr>
          <a:lstStyle/>
          <a:p>
            <a:r>
              <a:rPr lang="en-US" sz="2400" b="1" dirty="0" smtClean="0">
                <a:solidFill>
                  <a:schemeClr val="tx2"/>
                </a:solidFill>
                <a:latin typeface="Calibri" pitchFamily="34" charset="0"/>
              </a:rPr>
              <a:t>U S Air</a:t>
            </a:r>
            <a:endParaRPr lang="en-US" sz="2400" b="1" dirty="0">
              <a:solidFill>
                <a:schemeClr val="tx2"/>
              </a:solidFill>
              <a:latin typeface="Calibri" pitchFamily="34" charset="0"/>
            </a:endParaRPr>
          </a:p>
        </p:txBody>
      </p:sp>
      <p:sp>
        <p:nvSpPr>
          <p:cNvPr id="5" name="TextBox 4"/>
          <p:cNvSpPr txBox="1"/>
          <p:nvPr/>
        </p:nvSpPr>
        <p:spPr>
          <a:xfrm>
            <a:off x="4038600" y="2057400"/>
            <a:ext cx="381000" cy="2677656"/>
          </a:xfrm>
          <a:prstGeom prst="rect">
            <a:avLst/>
          </a:prstGeom>
          <a:noFill/>
        </p:spPr>
        <p:txBody>
          <a:bodyPr wrap="square" rtlCol="0">
            <a:spAutoFit/>
          </a:bodyPr>
          <a:lstStyle/>
          <a:p>
            <a:r>
              <a:rPr lang="en-US" sz="2400" b="1" smtClean="0">
                <a:solidFill>
                  <a:schemeClr val="tx2"/>
                </a:solidFill>
                <a:latin typeface="Calibri" pitchFamily="34" charset="0"/>
              </a:rPr>
              <a:t>Sky West</a:t>
            </a:r>
            <a:endParaRPr lang="en-US" sz="2400" b="1" dirty="0">
              <a:solidFill>
                <a:schemeClr val="tx2"/>
              </a:solidFill>
              <a:latin typeface="Calibri" pitchFamily="34" charset="0"/>
            </a:endParaRPr>
          </a:p>
        </p:txBody>
      </p:sp>
      <p:sp>
        <p:nvSpPr>
          <p:cNvPr id="6" name="TextBox 5"/>
          <p:cNvSpPr txBox="1"/>
          <p:nvPr/>
        </p:nvSpPr>
        <p:spPr>
          <a:xfrm>
            <a:off x="7162800" y="2057400"/>
            <a:ext cx="304800" cy="2308324"/>
          </a:xfrm>
          <a:prstGeom prst="rect">
            <a:avLst/>
          </a:prstGeom>
          <a:noFill/>
        </p:spPr>
        <p:txBody>
          <a:bodyPr wrap="square" rtlCol="0">
            <a:spAutoFit/>
          </a:bodyPr>
          <a:lstStyle/>
          <a:p>
            <a:r>
              <a:rPr lang="en-US" sz="2400" b="1" dirty="0" smtClean="0">
                <a:solidFill>
                  <a:schemeClr val="tx2"/>
                </a:solidFill>
                <a:latin typeface="Calibri" pitchFamily="34" charset="0"/>
              </a:rPr>
              <a:t>Comair</a:t>
            </a:r>
            <a:endParaRPr lang="en-US" sz="2400" b="1" dirty="0">
              <a:solidFill>
                <a:schemeClr val="tx2"/>
              </a:solidFill>
              <a:latin typeface="Calibri" pitchFamily="34" charset="0"/>
            </a:endParaRPr>
          </a:p>
        </p:txBody>
      </p:sp>
      <p:sp>
        <p:nvSpPr>
          <p:cNvPr id="7" name="TextBox 6"/>
          <p:cNvSpPr txBox="1"/>
          <p:nvPr/>
        </p:nvSpPr>
        <p:spPr>
          <a:xfrm>
            <a:off x="2971800" y="2057400"/>
            <a:ext cx="381000" cy="830997"/>
          </a:xfrm>
          <a:prstGeom prst="rect">
            <a:avLst/>
          </a:prstGeom>
          <a:noFill/>
        </p:spPr>
        <p:txBody>
          <a:bodyPr wrap="square" rtlCol="0">
            <a:spAutoFit/>
          </a:bodyPr>
          <a:lstStyle/>
          <a:p>
            <a:r>
              <a:rPr lang="en-US" sz="2400" b="1" dirty="0" smtClean="0">
                <a:solidFill>
                  <a:schemeClr val="tx2"/>
                </a:solidFill>
                <a:latin typeface="Calibri" pitchFamily="34" charset="0"/>
              </a:rPr>
              <a:t>A </a:t>
            </a:r>
            <a:r>
              <a:rPr lang="en-US" sz="2400" b="1" dirty="0" err="1" smtClean="0">
                <a:solidFill>
                  <a:schemeClr val="tx2"/>
                </a:solidFill>
                <a:latin typeface="Calibri" pitchFamily="34" charset="0"/>
              </a:rPr>
              <a:t>A</a:t>
            </a:r>
            <a:endParaRPr lang="en-US" sz="2400" b="1" dirty="0">
              <a:solidFill>
                <a:schemeClr val="tx2"/>
              </a:solidFill>
              <a:latin typeface="Calibri" pitchFamily="34" charset="0"/>
            </a:endParaRPr>
          </a:p>
        </p:txBody>
      </p:sp>
      <p:sp>
        <p:nvSpPr>
          <p:cNvPr id="8" name="TextBox 7"/>
          <p:cNvSpPr txBox="1"/>
          <p:nvPr/>
        </p:nvSpPr>
        <p:spPr>
          <a:xfrm>
            <a:off x="7696200" y="2057400"/>
            <a:ext cx="228600" cy="2677656"/>
          </a:xfrm>
          <a:prstGeom prst="rect">
            <a:avLst/>
          </a:prstGeom>
          <a:noFill/>
        </p:spPr>
        <p:txBody>
          <a:bodyPr wrap="square" rtlCol="0">
            <a:spAutoFit/>
          </a:bodyPr>
          <a:lstStyle/>
          <a:p>
            <a:r>
              <a:rPr lang="en-US" sz="2400" b="1" dirty="0" err="1" smtClean="0">
                <a:solidFill>
                  <a:schemeClr val="tx2"/>
                </a:solidFill>
                <a:latin typeface="Calibri" pitchFamily="34" charset="0"/>
              </a:rPr>
              <a:t>Airtran</a:t>
            </a:r>
            <a:endParaRPr lang="en-US" sz="2400" b="1" dirty="0">
              <a:solidFill>
                <a:schemeClr val="tx2"/>
              </a:solidFill>
              <a:latin typeface="Calibri" pitchFamily="34" charset="0"/>
            </a:endParaRPr>
          </a:p>
        </p:txBody>
      </p:sp>
      <p:sp>
        <p:nvSpPr>
          <p:cNvPr id="9" name="TextBox 8"/>
          <p:cNvSpPr txBox="1"/>
          <p:nvPr/>
        </p:nvSpPr>
        <p:spPr>
          <a:xfrm>
            <a:off x="3581400" y="2057400"/>
            <a:ext cx="228600" cy="830997"/>
          </a:xfrm>
          <a:prstGeom prst="rect">
            <a:avLst/>
          </a:prstGeom>
          <a:noFill/>
        </p:spPr>
        <p:txBody>
          <a:bodyPr wrap="square" rtlCol="0">
            <a:spAutoFit/>
          </a:bodyPr>
          <a:lstStyle/>
          <a:p>
            <a:r>
              <a:rPr lang="en-US" sz="2400" b="1" dirty="0" smtClean="0">
                <a:solidFill>
                  <a:schemeClr val="tx2"/>
                </a:solidFill>
                <a:latin typeface="Calibri" pitchFamily="34" charset="0"/>
              </a:rPr>
              <a:t>UA</a:t>
            </a:r>
            <a:endParaRPr lang="en-US" sz="2400" b="1" dirty="0">
              <a:solidFill>
                <a:schemeClr val="tx2"/>
              </a:solidFill>
              <a:latin typeface="Calibri" pitchFamily="34" charset="0"/>
            </a:endParaRPr>
          </a:p>
        </p:txBody>
      </p:sp>
      <p:sp>
        <p:nvSpPr>
          <p:cNvPr id="10" name="TextBox 9"/>
          <p:cNvSpPr txBox="1"/>
          <p:nvPr/>
        </p:nvSpPr>
        <p:spPr>
          <a:xfrm>
            <a:off x="2438400" y="2057400"/>
            <a:ext cx="304800" cy="830997"/>
          </a:xfrm>
          <a:prstGeom prst="rect">
            <a:avLst/>
          </a:prstGeom>
          <a:noFill/>
        </p:spPr>
        <p:txBody>
          <a:bodyPr wrap="square" rtlCol="0">
            <a:spAutoFit/>
          </a:bodyPr>
          <a:lstStyle/>
          <a:p>
            <a:r>
              <a:rPr lang="en-US" sz="2400" b="1" dirty="0" smtClean="0">
                <a:solidFill>
                  <a:schemeClr val="tx2"/>
                </a:solidFill>
                <a:latin typeface="Calibri" pitchFamily="34" charset="0"/>
              </a:rPr>
              <a:t>DL</a:t>
            </a:r>
            <a:endParaRPr lang="en-US" sz="2400" b="1" dirty="0">
              <a:solidFill>
                <a:schemeClr val="tx2"/>
              </a:solidFill>
              <a:latin typeface="Calibri" pitchFamily="34" charset="0"/>
            </a:endParaRPr>
          </a:p>
        </p:txBody>
      </p:sp>
      <p:sp>
        <p:nvSpPr>
          <p:cNvPr id="11" name="TextBox 10"/>
          <p:cNvSpPr txBox="1"/>
          <p:nvPr/>
        </p:nvSpPr>
        <p:spPr>
          <a:xfrm>
            <a:off x="838200" y="2057400"/>
            <a:ext cx="228600" cy="830997"/>
          </a:xfrm>
          <a:prstGeom prst="rect">
            <a:avLst/>
          </a:prstGeom>
          <a:noFill/>
        </p:spPr>
        <p:txBody>
          <a:bodyPr wrap="square" rtlCol="0">
            <a:spAutoFit/>
          </a:bodyPr>
          <a:lstStyle/>
          <a:p>
            <a:r>
              <a:rPr lang="en-US" sz="2400" b="1" dirty="0" smtClean="0">
                <a:solidFill>
                  <a:schemeClr val="tx2"/>
                </a:solidFill>
                <a:latin typeface="Calibri" pitchFamily="34" charset="0"/>
              </a:rPr>
              <a:t>NW</a:t>
            </a:r>
            <a:endParaRPr lang="en-US" sz="2400" b="1" dirty="0">
              <a:solidFill>
                <a:schemeClr val="tx2"/>
              </a:solidFill>
              <a:latin typeface="Calibri" pitchFamily="34" charset="0"/>
            </a:endParaRPr>
          </a:p>
        </p:txBody>
      </p:sp>
      <p:sp>
        <p:nvSpPr>
          <p:cNvPr id="12" name="TextBox 11"/>
          <p:cNvSpPr txBox="1"/>
          <p:nvPr/>
        </p:nvSpPr>
        <p:spPr>
          <a:xfrm>
            <a:off x="1371600" y="2057400"/>
            <a:ext cx="152400" cy="830997"/>
          </a:xfrm>
          <a:prstGeom prst="rect">
            <a:avLst/>
          </a:prstGeom>
          <a:noFill/>
        </p:spPr>
        <p:txBody>
          <a:bodyPr wrap="square" rtlCol="0">
            <a:spAutoFit/>
          </a:bodyPr>
          <a:lstStyle/>
          <a:p>
            <a:r>
              <a:rPr lang="en-US" sz="2400" b="1" dirty="0" smtClean="0">
                <a:solidFill>
                  <a:schemeClr val="tx2"/>
                </a:solidFill>
                <a:latin typeface="Calibri" pitchFamily="34" charset="0"/>
              </a:rPr>
              <a:t>SW</a:t>
            </a:r>
            <a:endParaRPr lang="en-US" sz="2400" b="1" dirty="0">
              <a:solidFill>
                <a:schemeClr val="tx2"/>
              </a:solidFill>
              <a:latin typeface="Calibri" pitchFamily="34" charset="0"/>
            </a:endParaRPr>
          </a:p>
        </p:txBody>
      </p:sp>
      <p:sp>
        <p:nvSpPr>
          <p:cNvPr id="13" name="TextBox 12"/>
          <p:cNvSpPr txBox="1"/>
          <p:nvPr/>
        </p:nvSpPr>
        <p:spPr>
          <a:xfrm>
            <a:off x="6019800" y="2057400"/>
            <a:ext cx="304800" cy="2677656"/>
          </a:xfrm>
          <a:prstGeom prst="rect">
            <a:avLst/>
          </a:prstGeom>
          <a:noFill/>
        </p:spPr>
        <p:txBody>
          <a:bodyPr wrap="square" rtlCol="0">
            <a:spAutoFit/>
          </a:bodyPr>
          <a:lstStyle/>
          <a:p>
            <a:r>
              <a:rPr lang="en-US" sz="2400" b="1" dirty="0" smtClean="0">
                <a:solidFill>
                  <a:schemeClr val="tx2"/>
                </a:solidFill>
                <a:latin typeface="Calibri" pitchFamily="34" charset="0"/>
              </a:rPr>
              <a:t>Exp Jet</a:t>
            </a:r>
            <a:endParaRPr lang="en-US" sz="2400" b="1" dirty="0">
              <a:solidFill>
                <a:schemeClr val="tx2"/>
              </a:solidFill>
              <a:latin typeface="Calibri" pitchFamily="34" charset="0"/>
            </a:endParaRPr>
          </a:p>
        </p:txBody>
      </p:sp>
      <p:sp>
        <p:nvSpPr>
          <p:cNvPr id="14" name="TextBox 13"/>
          <p:cNvSpPr txBox="1"/>
          <p:nvPr/>
        </p:nvSpPr>
        <p:spPr>
          <a:xfrm>
            <a:off x="6477000" y="1066800"/>
            <a:ext cx="228600" cy="5262979"/>
          </a:xfrm>
          <a:prstGeom prst="rect">
            <a:avLst/>
          </a:prstGeom>
          <a:noFill/>
        </p:spPr>
        <p:txBody>
          <a:bodyPr wrap="square" rtlCol="0">
            <a:spAutoFit/>
          </a:bodyPr>
          <a:lstStyle/>
          <a:p>
            <a:r>
              <a:rPr lang="en-US" sz="2400" b="1" dirty="0" smtClean="0">
                <a:solidFill>
                  <a:srgbClr val="005828"/>
                </a:solidFill>
                <a:latin typeface="Calibri" pitchFamily="34" charset="0"/>
              </a:rPr>
              <a:t>American Eagle</a:t>
            </a:r>
            <a:endParaRPr lang="en-US" sz="2400" b="1" dirty="0">
              <a:solidFill>
                <a:srgbClr val="005828"/>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just wondering…</a:t>
            </a:r>
            <a:endParaRPr lang="en-US" dirty="0"/>
          </a:p>
        </p:txBody>
      </p:sp>
      <p:sp>
        <p:nvSpPr>
          <p:cNvPr id="3" name="Content Placeholder 2"/>
          <p:cNvSpPr>
            <a:spLocks noGrp="1"/>
          </p:cNvSpPr>
          <p:nvPr>
            <p:ph idx="1"/>
          </p:nvPr>
        </p:nvSpPr>
        <p:spPr/>
        <p:txBody>
          <a:bodyPr/>
          <a:lstStyle/>
          <a:p>
            <a:r>
              <a:rPr lang="en-US" dirty="0" smtClean="0"/>
              <a:t>If our students are asking “When will I ever use this stuff?”, is it possible we’re </a:t>
            </a:r>
            <a:r>
              <a:rPr lang="en-US" dirty="0" smtClean="0"/>
              <a:t>showing them</a:t>
            </a:r>
            <a:r>
              <a:rPr lang="en-US" dirty="0" smtClean="0"/>
              <a:t> </a:t>
            </a:r>
            <a:r>
              <a:rPr lang="en-US" dirty="0" smtClean="0"/>
              <a:t>the wrong 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Statistical System</a:t>
            </a:r>
            <a:endParaRPr lang="en-US" dirty="0"/>
          </a:p>
        </p:txBody>
      </p:sp>
      <p:sp>
        <p:nvSpPr>
          <p:cNvPr id="3" name="Content Placeholder 2"/>
          <p:cNvSpPr>
            <a:spLocks noGrp="1"/>
          </p:cNvSpPr>
          <p:nvPr>
            <p:ph idx="1"/>
          </p:nvPr>
        </p:nvSpPr>
        <p:spPr/>
        <p:txBody>
          <a:bodyPr/>
          <a:lstStyle/>
          <a:p>
            <a:r>
              <a:rPr lang="en-US" sz="2600" dirty="0" smtClean="0"/>
              <a:t>A vast decentralized system of agencies and departments within agencies</a:t>
            </a:r>
          </a:p>
          <a:p>
            <a:r>
              <a:rPr lang="en-US" sz="2600" dirty="0" smtClean="0"/>
              <a:t>Fifteen agencies make up the “principal statistical agencies,” and collaborate via the Interagency Council on Statistical Policy (ICSP)</a:t>
            </a:r>
          </a:p>
          <a:p>
            <a:r>
              <a:rPr lang="en-US" sz="2600" dirty="0" smtClean="0"/>
              <a:t>Katherine Wallman, former ASA President, is the Chief Statistician of the United States (OMB)</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543800" cy="508000"/>
          </a:xfrm>
        </p:spPr>
        <p:txBody>
          <a:bodyPr>
            <a:normAutofit fontScale="90000"/>
          </a:bodyPr>
          <a:lstStyle/>
          <a:p>
            <a:r>
              <a:rPr lang="en-US" dirty="0" smtClean="0"/>
              <a:t>Principal Statistical Agencies</a:t>
            </a:r>
            <a:endParaRPr lang="en-US" dirty="0"/>
          </a:p>
        </p:txBody>
      </p:sp>
      <p:sp>
        <p:nvSpPr>
          <p:cNvPr id="3" name="Content Placeholder 2"/>
          <p:cNvSpPr>
            <a:spLocks noGrp="1"/>
          </p:cNvSpPr>
          <p:nvPr>
            <p:ph idx="1"/>
          </p:nvPr>
        </p:nvSpPr>
        <p:spPr>
          <a:xfrm>
            <a:off x="914400" y="838200"/>
            <a:ext cx="8229600" cy="5791200"/>
          </a:xfrm>
        </p:spPr>
        <p:txBody>
          <a:bodyPr>
            <a:normAutofit fontScale="92500" lnSpcReduction="20000"/>
          </a:bodyPr>
          <a:lstStyle/>
          <a:p>
            <a:pPr marL="365760" lvl="1" indent="-283464">
              <a:spcBef>
                <a:spcPts val="600"/>
              </a:spcBef>
              <a:buSzPct val="80000"/>
              <a:buFont typeface="Wingdings 2"/>
              <a:buChar char=""/>
            </a:pPr>
            <a:r>
              <a:rPr lang="en-US" sz="2000" dirty="0" smtClean="0">
                <a:ln>
                  <a:solidFill>
                    <a:schemeClr val="bg2"/>
                  </a:solidFill>
                </a:ln>
              </a:rPr>
              <a:t>Bureau of Economic Analysis  </a:t>
            </a:r>
            <a:r>
              <a:rPr lang="en-US" sz="1600" dirty="0" smtClean="0">
                <a:hlinkClick r:id="rId2"/>
              </a:rPr>
              <a:t>http://www.bea.gov/interactive.htm</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Bureau of Justice Statistics  </a:t>
            </a:r>
            <a:r>
              <a:rPr lang="en-US" sz="1600" dirty="0" smtClean="0">
                <a:hlinkClick r:id="rId3"/>
              </a:rPr>
              <a:t>http://www.ojp.usdoj.gov/bjs/</a:t>
            </a:r>
            <a:r>
              <a:rPr lang="en-US" sz="1600" dirty="0" smtClean="0"/>
              <a:t> </a:t>
            </a:r>
            <a:r>
              <a:rPr lang="en-US" sz="2000" dirty="0" smtClean="0">
                <a:ln>
                  <a:solidFill>
                    <a:schemeClr val="bg2"/>
                  </a:solidFill>
                </a:ln>
              </a:rPr>
              <a:t> </a:t>
            </a:r>
          </a:p>
          <a:p>
            <a:pPr marL="365760" lvl="1" indent="-283464">
              <a:spcBef>
                <a:spcPts val="600"/>
              </a:spcBef>
              <a:buSzPct val="80000"/>
              <a:buFont typeface="Wingdings 2"/>
              <a:buChar char=""/>
            </a:pPr>
            <a:r>
              <a:rPr lang="en-US" sz="2000" dirty="0" smtClean="0">
                <a:ln>
                  <a:solidFill>
                    <a:schemeClr val="bg2"/>
                  </a:solidFill>
                </a:ln>
              </a:rPr>
              <a:t>Bureau of Labor Statistics  </a:t>
            </a:r>
            <a:r>
              <a:rPr lang="en-US" sz="1600" dirty="0" smtClean="0">
                <a:hlinkClick r:id="rId4"/>
              </a:rPr>
              <a:t>http://www.bls.gov/data/</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Bureau of Transportation Statistics  </a:t>
            </a:r>
            <a:r>
              <a:rPr lang="en-US" sz="1600" dirty="0" smtClean="0">
                <a:hlinkClick r:id="rId5"/>
              </a:rPr>
              <a:t>http://www.bts.gov/data_and_statistics/</a:t>
            </a:r>
            <a:r>
              <a:rPr lang="en-US" sz="2000" dirty="0" smtClean="0">
                <a:ln>
                  <a:solidFill>
                    <a:schemeClr val="bg2"/>
                  </a:solidFill>
                </a:ln>
              </a:rPr>
              <a:t> </a:t>
            </a:r>
          </a:p>
          <a:p>
            <a:pPr marL="365760" lvl="1" indent="-283464">
              <a:spcBef>
                <a:spcPts val="600"/>
              </a:spcBef>
              <a:buSzPct val="80000"/>
              <a:buFont typeface="Wingdings 2"/>
              <a:buChar char=""/>
            </a:pPr>
            <a:r>
              <a:rPr lang="en-US" sz="2000" dirty="0" smtClean="0">
                <a:ln>
                  <a:solidFill>
                    <a:schemeClr val="bg2"/>
                  </a:solidFill>
                </a:ln>
              </a:rPr>
              <a:t>Census Bureau  </a:t>
            </a:r>
            <a:r>
              <a:rPr lang="en-US" sz="1600" dirty="0" smtClean="0">
                <a:hlinkClick r:id="rId6"/>
              </a:rPr>
              <a:t>http://www.census.gov/main/www/access.html</a:t>
            </a:r>
            <a:r>
              <a:rPr lang="en-US" sz="1600" dirty="0" smtClean="0"/>
              <a:t>, </a:t>
            </a:r>
            <a:r>
              <a:rPr lang="en-US" sz="1600" dirty="0" smtClean="0">
                <a:hlinkClick r:id="rId7"/>
              </a:rPr>
              <a:t>http://dataferrett.census.gov/</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Economic Research Service, Dept of Agriculture  </a:t>
            </a:r>
            <a:r>
              <a:rPr lang="en-US" sz="1600" dirty="0" smtClean="0">
                <a:hlinkClick r:id="rId8"/>
              </a:rPr>
              <a:t>http://www.ers.usda.gov/Data/</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Energy Information Administration </a:t>
            </a:r>
            <a:r>
              <a:rPr lang="en-US" sz="1600" dirty="0" smtClean="0">
                <a:hlinkClick r:id="rId8"/>
              </a:rPr>
              <a:t>http://www.ers.usda.gov/Data/</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Environmental Protection Agency  </a:t>
            </a:r>
            <a:r>
              <a:rPr lang="en-US" sz="1600" dirty="0" smtClean="0">
                <a:hlinkClick r:id="rId9"/>
              </a:rPr>
              <a:t>http://www.epa.gov/epahome/data.html</a:t>
            </a:r>
            <a:r>
              <a:rPr lang="en-US" sz="1600" dirty="0" smtClean="0"/>
              <a:t>, </a:t>
            </a:r>
            <a:r>
              <a:rPr lang="en-US" sz="1600" dirty="0" smtClean="0">
                <a:hlinkClick r:id="rId10"/>
              </a:rPr>
              <a:t>http://www.epa.gov/oar/airpolldata.html</a:t>
            </a:r>
            <a:r>
              <a:rPr lang="en-US" sz="1600" dirty="0" smtClean="0"/>
              <a:t>, </a:t>
            </a:r>
            <a:r>
              <a:rPr lang="en-US" sz="1600" dirty="0" smtClean="0">
                <a:hlinkClick r:id="rId11"/>
              </a:rPr>
              <a:t>http://www.epa.gov/triexplorer/</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Internal Revenue Service, Statistics of Income  </a:t>
            </a:r>
            <a:r>
              <a:rPr lang="en-US" sz="1600" dirty="0" smtClean="0">
                <a:hlinkClick r:id="rId12"/>
              </a:rPr>
              <a:t>http://www.irs.gov/taxstats/index.html</a:t>
            </a:r>
            <a:r>
              <a:rPr lang="en-US" sz="1600" dirty="0" smtClean="0"/>
              <a:t> </a:t>
            </a:r>
            <a:r>
              <a:rPr lang="en-US" sz="2000" dirty="0" smtClean="0">
                <a:ln>
                  <a:solidFill>
                    <a:schemeClr val="bg2"/>
                  </a:solidFill>
                </a:ln>
              </a:rPr>
              <a:t> </a:t>
            </a:r>
          </a:p>
          <a:p>
            <a:pPr marL="365760" lvl="1" indent="-283464">
              <a:spcBef>
                <a:spcPts val="600"/>
              </a:spcBef>
              <a:buSzPct val="80000"/>
              <a:buFont typeface="Wingdings 2"/>
              <a:buChar char=""/>
            </a:pPr>
            <a:r>
              <a:rPr lang="en-US" sz="2000" dirty="0" smtClean="0">
                <a:ln>
                  <a:solidFill>
                    <a:schemeClr val="bg2"/>
                  </a:solidFill>
                </a:ln>
              </a:rPr>
              <a:t>National Agricultural Statistics Service, </a:t>
            </a:r>
            <a:r>
              <a:rPr lang="en-US" sz="1600" dirty="0" smtClean="0">
                <a:hlinkClick r:id="rId13"/>
              </a:rPr>
              <a:t>http://www.nass.usda.gov/Data_and_Statistics/Quick_Stats/index.asp</a:t>
            </a:r>
            <a:r>
              <a:rPr lang="en-US" sz="1600" dirty="0" smtClean="0"/>
              <a:t> </a:t>
            </a:r>
            <a:r>
              <a:rPr lang="en-US" sz="2000" dirty="0" smtClean="0">
                <a:ln>
                  <a:solidFill>
                    <a:schemeClr val="bg2"/>
                  </a:solidFill>
                </a:ln>
              </a:rPr>
              <a:t> </a:t>
            </a:r>
          </a:p>
          <a:p>
            <a:pPr marL="365760" lvl="1" indent="-283464">
              <a:spcBef>
                <a:spcPts val="600"/>
              </a:spcBef>
              <a:buSzPct val="80000"/>
              <a:buFont typeface="Wingdings 2"/>
              <a:buChar char=""/>
            </a:pPr>
            <a:r>
              <a:rPr lang="en-US" sz="2000" dirty="0" smtClean="0">
                <a:ln>
                  <a:solidFill>
                    <a:schemeClr val="bg2"/>
                  </a:solidFill>
                </a:ln>
              </a:rPr>
              <a:t>National Center for Education Statistics, </a:t>
            </a:r>
            <a:r>
              <a:rPr lang="en-US" sz="1600" dirty="0" smtClean="0">
                <a:hlinkClick r:id="rId14"/>
              </a:rPr>
              <a:t>http://nces.ed.gov/datatools/</a:t>
            </a:r>
            <a:r>
              <a:rPr lang="en-US" sz="1600" dirty="0" smtClean="0"/>
              <a:t>, </a:t>
            </a:r>
            <a:r>
              <a:rPr lang="en-US" sz="1600" dirty="0" smtClean="0">
                <a:hlinkClick r:id="rId15"/>
              </a:rPr>
              <a:t>http://nces.ed.gov/nationsreportcard/naepdata/</a:t>
            </a:r>
            <a:r>
              <a:rPr lang="en-US" sz="1600" dirty="0" smtClean="0"/>
              <a:t> (explore NAEP data)</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National Center for Health Statistics  </a:t>
            </a:r>
            <a:r>
              <a:rPr lang="en-US" sz="1600" dirty="0" smtClean="0">
                <a:hlinkClick r:id="rId16"/>
              </a:rPr>
              <a:t>http://www.cdc.gov/nchs/data_access/datatools.htm</a:t>
            </a:r>
            <a:r>
              <a:rPr lang="en-US" sz="1600" dirty="0" smtClean="0"/>
              <a:t>, </a:t>
            </a:r>
            <a:r>
              <a:rPr lang="en-US" sz="1600" dirty="0" smtClean="0">
                <a:hlinkClick r:id="rId17"/>
              </a:rPr>
              <a:t>http://www.cdc.gov/nchs/VitalStats.htm</a:t>
            </a:r>
            <a:r>
              <a:rPr lang="en-US" sz="1600" dirty="0" smtClean="0"/>
              <a:t> </a:t>
            </a:r>
            <a:endParaRPr lang="en-US" sz="16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National Science Foundation, Science Resources Statistics, </a:t>
            </a:r>
            <a:r>
              <a:rPr lang="en-US" sz="1600" dirty="0" smtClean="0">
                <a:hlinkClick r:id="rId18"/>
              </a:rPr>
              <a:t>http://www.nsf.gov/statistics/database.cfm</a:t>
            </a:r>
            <a:r>
              <a:rPr lang="en-US" sz="1600" dirty="0" smtClean="0"/>
              <a:t> </a:t>
            </a:r>
            <a:endParaRPr lang="en-US" sz="2000" dirty="0" smtClean="0">
              <a:ln>
                <a:solidFill>
                  <a:schemeClr val="bg2"/>
                </a:solidFill>
              </a:ln>
            </a:endParaRPr>
          </a:p>
          <a:p>
            <a:pPr marL="365760" lvl="1" indent="-283464">
              <a:spcBef>
                <a:spcPts val="600"/>
              </a:spcBef>
              <a:buSzPct val="80000"/>
              <a:buFont typeface="Wingdings 2"/>
              <a:buChar char=""/>
            </a:pPr>
            <a:r>
              <a:rPr lang="en-US" sz="2000" dirty="0" smtClean="0">
                <a:ln>
                  <a:solidFill>
                    <a:schemeClr val="bg2"/>
                  </a:solidFill>
                </a:ln>
              </a:rPr>
              <a:t>Office of Management and Budget, </a:t>
            </a:r>
            <a:r>
              <a:rPr lang="en-US" sz="1600" dirty="0" smtClean="0">
                <a:hlinkClick r:id="rId19"/>
              </a:rPr>
              <a:t>http://www.gpoaccess.gov/usbudget/index.html</a:t>
            </a:r>
            <a:r>
              <a:rPr lang="en-US" sz="1600" dirty="0" smtClean="0"/>
              <a:t> </a:t>
            </a:r>
            <a:r>
              <a:rPr lang="en-US" sz="2000" dirty="0" smtClean="0">
                <a:ln>
                  <a:solidFill>
                    <a:schemeClr val="bg2"/>
                  </a:solidFill>
                </a:ln>
              </a:rPr>
              <a:t> </a:t>
            </a:r>
          </a:p>
          <a:p>
            <a:pPr marL="365760" lvl="1" indent="-283464">
              <a:spcBef>
                <a:spcPts val="600"/>
              </a:spcBef>
              <a:buSzPct val="80000"/>
              <a:buFont typeface="Wingdings 2"/>
              <a:buChar char=""/>
            </a:pPr>
            <a:r>
              <a:rPr lang="en-US" sz="2000" dirty="0" smtClean="0">
                <a:ln>
                  <a:solidFill>
                    <a:schemeClr val="bg2"/>
                  </a:solidFill>
                </a:ln>
              </a:rPr>
              <a:t>Social Security Administration, Office of Policy, </a:t>
            </a:r>
            <a:r>
              <a:rPr lang="en-US" sz="1600" dirty="0" smtClean="0">
                <a:hlinkClick r:id="rId20"/>
              </a:rPr>
              <a:t>http://www.ssa.gov/policy/</a:t>
            </a:r>
            <a:r>
              <a:rPr lang="en-US" sz="2000" dirty="0">
                <a:ln>
                  <a:solidFill>
                    <a:schemeClr val="bg2"/>
                  </a:solidFill>
                </a:ln>
              </a:rPr>
              <a:t> </a:t>
            </a: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data “warehouses”</a:t>
            </a:r>
            <a:endParaRPr lang="en-US" dirty="0"/>
          </a:p>
        </p:txBody>
      </p:sp>
      <p:sp>
        <p:nvSpPr>
          <p:cNvPr id="3" name="Content Placeholder 2"/>
          <p:cNvSpPr>
            <a:spLocks noGrp="1"/>
          </p:cNvSpPr>
          <p:nvPr>
            <p:ph idx="1"/>
          </p:nvPr>
        </p:nvSpPr>
        <p:spPr/>
        <p:txBody>
          <a:bodyPr/>
          <a:lstStyle/>
          <a:p>
            <a:r>
              <a:rPr lang="en-US" dirty="0" smtClean="0"/>
              <a:t>dataferret.census.gov</a:t>
            </a:r>
          </a:p>
          <a:p>
            <a:r>
              <a:rPr lang="en-US" dirty="0" smtClean="0"/>
              <a:t>www.fedstats.gov</a:t>
            </a:r>
          </a:p>
          <a:p>
            <a:r>
              <a:rPr lang="en-US" dirty="0" smtClean="0"/>
              <a:t>www.data.gov</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848600" cy="508000"/>
          </a:xfrm>
        </p:spPr>
        <p:txBody>
          <a:bodyPr>
            <a:normAutofit fontScale="90000"/>
          </a:bodyPr>
          <a:lstStyle/>
          <a:p>
            <a:r>
              <a:rPr lang="en-US" dirty="0" smtClean="0"/>
              <a:t>So there’s a lot of data out there…</a:t>
            </a:r>
            <a:endParaRPr lang="en-US" dirty="0"/>
          </a:p>
        </p:txBody>
      </p:sp>
      <p:sp>
        <p:nvSpPr>
          <p:cNvPr id="3" name="Content Placeholder 2"/>
          <p:cNvSpPr>
            <a:spLocks noGrp="1"/>
          </p:cNvSpPr>
          <p:nvPr>
            <p:ph idx="1"/>
          </p:nvPr>
        </p:nvSpPr>
        <p:spPr/>
        <p:txBody>
          <a:bodyPr/>
          <a:lstStyle/>
          <a:p>
            <a:r>
              <a:rPr lang="en-US" sz="2400" dirty="0" smtClean="0"/>
              <a:t>It is primarily designed to provide information to policy makers and to the public</a:t>
            </a:r>
          </a:p>
          <a:p>
            <a:r>
              <a:rPr lang="en-US" sz="2400" dirty="0" smtClean="0"/>
              <a:t>As such it is not always in a format that makes it easy to use for classroom purposes</a:t>
            </a:r>
          </a:p>
          <a:p>
            <a:r>
              <a:rPr lang="en-US" sz="2400" dirty="0" smtClean="0"/>
              <a:t>However, there is increasing interest in making classroom-ready materials.</a:t>
            </a:r>
          </a:p>
          <a:p>
            <a:r>
              <a:rPr lang="en-US" sz="2400" dirty="0" smtClean="0"/>
              <a:t>Much of the data is tabular, but there is also plenty of micro-data at varying levels of complexity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467600" cy="508000"/>
          </a:xfrm>
        </p:spPr>
        <p:txBody>
          <a:bodyPr>
            <a:normAutofit fontScale="90000"/>
          </a:bodyPr>
          <a:lstStyle/>
          <a:p>
            <a:r>
              <a:rPr lang="en-US" dirty="0" smtClean="0"/>
              <a:t>Accessing this data is a lot like riding a roller coaster, says the EPA’s David </a:t>
            </a:r>
            <a:r>
              <a:rPr lang="en-US" dirty="0" err="1" smtClean="0"/>
              <a:t>Mintz</a:t>
            </a:r>
            <a:r>
              <a:rPr lang="en-US" dirty="0" smtClean="0"/>
              <a:t>:</a:t>
            </a:r>
            <a:endParaRPr lang="en-US" dirty="0"/>
          </a:p>
        </p:txBody>
      </p:sp>
      <p:sp>
        <p:nvSpPr>
          <p:cNvPr id="3" name="Content Placeholder 2"/>
          <p:cNvSpPr>
            <a:spLocks noGrp="1"/>
          </p:cNvSpPr>
          <p:nvPr>
            <p:ph idx="1"/>
          </p:nvPr>
        </p:nvSpPr>
        <p:spPr>
          <a:xfrm>
            <a:off x="2590800" y="2438400"/>
            <a:ext cx="6229350" cy="2794000"/>
          </a:xfrm>
        </p:spPr>
        <p:txBody>
          <a:bodyPr/>
          <a:lstStyle/>
          <a:p>
            <a:r>
              <a:rPr lang="en-US" dirty="0" smtClean="0"/>
              <a:t>There is great anticipation at the beginning</a:t>
            </a:r>
          </a:p>
          <a:p>
            <a:r>
              <a:rPr lang="en-US" dirty="0" smtClean="0"/>
              <a:t>The middle can be a little scary</a:t>
            </a:r>
          </a:p>
          <a:p>
            <a:r>
              <a:rPr lang="en-US" dirty="0" smtClean="0"/>
              <a:t>If you don’t throw up, the end is quite rewarding.</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this data?</a:t>
            </a:r>
            <a:endParaRPr lang="en-US" dirty="0"/>
          </a:p>
        </p:txBody>
      </p:sp>
      <p:sp>
        <p:nvSpPr>
          <p:cNvPr id="3" name="Content Placeholder 2"/>
          <p:cNvSpPr>
            <a:spLocks noGrp="1"/>
          </p:cNvSpPr>
          <p:nvPr>
            <p:ph idx="1"/>
          </p:nvPr>
        </p:nvSpPr>
        <p:spPr/>
        <p:txBody>
          <a:bodyPr>
            <a:normAutofit lnSpcReduction="10000"/>
          </a:bodyPr>
          <a:lstStyle/>
          <a:p>
            <a:r>
              <a:rPr lang="en-US" dirty="0" smtClean="0"/>
              <a:t>Illustrate basic concepts with data students care about</a:t>
            </a:r>
          </a:p>
          <a:p>
            <a:r>
              <a:rPr lang="en-US" dirty="0" smtClean="0"/>
              <a:t>Discuss difficulties associated with good data </a:t>
            </a:r>
            <a:r>
              <a:rPr lang="en-US" dirty="0" smtClean="0"/>
              <a:t>collection</a:t>
            </a:r>
          </a:p>
          <a:p>
            <a:r>
              <a:rPr lang="en-US" dirty="0" smtClean="0"/>
              <a:t>Interesting and relevant examples for class, homework, projects, exams</a:t>
            </a:r>
            <a:endParaRPr lang="en-US" dirty="0" smtClean="0"/>
          </a:p>
          <a:p>
            <a:r>
              <a:rPr lang="en-US" dirty="0" smtClean="0"/>
              <a:t>Convince students of relevance of our </a:t>
            </a:r>
            <a:r>
              <a:rPr lang="en-US" dirty="0" smtClean="0"/>
              <a:t>discipline</a:t>
            </a:r>
          </a:p>
          <a:p>
            <a:r>
              <a:rPr lang="en-US" dirty="0" smtClean="0"/>
              <a:t>(Perhaps, and where appropriate) connect to students’ interests in societal concerns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1727</TotalTime>
  <Words>1308</Words>
  <Application>Microsoft Office PowerPoint</Application>
  <PresentationFormat>On-screen Show (4:3)</PresentationFormat>
  <Paragraphs>349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Solstice</vt:lpstr>
      <vt:lpstr>Worksheet</vt:lpstr>
      <vt:lpstr>using data from the federal statistical agencies to inspire students</vt:lpstr>
      <vt:lpstr>Goals for this presentation</vt:lpstr>
      <vt:lpstr>Observations from many discussions with federal statisticians</vt:lpstr>
      <vt:lpstr>Federal Statistical System</vt:lpstr>
      <vt:lpstr>Principal Statistical Agencies</vt:lpstr>
      <vt:lpstr>Three data “warehouses”</vt:lpstr>
      <vt:lpstr>So there’s a lot of data out there…</vt:lpstr>
      <vt:lpstr>Accessing this data is a lot like riding a roller coaster, says the EPA’s David Mintz:</vt:lpstr>
      <vt:lpstr>What can we do with this data?</vt:lpstr>
      <vt:lpstr>Data always have limitations</vt:lpstr>
      <vt:lpstr>Let’s teach “Responsible skepticism”</vt:lpstr>
      <vt:lpstr>Some examples - BJS</vt:lpstr>
      <vt:lpstr>http://www.ojp.usdoj.gov/bjs/glance/race.htm</vt:lpstr>
      <vt:lpstr>http://www.ojp.usdoj.gov/bjs/glance/tables/racetab.htm</vt:lpstr>
      <vt:lpstr>Slide 15</vt:lpstr>
      <vt:lpstr>Bureau of Transportation Statistics</vt:lpstr>
      <vt:lpstr>http://www.bts.gov/programs/economics_and_finance/air_travel_price_index/html/table_12.html</vt:lpstr>
      <vt:lpstr>Slide 18</vt:lpstr>
      <vt:lpstr>http://www.bts.gov/xml/atpi/src/resultTop100.xml</vt:lpstr>
      <vt:lpstr>Average adjusted  gross income  of the top 400 US individual taxpayers,  1992-2006 (in $1000) </vt:lpstr>
      <vt:lpstr>Not made it into the top 400 yet?</vt:lpstr>
      <vt:lpstr>Slide 22</vt:lpstr>
      <vt:lpstr>Average weekly retail price of gasoline (cents per gallon), Ohio, 2003-2009  http://tonto.eia.doe.gov/dnav/pet/pet_pri_gnd_dcus_soh_w.htm</vt:lpstr>
      <vt:lpstr>Gas prices, Ohio &amp; Florida, 2003-2009 (blue line is Ohio)</vt:lpstr>
      <vt:lpstr>Where do they get this stuff?</vt:lpstr>
      <vt:lpstr>Ohio vs. Michigan in…</vt:lpstr>
      <vt:lpstr>Slide 27</vt:lpstr>
      <vt:lpstr>Which state raises the most turkeys?</vt:lpstr>
      <vt:lpstr>http://www.eia.doe.gov/cneaf/electricity/esr/table5.html</vt:lpstr>
      <vt:lpstr>From NHANES food security questionnaire</vt:lpstr>
      <vt:lpstr>Social Security data</vt:lpstr>
      <vt:lpstr>Social Security data</vt:lpstr>
      <vt:lpstr>Slide 33</vt:lpstr>
      <vt:lpstr>Slide 34</vt:lpstr>
      <vt:lpstr>I’m just wondering…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dc:creator>
  <cp:lastModifiedBy>ron</cp:lastModifiedBy>
  <cp:revision>181</cp:revision>
  <dcterms:created xsi:type="dcterms:W3CDTF">2009-06-16T14:49:58Z</dcterms:created>
  <dcterms:modified xsi:type="dcterms:W3CDTF">2009-11-09T12:06:32Z</dcterms:modified>
</cp:coreProperties>
</file>