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85" r:id="rId3"/>
    <p:sldId id="257" r:id="rId4"/>
    <p:sldId id="286" r:id="rId5"/>
    <p:sldId id="301" r:id="rId6"/>
    <p:sldId id="284" r:id="rId7"/>
    <p:sldId id="289" r:id="rId8"/>
    <p:sldId id="279" r:id="rId9"/>
    <p:sldId id="280" r:id="rId10"/>
    <p:sldId id="271" r:id="rId11"/>
    <p:sldId id="273" r:id="rId12"/>
    <p:sldId id="298" r:id="rId13"/>
    <p:sldId id="299" r:id="rId14"/>
    <p:sldId id="277" r:id="rId15"/>
    <p:sldId id="278" r:id="rId16"/>
    <p:sldId id="283" r:id="rId17"/>
    <p:sldId id="287" r:id="rId18"/>
    <p:sldId id="281" r:id="rId19"/>
    <p:sldId id="302" r:id="rId20"/>
    <p:sldId id="305" r:id="rId21"/>
    <p:sldId id="295" r:id="rId22"/>
    <p:sldId id="258" r:id="rId23"/>
    <p:sldId id="274" r:id="rId24"/>
    <p:sldId id="303" r:id="rId25"/>
    <p:sldId id="293" r:id="rId26"/>
    <p:sldId id="292" r:id="rId27"/>
    <p:sldId id="290" r:id="rId28"/>
    <p:sldId id="282" r:id="rId29"/>
    <p:sldId id="294" r:id="rId30"/>
    <p:sldId id="270" r:id="rId31"/>
    <p:sldId id="300" r:id="rId32"/>
    <p:sldId id="262" r:id="rId33"/>
    <p:sldId id="304" r:id="rId34"/>
  </p:sldIdLst>
  <p:sldSz cx="9144000" cy="6858000" type="screen4x3"/>
  <p:notesSz cx="6997700" cy="92725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4E21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94" autoAdjust="0"/>
    <p:restoredTop sz="94660"/>
  </p:normalViewPr>
  <p:slideViewPr>
    <p:cSldViewPr>
      <p:cViewPr varScale="1">
        <p:scale>
          <a:sx n="74" d="100"/>
          <a:sy n="74" d="100"/>
        </p:scale>
        <p:origin x="-10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6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2337" cy="463629"/>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963745" y="1"/>
            <a:ext cx="3032337" cy="463629"/>
          </a:xfrm>
          <a:prstGeom prst="rect">
            <a:avLst/>
          </a:prstGeom>
        </p:spPr>
        <p:txBody>
          <a:bodyPr vert="horz" lIns="93031" tIns="46516" rIns="93031" bIns="46516" rtlCol="0"/>
          <a:lstStyle>
            <a:lvl1pPr algn="r">
              <a:defRPr sz="1200"/>
            </a:lvl1pPr>
          </a:lstStyle>
          <a:p>
            <a:fld id="{8AB3B3A8-33EC-461B-BC90-291F621510B7}" type="datetimeFigureOut">
              <a:rPr lang="en-US" smtClean="0"/>
              <a:pPr/>
              <a:t>10/11/2009</a:t>
            </a:fld>
            <a:endParaRPr lang="en-US"/>
          </a:p>
        </p:txBody>
      </p:sp>
      <p:sp>
        <p:nvSpPr>
          <p:cNvPr id="4" name="Footer Placeholder 3"/>
          <p:cNvSpPr>
            <a:spLocks noGrp="1"/>
          </p:cNvSpPr>
          <p:nvPr>
            <p:ph type="ftr" sz="quarter" idx="2"/>
          </p:nvPr>
        </p:nvSpPr>
        <p:spPr>
          <a:xfrm>
            <a:off x="1" y="8807350"/>
            <a:ext cx="3032337" cy="463629"/>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963745" y="8807350"/>
            <a:ext cx="3032337" cy="463629"/>
          </a:xfrm>
          <a:prstGeom prst="rect">
            <a:avLst/>
          </a:prstGeom>
        </p:spPr>
        <p:txBody>
          <a:bodyPr vert="horz" lIns="93031" tIns="46516" rIns="93031" bIns="46516" rtlCol="0" anchor="b"/>
          <a:lstStyle>
            <a:lvl1pPr algn="r">
              <a:defRPr sz="1200"/>
            </a:lvl1pPr>
          </a:lstStyle>
          <a:p>
            <a:fld id="{B00B290C-A2F7-4482-AFF7-76D4ABC213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3988" y="0"/>
            <a:ext cx="3032125" cy="463550"/>
          </a:xfrm>
          <a:prstGeom prst="rect">
            <a:avLst/>
          </a:prstGeom>
        </p:spPr>
        <p:txBody>
          <a:bodyPr vert="horz" lIns="91440" tIns="45720" rIns="91440" bIns="45720" rtlCol="0"/>
          <a:lstStyle>
            <a:lvl1pPr algn="r">
              <a:defRPr sz="1200"/>
            </a:lvl1pPr>
          </a:lstStyle>
          <a:p>
            <a:fld id="{3C7D502E-C700-4077-8F1E-DA11A0FE9EDD}" type="datetimeFigureOut">
              <a:rPr lang="en-US" smtClean="0"/>
              <a:pPr/>
              <a:t>10/11/2009</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03725"/>
            <a:ext cx="5597525" cy="41735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7450"/>
            <a:ext cx="303212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3988" y="8807450"/>
            <a:ext cx="3032125" cy="463550"/>
          </a:xfrm>
          <a:prstGeom prst="rect">
            <a:avLst/>
          </a:prstGeom>
        </p:spPr>
        <p:txBody>
          <a:bodyPr vert="horz" lIns="91440" tIns="45720" rIns="91440" bIns="45720" rtlCol="0" anchor="b"/>
          <a:lstStyle>
            <a:lvl1pPr algn="r">
              <a:defRPr sz="1200"/>
            </a:lvl1pPr>
          </a:lstStyle>
          <a:p>
            <a:fld id="{0374F6A5-89CA-4911-9532-713BF02DE8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 talks</a:t>
            </a:r>
            <a:r>
              <a:rPr lang="en-US" baseline="0" dirty="0" smtClean="0"/>
              <a:t> about grading scheme from students’ point of view.</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 then 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 then Nancy  (students finding</a:t>
            </a:r>
            <a:r>
              <a:rPr lang="en-US" baseline="0" dirty="0" smtClean="0"/>
              <a:t> their own interesting articles)</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 then 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 (doctoral student interested in Stats Ed will analyze results), then 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 then 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Ellen</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Nancy</a:t>
            </a:r>
            <a:endParaRPr lang="en-US" dirty="0"/>
          </a:p>
        </p:txBody>
      </p:sp>
      <p:sp>
        <p:nvSpPr>
          <p:cNvPr id="4" name="Slide Number Placeholder 3"/>
          <p:cNvSpPr>
            <a:spLocks noGrp="1"/>
          </p:cNvSpPr>
          <p:nvPr>
            <p:ph type="sldNum" sz="quarter" idx="10"/>
          </p:nvPr>
        </p:nvSpPr>
        <p:spPr/>
        <p:txBody>
          <a:bodyPr/>
          <a:lstStyle/>
          <a:p>
            <a:fld id="{0374F6A5-89CA-4911-9532-713BF02DE84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3DDD5-2213-404F-8240-235DD89D71FB}" type="datetimeFigureOut">
              <a:rPr lang="en-US" smtClean="0"/>
              <a:pPr/>
              <a:t>10/11/2009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1FB99-F5F6-4F3D-B14E-1F70F33919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3DDD5-2213-404F-8240-235DD89D71FB}" type="datetimeFigureOut">
              <a:rPr lang="en-US" smtClean="0"/>
              <a:pPr/>
              <a:t>10/11/2009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1FB99-F5F6-4F3D-B14E-1F70F33919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ndlach@purdu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npelaez@purdue.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ussell@chem.ucla.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due.qualtrics.com/SE?SID=SV_9ACejVYAgEAT3gM&amp;SVID=Prod"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tif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tiff"/><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iki.bio.purdue.edu/stats4bio"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ersonal.umich.edu/~cberger/narst99folder/narst99.html" TargetMode="External"/><Relationship Id="rId2" Type="http://schemas.openxmlformats.org/officeDocument/2006/relationships/hyperlink" Target="http://www.visionandchange.org/" TargetMode="External"/><Relationship Id="rId1" Type="http://schemas.openxmlformats.org/officeDocument/2006/relationships/slideLayout" Target="../slideLayouts/slideLayout2.xml"/><Relationship Id="rId4" Type="http://schemas.openxmlformats.org/officeDocument/2006/relationships/hyperlink" Target="http://www.amstat.org/Education/gaise/GAISECollege.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nsf.gov/awardsearch/showAward.do?AwardNumber=083722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rc.carleton.edu/sp/pkal/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14400"/>
            <a:ext cx="7772400" cy="1470025"/>
          </a:xfrm>
        </p:spPr>
        <p:txBody>
          <a:bodyPr>
            <a:normAutofit fontScale="90000"/>
          </a:bodyPr>
          <a:lstStyle/>
          <a:p>
            <a:r>
              <a:rPr lang="en-US" sz="3200" b="1" dirty="0" smtClean="0"/>
              <a:t>Using Calibrated Peer Review </a:t>
            </a:r>
            <a:br>
              <a:rPr lang="en-US" sz="3200" b="1" dirty="0" smtClean="0"/>
            </a:br>
            <a:r>
              <a:rPr lang="en-US" sz="3200" b="1" dirty="0" smtClean="0"/>
              <a:t>in Statistics and Biology: </a:t>
            </a:r>
            <a:br>
              <a:rPr lang="en-US" sz="3200" b="1" dirty="0" smtClean="0"/>
            </a:br>
            <a:r>
              <a:rPr lang="en-US" sz="3200" b="1" dirty="0" smtClean="0"/>
              <a:t>A Coordinated Statistical Literacy Project</a:t>
            </a:r>
            <a:endParaRPr lang="en-US" b="1" dirty="0"/>
          </a:p>
        </p:txBody>
      </p:sp>
      <p:graphicFrame>
        <p:nvGraphicFramePr>
          <p:cNvPr id="4" name="Table 3"/>
          <p:cNvGraphicFramePr>
            <a:graphicFrameLocks noGrp="1"/>
          </p:cNvGraphicFramePr>
          <p:nvPr/>
        </p:nvGraphicFramePr>
        <p:xfrm>
          <a:off x="609600" y="3733800"/>
          <a:ext cx="8153400" cy="2590800"/>
        </p:xfrm>
        <a:graphic>
          <a:graphicData uri="http://schemas.openxmlformats.org/drawingml/2006/table">
            <a:tbl>
              <a:tblPr firstRow="1" bandRow="1">
                <a:tableStyleId>{5C22544A-7EE6-4342-B048-85BDC9FD1C3A}</a:tableStyleId>
              </a:tblPr>
              <a:tblGrid>
                <a:gridCol w="4076700"/>
                <a:gridCol w="4076700"/>
              </a:tblGrid>
              <a:tr h="647700">
                <a:tc>
                  <a:txBody>
                    <a:bodyPr/>
                    <a:lstStyle/>
                    <a:p>
                      <a:pPr algn="ctr"/>
                      <a:r>
                        <a:rPr lang="en-US" sz="2800" dirty="0" smtClean="0"/>
                        <a:t>Ellen Gundlach </a:t>
                      </a:r>
                      <a:endParaRPr lang="en-US" sz="2800" dirty="0"/>
                    </a:p>
                  </a:txBody>
                  <a:tcPr/>
                </a:tc>
                <a:tc>
                  <a:txBody>
                    <a:bodyPr/>
                    <a:lstStyle/>
                    <a:p>
                      <a:pPr algn="ctr"/>
                      <a:r>
                        <a:rPr lang="en-US" sz="2800" dirty="0" smtClean="0"/>
                        <a:t>Nancy Pelaez</a:t>
                      </a:r>
                      <a:endParaRPr lang="en-US" sz="2800" dirty="0"/>
                    </a:p>
                  </a:txBody>
                  <a:tcPr/>
                </a:tc>
              </a:tr>
              <a:tr h="647700">
                <a:tc>
                  <a:txBody>
                    <a:bodyPr/>
                    <a:lstStyle/>
                    <a:p>
                      <a:pPr algn="ctr"/>
                      <a:r>
                        <a:rPr lang="en-US" sz="2800" dirty="0" smtClean="0">
                          <a:hlinkClick r:id="rId3"/>
                        </a:rPr>
                        <a:t>gundlach@purdue.edu</a:t>
                      </a:r>
                      <a:r>
                        <a:rPr lang="en-US" sz="2800" dirty="0" smtClean="0"/>
                        <a:t>	</a:t>
                      </a:r>
                      <a:endParaRPr lang="en-US" sz="2800" dirty="0"/>
                    </a:p>
                  </a:txBody>
                  <a:tcPr/>
                </a:tc>
                <a:tc>
                  <a:txBody>
                    <a:bodyPr/>
                    <a:lstStyle/>
                    <a:p>
                      <a:pPr algn="ctr"/>
                      <a:r>
                        <a:rPr lang="en-US" sz="2800" dirty="0" smtClean="0">
                          <a:hlinkClick r:id="rId4"/>
                        </a:rPr>
                        <a:t>npelaez@purdue.edu</a:t>
                      </a:r>
                      <a:endParaRPr lang="en-US" sz="2800" dirty="0"/>
                    </a:p>
                  </a:txBody>
                  <a:tcPr/>
                </a:tc>
              </a:tr>
              <a:tr h="647700">
                <a:tc>
                  <a:txBody>
                    <a:bodyPr/>
                    <a:lstStyle/>
                    <a:p>
                      <a:pPr algn="ctr"/>
                      <a:r>
                        <a:rPr lang="en-US" sz="2800" dirty="0" smtClean="0"/>
                        <a:t>Department of Statistics </a:t>
                      </a:r>
                      <a:endParaRPr lang="en-US" sz="2800" dirty="0"/>
                    </a:p>
                  </a:txBody>
                  <a:tcPr/>
                </a:tc>
                <a:tc>
                  <a:txBody>
                    <a:bodyPr/>
                    <a:lstStyle/>
                    <a:p>
                      <a:pPr algn="ctr"/>
                      <a:r>
                        <a:rPr lang="en-US" sz="2800" dirty="0" smtClean="0"/>
                        <a:t>Biological Sciences</a:t>
                      </a:r>
                      <a:endParaRPr lang="en-US" sz="2800" dirty="0"/>
                    </a:p>
                  </a:txBody>
                  <a:tcPr/>
                </a:tc>
              </a:tr>
              <a:tr h="647700">
                <a:tc gridSpan="2">
                  <a:txBody>
                    <a:bodyPr/>
                    <a:lstStyle/>
                    <a:p>
                      <a:pPr algn="ctr"/>
                      <a:r>
                        <a:rPr lang="en-US" sz="2800" dirty="0" smtClean="0"/>
                        <a:t>Purdue University, West Lafayette,</a:t>
                      </a:r>
                      <a:r>
                        <a:rPr lang="en-US" sz="2800" baseline="0" dirty="0" smtClean="0"/>
                        <a:t> IN</a:t>
                      </a:r>
                      <a:endParaRPr lang="en-US" sz="2800" dirty="0"/>
                    </a:p>
                  </a:txBody>
                  <a:tcPr/>
                </a:tc>
                <a:tc hMerge="1">
                  <a:txBody>
                    <a:bodyPr/>
                    <a:lstStyle/>
                    <a:p>
                      <a:endParaRPr lang="en-US" dirty="0"/>
                    </a:p>
                  </a:txBody>
                  <a:tcPr/>
                </a:tc>
              </a:tr>
            </a:tbl>
          </a:graphicData>
        </a:graphic>
      </p:graphicFrame>
      <p:sp>
        <p:nvSpPr>
          <p:cNvPr id="5" name="TextBox 4"/>
          <p:cNvSpPr txBox="1"/>
          <p:nvPr/>
        </p:nvSpPr>
        <p:spPr>
          <a:xfrm>
            <a:off x="2667000" y="3048000"/>
            <a:ext cx="4081291" cy="430887"/>
          </a:xfrm>
          <a:prstGeom prst="rect">
            <a:avLst/>
          </a:prstGeom>
          <a:noFill/>
        </p:spPr>
        <p:txBody>
          <a:bodyPr wrap="none" rtlCol="0">
            <a:spAutoFit/>
          </a:bodyPr>
          <a:lstStyle/>
          <a:p>
            <a:r>
              <a:rPr lang="en-US" sz="2200" dirty="0" smtClean="0"/>
              <a:t>CAUSE Webinar, October 13, 2009</a:t>
            </a:r>
            <a:endParaRPr lang="en-US"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cstate="print"/>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students grade a peer</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For STAT 301:</a:t>
            </a:r>
          </a:p>
          <a:p>
            <a:r>
              <a:rPr lang="en-US" dirty="0" smtClean="0"/>
              <a:t>10 yes/no questions all written so that “yes” is a positive aspect to the paper.</a:t>
            </a:r>
          </a:p>
          <a:p>
            <a:r>
              <a:rPr lang="en-US" dirty="0" smtClean="0"/>
              <a:t>Have students count up the number of “yes” answers at the end, and that is the numerical score.</a:t>
            </a:r>
          </a:p>
          <a:p>
            <a:pPr>
              <a:buNone/>
            </a:pPr>
            <a:r>
              <a:rPr lang="en-US" b="1" dirty="0" smtClean="0"/>
              <a:t>For BIOL 131:</a:t>
            </a:r>
          </a:p>
          <a:p>
            <a:r>
              <a:rPr lang="en-US" dirty="0" smtClean="0"/>
              <a:t>Yes/no questions, but not necessarily 10.</a:t>
            </a:r>
          </a:p>
          <a:p>
            <a:r>
              <a:rPr lang="en-US" dirty="0" smtClean="0"/>
              <a:t>More holistic grading for the score out of 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students are graded</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               For      STAT 301:                               BIOL131:</a:t>
            </a:r>
          </a:p>
          <a:p>
            <a:pPr>
              <a:buNone/>
            </a:pPr>
            <a:endParaRPr lang="en-US" b="1" dirty="0" smtClean="0"/>
          </a:p>
          <a:p>
            <a:pPr>
              <a:buNone/>
            </a:pPr>
            <a:endParaRPr lang="en-US" b="1" dirty="0" smtClean="0"/>
          </a:p>
          <a:p>
            <a:pPr>
              <a:buNone/>
            </a:pPr>
            <a:r>
              <a:rPr lang="en-US" dirty="0" smtClean="0"/>
              <a:t>Writing		 45                                            30</a:t>
            </a:r>
          </a:p>
          <a:p>
            <a:pPr>
              <a:buNone/>
            </a:pPr>
            <a:r>
              <a:rPr lang="en-US" dirty="0" smtClean="0"/>
              <a:t>Calibrations	 15 (5 points each)                 25</a:t>
            </a:r>
          </a:p>
          <a:p>
            <a:pPr>
              <a:buNone/>
            </a:pPr>
            <a:r>
              <a:rPr lang="en-US" dirty="0" smtClean="0"/>
              <a:t>Reviews		 30 (10 points each)               25</a:t>
            </a:r>
          </a:p>
          <a:p>
            <a:pPr>
              <a:buNone/>
            </a:pPr>
            <a:r>
              <a:rPr lang="en-US" u="sng" dirty="0" smtClean="0"/>
              <a:t>Self-review	 	 10                                             20</a:t>
            </a:r>
          </a:p>
          <a:p>
            <a:pPr>
              <a:buNone/>
            </a:pPr>
            <a:r>
              <a:rPr lang="en-US" dirty="0" smtClean="0"/>
              <a:t>Total			100                                          100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457200"/>
          <a:ext cx="8534400" cy="5940136"/>
        </p:xfrm>
        <a:graphic>
          <a:graphicData uri="http://schemas.openxmlformats.org/drawingml/2006/table">
            <a:tbl>
              <a:tblPr/>
              <a:tblGrid>
                <a:gridCol w="533400"/>
                <a:gridCol w="1066800"/>
                <a:gridCol w="3276600"/>
                <a:gridCol w="3657600"/>
              </a:tblGrid>
              <a:tr h="273627">
                <a:tc>
                  <a:txBody>
                    <a:bodyPr/>
                    <a:lstStyle/>
                    <a:p>
                      <a:pPr marL="0" marR="0">
                        <a:spcBef>
                          <a:spcPts val="0"/>
                        </a:spcBef>
                        <a:spcAft>
                          <a:spcPts val="0"/>
                        </a:spcAft>
                      </a:pPr>
                      <a:endParaRPr lang="en-US" sz="1600" dirty="0">
                        <a:latin typeface="Times New Roman"/>
                        <a:ea typeface="Times New Roman"/>
                        <a:cs typeface="Times New Roman"/>
                      </a:endParaRP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cs typeface="Times New Roman"/>
                      </a:endParaRP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Times New Roman"/>
                          <a:cs typeface="Times New Roman"/>
                        </a:rPr>
                        <a:t>BIOL 131</a:t>
                      </a:r>
                      <a:endParaRPr lang="en-US" sz="1600">
                        <a:latin typeface="Times New Roman"/>
                        <a:ea typeface="Times New Roman"/>
                        <a:cs typeface="Times New Roman"/>
                      </a:endParaRP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Times New Roman"/>
                          <a:cs typeface="Times New Roman"/>
                        </a:rPr>
                        <a:t>STAT 301</a:t>
                      </a:r>
                      <a:endParaRPr lang="en-US" sz="1600">
                        <a:latin typeface="Times New Roman"/>
                        <a:ea typeface="Times New Roman"/>
                        <a:cs typeface="Times New Roman"/>
                      </a:endParaRP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773">
                <a:tc rowSpan="3">
                  <a:txBody>
                    <a:bodyPr/>
                    <a:lstStyle/>
                    <a:p>
                      <a:pPr marL="71755" marR="71755" algn="ctr">
                        <a:spcBef>
                          <a:spcPts val="0"/>
                        </a:spcBef>
                        <a:spcAft>
                          <a:spcPts val="0"/>
                        </a:spcAft>
                      </a:pPr>
                      <a:r>
                        <a:rPr lang="en-US" sz="1600" b="1">
                          <a:latin typeface="Times New Roman"/>
                          <a:ea typeface="Times New Roman"/>
                          <a:cs typeface="Times New Roman"/>
                        </a:rPr>
                        <a:t>CPR #1</a:t>
                      </a:r>
                      <a:endParaRPr lang="en-US" sz="1600">
                        <a:latin typeface="Times New Roman"/>
                        <a:ea typeface="Times New Roman"/>
                        <a:cs typeface="Times New Roman"/>
                      </a:endParaRPr>
                    </a:p>
                  </a:txBody>
                  <a:tcPr marL="42333" marR="4233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Title</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Times New Roman"/>
                          <a:cs typeface="Times New Roman"/>
                        </a:rPr>
                        <a:t>“Variables in biological research publications”</a:t>
                      </a:r>
                      <a:endParaRPr lang="en-US" sz="1600">
                        <a:latin typeface="Times New Roman"/>
                        <a:ea typeface="Times New Roman"/>
                        <a:cs typeface="Times New Roman"/>
                      </a:endParaRP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spcBef>
                          <a:spcPts val="0"/>
                        </a:spcBef>
                        <a:spcAft>
                          <a:spcPts val="0"/>
                        </a:spcAft>
                      </a:pPr>
                      <a:r>
                        <a:rPr lang="en-US" sz="1600" b="1">
                          <a:latin typeface="Times New Roman"/>
                          <a:ea typeface="Times New Roman"/>
                          <a:cs typeface="Times New Roman"/>
                        </a:rPr>
                        <a:t>“Experimental Design with Plants, Yogurt, and Military Kids”</a:t>
                      </a:r>
                      <a:endParaRPr lang="en-US" sz="1600">
                        <a:latin typeface="Times New Roman"/>
                        <a:ea typeface="Times New Roman"/>
                        <a:cs typeface="Times New Roman"/>
                      </a:endParaRP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1368136">
                <a:tc vMerge="1">
                  <a:txBody>
                    <a:bodyPr/>
                    <a:lstStyle/>
                    <a:p>
                      <a:endParaRPr lang="en-US"/>
                    </a:p>
                  </a:txBody>
                  <a:tcPr/>
                </a:tc>
                <a:tc>
                  <a:txBody>
                    <a:bodyPr/>
                    <a:lstStyle/>
                    <a:p>
                      <a:pPr marL="0" marR="0">
                        <a:spcBef>
                          <a:spcPts val="0"/>
                        </a:spcBef>
                        <a:spcAft>
                          <a:spcPts val="0"/>
                        </a:spcAft>
                      </a:pPr>
                      <a:r>
                        <a:rPr lang="en-US" sz="1600">
                          <a:latin typeface="Times New Roman"/>
                          <a:ea typeface="Times New Roman"/>
                          <a:cs typeface="Times New Roman"/>
                        </a:rPr>
                        <a:t>Source material</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Original research publication (e.g., </a:t>
                      </a:r>
                      <a:r>
                        <a:rPr lang="en-US" sz="1600" i="1" dirty="0">
                          <a:latin typeface="Times New Roman"/>
                          <a:ea typeface="Times New Roman"/>
                          <a:cs typeface="Times New Roman"/>
                        </a:rPr>
                        <a:t>Science</a:t>
                      </a:r>
                      <a:r>
                        <a:rPr lang="en-US" sz="1600" dirty="0">
                          <a:latin typeface="Times New Roman"/>
                          <a:ea typeface="Times New Roman"/>
                          <a:cs typeface="Times New Roman"/>
                        </a:rPr>
                        <a:t> or </a:t>
                      </a:r>
                      <a:r>
                        <a:rPr lang="en-US" sz="1600" i="1" dirty="0">
                          <a:latin typeface="Times New Roman"/>
                          <a:ea typeface="Times New Roman"/>
                          <a:cs typeface="Times New Roman"/>
                        </a:rPr>
                        <a:t>Nature</a:t>
                      </a:r>
                      <a:r>
                        <a:rPr lang="en-US" sz="1600" dirty="0">
                          <a:latin typeface="Times New Roman"/>
                          <a:ea typeface="Times New Roman"/>
                          <a:cs typeface="Times New Roman"/>
                        </a:rPr>
                        <a:t>) on any biology topic you find interesting</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Statistics </a:t>
                      </a:r>
                      <a:r>
                        <a:rPr lang="en-US" sz="1600" dirty="0">
                          <a:latin typeface="Times New Roman"/>
                          <a:ea typeface="Times New Roman"/>
                          <a:cs typeface="Times New Roman"/>
                        </a:rPr>
                        <a:t>tutorial</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spcBef>
                          <a:spcPts val="0"/>
                        </a:spcBef>
                        <a:spcAft>
                          <a:spcPts val="0"/>
                        </a:spcAft>
                      </a:pPr>
                      <a:r>
                        <a:rPr lang="en-US" sz="1600" dirty="0">
                          <a:latin typeface="Times New Roman"/>
                          <a:ea typeface="Times New Roman"/>
                          <a:cs typeface="Times New Roman"/>
                        </a:rPr>
                        <a:t>Choose 1 of 3 articles, including an excerpt from Darwin’s “Power of Movement in Plants”</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3557155">
                <a:tc vMerge="1">
                  <a:txBody>
                    <a:bodyPr/>
                    <a:lstStyle/>
                    <a:p>
                      <a:endParaRPr lang="en-US"/>
                    </a:p>
                  </a:txBody>
                  <a:tcPr/>
                </a:tc>
                <a:tc>
                  <a:txBody>
                    <a:bodyPr/>
                    <a:lstStyle/>
                    <a:p>
                      <a:pPr marL="0" marR="0">
                        <a:spcBef>
                          <a:spcPts val="0"/>
                        </a:spcBef>
                        <a:spcAft>
                          <a:spcPts val="0"/>
                        </a:spcAft>
                      </a:pPr>
                      <a:r>
                        <a:rPr lang="en-US" sz="1600" dirty="0">
                          <a:latin typeface="Times New Roman"/>
                          <a:ea typeface="Times New Roman"/>
                          <a:cs typeface="Times New Roman"/>
                        </a:rPr>
                        <a:t>Discussion topics</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Observational study vs. experiment</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Independent </a:t>
                      </a:r>
                      <a:r>
                        <a:rPr lang="en-US" sz="1600" dirty="0">
                          <a:latin typeface="Times New Roman"/>
                          <a:ea typeface="Times New Roman"/>
                          <a:cs typeface="Times New Roman"/>
                        </a:rPr>
                        <a:t>vs. dependent variables</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Categorical </a:t>
                      </a:r>
                      <a:r>
                        <a:rPr lang="en-US" sz="1600" dirty="0">
                          <a:latin typeface="Times New Roman"/>
                          <a:ea typeface="Times New Roman"/>
                          <a:cs typeface="Times New Roman"/>
                        </a:rPr>
                        <a:t>vs. quantitative variables</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Choosing </a:t>
                      </a:r>
                      <a:r>
                        <a:rPr lang="en-US" sz="1600" dirty="0">
                          <a:latin typeface="Times New Roman"/>
                          <a:ea typeface="Times New Roman"/>
                          <a:cs typeface="Times New Roman"/>
                        </a:rPr>
                        <a:t>and describing appropriate graphs for the data</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spcBef>
                          <a:spcPts val="0"/>
                        </a:spcBef>
                        <a:spcAft>
                          <a:spcPts val="0"/>
                        </a:spcAft>
                      </a:pPr>
                      <a:r>
                        <a:rPr lang="en-US" sz="1600" dirty="0">
                          <a:latin typeface="Times New Roman"/>
                          <a:ea typeface="Times New Roman"/>
                          <a:cs typeface="Times New Roman"/>
                        </a:rPr>
                        <a:t>Observational study vs. experiment</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Unit/subject</a:t>
                      </a:r>
                      <a:r>
                        <a:rPr lang="en-US" sz="1600" dirty="0">
                          <a:latin typeface="Times New Roman"/>
                          <a:ea typeface="Times New Roman"/>
                          <a:cs typeface="Times New Roman"/>
                        </a:rPr>
                        <a:t>, sample, population, response variable, treatment</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Categorical </a:t>
                      </a:r>
                      <a:r>
                        <a:rPr lang="en-US" sz="1600" dirty="0">
                          <a:latin typeface="Times New Roman"/>
                          <a:ea typeface="Times New Roman"/>
                          <a:cs typeface="Times New Roman"/>
                        </a:rPr>
                        <a:t>vs. quantitative variables</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Causation </a:t>
                      </a:r>
                      <a:r>
                        <a:rPr lang="en-US" sz="1600" dirty="0">
                          <a:latin typeface="Times New Roman"/>
                          <a:ea typeface="Times New Roman"/>
                          <a:cs typeface="Times New Roman"/>
                        </a:rPr>
                        <a:t>vs. association</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Principles </a:t>
                      </a:r>
                      <a:r>
                        <a:rPr lang="en-US" sz="1600" dirty="0">
                          <a:latin typeface="Times New Roman"/>
                          <a:ea typeface="Times New Roman"/>
                          <a:cs typeface="Times New Roman"/>
                        </a:rPr>
                        <a:t>of experimental design (randomization, replication, control)</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Ethical </a:t>
                      </a:r>
                      <a:r>
                        <a:rPr lang="en-US" sz="1600" dirty="0">
                          <a:latin typeface="Times New Roman"/>
                          <a:ea typeface="Times New Roman"/>
                          <a:cs typeface="Times New Roman"/>
                        </a:rPr>
                        <a:t>or bias concerns</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Research </a:t>
                      </a:r>
                      <a:r>
                        <a:rPr lang="en-US" sz="1600" dirty="0">
                          <a:latin typeface="Times New Roman"/>
                          <a:ea typeface="Times New Roman"/>
                          <a:cs typeface="Times New Roman"/>
                        </a:rPr>
                        <a:t>extensions </a:t>
                      </a:r>
                    </a:p>
                  </a:txBody>
                  <a:tcPr marL="42333" marR="42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533400"/>
          <a:ext cx="8534401" cy="5943600"/>
        </p:xfrm>
        <a:graphic>
          <a:graphicData uri="http://schemas.openxmlformats.org/drawingml/2006/table">
            <a:tbl>
              <a:tblPr/>
              <a:tblGrid>
                <a:gridCol w="533400"/>
                <a:gridCol w="1295400"/>
                <a:gridCol w="2743200"/>
                <a:gridCol w="3962401"/>
              </a:tblGrid>
              <a:tr h="312822">
                <a:tc>
                  <a:txBody>
                    <a:bodyPr/>
                    <a:lstStyle/>
                    <a:p>
                      <a:pPr marL="71755" marR="71755" algn="ctr">
                        <a:spcBef>
                          <a:spcPts val="0"/>
                        </a:spcBef>
                        <a:spcAft>
                          <a:spcPts val="0"/>
                        </a:spcAft>
                      </a:pPr>
                      <a:endParaRPr lang="en-US" sz="1600" dirty="0">
                        <a:latin typeface="Times New Roman"/>
                        <a:ea typeface="Times New Roman"/>
                        <a:cs typeface="Times New Roman"/>
                      </a:endParaRPr>
                    </a:p>
                  </a:txBody>
                  <a:tcPr marL="55493" marR="554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cs typeface="Times New Roman"/>
                      </a:endParaRP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Times New Roman"/>
                          <a:cs typeface="Times New Roman"/>
                        </a:rPr>
                        <a:t>BIOL 131</a:t>
                      </a:r>
                      <a:endParaRPr lang="en-US" sz="1600">
                        <a:latin typeface="Times New Roman"/>
                        <a:ea typeface="Times New Roman"/>
                        <a:cs typeface="Times New Roman"/>
                      </a:endParaRP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latin typeface="Times New Roman"/>
                          <a:ea typeface="Times New Roman"/>
                          <a:cs typeface="Times New Roman"/>
                        </a:rPr>
                        <a:t>STAT 301</a:t>
                      </a:r>
                      <a:endParaRPr lang="en-US" sz="1600">
                        <a:latin typeface="Times New Roman"/>
                        <a:ea typeface="Times New Roman"/>
                        <a:cs typeface="Times New Roman"/>
                      </a:endParaRP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25642">
                <a:tc rowSpan="4">
                  <a:txBody>
                    <a:bodyPr/>
                    <a:lstStyle/>
                    <a:p>
                      <a:pPr marL="71755" marR="71755" algn="ctr">
                        <a:spcBef>
                          <a:spcPts val="0"/>
                        </a:spcBef>
                        <a:spcAft>
                          <a:spcPts val="0"/>
                        </a:spcAft>
                      </a:pPr>
                      <a:r>
                        <a:rPr lang="en-US" sz="1600" b="1">
                          <a:latin typeface="Times New Roman"/>
                          <a:ea typeface="Times New Roman"/>
                          <a:cs typeface="Times New Roman"/>
                        </a:rPr>
                        <a:t>CPR #2</a:t>
                      </a:r>
                      <a:endParaRPr lang="en-US" sz="1600">
                        <a:latin typeface="Times New Roman"/>
                        <a:ea typeface="Times New Roman"/>
                        <a:cs typeface="Times New Roman"/>
                      </a:endParaRPr>
                    </a:p>
                  </a:txBody>
                  <a:tcPr marL="55493" marR="554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Title</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Times New Roman"/>
                          <a:ea typeface="Times New Roman"/>
                          <a:cs typeface="Times New Roman"/>
                        </a:rPr>
                        <a:t>“Darwin (1897) Experiments </a:t>
                      </a:r>
                      <a:r>
                        <a:rPr lang="en-US" sz="1600" b="1" dirty="0">
                          <a:latin typeface="Times New Roman"/>
                          <a:ea typeface="Times New Roman"/>
                          <a:cs typeface="Times New Roman"/>
                        </a:rPr>
                        <a:t>on Movement in Plants”</a:t>
                      </a:r>
                      <a:endParaRPr lang="en-US" sz="1600" dirty="0">
                        <a:latin typeface="Times New Roman"/>
                        <a:ea typeface="Times New Roman"/>
                        <a:cs typeface="Times New Roman"/>
                      </a:endParaRP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marL="0" marR="0">
                        <a:spcBef>
                          <a:spcPts val="0"/>
                        </a:spcBef>
                        <a:spcAft>
                          <a:spcPts val="0"/>
                        </a:spcAft>
                      </a:pPr>
                      <a:r>
                        <a:rPr lang="en-US" sz="1600" b="1">
                          <a:latin typeface="Times New Roman"/>
                          <a:ea typeface="Times New Roman"/>
                          <a:cs typeface="Times New Roman"/>
                        </a:rPr>
                        <a:t>“Penguin Poking”</a:t>
                      </a:r>
                      <a:endParaRPr lang="en-US" sz="1600">
                        <a:latin typeface="Times New Roman"/>
                        <a:ea typeface="Times New Roman"/>
                        <a:cs typeface="Times New Roman"/>
                      </a:endParaRP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347536">
                <a:tc vMerge="1">
                  <a:txBody>
                    <a:bodyPr/>
                    <a:lstStyle/>
                    <a:p>
                      <a:endParaRPr lang="en-US"/>
                    </a:p>
                  </a:txBody>
                  <a:tcPr/>
                </a:tc>
                <a:tc>
                  <a:txBody>
                    <a:bodyPr/>
                    <a:lstStyle/>
                    <a:p>
                      <a:pPr marL="0" marR="0">
                        <a:spcBef>
                          <a:spcPts val="0"/>
                        </a:spcBef>
                        <a:spcAft>
                          <a:spcPts val="0"/>
                        </a:spcAft>
                      </a:pPr>
                      <a:r>
                        <a:rPr lang="en-US" sz="1600">
                          <a:latin typeface="Times New Roman"/>
                          <a:ea typeface="Times New Roman"/>
                          <a:cs typeface="Times New Roman"/>
                        </a:rPr>
                        <a:t>Source material</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Student-selected experiment </a:t>
                      </a:r>
                      <a:r>
                        <a:rPr lang="en-US" sz="1600" dirty="0" smtClean="0">
                          <a:latin typeface="Times New Roman"/>
                          <a:ea typeface="Times New Roman"/>
                          <a:cs typeface="Times New Roman"/>
                        </a:rPr>
                        <a:t>from </a:t>
                      </a:r>
                      <a:r>
                        <a:rPr lang="en-US" sz="1600" dirty="0">
                          <a:latin typeface="Times New Roman"/>
                          <a:ea typeface="Times New Roman"/>
                          <a:cs typeface="Times New Roman"/>
                        </a:rPr>
                        <a:t>“The Power of Movement in Plants” (online)</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Statistics </a:t>
                      </a:r>
                      <a:r>
                        <a:rPr lang="en-US" sz="1600" dirty="0">
                          <a:latin typeface="Times New Roman"/>
                          <a:ea typeface="Times New Roman"/>
                          <a:cs typeface="Times New Roman"/>
                        </a:rPr>
                        <a:t>tutorial</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marL="0" marR="0">
                        <a:spcBef>
                          <a:spcPts val="0"/>
                        </a:spcBef>
                        <a:spcAft>
                          <a:spcPts val="0"/>
                        </a:spcAft>
                      </a:pPr>
                      <a:r>
                        <a:rPr lang="en-US" sz="1600" dirty="0">
                          <a:latin typeface="Times New Roman"/>
                          <a:ea typeface="Times New Roman"/>
                          <a:cs typeface="Times New Roman"/>
                        </a:rPr>
                        <a:t>“Tactile arousal threshold of sleeping king penguins in a breeding colony” from a student response to BIOL 131 CPR #1</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Animal </a:t>
                      </a:r>
                      <a:r>
                        <a:rPr lang="en-US" sz="1600" dirty="0">
                          <a:latin typeface="Times New Roman"/>
                          <a:ea typeface="Times New Roman"/>
                          <a:cs typeface="Times New Roman"/>
                        </a:rPr>
                        <a:t>research ethics tutorial</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625642">
                <a:tc vMerge="1">
                  <a:txBody>
                    <a:bodyPr/>
                    <a:lstStyle/>
                    <a:p>
                      <a:endParaRPr lang="en-US"/>
                    </a:p>
                  </a:txBody>
                  <a:tcPr/>
                </a:tc>
                <a:tc>
                  <a:txBody>
                    <a:bodyPr/>
                    <a:lstStyle/>
                    <a:p>
                      <a:pPr marL="0" marR="0">
                        <a:spcBef>
                          <a:spcPts val="0"/>
                        </a:spcBef>
                        <a:spcAft>
                          <a:spcPts val="0"/>
                        </a:spcAft>
                      </a:pPr>
                      <a:r>
                        <a:rPr lang="en-US" sz="1600">
                          <a:latin typeface="Times New Roman"/>
                          <a:ea typeface="Times New Roman"/>
                          <a:cs typeface="Times New Roman"/>
                        </a:rPr>
                        <a:t>Calibration resources for instructor</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STAT 301 student essays from their CPR #1</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marL="0" marR="0">
                        <a:spcBef>
                          <a:spcPts val="0"/>
                        </a:spcBef>
                        <a:spcAft>
                          <a:spcPts val="0"/>
                        </a:spcAft>
                      </a:pPr>
                      <a:r>
                        <a:rPr lang="en-US" sz="1600">
                          <a:latin typeface="Times New Roman"/>
                          <a:ea typeface="Times New Roman"/>
                          <a:cs typeface="Times New Roman"/>
                        </a:rPr>
                        <a:t>BIOL 131 student essay from their CPR #1</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2815389">
                <a:tc vMerge="1">
                  <a:txBody>
                    <a:bodyPr/>
                    <a:lstStyle/>
                    <a:p>
                      <a:endParaRPr lang="en-US"/>
                    </a:p>
                  </a:txBody>
                  <a:tcPr/>
                </a:tc>
                <a:tc>
                  <a:txBody>
                    <a:bodyPr/>
                    <a:lstStyle/>
                    <a:p>
                      <a:pPr marL="0" marR="0">
                        <a:spcBef>
                          <a:spcPts val="0"/>
                        </a:spcBef>
                        <a:spcAft>
                          <a:spcPts val="0"/>
                        </a:spcAft>
                      </a:pPr>
                      <a:r>
                        <a:rPr lang="en-US" sz="1600">
                          <a:latin typeface="Times New Roman"/>
                          <a:ea typeface="Times New Roman"/>
                          <a:cs typeface="Times New Roman"/>
                        </a:rPr>
                        <a:t>Discussion topics</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Same as STAT 301 CPR #1, but also discussed</a:t>
                      </a:r>
                      <a:r>
                        <a:rPr lang="en-US" sz="1600" dirty="0" smtClean="0">
                          <a:latin typeface="Times New Roman"/>
                          <a:ea typeface="Times New Roman"/>
                          <a:cs typeface="Times New Roman"/>
                        </a:rPr>
                        <a:t>:</a:t>
                      </a:r>
                    </a:p>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Times New Roman"/>
                          <a:ea typeface="Times New Roman"/>
                          <a:cs typeface="Times New Roman"/>
                        </a:rPr>
                        <a:t>Choosing and describing most appropriate graphs for the data</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Random </a:t>
                      </a:r>
                      <a:r>
                        <a:rPr lang="en-US" sz="1600" dirty="0">
                          <a:latin typeface="Times New Roman"/>
                          <a:ea typeface="Times New Roman"/>
                          <a:cs typeface="Times New Roman"/>
                        </a:rPr>
                        <a:t>variability</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marL="0" marR="0">
                        <a:spcBef>
                          <a:spcPts val="0"/>
                        </a:spcBef>
                        <a:spcAft>
                          <a:spcPts val="0"/>
                        </a:spcAft>
                      </a:pPr>
                      <a:r>
                        <a:rPr lang="en-US" sz="1600" dirty="0">
                          <a:latin typeface="Times New Roman"/>
                          <a:ea typeface="Times New Roman"/>
                          <a:cs typeface="Times New Roman"/>
                        </a:rPr>
                        <a:t>Observational study vs. </a:t>
                      </a:r>
                      <a:r>
                        <a:rPr lang="en-US" sz="1600" dirty="0" smtClean="0">
                          <a:latin typeface="Times New Roman"/>
                          <a:ea typeface="Times New Roman"/>
                          <a:cs typeface="Times New Roman"/>
                        </a:rPr>
                        <a:t>experiment</a:t>
                      </a:r>
                    </a:p>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Times New Roman"/>
                          <a:ea typeface="Times New Roman"/>
                          <a:cs typeface="Times New Roman"/>
                        </a:rPr>
                        <a:t>Unit/subject, sample, population, response variable, treatment, control </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Equivalent </a:t>
                      </a:r>
                      <a:r>
                        <a:rPr lang="en-US" sz="1600" dirty="0">
                          <a:latin typeface="Times New Roman"/>
                          <a:ea typeface="Times New Roman"/>
                          <a:cs typeface="Times New Roman"/>
                        </a:rPr>
                        <a:t>treatments for a 150-lb human instead of an 11-kg penguin.</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Calculate </a:t>
                      </a:r>
                      <a:r>
                        <a:rPr lang="en-US" sz="1600" dirty="0">
                          <a:latin typeface="Times New Roman"/>
                          <a:ea typeface="Times New Roman"/>
                          <a:cs typeface="Times New Roman"/>
                        </a:rPr>
                        <a:t>a test statistic and confidence interval from summary statistics </a:t>
                      </a:r>
                    </a:p>
                    <a:p>
                      <a:pPr marL="0" marR="0">
                        <a:spcBef>
                          <a:spcPts val="0"/>
                        </a:spcBef>
                        <a:spcAft>
                          <a:spcPts val="0"/>
                        </a:spcAft>
                      </a:pPr>
                      <a:endParaRPr lang="en-US" sz="1600" dirty="0" smtClean="0">
                        <a:latin typeface="Times New Roman"/>
                        <a:ea typeface="Times New Roman"/>
                        <a:cs typeface="Times New Roman"/>
                      </a:endParaRPr>
                    </a:p>
                    <a:p>
                      <a:pPr marL="0" marR="0">
                        <a:spcBef>
                          <a:spcPts val="0"/>
                        </a:spcBef>
                        <a:spcAft>
                          <a:spcPts val="0"/>
                        </a:spcAft>
                      </a:pPr>
                      <a:r>
                        <a:rPr lang="en-US" sz="1600" dirty="0" smtClean="0">
                          <a:latin typeface="Times New Roman"/>
                          <a:ea typeface="Times New Roman"/>
                          <a:cs typeface="Times New Roman"/>
                        </a:rPr>
                        <a:t>Animal </a:t>
                      </a:r>
                      <a:r>
                        <a:rPr lang="en-US" sz="1600" dirty="0">
                          <a:latin typeface="Times New Roman"/>
                          <a:ea typeface="Times New Roman"/>
                          <a:cs typeface="Times New Roman"/>
                        </a:rPr>
                        <a:t>research ethics concerns</a:t>
                      </a:r>
                    </a:p>
                  </a:txBody>
                  <a:tcPr marL="55493" marR="554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 301 CPR assignments using research journal/media articles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2">
                    <a:lumMod val="60000"/>
                    <a:lumOff val="40000"/>
                  </a:schemeClr>
                </a:solidFill>
              </a:rPr>
              <a:t>Experimental design for yogurt, plants, and military kids</a:t>
            </a:r>
          </a:p>
          <a:p>
            <a:r>
              <a:rPr lang="en-US" dirty="0" smtClean="0">
                <a:solidFill>
                  <a:schemeClr val="tx2">
                    <a:lumMod val="60000"/>
                    <a:lumOff val="40000"/>
                  </a:schemeClr>
                </a:solidFill>
              </a:rPr>
              <a:t>Bad habit or good habit?</a:t>
            </a:r>
          </a:p>
          <a:p>
            <a:r>
              <a:rPr lang="en-US" dirty="0" smtClean="0">
                <a:solidFill>
                  <a:schemeClr val="tx2">
                    <a:lumMod val="60000"/>
                    <a:lumOff val="40000"/>
                  </a:schemeClr>
                </a:solidFill>
              </a:rPr>
              <a:t>Do fish feel pain?</a:t>
            </a:r>
          </a:p>
          <a:p>
            <a:r>
              <a:rPr lang="en-US" dirty="0" smtClean="0">
                <a:solidFill>
                  <a:schemeClr val="accent2">
                    <a:lumMod val="75000"/>
                  </a:schemeClr>
                </a:solidFill>
              </a:rPr>
              <a:t>Penguin Poking</a:t>
            </a:r>
          </a:p>
          <a:p>
            <a:r>
              <a:rPr lang="en-US" dirty="0" smtClean="0">
                <a:solidFill>
                  <a:schemeClr val="accent2">
                    <a:lumMod val="75000"/>
                  </a:schemeClr>
                </a:solidFill>
              </a:rPr>
              <a:t>Swearing as a response to pain</a:t>
            </a:r>
          </a:p>
          <a:p>
            <a:r>
              <a:rPr lang="en-US" dirty="0" smtClean="0">
                <a:solidFill>
                  <a:schemeClr val="accent6">
                    <a:lumMod val="75000"/>
                  </a:schemeClr>
                </a:solidFill>
              </a:rPr>
              <a:t>Bad popcorn in big buckets</a:t>
            </a:r>
          </a:p>
          <a:p>
            <a:r>
              <a:rPr lang="en-US" dirty="0" smtClean="0">
                <a:solidFill>
                  <a:schemeClr val="accent3">
                    <a:lumMod val="75000"/>
                  </a:schemeClr>
                </a:solidFill>
              </a:rPr>
              <a:t>Mockingbirds are out to get you!</a:t>
            </a:r>
          </a:p>
          <a:p>
            <a:r>
              <a:rPr lang="en-US" dirty="0" smtClean="0">
                <a:solidFill>
                  <a:srgbClr val="660066"/>
                </a:solidFill>
              </a:rPr>
              <a:t>Predicting Freshman Drinking</a:t>
            </a:r>
          </a:p>
          <a:p>
            <a:r>
              <a:rPr lang="en-US" dirty="0" smtClean="0">
                <a:solidFill>
                  <a:srgbClr val="660066"/>
                </a:solidFill>
              </a:rPr>
              <a:t>Rate My Professors:  Does “Hotness” Matter?</a:t>
            </a:r>
            <a:endParaRPr lang="en-US" dirty="0">
              <a:solidFill>
                <a:srgbClr val="660066"/>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journal/media articles the only way to write CPR assignments?</a:t>
            </a:r>
            <a:endParaRPr lang="en-US" dirty="0"/>
          </a:p>
        </p:txBody>
      </p:sp>
      <p:sp>
        <p:nvSpPr>
          <p:cNvPr id="3" name="Content Placeholder 2"/>
          <p:cNvSpPr>
            <a:spLocks noGrp="1"/>
          </p:cNvSpPr>
          <p:nvPr>
            <p:ph idx="1"/>
          </p:nvPr>
        </p:nvSpPr>
        <p:spPr>
          <a:xfrm>
            <a:off x="304800" y="1600200"/>
            <a:ext cx="8458200" cy="4724400"/>
          </a:xfrm>
        </p:spPr>
        <p:txBody>
          <a:bodyPr>
            <a:normAutofit fontScale="85000" lnSpcReduction="20000"/>
          </a:bodyPr>
          <a:lstStyle/>
          <a:p>
            <a:pPr>
              <a:buNone/>
            </a:pPr>
            <a:r>
              <a:rPr lang="en-US" dirty="0" smtClean="0"/>
              <a:t>No.  In STAT 301, we tried having students analyze data sets and presenting their results in a report for CPR.</a:t>
            </a:r>
          </a:p>
          <a:p>
            <a:pPr>
              <a:buNone/>
            </a:pPr>
            <a:r>
              <a:rPr lang="en-US" dirty="0" smtClean="0"/>
              <a:t>Problems:</a:t>
            </a:r>
          </a:p>
          <a:p>
            <a:r>
              <a:rPr lang="en-US" dirty="0" smtClean="0"/>
              <a:t>CPR cannot yet handle graphs or output (but CPR 5 is coming soon).</a:t>
            </a:r>
          </a:p>
          <a:p>
            <a:r>
              <a:rPr lang="en-US" dirty="0" smtClean="0"/>
              <a:t>Wasn’t very different from a homework or lab assignment.</a:t>
            </a:r>
          </a:p>
          <a:p>
            <a:r>
              <a:rPr lang="en-US" dirty="0" smtClean="0"/>
              <a:t>Very boring to read in the calibration/review stage.</a:t>
            </a:r>
          </a:p>
          <a:p>
            <a:pPr>
              <a:buNone/>
            </a:pPr>
            <a:endParaRPr lang="en-US" dirty="0" smtClean="0"/>
          </a:p>
          <a:p>
            <a:pPr>
              <a:buNone/>
            </a:pPr>
            <a:r>
              <a:rPr lang="en-US" dirty="0" smtClean="0"/>
              <a:t>Just because we weren’t successful with this type of assignment, doesn’t meant that you couldn’t succeed.  Be creative about how you use CPR!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get CPR assignments?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Write your own</a:t>
            </a:r>
          </a:p>
          <a:p>
            <a:pPr lvl="1"/>
            <a:r>
              <a:rPr lang="en-US" dirty="0" smtClean="0"/>
              <a:t>Be sure to find at least one writing partner who can critique your work before giving it to the students!</a:t>
            </a:r>
          </a:p>
          <a:p>
            <a:r>
              <a:rPr lang="en-US" dirty="0" smtClean="0"/>
              <a:t>Use the CPR library (old)</a:t>
            </a:r>
          </a:p>
          <a:p>
            <a:pPr lvl="1"/>
            <a:r>
              <a:rPr lang="en-US" dirty="0" smtClean="0"/>
              <a:t>Few statistics assignments available to use. </a:t>
            </a:r>
          </a:p>
          <a:p>
            <a:pPr lvl="1"/>
            <a:r>
              <a:rPr lang="en-US" dirty="0" smtClean="0"/>
              <a:t>Stats faculty may have chosen not to share.</a:t>
            </a:r>
          </a:p>
          <a:p>
            <a:pPr lvl="1"/>
            <a:r>
              <a:rPr lang="en-US" dirty="0" smtClean="0"/>
              <a:t>May go away soon.</a:t>
            </a:r>
          </a:p>
          <a:p>
            <a:r>
              <a:rPr lang="en-US" dirty="0" smtClean="0"/>
              <a:t>Use the CPR library (new)</a:t>
            </a:r>
          </a:p>
          <a:p>
            <a:pPr lvl="1"/>
            <a:r>
              <a:rPr lang="en-US" dirty="0" smtClean="0"/>
              <a:t>ALL assignments will be shared.</a:t>
            </a:r>
          </a:p>
          <a:p>
            <a:pPr lvl="1"/>
            <a:r>
              <a:rPr lang="en-US" dirty="0" smtClean="0"/>
              <a:t>All STAT 301 and BIO 131 assignments available soon.</a:t>
            </a:r>
          </a:p>
          <a:p>
            <a:pPr lvl="1"/>
            <a:r>
              <a:rPr lang="en-US" dirty="0" smtClean="0"/>
              <a:t>Access is restricted to registered faculty with authorization from Dr. Arlene Russell, Director, Calibrated Peer Review™ project, </a:t>
            </a:r>
            <a:r>
              <a:rPr lang="en-US" dirty="0" smtClean="0">
                <a:hlinkClick r:id="rId3"/>
              </a:rPr>
              <a:t>russell@chem.ucla.edu</a:t>
            </a:r>
            <a:r>
              <a:rPr lang="en-US"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dirty="0" smtClean="0"/>
              <a:t>New CPR Authoring system features</a:t>
            </a:r>
            <a:endParaRPr lang="en-US" dirty="0"/>
          </a:p>
        </p:txBody>
      </p:sp>
      <p:sp>
        <p:nvSpPr>
          <p:cNvPr id="3" name="Content Placeholder 2"/>
          <p:cNvSpPr>
            <a:spLocks noGrp="1"/>
          </p:cNvSpPr>
          <p:nvPr>
            <p:ph idx="1"/>
          </p:nvPr>
        </p:nvSpPr>
        <p:spPr>
          <a:xfrm>
            <a:off x="152400" y="838200"/>
            <a:ext cx="8991600" cy="5486400"/>
          </a:xfrm>
        </p:spPr>
        <p:txBody>
          <a:bodyPr>
            <a:normAutofit lnSpcReduction="10000"/>
          </a:bodyPr>
          <a:lstStyle/>
          <a:p>
            <a:pPr>
              <a:buNone/>
            </a:pPr>
            <a:endParaRPr lang="en-US" dirty="0" smtClean="0"/>
          </a:p>
          <a:p>
            <a:r>
              <a:rPr lang="en-US" dirty="0" smtClean="0"/>
              <a:t>The assignment library will be searchable and indexed at UCLA to make a growing library of assignments accessible to authors and instructors from all institutions. </a:t>
            </a:r>
          </a:p>
          <a:p>
            <a:endParaRPr lang="en-US" dirty="0" smtClean="0"/>
          </a:p>
          <a:p>
            <a:r>
              <a:rPr lang="en-US" dirty="0" smtClean="0"/>
              <a:t>All assignments are now credited to the original author with credit also given to faculty who modify and make improvements.</a:t>
            </a:r>
          </a:p>
          <a:p>
            <a:endParaRPr lang="en-US" dirty="0" smtClean="0"/>
          </a:p>
          <a:p>
            <a:r>
              <a:rPr lang="en-US" dirty="0" smtClean="0"/>
              <a:t>Authors will see who uses their assignments.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 are we?</a:t>
            </a:r>
            <a:endParaRPr lang="en-US" dirty="0"/>
          </a:p>
        </p:txBody>
      </p:sp>
      <p:graphicFrame>
        <p:nvGraphicFramePr>
          <p:cNvPr id="4" name="Table 3"/>
          <p:cNvGraphicFramePr>
            <a:graphicFrameLocks noGrp="1"/>
          </p:cNvGraphicFramePr>
          <p:nvPr/>
        </p:nvGraphicFramePr>
        <p:xfrm>
          <a:off x="533400" y="2895600"/>
          <a:ext cx="8229600" cy="36576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Ellen Gundlach</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dirty="0" smtClean="0"/>
                        <a:t>STAT 301 Elementary Statistical Methods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dirty="0" smtClean="0"/>
                        <a:t>900 students from majors all over campus (no math or statistics students) each semester</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b="0" dirty="0" smtClean="0"/>
                        <a:t>8 lecturers, 15 graduate t.a.s (mostly international).</a:t>
                      </a:r>
                    </a:p>
                    <a:p>
                      <a:endParaRPr lang="en-US" dirty="0"/>
                    </a:p>
                  </a:txBody>
                  <a:tcPr/>
                </a:tc>
                <a:tc>
                  <a:txBody>
                    <a:bodyPr/>
                    <a:lstStyle/>
                    <a:p>
                      <a:r>
                        <a:rPr lang="en-US" sz="2400" dirty="0" smtClean="0"/>
                        <a:t>Nancy Pelaez</a:t>
                      </a:r>
                    </a:p>
                    <a:p>
                      <a:pPr>
                        <a:buFont typeface="Arial" pitchFamily="34" charset="0"/>
                        <a:buChar char="•"/>
                      </a:pPr>
                      <a:r>
                        <a:rPr lang="en-US" sz="2400" b="0" dirty="0" smtClean="0"/>
                        <a:t>BIOL 131 Development, Structure, and Function of Organisms,</a:t>
                      </a:r>
                    </a:p>
                    <a:p>
                      <a:pPr>
                        <a:buFont typeface="Arial" pitchFamily="34" charset="0"/>
                        <a:buChar char="•"/>
                      </a:pPr>
                      <a:r>
                        <a:rPr lang="en-US" sz="2400" b="0" dirty="0" smtClean="0"/>
                        <a:t>250 biology and pre-med majors each semester</a:t>
                      </a:r>
                    </a:p>
                    <a:p>
                      <a:pPr>
                        <a:buFont typeface="Arial" pitchFamily="34" charset="0"/>
                        <a:buChar char="•"/>
                      </a:pPr>
                      <a:r>
                        <a:rPr lang="en-US" sz="2400" b="0" dirty="0" smtClean="0"/>
                        <a:t>5 undergraduate t.a.s. </a:t>
                      </a:r>
                      <a:endParaRPr lang="en-US" sz="2400" b="0" dirty="0"/>
                    </a:p>
                  </a:txBody>
                  <a:tcPr/>
                </a:tc>
              </a:tr>
            </a:tbl>
          </a:graphicData>
        </a:graphic>
      </p:graphicFrame>
      <p:pic>
        <p:nvPicPr>
          <p:cNvPr id="5" name="Picture 4" descr="Ellen headshot.jpg"/>
          <p:cNvPicPr>
            <a:picLocks noChangeAspect="1"/>
          </p:cNvPicPr>
          <p:nvPr/>
        </p:nvPicPr>
        <p:blipFill>
          <a:blip r:embed="rId3" cstate="print"/>
          <a:stretch>
            <a:fillRect/>
          </a:stretch>
        </p:blipFill>
        <p:spPr>
          <a:xfrm>
            <a:off x="1447800" y="457200"/>
            <a:ext cx="1524000" cy="2372264"/>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6477000" y="457200"/>
            <a:ext cx="1687286"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odificationHistory.tiff"/>
          <p:cNvPicPr>
            <a:picLocks noChangeAspect="1"/>
          </p:cNvPicPr>
          <p:nvPr/>
        </p:nvPicPr>
        <p:blipFill>
          <a:blip r:embed="rId2" cstate="print"/>
          <a:stretch>
            <a:fillRect/>
          </a:stretch>
        </p:blipFill>
        <p:spPr>
          <a:xfrm>
            <a:off x="165600" y="0"/>
            <a:ext cx="8812800" cy="68580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New CPR Local system features</a:t>
            </a:r>
            <a:endParaRPr lang="en-US" dirty="0"/>
          </a:p>
        </p:txBody>
      </p:sp>
      <p:sp>
        <p:nvSpPr>
          <p:cNvPr id="3" name="Content Placeholder 2"/>
          <p:cNvSpPr>
            <a:spLocks noGrp="1"/>
          </p:cNvSpPr>
          <p:nvPr>
            <p:ph idx="1"/>
          </p:nvPr>
        </p:nvSpPr>
        <p:spPr>
          <a:xfrm>
            <a:off x="152400" y="1143000"/>
            <a:ext cx="8991600" cy="5486400"/>
          </a:xfrm>
        </p:spPr>
        <p:txBody>
          <a:bodyPr>
            <a:normAutofit/>
          </a:bodyPr>
          <a:lstStyle/>
          <a:p>
            <a:r>
              <a:rPr lang="en-US" dirty="0" smtClean="0"/>
              <a:t>The file structure for CPR 4 is more efficient. </a:t>
            </a:r>
          </a:p>
          <a:p>
            <a:endParaRPr lang="en-US" dirty="0" smtClean="0"/>
          </a:p>
          <a:p>
            <a:r>
              <a:rPr lang="en-US" dirty="0" smtClean="0"/>
              <a:t>CPR 4 solves the current disk space problem with your own student records (and the assignment) on a server on your campus, rather than on a UCLA server supporting the student records for thousands of institutions.  </a:t>
            </a:r>
          </a:p>
          <a:p>
            <a:endParaRPr lang="en-US" dirty="0" smtClean="0"/>
          </a:p>
          <a:p>
            <a:r>
              <a:rPr lang="en-US" dirty="0" smtClean="0"/>
              <a:t>Student data on your own campus can meet FERPA regulations.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Questionnaire to assess students’ knowledge, experience and confidence</a:t>
            </a:r>
            <a:endParaRPr lang="en-US" dirty="0"/>
          </a:p>
        </p:txBody>
      </p:sp>
      <p:sp>
        <p:nvSpPr>
          <p:cNvPr id="3" name="Content Placeholder 2"/>
          <p:cNvSpPr>
            <a:spLocks noGrp="1"/>
          </p:cNvSpPr>
          <p:nvPr>
            <p:ph idx="1"/>
          </p:nvPr>
        </p:nvSpPr>
        <p:spPr>
          <a:xfrm>
            <a:off x="304800" y="1600200"/>
            <a:ext cx="8534400" cy="4953000"/>
          </a:xfrm>
        </p:spPr>
        <p:txBody>
          <a:bodyPr>
            <a:normAutofit fontScale="62500" lnSpcReduction="20000"/>
          </a:bodyPr>
          <a:lstStyle/>
          <a:p>
            <a:pPr>
              <a:lnSpc>
                <a:spcPct val="120000"/>
              </a:lnSpc>
              <a:spcBef>
                <a:spcPts val="900"/>
              </a:spcBef>
            </a:pPr>
            <a:r>
              <a:rPr lang="en-US" sz="3400" dirty="0" smtClean="0"/>
              <a:t>A </a:t>
            </a:r>
            <a:r>
              <a:rPr lang="en-US" sz="3400" dirty="0"/>
              <a:t>five-point scaled </a:t>
            </a:r>
            <a:r>
              <a:rPr lang="en-US" sz="3400" dirty="0" smtClean="0"/>
              <a:t>questionnaire, </a:t>
            </a:r>
            <a:r>
              <a:rPr lang="en-US" sz="3400" dirty="0"/>
              <a:t>33 items </a:t>
            </a:r>
            <a:r>
              <a:rPr lang="en-US" sz="3400" dirty="0" smtClean="0"/>
              <a:t>address </a:t>
            </a:r>
            <a:r>
              <a:rPr lang="en-US" sz="3400" dirty="0"/>
              <a:t>students’ knowledge, experience, and </a:t>
            </a:r>
            <a:r>
              <a:rPr lang="en-US" sz="3400" dirty="0" smtClean="0"/>
              <a:t>confidence.</a:t>
            </a:r>
            <a:r>
              <a:rPr lang="en-US" sz="3400" baseline="30000" dirty="0" smtClean="0"/>
              <a:t>3, 4</a:t>
            </a:r>
          </a:p>
          <a:p>
            <a:pPr>
              <a:lnSpc>
                <a:spcPct val="120000"/>
              </a:lnSpc>
              <a:spcBef>
                <a:spcPts val="900"/>
              </a:spcBef>
            </a:pPr>
            <a:r>
              <a:rPr lang="en-US" sz="3400" dirty="0" smtClean="0"/>
              <a:t>Some questions are related to CPR-taught/assessed topics, some related to topics taught through lectures and assessed with exam questions.  </a:t>
            </a:r>
          </a:p>
          <a:p>
            <a:pPr>
              <a:lnSpc>
                <a:spcPct val="120000"/>
              </a:lnSpc>
              <a:spcBef>
                <a:spcPts val="900"/>
              </a:spcBef>
            </a:pPr>
            <a:r>
              <a:rPr lang="en-US" sz="3400" dirty="0" smtClean="0"/>
              <a:t>Modified online version of survey (using just statistical concepts) will </a:t>
            </a:r>
            <a:r>
              <a:rPr lang="en-US" sz="3400" dirty="0"/>
              <a:t>be </a:t>
            </a:r>
            <a:r>
              <a:rPr lang="en-US" sz="3400" dirty="0" smtClean="0"/>
              <a:t>used in </a:t>
            </a:r>
            <a:r>
              <a:rPr lang="en-US" sz="3400" dirty="0"/>
              <a:t>STAT 301 during </a:t>
            </a:r>
            <a:r>
              <a:rPr lang="en-US" sz="3400" dirty="0" smtClean="0"/>
              <a:t>Fall 2009.</a:t>
            </a:r>
          </a:p>
          <a:p>
            <a:pPr>
              <a:lnSpc>
                <a:spcPct val="120000"/>
              </a:lnSpc>
              <a:spcBef>
                <a:spcPts val="900"/>
              </a:spcBef>
            </a:pPr>
            <a:r>
              <a:rPr lang="en-US" sz="3400" dirty="0" smtClean="0"/>
              <a:t>Surveys available to anyone at any undergraduate </a:t>
            </a:r>
            <a:r>
              <a:rPr lang="en-US" sz="3400" dirty="0" err="1" smtClean="0"/>
              <a:t>institution.</a:t>
            </a:r>
            <a:r>
              <a:rPr lang="en-US" u="sng" dirty="0" err="1" smtClean="0">
                <a:hlinkClick r:id="rId3"/>
              </a:rPr>
              <a:t>http://purdue.qualtrics.com/SE?SID</a:t>
            </a:r>
            <a:r>
              <a:rPr lang="en-US" u="sng" dirty="0" smtClean="0">
                <a:hlinkClick r:id="rId3"/>
              </a:rPr>
              <a:t>=SV_9ACejVYAgEAT3gM&amp;SVID=Prod</a:t>
            </a:r>
            <a:r>
              <a:rPr lang="en-US" u="sng" dirty="0" smtClean="0"/>
              <a:t> </a:t>
            </a:r>
            <a:endParaRPr lang="en-US" dirty="0" smtClean="0"/>
          </a:p>
          <a:p>
            <a:pPr>
              <a:lnSpc>
                <a:spcPct val="120000"/>
              </a:lnSpc>
              <a:spcBef>
                <a:spcPts val="900"/>
              </a:spcBef>
            </a:pPr>
            <a:r>
              <a:rPr lang="en-US" sz="3400" dirty="0" smtClean="0"/>
              <a:t>May not tell us what the students actually learned, but items targeting a specific competency the students perform (such as in these CPR assignments) do a better job of predicting student performance on that competency than items with more general attitude questions.</a:t>
            </a:r>
            <a:r>
              <a:rPr lang="en-US" sz="3400" baseline="30000" dirty="0" smtClean="0"/>
              <a:t>5</a:t>
            </a:r>
            <a:endParaRPr lang="en-US" sz="3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0" y="0"/>
            <a:ext cx="9144000" cy="68153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EQsurvey.tiff"/>
          <p:cNvPicPr>
            <a:picLocks noChangeAspect="1"/>
          </p:cNvPicPr>
          <p:nvPr/>
        </p:nvPicPr>
        <p:blipFill>
          <a:blip r:embed="rId3" cstate="print"/>
          <a:stretch>
            <a:fillRect/>
          </a:stretch>
        </p:blipFill>
        <p:spPr>
          <a:xfrm>
            <a:off x="0" y="942654"/>
            <a:ext cx="9144000" cy="4972692"/>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from BIOL 131, Spring 2009</a:t>
            </a:r>
            <a:endParaRPr lang="en-US" dirty="0"/>
          </a:p>
        </p:txBody>
      </p:sp>
      <p:sp>
        <p:nvSpPr>
          <p:cNvPr id="3" name="Content Placeholder 2"/>
          <p:cNvSpPr>
            <a:spLocks noGrp="1"/>
          </p:cNvSpPr>
          <p:nvPr>
            <p:ph idx="1"/>
          </p:nvPr>
        </p:nvSpPr>
        <p:spPr>
          <a:xfrm>
            <a:off x="457200" y="1295400"/>
            <a:ext cx="8229600" cy="5181600"/>
          </a:xfrm>
        </p:spPr>
        <p:txBody>
          <a:bodyPr>
            <a:noAutofit/>
          </a:bodyPr>
          <a:lstStyle/>
          <a:p>
            <a:r>
              <a:rPr lang="en-US" sz="2400" dirty="0" smtClean="0"/>
              <a:t>250 bioscience majors (mostly freshmen).  </a:t>
            </a:r>
          </a:p>
          <a:p>
            <a:r>
              <a:rPr lang="en-US" sz="2400" dirty="0" smtClean="0"/>
              <a:t>Pre- and post-test results from the average of the confidence, knowledge, and experience are shown for selected questions.</a:t>
            </a:r>
          </a:p>
          <a:p>
            <a:r>
              <a:rPr lang="en-US" sz="2400" dirty="0" smtClean="0"/>
              <a:t> All items on graph showed significant change (P-value = 0.000) from pre- to post-test using a matched pairs t test.</a:t>
            </a:r>
          </a:p>
          <a:p>
            <a:r>
              <a:rPr lang="en-US" sz="2400" dirty="0" smtClean="0"/>
              <a:t>Skills A-E were taught and assessed with CPR.  </a:t>
            </a:r>
          </a:p>
          <a:p>
            <a:r>
              <a:rPr lang="en-US" sz="2400" dirty="0" smtClean="0"/>
              <a:t>Skills F-H were not taught or assessed with CPR, but rather with a different instructional method such as lectures and exams.   </a:t>
            </a:r>
          </a:p>
          <a:p>
            <a:r>
              <a:rPr lang="en-US" sz="2400" dirty="0" smtClean="0"/>
              <a:t>Looking at the side-by-side </a:t>
            </a:r>
            <a:r>
              <a:rPr lang="en-US" sz="2400" dirty="0" err="1" smtClean="0"/>
              <a:t>boxplots</a:t>
            </a:r>
            <a:r>
              <a:rPr lang="en-US" sz="2400" dirty="0" smtClean="0"/>
              <a:t>, the competencies taught through CPR show a very high frequency of students reporting “a great deal” of knowledge, experience, and confidence on their post-test questionnaire (A-E).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BIOL CPR- vs. non-CPR-related topics</a:t>
            </a:r>
            <a:endParaRPr lang="en-US" dirty="0"/>
          </a:p>
        </p:txBody>
      </p:sp>
      <p:sp>
        <p:nvSpPr>
          <p:cNvPr id="3" name="Content Placeholder 2"/>
          <p:cNvSpPr>
            <a:spLocks noGrp="1"/>
          </p:cNvSpPr>
          <p:nvPr>
            <p:ph idx="1"/>
          </p:nvPr>
        </p:nvSpPr>
        <p:spPr>
          <a:xfrm>
            <a:off x="914400" y="1219200"/>
            <a:ext cx="8229600" cy="5257800"/>
          </a:xfrm>
        </p:spPr>
        <p:txBody>
          <a:bodyPr>
            <a:noAutofit/>
          </a:bodyPr>
          <a:lstStyle/>
          <a:p>
            <a:pPr lvl="0">
              <a:buNone/>
            </a:pPr>
            <a:r>
              <a:rPr lang="en-US" sz="2200" dirty="0" smtClean="0"/>
              <a:t>A.  Identifying whether data is quantitative or categorical.</a:t>
            </a:r>
          </a:p>
          <a:p>
            <a:pPr lvl="0">
              <a:buNone/>
            </a:pPr>
            <a:r>
              <a:rPr lang="en-US" sz="2200" dirty="0" smtClean="0"/>
              <a:t>B.  Choosing the best way to graphically represent data with a histogram, scatterplot, time course graph, bar chart, dot plot, or side-by-side graph.</a:t>
            </a:r>
          </a:p>
          <a:p>
            <a:pPr lvl="0">
              <a:buNone/>
            </a:pPr>
            <a:r>
              <a:rPr lang="en-US" sz="2200" dirty="0" smtClean="0"/>
              <a:t>C.  Distinguishing cause-and-effect conclusions from simple evidence that suggests an association between variables.</a:t>
            </a:r>
          </a:p>
          <a:p>
            <a:pPr lvl="0">
              <a:buNone/>
            </a:pPr>
            <a:r>
              <a:rPr lang="en-US" sz="2200" dirty="0" smtClean="0"/>
              <a:t>D.  Describing a carefully controlled experiment from a biological research paper.</a:t>
            </a:r>
          </a:p>
          <a:p>
            <a:pPr lvl="0">
              <a:buNone/>
            </a:pPr>
            <a:r>
              <a:rPr lang="en-US" sz="2200" dirty="0" smtClean="0"/>
              <a:t>E.  Understanding how a scientist can deal with variability to establish new knowledge when faced with variation in the natural world.</a:t>
            </a:r>
          </a:p>
          <a:p>
            <a:pPr lvl="0">
              <a:buNone/>
            </a:pPr>
            <a:r>
              <a:rPr lang="en-US" sz="2200" dirty="0" smtClean="0"/>
              <a:t>F.  Using the levels of biological organization to sort new information.</a:t>
            </a:r>
          </a:p>
          <a:p>
            <a:pPr lvl="0">
              <a:buNone/>
            </a:pPr>
            <a:r>
              <a:rPr lang="en-US" sz="2200" dirty="0" smtClean="0"/>
              <a:t>G.  Understanding signals involved in the shaping of animal body plans in development and evolution.</a:t>
            </a:r>
          </a:p>
          <a:p>
            <a:pPr lvl="0">
              <a:buNone/>
            </a:pPr>
            <a:r>
              <a:rPr lang="en-US" sz="2200" dirty="0" smtClean="0"/>
              <a:t>H.  Explaining why biological signal transduction pathways exist.</a:t>
            </a:r>
            <a:endParaRPr lang="en-US" sz="2200" dirty="0"/>
          </a:p>
        </p:txBody>
      </p:sp>
      <p:sp>
        <p:nvSpPr>
          <p:cNvPr id="4" name="Left Brace 3"/>
          <p:cNvSpPr/>
          <p:nvPr/>
        </p:nvSpPr>
        <p:spPr>
          <a:xfrm>
            <a:off x="609600" y="1066800"/>
            <a:ext cx="381000" cy="3810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0" y="685800"/>
            <a:ext cx="553998" cy="3048000"/>
          </a:xfrm>
          <a:prstGeom prst="rect">
            <a:avLst/>
          </a:prstGeom>
          <a:noFill/>
        </p:spPr>
        <p:txBody>
          <a:bodyPr vert="vert270" wrap="square" rtlCol="0">
            <a:spAutoFit/>
          </a:bodyPr>
          <a:lstStyle/>
          <a:p>
            <a:r>
              <a:rPr lang="en-US" sz="2400" dirty="0" smtClean="0"/>
              <a:t>CPR-related</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AMBED graph.TIF"/>
          <p:cNvPicPr/>
          <p:nvPr/>
        </p:nvPicPr>
        <p:blipFill>
          <a:blip r:embed="rId3" cstate="print"/>
          <a:stretch>
            <a:fillRect/>
          </a:stretch>
        </p:blipFill>
        <p:spPr>
          <a:xfrm>
            <a:off x="1371600" y="533400"/>
            <a:ext cx="6096000" cy="4343400"/>
          </a:xfrm>
          <a:prstGeom prst="rect">
            <a:avLst/>
          </a:prstGeom>
        </p:spPr>
      </p:pic>
      <p:sp>
        <p:nvSpPr>
          <p:cNvPr id="4" name="Left Brace 3"/>
          <p:cNvSpPr/>
          <p:nvPr/>
        </p:nvSpPr>
        <p:spPr>
          <a:xfrm>
            <a:off x="1981200" y="4953000"/>
            <a:ext cx="3352800" cy="228600"/>
          </a:xfrm>
          <a:prstGeom prst="leftBrace">
            <a:avLst/>
          </a:prstGeom>
          <a:scene3d>
            <a:camera prst="orthographicFront">
              <a:rot lat="0" lon="5400000" rev="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Left Brace 4"/>
          <p:cNvSpPr/>
          <p:nvPr/>
        </p:nvSpPr>
        <p:spPr>
          <a:xfrm>
            <a:off x="1905000" y="4800600"/>
            <a:ext cx="3429000" cy="762000"/>
          </a:xfrm>
          <a:prstGeom prst="leftBrace">
            <a:avLst/>
          </a:prstGeom>
          <a:scene3d>
            <a:camera prst="orthographicFront">
              <a:rot lat="5400000" lon="0" rev="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Left Brace 7"/>
          <p:cNvSpPr/>
          <p:nvPr/>
        </p:nvSpPr>
        <p:spPr>
          <a:xfrm>
            <a:off x="1828800" y="5029200"/>
            <a:ext cx="3657600" cy="838200"/>
          </a:xfrm>
          <a:prstGeom prst="leftBrace">
            <a:avLst/>
          </a:prstGeom>
          <a:scene3d>
            <a:camera prst="orthographicFront">
              <a:rot lat="5400000" lon="10799999" rev="10799999"/>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073" name="Picture 1"/>
          <p:cNvPicPr>
            <a:picLocks noChangeAspect="1" noChangeArrowheads="1"/>
          </p:cNvPicPr>
          <p:nvPr/>
        </p:nvPicPr>
        <p:blipFill>
          <a:blip r:embed="rId4" cstate="print"/>
          <a:srcRect/>
          <a:stretch>
            <a:fillRect/>
          </a:stretch>
        </p:blipFill>
        <p:spPr bwMode="auto">
          <a:xfrm>
            <a:off x="3810000" y="5029200"/>
            <a:ext cx="342900" cy="981075"/>
          </a:xfrm>
          <a:prstGeom prst="rect">
            <a:avLst/>
          </a:prstGeom>
          <a:noFill/>
          <a:scene3d>
            <a:camera prst="orthographicFront">
              <a:rot lat="5400000" lon="0" rev="0"/>
            </a:camera>
            <a:lightRig rig="threePt" dir="t"/>
          </a:scene3d>
        </p:spPr>
      </p:pic>
      <p:pic>
        <p:nvPicPr>
          <p:cNvPr id="3078" name="Picture 6"/>
          <p:cNvPicPr>
            <a:picLocks noChangeAspect="1" noChangeArrowheads="1"/>
          </p:cNvPicPr>
          <p:nvPr/>
        </p:nvPicPr>
        <p:blipFill>
          <a:blip r:embed="rId5" cstate="print"/>
          <a:srcRect/>
          <a:stretch>
            <a:fillRect/>
          </a:stretch>
        </p:blipFill>
        <p:spPr bwMode="auto">
          <a:xfrm>
            <a:off x="1981200" y="4800600"/>
            <a:ext cx="3409950" cy="209550"/>
          </a:xfrm>
          <a:prstGeom prst="rect">
            <a:avLst/>
          </a:prstGeom>
          <a:noFill/>
          <a:ln w="9525">
            <a:noFill/>
            <a:miter lim="800000"/>
            <a:headEnd/>
            <a:tailEnd/>
          </a:ln>
        </p:spPr>
      </p:pic>
      <p:sp>
        <p:nvSpPr>
          <p:cNvPr id="15" name="TextBox 14"/>
          <p:cNvSpPr txBox="1"/>
          <p:nvPr/>
        </p:nvSpPr>
        <p:spPr>
          <a:xfrm>
            <a:off x="2286000" y="5181600"/>
            <a:ext cx="3124200" cy="461665"/>
          </a:xfrm>
          <a:prstGeom prst="rect">
            <a:avLst/>
          </a:prstGeom>
          <a:noFill/>
        </p:spPr>
        <p:txBody>
          <a:bodyPr wrap="square" rtlCol="0">
            <a:spAutoFit/>
          </a:bodyPr>
          <a:lstStyle/>
          <a:p>
            <a:r>
              <a:rPr lang="en-US" sz="2400" dirty="0" smtClean="0"/>
              <a:t>CPR-related questions</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you have to use CPR to benefit from these assignments?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but CPR is a good way to do multiple writing assignments with a large group of students.</a:t>
            </a:r>
          </a:p>
          <a:p>
            <a:r>
              <a:rPr lang="en-US" b="1" dirty="0" smtClean="0"/>
              <a:t>Meike Niederhausen </a:t>
            </a:r>
            <a:r>
              <a:rPr lang="en-US" dirty="0" smtClean="0"/>
              <a:t>at University of Portland is using “Bad habit or good habit?” as a traditional writing assignment with her students.</a:t>
            </a:r>
          </a:p>
          <a:p>
            <a:r>
              <a:rPr lang="en-US" b="1" dirty="0" smtClean="0"/>
              <a:t>Michelle Gaddy Everson </a:t>
            </a:r>
            <a:r>
              <a:rPr lang="en-US" dirty="0" smtClean="0"/>
              <a:t>at University of Minnesota is using a modified version of the “Swearing as a response to pain” and “Bad Popcorn in Big Buckets” CPR assignments as  graded online discussion assignments for her online students.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066800" y="1905000"/>
            <a:ext cx="2228850" cy="628650"/>
          </a:xfrm>
          <a:prstGeom prst="rect">
            <a:avLst/>
          </a:prstGeom>
          <a:noFill/>
          <a:ln w="9525">
            <a:noFill/>
            <a:miter lim="800000"/>
            <a:headEnd/>
            <a:tailEnd/>
          </a:ln>
        </p:spPr>
      </p:pic>
      <p:cxnSp>
        <p:nvCxnSpPr>
          <p:cNvPr id="6" name="Straight Arrow Connector 5"/>
          <p:cNvCxnSpPr/>
          <p:nvPr/>
        </p:nvCxnSpPr>
        <p:spPr>
          <a:xfrm>
            <a:off x="3429000" y="2057400"/>
            <a:ext cx="2438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4" cstate="print"/>
          <a:srcRect/>
          <a:stretch>
            <a:fillRect/>
          </a:stretch>
        </p:blipFill>
        <p:spPr bwMode="auto">
          <a:xfrm>
            <a:off x="6324600" y="1828800"/>
            <a:ext cx="1708638" cy="504825"/>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6553200" y="4419600"/>
            <a:ext cx="1190625" cy="1371600"/>
          </a:xfrm>
          <a:prstGeom prst="rect">
            <a:avLst/>
          </a:prstGeom>
          <a:noFill/>
          <a:ln w="9525">
            <a:noFill/>
            <a:miter lim="800000"/>
            <a:headEnd/>
            <a:tailEnd/>
          </a:ln>
        </p:spPr>
      </p:pic>
      <p:cxnSp>
        <p:nvCxnSpPr>
          <p:cNvPr id="10" name="Straight Arrow Connector 9"/>
          <p:cNvCxnSpPr/>
          <p:nvPr/>
        </p:nvCxnSpPr>
        <p:spPr>
          <a:xfrm rot="5400000">
            <a:off x="6286500" y="33909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9" name="Picture 5"/>
          <p:cNvPicPr>
            <a:picLocks noChangeAspect="1" noChangeArrowheads="1"/>
          </p:cNvPicPr>
          <p:nvPr/>
        </p:nvPicPr>
        <p:blipFill>
          <a:blip r:embed="rId6" cstate="print"/>
          <a:srcRect/>
          <a:stretch>
            <a:fillRect/>
          </a:stretch>
        </p:blipFill>
        <p:spPr bwMode="auto">
          <a:xfrm>
            <a:off x="990600" y="4419600"/>
            <a:ext cx="1952625" cy="542925"/>
          </a:xfrm>
          <a:prstGeom prst="rect">
            <a:avLst/>
          </a:prstGeom>
          <a:noFill/>
          <a:ln w="9525">
            <a:noFill/>
            <a:miter lim="800000"/>
            <a:headEnd/>
            <a:tailEnd/>
          </a:ln>
        </p:spPr>
      </p:pic>
      <p:pic>
        <p:nvPicPr>
          <p:cNvPr id="1030" name="Picture 6"/>
          <p:cNvPicPr>
            <a:picLocks noChangeAspect="1" noChangeArrowheads="1"/>
          </p:cNvPicPr>
          <p:nvPr/>
        </p:nvPicPr>
        <p:blipFill>
          <a:blip r:embed="rId7" cstate="print"/>
          <a:srcRect/>
          <a:stretch>
            <a:fillRect/>
          </a:stretch>
        </p:blipFill>
        <p:spPr bwMode="auto">
          <a:xfrm>
            <a:off x="1295400" y="5029200"/>
            <a:ext cx="857250" cy="723900"/>
          </a:xfrm>
          <a:prstGeom prst="rect">
            <a:avLst/>
          </a:prstGeom>
          <a:noFill/>
          <a:ln w="9525">
            <a:noFill/>
            <a:miter lim="800000"/>
            <a:headEnd/>
            <a:tailEnd/>
          </a:ln>
        </p:spPr>
      </p:pic>
      <p:cxnSp>
        <p:nvCxnSpPr>
          <p:cNvPr id="14" name="Straight Arrow Connector 13"/>
          <p:cNvCxnSpPr/>
          <p:nvPr/>
        </p:nvCxnSpPr>
        <p:spPr>
          <a:xfrm rot="10800000">
            <a:off x="3276600" y="5105400"/>
            <a:ext cx="2819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31" name="Picture 7"/>
          <p:cNvPicPr>
            <a:picLocks noChangeAspect="1" noChangeArrowheads="1"/>
          </p:cNvPicPr>
          <p:nvPr/>
        </p:nvPicPr>
        <p:blipFill>
          <a:blip r:embed="rId8" cstate="print"/>
          <a:srcRect/>
          <a:stretch>
            <a:fillRect/>
          </a:stretch>
        </p:blipFill>
        <p:spPr bwMode="auto">
          <a:xfrm>
            <a:off x="304800" y="1600200"/>
            <a:ext cx="819150" cy="1238250"/>
          </a:xfrm>
          <a:prstGeom prst="rect">
            <a:avLst/>
          </a:prstGeom>
          <a:noFill/>
          <a:ln w="9525">
            <a:noFill/>
            <a:miter lim="800000"/>
            <a:headEnd/>
            <a:tailEnd/>
          </a:ln>
        </p:spPr>
      </p:pic>
      <p:pic>
        <p:nvPicPr>
          <p:cNvPr id="1032" name="Picture 8"/>
          <p:cNvPicPr>
            <a:picLocks noChangeAspect="1" noChangeArrowheads="1"/>
          </p:cNvPicPr>
          <p:nvPr/>
        </p:nvPicPr>
        <p:blipFill>
          <a:blip r:embed="rId8" cstate="print"/>
          <a:srcRect/>
          <a:stretch>
            <a:fillRect/>
          </a:stretch>
        </p:blipFill>
        <p:spPr bwMode="auto">
          <a:xfrm>
            <a:off x="7315200" y="609600"/>
            <a:ext cx="819150" cy="1238250"/>
          </a:xfrm>
          <a:prstGeom prst="rect">
            <a:avLst/>
          </a:prstGeom>
          <a:noFill/>
          <a:ln w="9525">
            <a:noFill/>
            <a:miter lim="800000"/>
            <a:headEnd/>
            <a:tailEnd/>
          </a:ln>
        </p:spPr>
      </p:pic>
      <p:pic>
        <p:nvPicPr>
          <p:cNvPr id="1033" name="Picture 9"/>
          <p:cNvPicPr>
            <a:picLocks noChangeAspect="1" noChangeArrowheads="1"/>
          </p:cNvPicPr>
          <p:nvPr/>
        </p:nvPicPr>
        <p:blipFill>
          <a:blip r:embed="rId8" cstate="print"/>
          <a:srcRect/>
          <a:stretch>
            <a:fillRect/>
          </a:stretch>
        </p:blipFill>
        <p:spPr bwMode="auto">
          <a:xfrm>
            <a:off x="304800" y="4419600"/>
            <a:ext cx="819150" cy="1295400"/>
          </a:xfrm>
          <a:prstGeom prst="rect">
            <a:avLst/>
          </a:prstGeom>
          <a:noFill/>
          <a:ln w="9525">
            <a:noFill/>
            <a:miter lim="800000"/>
            <a:headEnd/>
            <a:tailEnd/>
          </a:ln>
        </p:spPr>
      </p:pic>
      <p:pic>
        <p:nvPicPr>
          <p:cNvPr id="1034" name="Picture 10"/>
          <p:cNvPicPr>
            <a:picLocks noChangeAspect="1" noChangeArrowheads="1"/>
          </p:cNvPicPr>
          <p:nvPr/>
        </p:nvPicPr>
        <p:blipFill>
          <a:blip r:embed="rId9" cstate="print"/>
          <a:srcRect/>
          <a:stretch>
            <a:fillRect/>
          </a:stretch>
        </p:blipFill>
        <p:spPr bwMode="auto">
          <a:xfrm>
            <a:off x="8077199" y="2057400"/>
            <a:ext cx="764887" cy="1190625"/>
          </a:xfrm>
          <a:prstGeom prst="rect">
            <a:avLst/>
          </a:prstGeom>
          <a:noFill/>
          <a:ln w="9525">
            <a:noFill/>
            <a:miter lim="800000"/>
            <a:headEnd/>
            <a:tailEnd/>
          </a:ln>
        </p:spPr>
      </p:pic>
      <p:pic>
        <p:nvPicPr>
          <p:cNvPr id="19" name="Picture 10"/>
          <p:cNvPicPr>
            <a:picLocks noChangeAspect="1" noChangeArrowheads="1"/>
          </p:cNvPicPr>
          <p:nvPr/>
        </p:nvPicPr>
        <p:blipFill>
          <a:blip r:embed="rId9" cstate="print"/>
          <a:srcRect/>
          <a:stretch>
            <a:fillRect/>
          </a:stretch>
        </p:blipFill>
        <p:spPr bwMode="auto">
          <a:xfrm>
            <a:off x="7924800" y="4572000"/>
            <a:ext cx="764887" cy="1190625"/>
          </a:xfrm>
          <a:prstGeom prst="rect">
            <a:avLst/>
          </a:prstGeom>
          <a:noFill/>
          <a:ln w="9525">
            <a:noFill/>
            <a:miter lim="800000"/>
            <a:headEnd/>
            <a:tailEnd/>
          </a:ln>
        </p:spPr>
      </p:pic>
      <p:cxnSp>
        <p:nvCxnSpPr>
          <p:cNvPr id="18" name="Straight Arrow Connector 17"/>
          <p:cNvCxnSpPr/>
          <p:nvPr/>
        </p:nvCxnSpPr>
        <p:spPr>
          <a:xfrm rot="16200000" flipH="1">
            <a:off x="7886700" y="1333500"/>
            <a:ext cx="914400"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Statistics and Biology working together</a:t>
            </a:r>
            <a:endParaRPr lang="en-US" dirty="0"/>
          </a:p>
        </p:txBody>
      </p:sp>
      <p:sp>
        <p:nvSpPr>
          <p:cNvPr id="3" name="Content Placeholder 2"/>
          <p:cNvSpPr>
            <a:spLocks noGrp="1"/>
          </p:cNvSpPr>
          <p:nvPr>
            <p:ph idx="1"/>
          </p:nvPr>
        </p:nvSpPr>
        <p:spPr/>
        <p:txBody>
          <a:bodyPr>
            <a:normAutofit fontScale="85000" lnSpcReduction="20000"/>
          </a:bodyPr>
          <a:lstStyle/>
          <a:p>
            <a:r>
              <a:rPr lang="en-US" dirty="0"/>
              <a:t>Statistics teaches science students about </a:t>
            </a:r>
            <a:r>
              <a:rPr lang="en-US" i="1" dirty="0"/>
              <a:t>experimental </a:t>
            </a:r>
            <a:r>
              <a:rPr lang="en-US" i="1" dirty="0" smtClean="0"/>
              <a:t>design, ethics, and analysis of data</a:t>
            </a:r>
            <a:r>
              <a:rPr lang="en-US" dirty="0" smtClean="0"/>
              <a:t>,  but students </a:t>
            </a:r>
            <a:r>
              <a:rPr lang="en-US" dirty="0"/>
              <a:t>seem to have difficulty transferring that knowledge across disciplines.  </a:t>
            </a:r>
            <a:endParaRPr lang="en-US" dirty="0" smtClean="0"/>
          </a:p>
          <a:p>
            <a:r>
              <a:rPr lang="en-US" dirty="0" smtClean="0"/>
              <a:t>Experimental </a:t>
            </a:r>
            <a:r>
              <a:rPr lang="en-US" dirty="0"/>
              <a:t>design is implied but not explicitly taught in biology.  Both life scientists and statisticians currently see a need to emphasize </a:t>
            </a:r>
            <a:r>
              <a:rPr lang="en-US" i="1" dirty="0"/>
              <a:t>experimental and quantitative aspects </a:t>
            </a:r>
            <a:r>
              <a:rPr lang="en-US" dirty="0"/>
              <a:t>of </a:t>
            </a:r>
            <a:r>
              <a:rPr lang="en-US" dirty="0" smtClean="0"/>
              <a:t>biology.</a:t>
            </a:r>
            <a:r>
              <a:rPr lang="en-US" baseline="30000" dirty="0" smtClean="0"/>
              <a:t>1, 2, 9</a:t>
            </a:r>
          </a:p>
          <a:p>
            <a:r>
              <a:rPr lang="en-US" dirty="0" smtClean="0"/>
              <a:t>Similarities </a:t>
            </a:r>
            <a:r>
              <a:rPr lang="en-US" dirty="0"/>
              <a:t>in pedagogical recommendations for biology and statistics instruction convince us that we can solve these problems by </a:t>
            </a:r>
            <a:r>
              <a:rPr lang="en-US" i="1" dirty="0"/>
              <a:t>working together </a:t>
            </a:r>
            <a:r>
              <a:rPr lang="en-US" dirty="0"/>
              <a:t>in ways that neither discipline can accomplish </a:t>
            </a:r>
            <a:r>
              <a:rPr lang="en-US" dirty="0" smtClean="0"/>
              <a:t>alone.</a:t>
            </a:r>
            <a:r>
              <a:rPr lang="en-US" baseline="30000" dirty="0" smtClean="0"/>
              <a:t>8</a:t>
            </a:r>
            <a:endParaRPr lang="en-US" baseline="30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a:xfrm>
            <a:off x="304800" y="1295400"/>
            <a:ext cx="8534400" cy="5181600"/>
          </a:xfrm>
        </p:spPr>
        <p:txBody>
          <a:bodyPr>
            <a:normAutofit fontScale="85000" lnSpcReduction="10000"/>
          </a:bodyPr>
          <a:lstStyle/>
          <a:p>
            <a:r>
              <a:rPr lang="en-US" dirty="0" smtClean="0"/>
              <a:t>Online surveys (pre- and post-test) being given to STAT 301 students this fall.</a:t>
            </a:r>
          </a:p>
          <a:p>
            <a:r>
              <a:rPr lang="en-US" dirty="0" smtClean="0"/>
              <a:t>New CPR assignments written for statistics and biology.</a:t>
            </a:r>
          </a:p>
          <a:p>
            <a:r>
              <a:rPr lang="en-US" dirty="0" smtClean="0"/>
              <a:t>The students clearly feel more confident, knowledgeable, and experienced in these skills after the CPR assignments, but how can we authentically assess whether they have truly mastered these skills?</a:t>
            </a:r>
          </a:p>
          <a:p>
            <a:r>
              <a:rPr lang="en-US" dirty="0" smtClean="0"/>
              <a:t>“Calibrated Peer Review for Computer-Assisted Learning of Biological Research Competencies” with Kari Clase, submitted to </a:t>
            </a:r>
            <a:r>
              <a:rPr lang="en-US" i="1" dirty="0" smtClean="0"/>
              <a:t>Biochemistry and Molecular Biology Education (</a:t>
            </a:r>
            <a:r>
              <a:rPr lang="en-US" i="1" dirty="0" err="1" smtClean="0"/>
              <a:t>BAMBEd</a:t>
            </a:r>
            <a:r>
              <a:rPr lang="en-US" i="1" dirty="0" smtClean="0"/>
              <a:t>) </a:t>
            </a:r>
            <a:r>
              <a:rPr lang="en-US" dirty="0" smtClean="0"/>
              <a:t>(submitted for review).</a:t>
            </a:r>
            <a:endParaRPr lang="en-US" b="1" i="1" dirty="0" smtClean="0"/>
          </a:p>
          <a:p>
            <a:pPr algn="ctr">
              <a:buNone/>
            </a:pPr>
            <a:r>
              <a:rPr lang="en-US" i="1" dirty="0" smtClean="0">
                <a:hlinkClick r:id="rId3"/>
              </a:rPr>
              <a:t>http://wiki.bio.purdue.edu/stats4bio</a:t>
            </a:r>
            <a:r>
              <a:rPr lang="en-US" i="1" dirty="0" smtClean="0"/>
              <a:t> </a:t>
            </a:r>
            <a:endParaRPr lang="en-US"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join us!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We would love to have more people writing and using these CPR assignments.  </a:t>
            </a:r>
          </a:p>
          <a:p>
            <a:pPr>
              <a:buNone/>
            </a:pPr>
            <a:endParaRPr lang="en-US" dirty="0" smtClean="0"/>
          </a:p>
          <a:p>
            <a:pPr>
              <a:buNone/>
            </a:pPr>
            <a:r>
              <a:rPr lang="en-US" dirty="0" smtClean="0"/>
              <a:t>The better the library is, the more useful it will be to all of us.   </a:t>
            </a:r>
          </a:p>
          <a:p>
            <a:pPr>
              <a:buNone/>
            </a:pPr>
            <a:endParaRPr lang="en-US" dirty="0" smtClean="0"/>
          </a:p>
          <a:p>
            <a:pPr>
              <a:buNone/>
            </a:pPr>
            <a:r>
              <a:rPr lang="en-US" dirty="0" smtClean="0"/>
              <a:t>We learn something every time we do a CPR assignment, and we have learned a lot from each other.  We’re sure that we would learn from your ideas, too.</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Acknowledgements</a:t>
            </a:r>
            <a:endParaRPr lang="en-US" sz="3200" b="1" dirty="0"/>
          </a:p>
        </p:txBody>
      </p:sp>
      <p:sp>
        <p:nvSpPr>
          <p:cNvPr id="3" name="Content Placeholder 2"/>
          <p:cNvSpPr>
            <a:spLocks noGrp="1"/>
          </p:cNvSpPr>
          <p:nvPr>
            <p:ph idx="1"/>
          </p:nvPr>
        </p:nvSpPr>
        <p:spPr>
          <a:xfrm>
            <a:off x="457200" y="914401"/>
            <a:ext cx="8229600" cy="2438400"/>
          </a:xfrm>
        </p:spPr>
        <p:txBody>
          <a:bodyPr>
            <a:noAutofit/>
          </a:bodyPr>
          <a:lstStyle/>
          <a:p>
            <a:r>
              <a:rPr lang="en-US" sz="2400" dirty="0" smtClean="0"/>
              <a:t>BIOL 131 T.A.s and the STAT 301 lecturers and T.A.s for providing suggestions on the assignments, especially Christa Sorola and Allison Cummins.</a:t>
            </a:r>
          </a:p>
          <a:p>
            <a:endParaRPr lang="en-US" sz="2400" dirty="0" smtClean="0"/>
          </a:p>
          <a:p>
            <a:r>
              <a:rPr lang="en-US" sz="2400" dirty="0" smtClean="0"/>
              <a:t>Steven Hunter, Rodney </a:t>
            </a:r>
            <a:r>
              <a:rPr lang="en-US" sz="2400" dirty="0" err="1" smtClean="0"/>
              <a:t>McPhail</a:t>
            </a:r>
            <a:r>
              <a:rPr lang="en-US" sz="2400" dirty="0" smtClean="0"/>
              <a:t>, Sherry Foley, Stacy Fleming, Alex </a:t>
            </a:r>
            <a:r>
              <a:rPr lang="en-US" sz="2400" dirty="0" err="1" smtClean="0"/>
              <a:t>Kubacki</a:t>
            </a:r>
            <a:r>
              <a:rPr lang="en-US" sz="2400" dirty="0" smtClean="0"/>
              <a:t>, Cameron Smith, Arlene Russell, Stephen </a:t>
            </a:r>
            <a:r>
              <a:rPr lang="en-US" sz="2400" dirty="0" err="1" smtClean="0"/>
              <a:t>Schimpf</a:t>
            </a:r>
            <a:r>
              <a:rPr lang="en-US" sz="2400" dirty="0" smtClean="0"/>
              <a:t>, Ed Evans, Nancy Wilson Head, Steven Hare, and Judith Rantz for technical support with CPR.  </a:t>
            </a:r>
          </a:p>
          <a:p>
            <a:endParaRPr lang="en-US" sz="2400" dirty="0" smtClean="0"/>
          </a:p>
          <a:p>
            <a:r>
              <a:rPr lang="en-US" sz="2400" dirty="0" smtClean="0"/>
              <a:t>NSF for funding DUE/CCLI award #0837229.  Any opinions, findings, and conclusions or recommendations expressed in this material are those of the authors and do not necessarily reflect the views of the National Science Foundation. </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References</a:t>
            </a:r>
            <a:endParaRPr lang="en-US" sz="3200" dirty="0"/>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pPr marL="514350" indent="-514350">
              <a:buFont typeface="+mj-lt"/>
              <a:buAutoNum type="arabicPeriod"/>
            </a:pPr>
            <a:r>
              <a:rPr lang="en-US" sz="2800" dirty="0" smtClean="0"/>
              <a:t>AAAS Vision and Change in Undergraduate Biology Education: A View for the 21st Century, 2009. </a:t>
            </a:r>
            <a:r>
              <a:rPr lang="en-US" sz="2800" dirty="0" smtClean="0">
                <a:hlinkClick r:id="rId2"/>
              </a:rPr>
              <a:t>http://www.visionandchange.org/</a:t>
            </a:r>
            <a:r>
              <a:rPr lang="en-US" sz="2800" dirty="0" smtClean="0"/>
              <a:t> </a:t>
            </a:r>
          </a:p>
          <a:p>
            <a:pPr marL="514350" indent="-514350">
              <a:buFont typeface="+mj-lt"/>
              <a:buAutoNum type="arabicPeriod"/>
            </a:pPr>
            <a:r>
              <a:rPr lang="en-US" sz="2800" dirty="0" smtClean="0"/>
              <a:t>AAMC-HHMI Scientific Foundations for Future Physicians Report, 2009.</a:t>
            </a:r>
          </a:p>
          <a:p>
            <a:pPr marL="514350" indent="-514350">
              <a:buFont typeface="+mj-lt"/>
              <a:buAutoNum type="arabicPeriod"/>
            </a:pPr>
            <a:r>
              <a:rPr lang="en-US" sz="2800" dirty="0" smtClean="0"/>
              <a:t>Berger, C. and E. Carlson. Measuring computer literacy of teacher trainers.  Educational Computing Research 4: 287-303, 1988. </a:t>
            </a:r>
          </a:p>
          <a:p>
            <a:pPr marL="514350" indent="-514350">
              <a:buFont typeface="+mj-lt"/>
              <a:buAutoNum type="arabicPeriod"/>
            </a:pPr>
            <a:r>
              <a:rPr lang="en-US" sz="2800" dirty="0" smtClean="0"/>
              <a:t>Berger, C., N. </a:t>
            </a:r>
            <a:r>
              <a:rPr lang="en-US" sz="2800" dirty="0" err="1" smtClean="0"/>
              <a:t>Kerner</a:t>
            </a:r>
            <a:r>
              <a:rPr lang="en-US" sz="2800" dirty="0" smtClean="0"/>
              <a:t>, and Y. Lee Y. Understanding student perceptions of collaboration, laboratory and inquiry use in introductory chemistry, 1999.  </a:t>
            </a:r>
            <a:r>
              <a:rPr lang="en-US" sz="2800" dirty="0" smtClean="0">
                <a:hlinkClick r:id="rId3"/>
              </a:rPr>
              <a:t>http://www-personal.umich.edu/~cberger/narst99folder/narst99.html</a:t>
            </a:r>
            <a:endParaRPr lang="en-US" sz="2800" dirty="0" smtClean="0"/>
          </a:p>
          <a:p>
            <a:pPr marL="514350" indent="-514350">
              <a:buFont typeface="+mj-lt"/>
              <a:buAutoNum type="arabicPeriod"/>
            </a:pPr>
            <a:r>
              <a:rPr lang="en-US" sz="2800" dirty="0" smtClean="0"/>
              <a:t>Castro </a:t>
            </a:r>
            <a:r>
              <a:rPr lang="en-US" sz="2800" dirty="0" err="1" smtClean="0"/>
              <a:t>Sotos</a:t>
            </a:r>
            <a:r>
              <a:rPr lang="en-US" sz="2800" dirty="0" smtClean="0"/>
              <a:t>, A.E.; Van den </a:t>
            </a:r>
            <a:r>
              <a:rPr lang="en-US" sz="2800" dirty="0" err="1" smtClean="0"/>
              <a:t>Noortgate</a:t>
            </a:r>
            <a:r>
              <a:rPr lang="en-US" sz="2800" dirty="0" smtClean="0"/>
              <a:t>, and </a:t>
            </a:r>
            <a:r>
              <a:rPr lang="en-US" sz="2800" dirty="0" err="1" smtClean="0"/>
              <a:t>Onghena</a:t>
            </a:r>
            <a:r>
              <a:rPr lang="en-US" sz="2800" dirty="0" smtClean="0"/>
              <a:t>.  “How confident are students in their misconceptions about hypothesis tests?”, J of Statistics Education, 17(2):1-19, 2009.</a:t>
            </a:r>
          </a:p>
          <a:p>
            <a:pPr marL="514350" indent="-514350">
              <a:buFont typeface="+mj-lt"/>
              <a:buAutoNum type="arabicPeriod"/>
            </a:pPr>
            <a:r>
              <a:rPr lang="en-US" sz="2800" dirty="0" smtClean="0"/>
              <a:t>Curran-Everett &amp; </a:t>
            </a:r>
            <a:r>
              <a:rPr lang="en-US" sz="2800" dirty="0" err="1" smtClean="0"/>
              <a:t>Benos</a:t>
            </a:r>
            <a:r>
              <a:rPr lang="en-US" sz="2800" dirty="0" smtClean="0"/>
              <a:t>.  </a:t>
            </a:r>
            <a:r>
              <a:rPr lang="en-US" sz="2800" dirty="0" err="1" smtClean="0"/>
              <a:t>Advan</a:t>
            </a:r>
            <a:r>
              <a:rPr lang="en-US" sz="2800" dirty="0" smtClean="0"/>
              <a:t> </a:t>
            </a:r>
            <a:r>
              <a:rPr lang="en-US" sz="2800" dirty="0" err="1" smtClean="0"/>
              <a:t>Physiol</a:t>
            </a:r>
            <a:r>
              <a:rPr lang="en-US" sz="2800" dirty="0" smtClean="0"/>
              <a:t> </a:t>
            </a:r>
            <a:r>
              <a:rPr lang="en-US" sz="2800" dirty="0" err="1" smtClean="0"/>
              <a:t>Educ</a:t>
            </a:r>
            <a:r>
              <a:rPr lang="en-US" sz="2800" dirty="0" smtClean="0"/>
              <a:t> 28:85-87, 2004.</a:t>
            </a:r>
          </a:p>
          <a:p>
            <a:pPr marL="514350" indent="-514350">
              <a:buFont typeface="+mj-lt"/>
              <a:buAutoNum type="arabicPeriod"/>
            </a:pPr>
            <a:r>
              <a:rPr lang="en-US" sz="2800" dirty="0" smtClean="0"/>
              <a:t>Guidelines for Assessment and Instruction in Statistics Education (GAISE) College Report, 2005. </a:t>
            </a:r>
            <a:r>
              <a:rPr lang="en-US" sz="2800" dirty="0" smtClean="0">
                <a:hlinkClick r:id="rId4"/>
              </a:rPr>
              <a:t>http://www.amstat.org/Education/gaise/GAISECollege.htm</a:t>
            </a:r>
            <a:r>
              <a:rPr lang="en-US" sz="2800" dirty="0" smtClean="0"/>
              <a:t> </a:t>
            </a:r>
          </a:p>
          <a:p>
            <a:pPr marL="514350" indent="-514350">
              <a:buFont typeface="+mj-lt"/>
              <a:buAutoNum type="arabicPeriod"/>
            </a:pPr>
            <a:r>
              <a:rPr lang="en-US" sz="2800" dirty="0" smtClean="0"/>
              <a:t>Metz, A Teaching Statistics in Biology: Using Inquiry-based Learning to Strengthen Understanding of Statistical Analysis in Biology Laboratory Courses CBE Life </a:t>
            </a:r>
            <a:r>
              <a:rPr lang="en-US" sz="2800" dirty="0" err="1" smtClean="0"/>
              <a:t>Sci</a:t>
            </a:r>
            <a:r>
              <a:rPr lang="en-US" sz="2800" dirty="0" smtClean="0"/>
              <a:t> </a:t>
            </a:r>
            <a:r>
              <a:rPr lang="en-US" sz="2800" dirty="0" err="1" smtClean="0"/>
              <a:t>Educ</a:t>
            </a:r>
            <a:r>
              <a:rPr lang="en-US" sz="2800" dirty="0" smtClean="0"/>
              <a:t> 7(3): 317-326 , 2008. </a:t>
            </a:r>
          </a:p>
          <a:p>
            <a:pPr marL="514350" indent="-514350">
              <a:buFont typeface="+mj-lt"/>
              <a:buAutoNum type="arabicPeriod"/>
            </a:pPr>
            <a:r>
              <a:rPr lang="en-US" sz="2800" dirty="0" smtClean="0"/>
              <a:t>National Research Council BIO2010: Transforming Undergraduate Education for Future Research, 2003.</a:t>
            </a:r>
            <a:endParaRPr lang="en-US" sz="4000" dirty="0" smtClean="0"/>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525963"/>
          </a:xfrm>
        </p:spPr>
        <p:txBody>
          <a:bodyPr>
            <a:normAutofit lnSpcReduction="10000"/>
          </a:bodyPr>
          <a:lstStyle/>
          <a:p>
            <a:pPr>
              <a:buNone/>
            </a:pPr>
            <a:endParaRPr lang="en-US" sz="4000" dirty="0" smtClean="0"/>
          </a:p>
          <a:p>
            <a:pPr algn="ctr">
              <a:buNone/>
            </a:pPr>
            <a:r>
              <a:rPr lang="en-US" sz="4000" dirty="0" smtClean="0"/>
              <a:t>Problem-Based Writing with </a:t>
            </a:r>
          </a:p>
          <a:p>
            <a:pPr algn="ctr">
              <a:buNone/>
            </a:pPr>
            <a:r>
              <a:rPr lang="en-US" sz="4000" dirty="0" smtClean="0"/>
              <a:t>Peer Review</a:t>
            </a:r>
          </a:p>
          <a:p>
            <a:pPr>
              <a:buNone/>
            </a:pPr>
            <a:endParaRPr lang="en-US" dirty="0" smtClean="0"/>
          </a:p>
          <a:p>
            <a:pPr>
              <a:buNone/>
            </a:pPr>
            <a:endParaRPr lang="en-US" dirty="0" smtClean="0"/>
          </a:p>
          <a:p>
            <a:pPr algn="ctr">
              <a:buNone/>
            </a:pPr>
            <a:r>
              <a:rPr lang="en-US" sz="2400" dirty="0" smtClean="0"/>
              <a:t>NSF DUE/CCLI Grant Award #083722 (2008-10)</a:t>
            </a:r>
          </a:p>
          <a:p>
            <a:pPr algn="ctr">
              <a:buNone/>
            </a:pPr>
            <a:r>
              <a:rPr lang="en-US" sz="2000" dirty="0" smtClean="0">
                <a:hlinkClick r:id="rId3"/>
              </a:rPr>
              <a:t>http://www.nsf.gov/awardsearch/showAward.do?AwardNumber=0837229</a:t>
            </a:r>
            <a:r>
              <a:rPr lang="en-US" sz="2000" dirty="0" smtClean="0"/>
              <a:t> </a:t>
            </a:r>
          </a:p>
          <a:p>
            <a:pPr algn="ctr">
              <a:buNone/>
            </a:pPr>
            <a:r>
              <a:rPr lang="en-US" sz="1600" dirty="0" smtClean="0"/>
              <a:t>Any opinions, findings, and conclusions or recommendations expressed in this material are those of the authors and do not necessarily reflect the views of the National Science Foundation.</a:t>
            </a:r>
            <a:endParaRPr lang="en-US" sz="1600" dirty="0"/>
          </a:p>
        </p:txBody>
      </p:sp>
      <p:pic>
        <p:nvPicPr>
          <p:cNvPr id="5" name="Picture 4" descr="TEEQlogo.tiff"/>
          <p:cNvPicPr>
            <a:picLocks noChangeAspect="1"/>
          </p:cNvPicPr>
          <p:nvPr/>
        </p:nvPicPr>
        <p:blipFill>
          <a:blip r:embed="rId4" cstate="print"/>
          <a:stretch>
            <a:fillRect/>
          </a:stretch>
        </p:blipFill>
        <p:spPr>
          <a:xfrm>
            <a:off x="2819400" y="639978"/>
            <a:ext cx="3810000" cy="82275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If this is a biology class, why are you making me do “math”?</a:t>
            </a:r>
            <a:endParaRPr lang="en-US" dirty="0"/>
          </a:p>
        </p:txBody>
      </p:sp>
      <p:sp>
        <p:nvSpPr>
          <p:cNvPr id="3" name="Content Placeholder 2"/>
          <p:cNvSpPr>
            <a:spLocks noGrp="1"/>
          </p:cNvSpPr>
          <p:nvPr>
            <p:ph idx="1"/>
          </p:nvPr>
        </p:nvSpPr>
        <p:spPr>
          <a:xfrm>
            <a:off x="457200" y="1874837"/>
            <a:ext cx="8229600" cy="4525963"/>
          </a:xfrm>
        </p:spPr>
        <p:txBody>
          <a:bodyPr>
            <a:normAutofit fontScale="77500" lnSpcReduction="20000"/>
          </a:bodyPr>
          <a:lstStyle/>
          <a:p>
            <a:r>
              <a:rPr lang="en-US" dirty="0" smtClean="0"/>
              <a:t>Modern biologists must have the following quantitative competencies </a:t>
            </a:r>
          </a:p>
          <a:p>
            <a:pPr lvl="1"/>
            <a:r>
              <a:rPr lang="en-US" dirty="0" smtClean="0"/>
              <a:t>generate and analyze complex data sets statistically and with other quantitative methods, </a:t>
            </a:r>
          </a:p>
          <a:p>
            <a:pPr lvl="1"/>
            <a:r>
              <a:rPr lang="en-US" dirty="0" smtClean="0"/>
              <a:t>build and test complex models, and</a:t>
            </a:r>
          </a:p>
          <a:p>
            <a:pPr lvl="1"/>
            <a:r>
              <a:rPr lang="en-US" dirty="0" smtClean="0"/>
              <a:t>interpret data with insight</a:t>
            </a:r>
          </a:p>
          <a:p>
            <a:pPr lvl="1">
              <a:buNone/>
            </a:pPr>
            <a:endParaRPr lang="en-US" dirty="0" smtClean="0"/>
          </a:p>
          <a:p>
            <a:r>
              <a:rPr lang="en-US" dirty="0" smtClean="0"/>
              <a:t>To invigorate undergraduate life sciences education by better integrating statistical and mathematical reasoning.</a:t>
            </a:r>
          </a:p>
          <a:p>
            <a:pPr>
              <a:buNone/>
            </a:pPr>
            <a:endParaRPr lang="en-US" dirty="0" smtClean="0"/>
          </a:p>
          <a:p>
            <a:pPr>
              <a:buNone/>
            </a:pPr>
            <a:r>
              <a:rPr lang="en-US" dirty="0" smtClean="0"/>
              <a:t>NRC BIO 2010</a:t>
            </a:r>
            <a:r>
              <a:rPr lang="en-US" baseline="30000" dirty="0" smtClean="0"/>
              <a:t> 9</a:t>
            </a:r>
            <a:endParaRPr lang="en-US" dirty="0" smtClean="0"/>
          </a:p>
          <a:p>
            <a:pPr>
              <a:buNone/>
            </a:pPr>
            <a:r>
              <a:rPr lang="en-US" dirty="0" smtClean="0"/>
              <a:t>Undergrad Vision and Change</a:t>
            </a:r>
            <a:r>
              <a:rPr lang="en-US" baseline="30000" dirty="0" smtClean="0"/>
              <a:t>1</a:t>
            </a:r>
            <a:endParaRPr lang="en-US" dirty="0" smtClean="0"/>
          </a:p>
          <a:p>
            <a:pPr>
              <a:buNone/>
            </a:pPr>
            <a:r>
              <a:rPr lang="en-US" dirty="0" smtClean="0"/>
              <a:t>HHMI Standards for Pre-med Students</a:t>
            </a:r>
            <a:r>
              <a:rPr lang="en-US" baseline="30000" dirty="0" smtClean="0"/>
              <a:t>2</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this is a statistics class, why are you making me write?</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spcAft>
                <a:spcPts val="1200"/>
              </a:spcAft>
              <a:buNone/>
            </a:pPr>
            <a:r>
              <a:rPr lang="en-US" dirty="0" smtClean="0"/>
              <a:t>GAISE College Report goals for producing statistically literate  students</a:t>
            </a:r>
            <a:r>
              <a:rPr lang="en-US" baseline="30000" dirty="0" smtClean="0"/>
              <a:t>7</a:t>
            </a:r>
            <a:endParaRPr lang="en-US" dirty="0" smtClean="0"/>
          </a:p>
          <a:p>
            <a:pPr>
              <a:spcAft>
                <a:spcPts val="1200"/>
              </a:spcAft>
            </a:pPr>
            <a:r>
              <a:rPr lang="en-US" dirty="0" smtClean="0"/>
              <a:t>Emphasize statistical literacy and develop statistical thinking;</a:t>
            </a:r>
          </a:p>
          <a:p>
            <a:pPr>
              <a:spcAft>
                <a:spcPts val="1200"/>
              </a:spcAft>
            </a:pPr>
            <a:r>
              <a:rPr lang="en-US" dirty="0" smtClean="0"/>
              <a:t>Use real data;</a:t>
            </a:r>
          </a:p>
          <a:p>
            <a:pPr>
              <a:spcAft>
                <a:spcPts val="1200"/>
              </a:spcAft>
            </a:pPr>
            <a:r>
              <a:rPr lang="en-US" dirty="0" smtClean="0"/>
              <a:t>Stress conceptual understanding rather than mere knowledge of procedures;</a:t>
            </a:r>
          </a:p>
          <a:p>
            <a:pPr>
              <a:spcAft>
                <a:spcPts val="1200"/>
              </a:spcAft>
            </a:pPr>
            <a:r>
              <a:rPr lang="en-US" dirty="0" smtClean="0"/>
              <a:t>Foster active learning in the classroom;</a:t>
            </a:r>
          </a:p>
          <a:p>
            <a:pPr>
              <a:spcAft>
                <a:spcPts val="1200"/>
              </a:spcAft>
            </a:pPr>
            <a:r>
              <a:rPr lang="en-US" dirty="0" smtClean="0"/>
              <a:t>Use technology for developing conceptual understanding and analyzing data;</a:t>
            </a:r>
          </a:p>
          <a:p>
            <a:pPr>
              <a:spcAft>
                <a:spcPts val="1200"/>
              </a:spcAft>
            </a:pPr>
            <a:r>
              <a:rPr lang="en-US" dirty="0" smtClean="0"/>
              <a:t>Use assessments to improve and evaluate student learning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Specific GAISE recommendations practiced with CPR assignments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i="1" dirty="0" smtClean="0"/>
              <a:t>Students should recognize:</a:t>
            </a:r>
            <a:endParaRPr lang="en-US" dirty="0" smtClean="0"/>
          </a:p>
          <a:p>
            <a:r>
              <a:rPr lang="en-US" dirty="0" smtClean="0"/>
              <a:t>Common sources of bias in surveys and experiments.</a:t>
            </a:r>
          </a:p>
          <a:p>
            <a:r>
              <a:rPr lang="en-US" dirty="0" smtClean="0"/>
              <a:t>How to determine the population to which the results of statistical inference can be extended, if any, based on how the data were collected.</a:t>
            </a:r>
          </a:p>
          <a:p>
            <a:r>
              <a:rPr lang="en-US" dirty="0" smtClean="0"/>
              <a:t>How to determine when a cause and effect inference can be drawn from an association, based on how the data were collected (e.g., the design of the study)</a:t>
            </a:r>
          </a:p>
          <a:p>
            <a:r>
              <a:rPr lang="en-US" dirty="0" smtClean="0"/>
              <a:t>That words such as “normal”, “random” and “correlation” have specific meanings in statistics that may differ from common usage. </a:t>
            </a:r>
          </a:p>
          <a:p>
            <a:r>
              <a:rPr lang="en-US" dirty="0" smtClean="0"/>
              <a:t>How to interpret statistical results in context.</a:t>
            </a:r>
          </a:p>
          <a:p>
            <a:r>
              <a:rPr lang="en-US" dirty="0" smtClean="0"/>
              <a:t>How to critique news stories and journal articles that include statistical information, including identifying what's missing in the presentation and the flaws in the studies or methods used to generate the information.</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Calibrated Peer Review (CPR)</a:t>
            </a:r>
            <a:endParaRPr lang="en-US" dirty="0"/>
          </a:p>
        </p:txBody>
      </p:sp>
      <p:sp>
        <p:nvSpPr>
          <p:cNvPr id="3" name="Content Placeholder 2"/>
          <p:cNvSpPr>
            <a:spLocks noGrp="1"/>
          </p:cNvSpPr>
          <p:nvPr>
            <p:ph idx="1"/>
          </p:nvPr>
        </p:nvSpPr>
        <p:spPr>
          <a:xfrm>
            <a:off x="457200" y="1600200"/>
            <a:ext cx="8458200" cy="5105400"/>
          </a:xfrm>
        </p:spPr>
        <p:txBody>
          <a:bodyPr>
            <a:normAutofit fontScale="77500" lnSpcReduction="20000"/>
          </a:bodyPr>
          <a:lstStyle/>
          <a:p>
            <a:r>
              <a:rPr lang="en-US" dirty="0" smtClean="0"/>
              <a:t>Online writing and peer review program.</a:t>
            </a:r>
          </a:p>
          <a:p>
            <a:endParaRPr lang="en-US" dirty="0" smtClean="0"/>
          </a:p>
          <a:p>
            <a:r>
              <a:rPr lang="en-US" dirty="0" err="1" smtClean="0">
                <a:sym typeface="Wingdings"/>
              </a:rPr>
              <a:t></a:t>
            </a:r>
            <a:r>
              <a:rPr lang="en-US" dirty="0" smtClean="0">
                <a:sym typeface="Wingdings"/>
              </a:rPr>
              <a:t> </a:t>
            </a:r>
            <a:r>
              <a:rPr lang="en-US" dirty="0" smtClean="0"/>
              <a:t>rating by MERLOT in 2003.</a:t>
            </a:r>
          </a:p>
          <a:p>
            <a:endParaRPr lang="en-US" dirty="0" smtClean="0"/>
          </a:p>
          <a:p>
            <a:r>
              <a:rPr lang="en-US" dirty="0" smtClean="0"/>
              <a:t>One of the 21st Century Pedagogies selected by PKAL (Project Kaleidoscope).</a:t>
            </a:r>
            <a:r>
              <a:rPr lang="en-US" sz="2581" dirty="0" smtClean="0"/>
              <a:t> </a:t>
            </a:r>
            <a:r>
              <a:rPr lang="en-US" sz="2581" dirty="0" smtClean="0">
                <a:hlinkClick r:id="rId3"/>
              </a:rPr>
              <a:t>http://serc.carleton.edu/sp/pkal/index.html</a:t>
            </a:r>
            <a:r>
              <a:rPr lang="en-US" sz="2581" dirty="0" smtClean="0"/>
              <a:t> </a:t>
            </a:r>
          </a:p>
          <a:p>
            <a:endParaRPr lang="en-US" dirty="0" smtClean="0"/>
          </a:p>
          <a:p>
            <a:r>
              <a:rPr lang="en-US" dirty="0" smtClean="0"/>
              <a:t>Funding from NSF and the Howard Hughes Medical Institute.</a:t>
            </a:r>
          </a:p>
          <a:p>
            <a:endParaRPr lang="en-US" dirty="0" smtClean="0"/>
          </a:p>
          <a:p>
            <a:r>
              <a:rPr lang="en-US" dirty="0" smtClean="0"/>
              <a:t>Over 5000 courses from hundreds of high schools, colleges, universities in a variety of subjects but originally intended for science classes.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a CPR assignment</a:t>
            </a:r>
            <a:endParaRPr lang="en-US" dirty="0"/>
          </a:p>
        </p:txBody>
      </p:sp>
      <p:sp>
        <p:nvSpPr>
          <p:cNvPr id="3" name="Content Placeholder 2"/>
          <p:cNvSpPr>
            <a:spLocks noGrp="1"/>
          </p:cNvSpPr>
          <p:nvPr>
            <p:ph idx="1"/>
          </p:nvPr>
        </p:nvSpPr>
        <p:spPr>
          <a:xfrm>
            <a:off x="914400" y="1752600"/>
            <a:ext cx="8229600" cy="4525963"/>
          </a:xfrm>
        </p:spPr>
        <p:txBody>
          <a:bodyPr>
            <a:normAutofit fontScale="77500" lnSpcReduction="20000"/>
          </a:bodyPr>
          <a:lstStyle/>
          <a:p>
            <a:r>
              <a:rPr lang="en-US" dirty="0" smtClean="0"/>
              <a:t>Writing stage</a:t>
            </a:r>
          </a:p>
          <a:p>
            <a:r>
              <a:rPr lang="en-US" dirty="0" smtClean="0"/>
              <a:t>Calibrations</a:t>
            </a:r>
          </a:p>
          <a:p>
            <a:r>
              <a:rPr lang="en-US" dirty="0" smtClean="0"/>
              <a:t>Peer review</a:t>
            </a:r>
          </a:p>
          <a:p>
            <a:r>
              <a:rPr lang="en-US" dirty="0" smtClean="0"/>
              <a:t>Self review</a:t>
            </a:r>
          </a:p>
          <a:p>
            <a:r>
              <a:rPr lang="en-US" dirty="0" smtClean="0"/>
              <a:t>Reflection on reviews of </a:t>
            </a:r>
            <a:r>
              <a:rPr lang="en-US" dirty="0" smtClean="0"/>
              <a:t>writing</a:t>
            </a:r>
          </a:p>
          <a:p>
            <a:pPr>
              <a:buNone/>
            </a:pPr>
            <a:endParaRPr lang="en-US" dirty="0" smtClean="0"/>
          </a:p>
          <a:p>
            <a:pPr>
              <a:buNone/>
            </a:pPr>
            <a:endParaRPr lang="en-US" dirty="0" smtClean="0"/>
          </a:p>
          <a:p>
            <a:pPr>
              <a:buNone/>
            </a:pPr>
            <a:r>
              <a:rPr lang="en-US" dirty="0" smtClean="0"/>
              <a:t>CPR allows students to study the same problem from different perspectives (writer and reviewer) over a period of several days so that they have time to think, grow, and change in their understanding.</a:t>
            </a:r>
            <a:endParaRPr lang="en-US" dirty="0" smtClean="0"/>
          </a:p>
          <a:p>
            <a:pPr>
              <a:buNone/>
            </a:pPr>
            <a:r>
              <a:rPr lang="en-US" dirty="0" smtClean="0"/>
              <a:t> </a:t>
            </a:r>
            <a:endParaRPr lang="en-US" dirty="0"/>
          </a:p>
        </p:txBody>
      </p:sp>
      <p:pic>
        <p:nvPicPr>
          <p:cNvPr id="4" name="Picture 3" descr="cpr_logo.gif"/>
          <p:cNvPicPr/>
          <p:nvPr/>
        </p:nvPicPr>
        <p:blipFill>
          <a:blip r:embed="rId3" cstate="print"/>
          <a:srcRect/>
          <a:stretch>
            <a:fillRect/>
          </a:stretch>
        </p:blipFill>
        <p:spPr bwMode="auto">
          <a:xfrm>
            <a:off x="6324600" y="1752600"/>
            <a:ext cx="1570863" cy="1811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1859</TotalTime>
  <Words>2387</Words>
  <Application>Microsoft Office PowerPoint</Application>
  <PresentationFormat>On-screen Show (4:3)</PresentationFormat>
  <Paragraphs>318</Paragraphs>
  <Slides>33</Slides>
  <Notes>31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Using Calibrated Peer Review  in Statistics and Biology:  A Coordinated Statistical Literacy Project</vt:lpstr>
      <vt:lpstr>Who are we?</vt:lpstr>
      <vt:lpstr>Statistics and Biology working together</vt:lpstr>
      <vt:lpstr>Slide 4</vt:lpstr>
      <vt:lpstr>If this is a biology class, why are you making me do “math”?</vt:lpstr>
      <vt:lpstr>If this is a statistics class, why are you making me write?</vt:lpstr>
      <vt:lpstr>Specific GAISE recommendations practiced with CPR assignments</vt:lpstr>
      <vt:lpstr>Calibrated Peer Review (CPR)</vt:lpstr>
      <vt:lpstr>Outline of a CPR assignment</vt:lpstr>
      <vt:lpstr>Slide 10</vt:lpstr>
      <vt:lpstr>Slide 11</vt:lpstr>
      <vt:lpstr>How students grade a peer</vt:lpstr>
      <vt:lpstr>How the students are graded</vt:lpstr>
      <vt:lpstr>Slide 14</vt:lpstr>
      <vt:lpstr>Slide 15</vt:lpstr>
      <vt:lpstr>STAT 301 CPR assignments using research journal/media articles</vt:lpstr>
      <vt:lpstr>Are journal/media articles the only way to write CPR assignments?</vt:lpstr>
      <vt:lpstr>How do you get CPR assignments?</vt:lpstr>
      <vt:lpstr>New CPR Authoring system features</vt:lpstr>
      <vt:lpstr>Slide 20</vt:lpstr>
      <vt:lpstr>New CPR Local system features</vt:lpstr>
      <vt:lpstr>Questionnaire to assess students’ knowledge, experience and confidence</vt:lpstr>
      <vt:lpstr>Slide 23</vt:lpstr>
      <vt:lpstr>Slide 24</vt:lpstr>
      <vt:lpstr>Results from BIOL 131, Spring 2009</vt:lpstr>
      <vt:lpstr>BIOL CPR- vs. non-CPR-related topics</vt:lpstr>
      <vt:lpstr>Slide 27</vt:lpstr>
      <vt:lpstr>Do you have to use CPR to benefit from these assignments?</vt:lpstr>
      <vt:lpstr>Collaboration</vt:lpstr>
      <vt:lpstr>Future Directions</vt:lpstr>
      <vt:lpstr>Please join us!</vt:lpstr>
      <vt:lpstr>Acknowledgements</vt:lpstr>
      <vt:lpstr>References</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Ellen Gundlach</dc:creator>
  <cp:lastModifiedBy>Ellen Gundlach</cp:lastModifiedBy>
  <cp:revision>102</cp:revision>
  <cp:lastPrinted>2009-10-10T15:15:19Z</cp:lastPrinted>
  <dcterms:created xsi:type="dcterms:W3CDTF">2009-10-10T16:37:00Z</dcterms:created>
  <dcterms:modified xsi:type="dcterms:W3CDTF">2009-10-11T17:06:39Z</dcterms:modified>
</cp:coreProperties>
</file>