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9"/>
  </p:notesMasterIdLst>
  <p:handoutMasterIdLst>
    <p:handoutMasterId r:id="rId50"/>
  </p:handoutMasterIdLst>
  <p:sldIdLst>
    <p:sldId id="256" r:id="rId2"/>
    <p:sldId id="409" r:id="rId3"/>
    <p:sldId id="258" r:id="rId4"/>
    <p:sldId id="392" r:id="rId5"/>
    <p:sldId id="263" r:id="rId6"/>
    <p:sldId id="264" r:id="rId7"/>
    <p:sldId id="269" r:id="rId8"/>
    <p:sldId id="388" r:id="rId9"/>
    <p:sldId id="267" r:id="rId10"/>
    <p:sldId id="344" r:id="rId11"/>
    <p:sldId id="335" r:id="rId12"/>
    <p:sldId id="358" r:id="rId13"/>
    <p:sldId id="359" r:id="rId14"/>
    <p:sldId id="402" r:id="rId15"/>
    <p:sldId id="389" r:id="rId16"/>
    <p:sldId id="336" r:id="rId17"/>
    <p:sldId id="347" r:id="rId18"/>
    <p:sldId id="348" r:id="rId19"/>
    <p:sldId id="349" r:id="rId20"/>
    <p:sldId id="403" r:id="rId21"/>
    <p:sldId id="404" r:id="rId22"/>
    <p:sldId id="390" r:id="rId23"/>
    <p:sldId id="361" r:id="rId24"/>
    <p:sldId id="393" r:id="rId25"/>
    <p:sldId id="363" r:id="rId26"/>
    <p:sldId id="381" r:id="rId27"/>
    <p:sldId id="406" r:id="rId28"/>
    <p:sldId id="375" r:id="rId29"/>
    <p:sldId id="401" r:id="rId30"/>
    <p:sldId id="355" r:id="rId31"/>
    <p:sldId id="379" r:id="rId32"/>
    <p:sldId id="371" r:id="rId33"/>
    <p:sldId id="373" r:id="rId34"/>
    <p:sldId id="407" r:id="rId35"/>
    <p:sldId id="408" r:id="rId36"/>
    <p:sldId id="391" r:id="rId37"/>
    <p:sldId id="295" r:id="rId38"/>
    <p:sldId id="385" r:id="rId39"/>
    <p:sldId id="386" r:id="rId40"/>
    <p:sldId id="353" r:id="rId41"/>
    <p:sldId id="354" r:id="rId42"/>
    <p:sldId id="399" r:id="rId43"/>
    <p:sldId id="400" r:id="rId44"/>
    <p:sldId id="395" r:id="rId45"/>
    <p:sldId id="405" r:id="rId46"/>
    <p:sldId id="325" r:id="rId47"/>
    <p:sldId id="398" r:id="rId4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A. Posner" initials="M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6" autoAdjust="0"/>
    <p:restoredTop sz="86213" autoAdjust="0"/>
  </p:normalViewPr>
  <p:slideViewPr>
    <p:cSldViewPr>
      <p:cViewPr varScale="1">
        <p:scale>
          <a:sx n="60" d="100"/>
          <a:sy n="60" d="100"/>
        </p:scale>
        <p:origin x="-768" y="-96"/>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83" d="100"/>
          <a:sy n="83" d="100"/>
        </p:scale>
        <p:origin x="-310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298" tIns="46149" rIns="92298" bIns="46149" rtlCol="0"/>
          <a:lstStyle>
            <a:lvl1pPr algn="r">
              <a:defRPr sz="1200"/>
            </a:lvl1pPr>
          </a:lstStyle>
          <a:p>
            <a:fld id="{7BCA056A-7174-426C-B4FE-1D9FB2C2F68D}" type="datetimeFigureOut">
              <a:rPr lang="en-US" smtClean="0"/>
              <a:t>5/30/2015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298" tIns="46149" rIns="92298" bIns="4614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298" tIns="46149" rIns="92298" bIns="46149" rtlCol="0" anchor="b"/>
          <a:lstStyle>
            <a:lvl1pPr algn="r">
              <a:defRPr sz="1200"/>
            </a:lvl1pPr>
          </a:lstStyle>
          <a:p>
            <a:fld id="{DEC1CE61-EBA6-44EF-8DEC-8361839ECAC8}" type="slidenum">
              <a:rPr lang="en-US" smtClean="0"/>
              <a:t>‹#›</a:t>
            </a:fld>
            <a:endParaRPr lang="en-US"/>
          </a:p>
        </p:txBody>
      </p:sp>
    </p:spTree>
    <p:extLst>
      <p:ext uri="{BB962C8B-B14F-4D97-AF65-F5344CB8AC3E}">
        <p14:creationId xmlns:p14="http://schemas.microsoft.com/office/powerpoint/2010/main" val="289224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298" tIns="46149" rIns="92298" bIns="46149" rtlCol="0"/>
          <a:lstStyle>
            <a:lvl1pPr algn="r">
              <a:defRPr sz="1200"/>
            </a:lvl1pPr>
          </a:lstStyle>
          <a:p>
            <a:fld id="{7AE8A7AE-022B-4251-901F-11B35A8DBAED}" type="datetimeFigureOut">
              <a:rPr lang="en-US" smtClean="0"/>
              <a:t>5/30/2015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8" tIns="46149" rIns="92298" bIns="46149"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8" tIns="46149" rIns="92298" bIns="461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298" tIns="46149" rIns="92298" bIns="4614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298" tIns="46149" rIns="92298" bIns="46149" rtlCol="0" anchor="b"/>
          <a:lstStyle>
            <a:lvl1pPr algn="r">
              <a:defRPr sz="1200"/>
            </a:lvl1pPr>
          </a:lstStyle>
          <a:p>
            <a:fld id="{7B722896-D05E-40F0-BD02-6EF7E86DED57}" type="slidenum">
              <a:rPr lang="en-US" smtClean="0"/>
              <a:t>‹#›</a:t>
            </a:fld>
            <a:endParaRPr lang="en-US"/>
          </a:p>
        </p:txBody>
      </p:sp>
    </p:spTree>
    <p:extLst>
      <p:ext uri="{BB962C8B-B14F-4D97-AF65-F5344CB8AC3E}">
        <p14:creationId xmlns:p14="http://schemas.microsoft.com/office/powerpoint/2010/main" val="5422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Asked</a:t>
            </a:r>
            <a:r>
              <a:rPr lang="en-US" baseline="0" dirty="0" smtClean="0"/>
              <a:t> to talk about Stat Ed Research, the role in my career, why it takes a village, the role it could play in your teaching as well</a:t>
            </a:r>
          </a:p>
          <a:p>
            <a:r>
              <a:rPr lang="en-US" dirty="0" smtClean="0"/>
              <a:t>Connection</a:t>
            </a:r>
            <a:r>
              <a:rPr lang="en-US" baseline="0" dirty="0" smtClean="0"/>
              <a:t> with other talks!</a:t>
            </a:r>
            <a:endParaRPr lang="en-US" dirty="0"/>
          </a:p>
        </p:txBody>
      </p:sp>
      <p:sp>
        <p:nvSpPr>
          <p:cNvPr id="4" name="Slide Number Placeholder 3"/>
          <p:cNvSpPr>
            <a:spLocks noGrp="1"/>
          </p:cNvSpPr>
          <p:nvPr>
            <p:ph type="sldNum" sz="quarter" idx="10"/>
          </p:nvPr>
        </p:nvSpPr>
        <p:spPr/>
        <p:txBody>
          <a:bodyPr/>
          <a:lstStyle/>
          <a:p>
            <a:fld id="{7B722896-D05E-40F0-BD02-6EF7E86DED57}" type="slidenum">
              <a:rPr lang="en-US" smtClean="0"/>
              <a:t>1</a:t>
            </a:fld>
            <a:endParaRPr lang="en-US"/>
          </a:p>
        </p:txBody>
      </p:sp>
    </p:spTree>
    <p:extLst>
      <p:ext uri="{BB962C8B-B14F-4D97-AF65-F5344CB8AC3E}">
        <p14:creationId xmlns:p14="http://schemas.microsoft.com/office/powerpoint/2010/main" val="84032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 stop - https://quizlet.com/16859495/newtons-laws-of-motion-flash-cards/</a:t>
            </a:r>
            <a:endParaRPr lang="en-US" dirty="0"/>
          </a:p>
        </p:txBody>
      </p:sp>
      <p:sp>
        <p:nvSpPr>
          <p:cNvPr id="4" name="Slide Number Placeholder 3"/>
          <p:cNvSpPr>
            <a:spLocks noGrp="1"/>
          </p:cNvSpPr>
          <p:nvPr>
            <p:ph type="sldNum" sz="quarter" idx="10"/>
          </p:nvPr>
        </p:nvSpPr>
        <p:spPr/>
        <p:txBody>
          <a:bodyPr/>
          <a:lstStyle/>
          <a:p>
            <a:fld id="{7B722896-D05E-40F0-BD02-6EF7E86DED57}" type="slidenum">
              <a:rPr lang="en-US" smtClean="0"/>
              <a:t>47</a:t>
            </a:fld>
            <a:endParaRPr lang="en-US"/>
          </a:p>
        </p:txBody>
      </p:sp>
    </p:spTree>
    <p:extLst>
      <p:ext uri="{BB962C8B-B14F-4D97-AF65-F5344CB8AC3E}">
        <p14:creationId xmlns:p14="http://schemas.microsoft.com/office/powerpoint/2010/main" val="202175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Everyone else wants you to do more</a:t>
            </a:r>
          </a:p>
        </p:txBody>
      </p:sp>
      <p:sp>
        <p:nvSpPr>
          <p:cNvPr id="4" name="Slide Number Placeholder 3"/>
          <p:cNvSpPr>
            <a:spLocks noGrp="1"/>
          </p:cNvSpPr>
          <p:nvPr>
            <p:ph type="sldNum" sz="quarter" idx="10"/>
          </p:nvPr>
        </p:nvSpPr>
        <p:spPr/>
        <p:txBody>
          <a:bodyPr/>
          <a:lstStyle/>
          <a:p>
            <a:fld id="{7B722896-D05E-40F0-BD02-6EF7E86DED57}" type="slidenum">
              <a:rPr lang="en-US" smtClean="0"/>
              <a:t>9</a:t>
            </a:fld>
            <a:endParaRPr lang="en-US"/>
          </a:p>
        </p:txBody>
      </p:sp>
    </p:spTree>
    <p:extLst>
      <p:ext uri="{BB962C8B-B14F-4D97-AF65-F5344CB8AC3E}">
        <p14:creationId xmlns:p14="http://schemas.microsoft.com/office/powerpoint/2010/main" val="253502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teach intro stats in R</a:t>
            </a:r>
          </a:p>
          <a:p>
            <a:r>
              <a:rPr lang="en-US" dirty="0" smtClean="0"/>
              <a:t>$5 mil</a:t>
            </a:r>
            <a:endParaRPr lang="en-US" dirty="0"/>
          </a:p>
        </p:txBody>
      </p:sp>
      <p:sp>
        <p:nvSpPr>
          <p:cNvPr id="4" name="Slide Number Placeholder 3"/>
          <p:cNvSpPr>
            <a:spLocks noGrp="1"/>
          </p:cNvSpPr>
          <p:nvPr>
            <p:ph type="sldNum" sz="quarter" idx="10"/>
          </p:nvPr>
        </p:nvSpPr>
        <p:spPr/>
        <p:txBody>
          <a:bodyPr/>
          <a:lstStyle/>
          <a:p>
            <a:fld id="{7B722896-D05E-40F0-BD02-6EF7E86DED57}" type="slidenum">
              <a:rPr lang="en-US" smtClean="0"/>
              <a:t>10</a:t>
            </a:fld>
            <a:endParaRPr lang="en-US"/>
          </a:p>
        </p:txBody>
      </p:sp>
    </p:spTree>
    <p:extLst>
      <p:ext uri="{BB962C8B-B14F-4D97-AF65-F5344CB8AC3E}">
        <p14:creationId xmlns:p14="http://schemas.microsoft.com/office/powerpoint/2010/main" val="317015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22896-D05E-40F0-BD02-6EF7E86DED57}" type="slidenum">
              <a:rPr lang="en-US" smtClean="0"/>
              <a:t>11</a:t>
            </a:fld>
            <a:endParaRPr lang="en-US"/>
          </a:p>
        </p:txBody>
      </p:sp>
    </p:spTree>
    <p:extLst>
      <p:ext uri="{BB962C8B-B14F-4D97-AF65-F5344CB8AC3E}">
        <p14:creationId xmlns:p14="http://schemas.microsoft.com/office/powerpoint/2010/main" val="366507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22896-D05E-40F0-BD02-6EF7E86DED5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6507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Pathology can be helpful</a:t>
            </a:r>
            <a:endParaRPr lang="en-US" dirty="0"/>
          </a:p>
        </p:txBody>
      </p:sp>
      <p:sp>
        <p:nvSpPr>
          <p:cNvPr id="4" name="Slide Number Placeholder 3"/>
          <p:cNvSpPr>
            <a:spLocks noGrp="1"/>
          </p:cNvSpPr>
          <p:nvPr>
            <p:ph type="sldNum" sz="quarter" idx="10"/>
          </p:nvPr>
        </p:nvSpPr>
        <p:spPr/>
        <p:txBody>
          <a:bodyPr/>
          <a:lstStyle/>
          <a:p>
            <a:fld id="{7B722896-D05E-40F0-BD02-6EF7E86DED57}" type="slidenum">
              <a:rPr lang="en-US" smtClean="0"/>
              <a:t>18</a:t>
            </a:fld>
            <a:endParaRPr lang="en-US"/>
          </a:p>
        </p:txBody>
      </p:sp>
    </p:spTree>
    <p:extLst>
      <p:ext uri="{BB962C8B-B14F-4D97-AF65-F5344CB8AC3E}">
        <p14:creationId xmlns:p14="http://schemas.microsoft.com/office/powerpoint/2010/main" val="97139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22896-D05E-40F0-BD02-6EF7E86DED57}" type="slidenum">
              <a:rPr lang="en-US" smtClean="0"/>
              <a:t>21</a:t>
            </a:fld>
            <a:endParaRPr lang="en-US"/>
          </a:p>
        </p:txBody>
      </p:sp>
    </p:spTree>
    <p:extLst>
      <p:ext uri="{BB962C8B-B14F-4D97-AF65-F5344CB8AC3E}">
        <p14:creationId xmlns:p14="http://schemas.microsoft.com/office/powerpoint/2010/main" val="70648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a:t>
            </a:r>
          </a:p>
          <a:p>
            <a:r>
              <a:rPr lang="en-US" dirty="0" smtClean="0"/>
              <a:t>Explicit Connections – Roberto???</a:t>
            </a:r>
          </a:p>
          <a:p>
            <a:r>
              <a:rPr lang="en-US" dirty="0" smtClean="0"/>
              <a:t>Productive</a:t>
            </a:r>
            <a:r>
              <a:rPr lang="en-US" baseline="0" dirty="0" smtClean="0"/>
              <a:t> Struggle – </a:t>
            </a:r>
            <a:r>
              <a:rPr lang="en-US" baseline="0" dirty="0" err="1" smtClean="0"/>
              <a:t>Slanty</a:t>
            </a:r>
            <a:r>
              <a:rPr lang="en-US" baseline="0" dirty="0" smtClean="0"/>
              <a:t> line</a:t>
            </a:r>
            <a:endParaRPr lang="en-US" dirty="0"/>
          </a:p>
        </p:txBody>
      </p:sp>
      <p:sp>
        <p:nvSpPr>
          <p:cNvPr id="4" name="Slide Number Placeholder 3"/>
          <p:cNvSpPr>
            <a:spLocks noGrp="1"/>
          </p:cNvSpPr>
          <p:nvPr>
            <p:ph type="sldNum" sz="quarter" idx="10"/>
          </p:nvPr>
        </p:nvSpPr>
        <p:spPr/>
        <p:txBody>
          <a:bodyPr/>
          <a:lstStyle/>
          <a:p>
            <a:fld id="{7B722896-D05E-40F0-BD02-6EF7E86DED57}" type="slidenum">
              <a:rPr lang="en-US" smtClean="0"/>
              <a:t>30</a:t>
            </a:fld>
            <a:endParaRPr lang="en-US"/>
          </a:p>
        </p:txBody>
      </p:sp>
    </p:spTree>
    <p:extLst>
      <p:ext uri="{BB962C8B-B14F-4D97-AF65-F5344CB8AC3E}">
        <p14:creationId xmlns:p14="http://schemas.microsoft.com/office/powerpoint/2010/main" val="161640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sz="2700" dirty="0"/>
          </a:p>
        </p:txBody>
      </p:sp>
      <p:sp>
        <p:nvSpPr>
          <p:cNvPr id="21508" name="Slide Number Placeholder 3"/>
          <p:cNvSpPr>
            <a:spLocks noGrp="1"/>
          </p:cNvSpPr>
          <p:nvPr>
            <p:ph type="sldNum" sz="quarter" idx="5"/>
          </p:nvPr>
        </p:nvSpPr>
        <p:spPr>
          <a:noFill/>
        </p:spPr>
        <p:txBody>
          <a:bodyPr/>
          <a:lstStyle>
            <a:lvl1pPr eaLnBrk="0" hangingPunct="0">
              <a:defRPr baseline="30000">
                <a:solidFill>
                  <a:schemeClr val="tx1"/>
                </a:solidFill>
                <a:latin typeface="Arial" charset="0"/>
              </a:defRPr>
            </a:lvl1pPr>
            <a:lvl2pPr marL="742744" indent="-285670" eaLnBrk="0" hangingPunct="0">
              <a:defRPr baseline="30000">
                <a:solidFill>
                  <a:schemeClr val="tx1"/>
                </a:solidFill>
                <a:latin typeface="Arial" charset="0"/>
              </a:defRPr>
            </a:lvl2pPr>
            <a:lvl3pPr marL="1142681" indent="-228536" eaLnBrk="0" hangingPunct="0">
              <a:defRPr baseline="30000">
                <a:solidFill>
                  <a:schemeClr val="tx1"/>
                </a:solidFill>
                <a:latin typeface="Arial" charset="0"/>
              </a:defRPr>
            </a:lvl3pPr>
            <a:lvl4pPr marL="1599753" indent="-228536" eaLnBrk="0" hangingPunct="0">
              <a:defRPr baseline="30000">
                <a:solidFill>
                  <a:schemeClr val="tx1"/>
                </a:solidFill>
                <a:latin typeface="Arial" charset="0"/>
              </a:defRPr>
            </a:lvl4pPr>
            <a:lvl5pPr marL="2056828" indent="-228536" eaLnBrk="0" hangingPunct="0">
              <a:defRPr baseline="30000">
                <a:solidFill>
                  <a:schemeClr val="tx1"/>
                </a:solidFill>
                <a:latin typeface="Arial" charset="0"/>
              </a:defRPr>
            </a:lvl5pPr>
            <a:lvl6pPr marL="2513899" indent="-228536" eaLnBrk="0" fontAlgn="base" hangingPunct="0">
              <a:spcBef>
                <a:spcPct val="0"/>
              </a:spcBef>
              <a:spcAft>
                <a:spcPct val="0"/>
              </a:spcAft>
              <a:defRPr baseline="30000">
                <a:solidFill>
                  <a:schemeClr val="tx1"/>
                </a:solidFill>
                <a:latin typeface="Arial" charset="0"/>
              </a:defRPr>
            </a:lvl6pPr>
            <a:lvl7pPr marL="2970972" indent="-228536" eaLnBrk="0" fontAlgn="base" hangingPunct="0">
              <a:spcBef>
                <a:spcPct val="0"/>
              </a:spcBef>
              <a:spcAft>
                <a:spcPct val="0"/>
              </a:spcAft>
              <a:defRPr baseline="30000">
                <a:solidFill>
                  <a:schemeClr val="tx1"/>
                </a:solidFill>
                <a:latin typeface="Arial" charset="0"/>
              </a:defRPr>
            </a:lvl7pPr>
            <a:lvl8pPr marL="3428044" indent="-228536" eaLnBrk="0" fontAlgn="base" hangingPunct="0">
              <a:spcBef>
                <a:spcPct val="0"/>
              </a:spcBef>
              <a:spcAft>
                <a:spcPct val="0"/>
              </a:spcAft>
              <a:defRPr baseline="30000">
                <a:solidFill>
                  <a:schemeClr val="tx1"/>
                </a:solidFill>
                <a:latin typeface="Arial" charset="0"/>
              </a:defRPr>
            </a:lvl8pPr>
            <a:lvl9pPr marL="3885118" indent="-228536" eaLnBrk="0" fontAlgn="base" hangingPunct="0">
              <a:spcBef>
                <a:spcPct val="0"/>
              </a:spcBef>
              <a:spcAft>
                <a:spcPct val="0"/>
              </a:spcAft>
              <a:defRPr baseline="30000">
                <a:solidFill>
                  <a:schemeClr val="tx1"/>
                </a:solidFill>
                <a:latin typeface="Arial" charset="0"/>
              </a:defRPr>
            </a:lvl9pPr>
          </a:lstStyle>
          <a:p>
            <a:pPr eaLnBrk="1" hangingPunct="1"/>
            <a:fld id="{E449F456-DE84-4A95-BAF9-34AF822CE896}" type="slidenum">
              <a:rPr lang="en-US" baseline="0" smtClean="0"/>
              <a:pPr eaLnBrk="1" hangingPunct="1"/>
              <a:t>46</a:t>
            </a:fld>
            <a:endParaRPr lang="en-US" baseline="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8FD809C-3949-4EAC-8CFA-84AD15796A7F}" type="datetimeFigureOut">
              <a:rPr lang="en-US" smtClean="0"/>
              <a:t>5/30/2015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FE9DA32-77BD-4A02-A0FC-AB7C8FCE366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FD809C-3949-4EAC-8CFA-84AD15796A7F}" type="datetimeFigureOut">
              <a:rPr lang="en-US" smtClean="0"/>
              <a:t>5/30/2015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E9DA32-77BD-4A02-A0FC-AB7C8FCE36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8FD809C-3949-4EAC-8CFA-84AD15796A7F}" type="datetimeFigureOut">
              <a:rPr lang="en-US" smtClean="0"/>
              <a:t>5/30/2015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FE9DA32-77BD-4A02-A0FC-AB7C8FCE36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FD809C-3949-4EAC-8CFA-84AD15796A7F}" type="datetimeFigureOut">
              <a:rPr lang="en-US" smtClean="0"/>
              <a:t>5/30/2015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FE9DA32-77BD-4A02-A0FC-AB7C8FCE366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8FD809C-3949-4EAC-8CFA-84AD15796A7F}" type="datetimeFigureOut">
              <a:rPr lang="en-US" smtClean="0"/>
              <a:t>5/30/2015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FE9DA32-77BD-4A02-A0FC-AB7C8FCE366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FD809C-3949-4EAC-8CFA-84AD15796A7F}" type="datetimeFigureOut">
              <a:rPr lang="en-US" smtClean="0"/>
              <a:t>5/30/2015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E9DA32-77BD-4A02-A0FC-AB7C8FCE36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8FD809C-3949-4EAC-8CFA-84AD15796A7F}" type="datetimeFigureOut">
              <a:rPr lang="en-US" smtClean="0"/>
              <a:t>5/30/2015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FE9DA32-77BD-4A02-A0FC-AB7C8FCE36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8FD809C-3949-4EAC-8CFA-84AD15796A7F}" type="datetimeFigureOut">
              <a:rPr lang="en-US" smtClean="0"/>
              <a:t>5/30/2015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FE9DA32-77BD-4A02-A0FC-AB7C8FCE36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8FD809C-3949-4EAC-8CFA-84AD15796A7F}" type="datetimeFigureOut">
              <a:rPr lang="en-US" smtClean="0"/>
              <a:t>5/30/2015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AFE9DA32-77BD-4A02-A0FC-AB7C8FCE36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FD809C-3949-4EAC-8CFA-84AD15796A7F}" type="datetimeFigureOut">
              <a:rPr lang="en-US" smtClean="0"/>
              <a:t>5/30/2015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E9DA32-77BD-4A02-A0FC-AB7C8FCE36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8FD809C-3949-4EAC-8CFA-84AD15796A7F}" type="datetimeFigureOut">
              <a:rPr lang="en-US" smtClean="0"/>
              <a:t>5/30/2015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E9DA32-77BD-4A02-A0FC-AB7C8FCE3669}"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8FD809C-3949-4EAC-8CFA-84AD15796A7F}" type="datetimeFigureOut">
              <a:rPr lang="en-US" smtClean="0"/>
              <a:t>5/30/2015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FE9DA32-77BD-4A02-A0FC-AB7C8FCE36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cademics.georgiasouthern.edu/ijsotl/conference/201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png"/><Relationship Id="rId2" Type="http://schemas.openxmlformats.org/officeDocument/2006/relationships/image" Target="../media/image36.jpeg"/><Relationship Id="rId16"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auseweb.org/" TargetMode="External"/><Relationship Id="rId2" Type="http://schemas.openxmlformats.org/officeDocument/2006/relationships/hyperlink" Target="http://www.amstat.org/education/pdfs/UsingStatisticsEffectivelyinMathEdResearch.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tinyurl.com/TANGOStatE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gif"/><Relationship Id="rId4" Type="http://schemas.openxmlformats.org/officeDocument/2006/relationships/image" Target="../media/image38.jpeg"/><Relationship Id="rId9" Type="http://schemas.openxmlformats.org/officeDocument/2006/relationships/image" Target="../media/image61.jpe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7772400" cy="1470025"/>
          </a:xfrm>
        </p:spPr>
        <p:txBody>
          <a:bodyPr/>
          <a:lstStyle/>
          <a:p>
            <a:r>
              <a:rPr lang="en-US" sz="4400" dirty="0" smtClean="0"/>
              <a:t>Statistics Education Research:</a:t>
            </a:r>
            <a:br>
              <a:rPr lang="en-US" sz="4400" dirty="0" smtClean="0"/>
            </a:br>
            <a:r>
              <a:rPr lang="en-US" sz="4400" dirty="0" smtClean="0"/>
              <a:t>It Takes a Village!</a:t>
            </a:r>
            <a:endParaRPr lang="en-US" sz="4400" dirty="0"/>
          </a:p>
        </p:txBody>
      </p:sp>
      <p:sp>
        <p:nvSpPr>
          <p:cNvPr id="3" name="Subtitle 2"/>
          <p:cNvSpPr>
            <a:spLocks noGrp="1"/>
          </p:cNvSpPr>
          <p:nvPr>
            <p:ph type="subTitle" idx="1"/>
          </p:nvPr>
        </p:nvSpPr>
        <p:spPr>
          <a:xfrm>
            <a:off x="609600" y="3276600"/>
            <a:ext cx="8229600" cy="1752600"/>
          </a:xfrm>
        </p:spPr>
        <p:txBody>
          <a:bodyPr>
            <a:noAutofit/>
          </a:bodyPr>
          <a:lstStyle/>
          <a:p>
            <a:r>
              <a:rPr lang="en-US" sz="2400" dirty="0" smtClean="0"/>
              <a:t>US Conference on Teaching Statistics</a:t>
            </a:r>
          </a:p>
          <a:p>
            <a:r>
              <a:rPr lang="en-US" sz="2400" dirty="0" smtClean="0"/>
              <a:t>Penn State University</a:t>
            </a:r>
          </a:p>
          <a:p>
            <a:r>
              <a:rPr lang="en-US" sz="2400" dirty="0" smtClean="0"/>
              <a:t>May 30, 2015</a:t>
            </a:r>
          </a:p>
          <a:p>
            <a:endParaRPr lang="en-US" sz="2400" dirty="0" smtClean="0"/>
          </a:p>
          <a:p>
            <a:endParaRPr lang="en-US" sz="2400" dirty="0"/>
          </a:p>
          <a:p>
            <a:endParaRPr lang="en-US" sz="2400" dirty="0" smtClean="0"/>
          </a:p>
          <a:p>
            <a:r>
              <a:rPr lang="en-US" sz="2400" dirty="0" smtClean="0">
                <a:solidFill>
                  <a:srgbClr val="FFFF00"/>
                </a:solidFill>
              </a:rPr>
              <a:t>Michael A. Posner, PhD, </a:t>
            </a:r>
            <a:r>
              <a:rPr lang="en-US" sz="2400" dirty="0" err="1" smtClean="0">
                <a:solidFill>
                  <a:srgbClr val="FFFF00"/>
                </a:solidFill>
              </a:rPr>
              <a:t>PStat</a:t>
            </a:r>
            <a:r>
              <a:rPr lang="en-US" sz="2400" baseline="30000" dirty="0" smtClean="0">
                <a:solidFill>
                  <a:srgbClr val="FFFF00"/>
                </a:solidFill>
              </a:rPr>
              <a:t>®</a:t>
            </a:r>
            <a:endParaRPr lang="en-US" sz="2400" dirty="0" smtClean="0">
              <a:solidFill>
                <a:srgbClr val="FFFF00"/>
              </a:solidFill>
            </a:endParaRPr>
          </a:p>
          <a:p>
            <a:r>
              <a:rPr lang="en-US" sz="2400" dirty="0" smtClean="0">
                <a:solidFill>
                  <a:srgbClr val="FFFF00"/>
                </a:solidFill>
              </a:rPr>
              <a:t>Villanova University</a:t>
            </a:r>
            <a:endParaRPr lang="en-US" sz="2400" dirty="0">
              <a:solidFill>
                <a:srgbClr val="FFFF00"/>
              </a:solidFill>
            </a:endParaRPr>
          </a:p>
        </p:txBody>
      </p:sp>
      <p:pic>
        <p:nvPicPr>
          <p:cNvPr id="4" name="Picture 2" descr="https://encrypted-tbn1.google.com/images?q=tbn:ANd9GcTCwEDaRSDB8CYy3unP7W--uh3w4Powjj-Nq7f7GddsS2D27_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2" y="3962400"/>
            <a:ext cx="435130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25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Disconnect!</a:t>
            </a:r>
            <a:endParaRPr lang="en-US" dirty="0"/>
          </a:p>
        </p:txBody>
      </p:sp>
      <p:sp>
        <p:nvSpPr>
          <p:cNvPr id="3" name="Content Placeholder 2"/>
          <p:cNvSpPr>
            <a:spLocks noGrp="1"/>
          </p:cNvSpPr>
          <p:nvPr>
            <p:ph idx="1"/>
          </p:nvPr>
        </p:nvSpPr>
        <p:spPr>
          <a:xfrm>
            <a:off x="457200" y="1609416"/>
            <a:ext cx="7696200" cy="4846320"/>
          </a:xfrm>
        </p:spPr>
        <p:txBody>
          <a:bodyPr/>
          <a:lstStyle/>
          <a:p>
            <a:r>
              <a:rPr lang="en-US" dirty="0" smtClean="0"/>
              <a:t>Not all ideas / suggestions apply to you!</a:t>
            </a:r>
          </a:p>
          <a:p>
            <a:r>
              <a:rPr lang="en-US" dirty="0" smtClean="0"/>
              <a:t>They want you to do </a:t>
            </a:r>
            <a:r>
              <a:rPr lang="en-US" u="sng" dirty="0" smtClean="0"/>
              <a:t>more</a:t>
            </a:r>
            <a:r>
              <a:rPr lang="en-US" dirty="0" smtClean="0"/>
              <a:t>, I want you to do </a:t>
            </a:r>
            <a:r>
              <a:rPr lang="en-US" u="sng" dirty="0" smtClean="0"/>
              <a:t>less</a:t>
            </a:r>
          </a:p>
          <a:p>
            <a:r>
              <a:rPr lang="en-US" dirty="0" smtClean="0"/>
              <a:t>…but measure it!</a:t>
            </a:r>
          </a:p>
        </p:txBody>
      </p:sp>
      <p:pic>
        <p:nvPicPr>
          <p:cNvPr id="3074" name="Picture 2" descr="https://encrypted-tbn3.gstatic.com/images?q=tbn:ANd9GcR-ODXIQaVfmWCOsGFsw1bzBDJ_m5uznZGTIessX9TGdOiw-_q4EU2wlpxq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88550"/>
            <a:ext cx="3581400" cy="268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6629400"/>
            <a:ext cx="5354351" cy="253916"/>
          </a:xfrm>
          <a:prstGeom prst="rect">
            <a:avLst/>
          </a:prstGeom>
          <a:noFill/>
        </p:spPr>
        <p:txBody>
          <a:bodyPr wrap="none" rtlCol="0">
            <a:spAutoFit/>
          </a:bodyPr>
          <a:lstStyle/>
          <a:p>
            <a:r>
              <a:rPr lang="en-US" sz="1050" dirty="0"/>
              <a:t>Image from http://ocpatentlawyer.com/broken-chain-of-priority-invalidates-patent/</a:t>
            </a:r>
          </a:p>
        </p:txBody>
      </p:sp>
    </p:spTree>
    <p:extLst>
      <p:ext uri="{BB962C8B-B14F-4D97-AF65-F5344CB8AC3E}">
        <p14:creationId xmlns:p14="http://schemas.microsoft.com/office/powerpoint/2010/main" val="227090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a:noFill/>
        </p:spPr>
        <p:txBody>
          <a:bodyPr>
            <a:normAutofit/>
          </a:bodyPr>
          <a:lstStyle/>
          <a:p>
            <a:pPr eaLnBrk="1" hangingPunct="1">
              <a:defRPr/>
            </a:pPr>
            <a:r>
              <a:rPr lang="en-US" sz="3600" dirty="0" smtClean="0"/>
              <a:t>missed opportunities for Evidence-based Education</a:t>
            </a:r>
            <a:endParaRPr lang="en-US" sz="3600" dirty="0"/>
          </a:p>
        </p:txBody>
      </p:sp>
      <p:sp>
        <p:nvSpPr>
          <p:cNvPr id="3075" name="Content Placeholder 2"/>
          <p:cNvSpPr>
            <a:spLocks noGrp="1"/>
          </p:cNvSpPr>
          <p:nvPr>
            <p:ph idx="1"/>
          </p:nvPr>
        </p:nvSpPr>
        <p:spPr>
          <a:xfrm>
            <a:off x="228600" y="1600200"/>
            <a:ext cx="8001000" cy="5257800"/>
          </a:xfrm>
        </p:spPr>
        <p:txBody>
          <a:bodyPr>
            <a:normAutofit/>
          </a:bodyPr>
          <a:lstStyle/>
          <a:p>
            <a:r>
              <a:rPr lang="en-US" sz="2800" dirty="0" smtClean="0"/>
              <a:t>“Any questions?”</a:t>
            </a:r>
            <a:r>
              <a:rPr lang="en-US" sz="2400" dirty="0" smtClean="0"/>
              <a:t>		</a:t>
            </a:r>
          </a:p>
        </p:txBody>
      </p:sp>
    </p:spTree>
    <p:extLst>
      <p:ext uri="{BB962C8B-B14F-4D97-AF65-F5344CB8AC3E}">
        <p14:creationId xmlns:p14="http://schemas.microsoft.com/office/powerpoint/2010/main" val="1626297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Ineffective pedagogy</a:t>
            </a:r>
            <a:endParaRPr lang="en-US" dirty="0"/>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6169" name="ShockwaveFlash1" r:id="rId2" imgW="7923810" imgH="5257143"/>
        </mc:Choice>
        <mc:Fallback>
          <p:control name="ShockwaveFlash1" r:id="rId2" imgW="7923810" imgH="5257143">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7923213" cy="5257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49776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a:noFill/>
        </p:spPr>
        <p:txBody>
          <a:bodyPr>
            <a:normAutofit/>
          </a:bodyPr>
          <a:lstStyle/>
          <a:p>
            <a:pPr eaLnBrk="1" hangingPunct="1">
              <a:defRPr/>
            </a:pPr>
            <a:r>
              <a:rPr lang="en-US" sz="3600" dirty="0" smtClean="0"/>
              <a:t>missed opportunities for Evidence-based Education</a:t>
            </a:r>
            <a:endParaRPr lang="en-US" sz="3600" dirty="0"/>
          </a:p>
        </p:txBody>
      </p:sp>
      <p:sp>
        <p:nvSpPr>
          <p:cNvPr id="3075" name="Content Placeholder 2"/>
          <p:cNvSpPr>
            <a:spLocks noGrp="1"/>
          </p:cNvSpPr>
          <p:nvPr>
            <p:ph idx="1"/>
          </p:nvPr>
        </p:nvSpPr>
        <p:spPr>
          <a:xfrm>
            <a:off x="228600" y="1600200"/>
            <a:ext cx="8001000" cy="5257800"/>
          </a:xfrm>
        </p:spPr>
        <p:txBody>
          <a:bodyPr>
            <a:normAutofit/>
          </a:bodyPr>
          <a:lstStyle/>
          <a:p>
            <a:r>
              <a:rPr lang="en-US" sz="2800" dirty="0" smtClean="0"/>
              <a:t>“Any questions?”</a:t>
            </a:r>
          </a:p>
          <a:p>
            <a:pPr lvl="1"/>
            <a:r>
              <a:rPr lang="en-US" sz="2200" dirty="0" smtClean="0"/>
              <a:t>The nod…</a:t>
            </a:r>
            <a:r>
              <a:rPr lang="en-US" sz="2400" dirty="0" smtClean="0"/>
              <a:t>from the student in the front row.</a:t>
            </a:r>
          </a:p>
          <a:p>
            <a:r>
              <a:rPr lang="en-US" sz="2800" dirty="0" smtClean="0"/>
              <a:t>I gave students a video to watch</a:t>
            </a:r>
          </a:p>
          <a:p>
            <a:pPr lvl="1"/>
            <a:r>
              <a:rPr lang="en-US" sz="2400" dirty="0" smtClean="0"/>
              <a:t>…and two of them told me they loved it!</a:t>
            </a:r>
            <a:endParaRPr lang="en-US" dirty="0" smtClean="0"/>
          </a:p>
          <a:p>
            <a:r>
              <a:rPr lang="en-US" sz="2800" dirty="0" smtClean="0"/>
              <a:t>I tried a new active learning technique</a:t>
            </a:r>
          </a:p>
          <a:p>
            <a:pPr lvl="1"/>
            <a:r>
              <a:rPr lang="en-US" sz="2400" dirty="0" smtClean="0"/>
              <a:t>…and scores on a content test given after the course were higher than their pre-course test scores.</a:t>
            </a:r>
          </a:p>
          <a:p>
            <a:pPr marL="292608" lvl="1" indent="0">
              <a:buNone/>
            </a:pPr>
            <a:endParaRPr lang="en-US" sz="2400" dirty="0"/>
          </a:p>
          <a:p>
            <a:pPr marL="0" indent="0">
              <a:buNone/>
            </a:pPr>
            <a:r>
              <a:rPr lang="en-US" dirty="0"/>
              <a:t>If we have data, let’s look at data.  If all we have are opinions, let’s go with mine.</a:t>
            </a:r>
          </a:p>
          <a:p>
            <a:pPr marL="0" indent="0">
              <a:buNone/>
            </a:pPr>
            <a:r>
              <a:rPr lang="en-US" dirty="0"/>
              <a:t>	--- James Love Barksdale</a:t>
            </a:r>
          </a:p>
          <a:p>
            <a:pPr marL="292608" lvl="1" indent="0">
              <a:buNone/>
            </a:pPr>
            <a:endParaRPr lang="en-US" sz="2400" dirty="0"/>
          </a:p>
          <a:p>
            <a:endParaRPr lang="en-US" sz="2700" dirty="0" smtClean="0"/>
          </a:p>
        </p:txBody>
      </p:sp>
    </p:spTree>
    <p:extLst>
      <p:ext uri="{BB962C8B-B14F-4D97-AF65-F5344CB8AC3E}">
        <p14:creationId xmlns:p14="http://schemas.microsoft.com/office/powerpoint/2010/main" val="36922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wipe(left)">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wipe(left)">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wipe(left)">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wipe(left)">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wipe(left)">
                                      <p:cBhvr>
                                        <p:cTn id="27" dur="500"/>
                                        <p:tgtEl>
                                          <p:spTgt spid="307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5">
                                            <p:txEl>
                                              <p:pRg st="7" end="7"/>
                                            </p:txEl>
                                          </p:spTgt>
                                        </p:tgtEl>
                                        <p:attrNameLst>
                                          <p:attrName>style.visibility</p:attrName>
                                        </p:attrNameLst>
                                      </p:cBhvr>
                                      <p:to>
                                        <p:strVal val="visible"/>
                                      </p:to>
                                    </p:set>
                                    <p:animEffect transition="in" filter="wipe(left)">
                                      <p:cBhvr>
                                        <p:cTn id="32" dur="500"/>
                                        <p:tgtEl>
                                          <p:spTgt spid="3075">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Effect transition="in" filter="wipe(left)">
                                      <p:cBhvr>
                                        <p:cTn id="35"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620000" cy="1143000"/>
          </a:xfrm>
        </p:spPr>
        <p:txBody>
          <a:bodyPr>
            <a:normAutofit/>
          </a:bodyPr>
          <a:lstStyle/>
          <a:p>
            <a:r>
              <a:rPr lang="en-US" sz="3600" dirty="0" smtClean="0"/>
              <a:t>The need for</a:t>
            </a:r>
            <a:br>
              <a:rPr lang="en-US" sz="3600" dirty="0" smtClean="0"/>
            </a:br>
            <a:r>
              <a:rPr lang="en-US" sz="3600" dirty="0" smtClean="0"/>
              <a:t>evidence-based education</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smtClean="0"/>
              <a:t>No one would think of getting to the Moon or of wiping out a disease without research.  Likewise, one cannot expect reform efforts in education to have significant effects without research-based knowledge to guide them.</a:t>
            </a:r>
          </a:p>
          <a:p>
            <a:pPr marL="0" indent="0">
              <a:buNone/>
            </a:pPr>
            <a:r>
              <a:rPr lang="en-US" sz="2400" dirty="0" smtClean="0"/>
              <a:t>	--- National Research Council, 2002</a:t>
            </a:r>
          </a:p>
          <a:p>
            <a:pPr marL="0" indent="0">
              <a:buNone/>
            </a:pPr>
            <a:endParaRPr lang="en-US" sz="1600" dirty="0" smtClean="0"/>
          </a:p>
          <a:p>
            <a:pPr marL="0" indent="0">
              <a:buNone/>
            </a:pPr>
            <a:r>
              <a:rPr lang="en-US" sz="2400" dirty="0">
                <a:solidFill>
                  <a:srgbClr val="FF0000"/>
                </a:solidFill>
              </a:rPr>
              <a:t>Did you apply a rigorous scientific processes to collect, analyze and present data to make evidence-based decisions about effective teaching?</a:t>
            </a:r>
          </a:p>
          <a:p>
            <a:pPr marL="0" indent="0">
              <a:buNone/>
            </a:pPr>
            <a:endParaRPr lang="en-US" sz="2400" dirty="0" smtClean="0"/>
          </a:p>
        </p:txBody>
      </p:sp>
      <p:grpSp>
        <p:nvGrpSpPr>
          <p:cNvPr id="4" name="Group 3"/>
          <p:cNvGrpSpPr/>
          <p:nvPr/>
        </p:nvGrpSpPr>
        <p:grpSpPr>
          <a:xfrm>
            <a:off x="914400" y="5870138"/>
            <a:ext cx="6143626" cy="1292662"/>
            <a:chOff x="2162174" y="5793938"/>
            <a:chExt cx="6143626" cy="1292662"/>
          </a:xfrm>
        </p:grpSpPr>
        <p:sp>
          <p:nvSpPr>
            <p:cNvPr id="5" name="TextBox 4"/>
            <p:cNvSpPr txBox="1"/>
            <p:nvPr/>
          </p:nvSpPr>
          <p:spPr>
            <a:xfrm>
              <a:off x="2743201" y="5793938"/>
              <a:ext cx="5562599" cy="1292662"/>
            </a:xfrm>
            <a:prstGeom prst="rect">
              <a:avLst/>
            </a:prstGeom>
            <a:noFill/>
          </p:spPr>
          <p:txBody>
            <a:bodyPr wrap="square" rtlCol="0">
              <a:spAutoFit/>
            </a:bodyPr>
            <a:lstStyle/>
            <a:p>
              <a:pPr marL="292608" lvl="1" indent="0">
                <a:buNone/>
              </a:pPr>
              <a:r>
                <a:rPr lang="en-US" sz="2000" dirty="0"/>
                <a:t>T</a:t>
              </a:r>
              <a:r>
                <a:rPr lang="en-US" sz="2000" b="1" dirty="0"/>
                <a:t>he most misleading assumptions are the </a:t>
              </a:r>
              <a:r>
                <a:rPr lang="en-US" sz="2000" b="1" dirty="0" smtClean="0"/>
                <a:t>ones </a:t>
              </a:r>
              <a:r>
                <a:rPr lang="en-US" sz="2000" b="1" dirty="0"/>
                <a:t>you don’t even know you’re making.</a:t>
              </a:r>
            </a:p>
            <a:p>
              <a:pPr marL="292608" lvl="1" indent="0">
                <a:buNone/>
              </a:pPr>
              <a:r>
                <a:rPr lang="en-US" sz="2000" b="1" dirty="0"/>
                <a:t>	--- </a:t>
              </a:r>
              <a:r>
                <a:rPr lang="en-US" sz="2000" b="1" dirty="0" smtClean="0"/>
                <a:t>Douglas </a:t>
              </a:r>
              <a:r>
                <a:rPr lang="en-US" sz="2000" b="1" dirty="0"/>
                <a:t>Adams</a:t>
              </a:r>
              <a:endParaRPr lang="en-US" sz="2000" dirty="0"/>
            </a:p>
            <a:p>
              <a:endParaRPr lang="en-US" dirty="0"/>
            </a:p>
          </p:txBody>
        </p:sp>
        <p:pic>
          <p:nvPicPr>
            <p:cNvPr id="6" name="Picture 4" descr="Douglas Ada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174" y="5905500"/>
              <a:ext cx="942975" cy="95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778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9416"/>
            <a:ext cx="7391400" cy="5019984"/>
          </a:xfrm>
        </p:spPr>
        <p:txBody>
          <a:bodyPr/>
          <a:lstStyle/>
          <a:p>
            <a:r>
              <a:rPr lang="en-US" dirty="0" smtClean="0"/>
              <a:t>What makes a great teacher?</a:t>
            </a:r>
          </a:p>
          <a:p>
            <a:r>
              <a:rPr lang="en-US" i="1" dirty="0" smtClean="0"/>
              <a:t>Disconnecting</a:t>
            </a:r>
            <a:r>
              <a:rPr lang="en-US" dirty="0" smtClean="0"/>
              <a:t> at </a:t>
            </a:r>
            <a:r>
              <a:rPr lang="en-US" dirty="0" err="1" smtClean="0"/>
              <a:t>USCOTS</a:t>
            </a:r>
            <a:endParaRPr lang="en-US" dirty="0"/>
          </a:p>
          <a:p>
            <a:r>
              <a:rPr lang="en-US" dirty="0" smtClean="0"/>
              <a:t>Scholarship of teaching and learning (</a:t>
            </a:r>
            <a:r>
              <a:rPr lang="en-US" dirty="0" err="1" smtClean="0"/>
              <a:t>SoTL</a:t>
            </a:r>
            <a:r>
              <a:rPr lang="en-US" dirty="0" smtClean="0"/>
              <a:t>)</a:t>
            </a:r>
          </a:p>
          <a:p>
            <a:r>
              <a:rPr lang="en-US" dirty="0" smtClean="0"/>
              <a:t>Growing up in my village</a:t>
            </a:r>
          </a:p>
          <a:p>
            <a:r>
              <a:rPr lang="en-US" dirty="0" smtClean="0"/>
              <a:t>Building your own village</a:t>
            </a:r>
          </a:p>
        </p:txBody>
      </p:sp>
    </p:spTree>
    <p:extLst>
      <p:ext uri="{BB962C8B-B14F-4D97-AF65-F5344CB8AC3E}">
        <p14:creationId xmlns:p14="http://schemas.microsoft.com/office/powerpoint/2010/main" val="40070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3">
                                            <p:txEl>
                                              <p:pRg st="2" end="2"/>
                                            </p:txEl>
                                          </p:spTgt>
                                        </p:tgtEl>
                                        <p:attrNameLst>
                                          <p:attrName>style.color</p:attrName>
                                        </p:attrNameLst>
                                      </p:cBhvr>
                                      <p:to>
                                        <a:srgbClr val="00B050"/>
                                      </p:to>
                                    </p:animClr>
                                    <p:animClr clrSpc="rgb" dir="cw">
                                      <p:cBhvr>
                                        <p:cTn id="7" dur="500" fill="hold"/>
                                        <p:tgtEl>
                                          <p:spTgt spid="3">
                                            <p:txEl>
                                              <p:pRg st="2" end="2"/>
                                            </p:txEl>
                                          </p:spTgt>
                                        </p:tgtEl>
                                        <p:attrNameLst>
                                          <p:attrName>fillcolor</p:attrName>
                                        </p:attrNameLst>
                                      </p:cBhvr>
                                      <p:to>
                                        <a:srgbClr val="00B050"/>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pPr eaLnBrk="1" hangingPunct="1">
              <a:defRPr/>
            </a:pPr>
            <a:r>
              <a:rPr lang="en-US" dirty="0" smtClean="0"/>
              <a:t>What is the scholarship of teaching &amp; learning (</a:t>
            </a:r>
            <a:r>
              <a:rPr lang="en-US" dirty="0" err="1" smtClean="0"/>
              <a:t>SoTL</a:t>
            </a:r>
            <a:r>
              <a:rPr lang="en-US" dirty="0" smtClean="0"/>
              <a:t>)?</a:t>
            </a:r>
            <a:endParaRPr lang="en-US" dirty="0"/>
          </a:p>
        </p:txBody>
      </p:sp>
      <p:sp>
        <p:nvSpPr>
          <p:cNvPr id="3075" name="Content Placeholder 2"/>
          <p:cNvSpPr>
            <a:spLocks noGrp="1"/>
          </p:cNvSpPr>
          <p:nvPr>
            <p:ph idx="1"/>
          </p:nvPr>
        </p:nvSpPr>
        <p:spPr>
          <a:xfrm>
            <a:off x="228600" y="1600200"/>
            <a:ext cx="7924800" cy="4953000"/>
          </a:xfrm>
        </p:spPr>
        <p:txBody>
          <a:bodyPr>
            <a:normAutofit lnSpcReduction="10000"/>
          </a:bodyPr>
          <a:lstStyle/>
          <a:p>
            <a:r>
              <a:rPr lang="en-US" sz="2000" dirty="0" err="1" smtClean="0">
                <a:solidFill>
                  <a:srgbClr val="FF0000"/>
                </a:solidFill>
              </a:rPr>
              <a:t>SoTL</a:t>
            </a:r>
            <a:r>
              <a:rPr lang="en-US" sz="2000" dirty="0" smtClean="0">
                <a:solidFill>
                  <a:srgbClr val="FF0000"/>
                </a:solidFill>
              </a:rPr>
              <a:t> is an evidence-based way….[of] creating a “sustained culture of inquiry about teaching and learning</a:t>
            </a:r>
            <a:r>
              <a:rPr lang="en-US" sz="2000" dirty="0" smtClean="0"/>
              <a:t>” (Maki)…Teaching can always become more effective and learning more significant and enduring. Growth in students and their learning is the life-juice of being a teacher. </a:t>
            </a:r>
            <a:r>
              <a:rPr lang="en-US" sz="2000" dirty="0" err="1" smtClean="0"/>
              <a:t>SoTL</a:t>
            </a:r>
            <a:r>
              <a:rPr lang="en-US" sz="2000" dirty="0" smtClean="0"/>
              <a:t> can stimulate those juices to flow in innovative, effective, and reflective ways.</a:t>
            </a:r>
          </a:p>
          <a:p>
            <a:r>
              <a:rPr lang="en-US" sz="2000" dirty="0" err="1" smtClean="0">
                <a:solidFill>
                  <a:srgbClr val="FF0000"/>
                </a:solidFill>
              </a:rPr>
              <a:t>SoTL</a:t>
            </a:r>
            <a:r>
              <a:rPr lang="en-US" sz="2000" dirty="0" smtClean="0">
                <a:solidFill>
                  <a:srgbClr val="FF0000"/>
                </a:solidFill>
              </a:rPr>
              <a:t> is not only the engagement by individuals in vigorous research on teaching and making that research public in building a body of knowledge, but also an attitude and a way of thinking about teaching</a:t>
            </a:r>
            <a:r>
              <a:rPr lang="en-US" sz="2000" dirty="0" smtClean="0"/>
              <a:t>. </a:t>
            </a:r>
            <a:r>
              <a:rPr lang="en-US" sz="2000" dirty="0" err="1" smtClean="0"/>
              <a:t>SoTL</a:t>
            </a:r>
            <a:r>
              <a:rPr lang="en-US" sz="2000" dirty="0" smtClean="0"/>
              <a:t> emphasizes that teaching is serious intellectual activity that can be both deeply personal and highly collegial. </a:t>
            </a:r>
            <a:r>
              <a:rPr lang="en-US" sz="2000" dirty="0" err="1" smtClean="0"/>
              <a:t>SoTL</a:t>
            </a:r>
            <a:r>
              <a:rPr lang="en-US" sz="2000" dirty="0" smtClean="0"/>
              <a:t>, as understood in an expansive sense, is perhaps the best way to improve teaching for student understanding. That is a lofty claim, yet one not only possible, but when done well, probable.</a:t>
            </a:r>
          </a:p>
          <a:p>
            <a:endParaRPr lang="en-US" sz="2000" dirty="0" smtClean="0"/>
          </a:p>
          <a:p>
            <a:pPr marL="0" indent="0">
              <a:buNone/>
            </a:pPr>
            <a:r>
              <a:rPr lang="en-US" sz="1600" dirty="0" err="1" smtClean="0">
                <a:solidFill>
                  <a:schemeClr val="tx1"/>
                </a:solidFill>
              </a:rPr>
              <a:t>SoTL</a:t>
            </a:r>
            <a:r>
              <a:rPr lang="en-US" sz="1600" dirty="0" smtClean="0">
                <a:solidFill>
                  <a:schemeClr val="tx1"/>
                </a:solidFill>
              </a:rPr>
              <a:t> Commons - </a:t>
            </a:r>
            <a:r>
              <a:rPr lang="en-US" sz="1600" u="sng" dirty="0" smtClean="0">
                <a:solidFill>
                  <a:srgbClr val="FF0000"/>
                </a:solidFill>
                <a:hlinkClick r:id="rId2"/>
              </a:rPr>
              <a:t>http://academics.georgiasouthern.edu/ijsotl/conference/2013/</a:t>
            </a:r>
            <a:endParaRPr lang="en-US" sz="1800" dirty="0" smtClean="0">
              <a:solidFill>
                <a:srgbClr val="FF0000"/>
              </a:solidFill>
            </a:endParaRPr>
          </a:p>
          <a:p>
            <a:pPr eaLnBrk="1" hangingPunct="1">
              <a:defRPr/>
            </a:pPr>
            <a:endParaRPr lang="en-US" dirty="0" smtClean="0"/>
          </a:p>
        </p:txBody>
      </p:sp>
    </p:spTree>
    <p:extLst>
      <p:ext uri="{BB962C8B-B14F-4D97-AF65-F5344CB8AC3E}">
        <p14:creationId xmlns:p14="http://schemas.microsoft.com/office/powerpoint/2010/main" val="1536540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and benefit of </a:t>
            </a:r>
            <a:r>
              <a:rPr lang="en-US" dirty="0" err="1" smtClean="0"/>
              <a:t>sotl</a:t>
            </a:r>
            <a:endParaRPr lang="en-US" dirty="0"/>
          </a:p>
        </p:txBody>
      </p:sp>
      <p:sp>
        <p:nvSpPr>
          <p:cNvPr id="3" name="Content Placeholder 2"/>
          <p:cNvSpPr>
            <a:spLocks noGrp="1"/>
          </p:cNvSpPr>
          <p:nvPr>
            <p:ph idx="1"/>
          </p:nvPr>
        </p:nvSpPr>
        <p:spPr>
          <a:xfrm>
            <a:off x="457200" y="1609416"/>
            <a:ext cx="7543800" cy="4846320"/>
          </a:xfrm>
        </p:spPr>
        <p:txBody>
          <a:bodyPr>
            <a:normAutofit/>
          </a:bodyPr>
          <a:lstStyle/>
          <a:p>
            <a:r>
              <a:rPr lang="en-US" u="sng" dirty="0" smtClean="0"/>
              <a:t>Doing the Scholarship of Teaching and Learning in Mathematics</a:t>
            </a:r>
            <a:r>
              <a:rPr lang="en-US" dirty="0" smtClean="0"/>
              <a:t>.  Dewar &amp; Bennett. 2015.</a:t>
            </a:r>
          </a:p>
          <a:p>
            <a:pPr lvl="1"/>
            <a:r>
              <a:rPr lang="en-US" dirty="0" smtClean="0"/>
              <a:t>Provide guidance for scholarly study of teaching</a:t>
            </a:r>
          </a:p>
          <a:p>
            <a:pPr lvl="1"/>
            <a:r>
              <a:rPr lang="en-US" dirty="0" smtClean="0"/>
              <a:t>Promote understanding of value to community</a:t>
            </a:r>
          </a:p>
          <a:p>
            <a:r>
              <a:rPr lang="en-US" dirty="0" smtClean="0"/>
              <a:t>Shulman’s (1999) “taxonomy of </a:t>
            </a:r>
            <a:r>
              <a:rPr lang="en-US" dirty="0" err="1" smtClean="0"/>
              <a:t>pedago</a:t>
            </a:r>
            <a:r>
              <a:rPr lang="en-US" dirty="0" smtClean="0"/>
              <a:t>-pathology,” when learning doesn’t go so well (for students)</a:t>
            </a:r>
          </a:p>
          <a:p>
            <a:pPr lvl="1"/>
            <a:r>
              <a:rPr lang="en-US" dirty="0" smtClean="0"/>
              <a:t>Amnesia – forget what they learned</a:t>
            </a:r>
          </a:p>
          <a:p>
            <a:pPr lvl="1"/>
            <a:r>
              <a:rPr lang="en-US" dirty="0" smtClean="0"/>
              <a:t>Fantasia – persistent misconceptions</a:t>
            </a:r>
          </a:p>
          <a:p>
            <a:pPr lvl="1"/>
            <a:r>
              <a:rPr lang="en-US" dirty="0" smtClean="0"/>
              <a:t>Inertia – inability to use what they learned</a:t>
            </a:r>
          </a:p>
        </p:txBody>
      </p:sp>
    </p:spTree>
    <p:extLst>
      <p:ext uri="{BB962C8B-B14F-4D97-AF65-F5344CB8AC3E}">
        <p14:creationId xmlns:p14="http://schemas.microsoft.com/office/powerpoint/2010/main" val="19604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Pedago</a:t>
            </a:r>
            <a:r>
              <a:rPr lang="en-US" dirty="0" smtClean="0"/>
              <a:t>-pathology of teaching</a:t>
            </a:r>
            <a:endParaRPr lang="en-US" dirty="0"/>
          </a:p>
        </p:txBody>
      </p:sp>
      <p:sp>
        <p:nvSpPr>
          <p:cNvPr id="3" name="Content Placeholder 2"/>
          <p:cNvSpPr>
            <a:spLocks noGrp="1"/>
          </p:cNvSpPr>
          <p:nvPr>
            <p:ph idx="1"/>
          </p:nvPr>
        </p:nvSpPr>
        <p:spPr>
          <a:xfrm>
            <a:off x="457200" y="1609416"/>
            <a:ext cx="7467600" cy="5019984"/>
          </a:xfrm>
        </p:spPr>
        <p:txBody>
          <a:bodyPr>
            <a:normAutofit lnSpcReduction="10000"/>
          </a:bodyPr>
          <a:lstStyle/>
          <a:p>
            <a:r>
              <a:rPr lang="en-US" dirty="0" smtClean="0"/>
              <a:t>Amnesia</a:t>
            </a:r>
          </a:p>
          <a:p>
            <a:pPr lvl="1"/>
            <a:r>
              <a:rPr lang="en-US" dirty="0"/>
              <a:t>F</a:t>
            </a:r>
            <a:r>
              <a:rPr lang="en-US" dirty="0" smtClean="0"/>
              <a:t>orget from one semester to the next</a:t>
            </a:r>
          </a:p>
          <a:p>
            <a:pPr lvl="1"/>
            <a:r>
              <a:rPr lang="en-US" dirty="0"/>
              <a:t>N</a:t>
            </a:r>
            <a:r>
              <a:rPr lang="en-US" dirty="0" smtClean="0"/>
              <a:t>eed data to document and share changes</a:t>
            </a:r>
          </a:p>
          <a:p>
            <a:r>
              <a:rPr lang="en-US" dirty="0" smtClean="0"/>
              <a:t>Fantasia</a:t>
            </a:r>
          </a:p>
          <a:p>
            <a:pPr lvl="1"/>
            <a:r>
              <a:rPr lang="en-US" dirty="0" smtClean="0"/>
              <a:t>Misperceptions of what students bring, think, learn, find challenging, or don’t understand</a:t>
            </a:r>
          </a:p>
          <a:p>
            <a:pPr lvl="1"/>
            <a:r>
              <a:rPr lang="en-US" dirty="0" err="1" smtClean="0"/>
              <a:t>SoTL</a:t>
            </a:r>
            <a:r>
              <a:rPr lang="en-US" dirty="0" smtClean="0"/>
              <a:t> researchers often shift from “What worked?” to “What if…?” questions as they discover the unexpected</a:t>
            </a:r>
          </a:p>
          <a:p>
            <a:r>
              <a:rPr lang="en-US" dirty="0" smtClean="0"/>
              <a:t>Inertia</a:t>
            </a:r>
          </a:p>
          <a:p>
            <a:pPr lvl="1"/>
            <a:r>
              <a:rPr lang="en-US" dirty="0" smtClean="0"/>
              <a:t>What is the best way to teach?  Lecture!</a:t>
            </a:r>
          </a:p>
          <a:p>
            <a:pPr lvl="1"/>
            <a:r>
              <a:rPr lang="en-US" dirty="0" smtClean="0"/>
              <a:t>That is the way we have been taught</a:t>
            </a:r>
          </a:p>
          <a:p>
            <a:pPr lvl="1"/>
            <a:r>
              <a:rPr lang="en-US" dirty="0" smtClean="0"/>
              <a:t>It’s the easiest way to still get your paycheck</a:t>
            </a:r>
            <a:endParaRPr lang="en-US" dirty="0"/>
          </a:p>
        </p:txBody>
      </p:sp>
      <p:sp>
        <p:nvSpPr>
          <p:cNvPr id="4" name="Rectangle 3"/>
          <p:cNvSpPr/>
          <p:nvPr/>
        </p:nvSpPr>
        <p:spPr>
          <a:xfrm>
            <a:off x="5181600" y="5257800"/>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9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left)">
                                      <p:cBhvr>
                                        <p:cTn id="18" dur="500"/>
                                        <p:tgtEl>
                                          <p:spTgt spid="3">
                                            <p:txEl>
                                              <p:pRg st="6" end="6"/>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left)">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22" presetClass="entr" presetSubtype="8"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500"/>
                                        <p:tgtEl>
                                          <p:spTgt spid="3">
                                            <p:txEl>
                                              <p:pRg st="8" end="8"/>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397857" y="1905000"/>
            <a:ext cx="3759838" cy="2943934"/>
            <a:chOff x="3975550" y="2178240"/>
            <a:chExt cx="4422715" cy="2943934"/>
          </a:xfrm>
        </p:grpSpPr>
        <p:pic>
          <p:nvPicPr>
            <p:cNvPr id="3074" name="Picture 2" descr="http://appraisalnewsonline.typepad.com/photos/uncategorized/2008/05/14/applause_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664" y="2178240"/>
              <a:ext cx="4038601" cy="26856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75550" y="4891342"/>
              <a:ext cx="4316561" cy="230832"/>
            </a:xfrm>
            <a:prstGeom prst="rect">
              <a:avLst/>
            </a:prstGeom>
            <a:noFill/>
          </p:spPr>
          <p:txBody>
            <a:bodyPr wrap="none" rtlCol="0">
              <a:spAutoFit/>
            </a:bodyPr>
            <a:lstStyle/>
            <a:p>
              <a:r>
                <a:rPr lang="en-US" sz="900" dirty="0"/>
                <a:t>http://yomamaldn.blogspot.com/2008/11/round-of-applause.html</a:t>
              </a:r>
            </a:p>
          </p:txBody>
        </p:sp>
      </p:grpSp>
      <p:pic>
        <p:nvPicPr>
          <p:cNvPr id="9218" name="Picture 2" descr="http://www.likeateam.com/wp-content/uploads/2012/08/Climbing-to-success-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99" y="1752600"/>
            <a:ext cx="2857500" cy="43433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495800" y="3013242"/>
            <a:ext cx="3571651" cy="2215991"/>
          </a:xfrm>
          <a:prstGeom prst="rect">
            <a:avLst/>
          </a:prstGeom>
          <a:noFill/>
        </p:spPr>
        <p:txBody>
          <a:bodyPr wrap="square" rtlCol="0">
            <a:spAutoFit/>
          </a:bodyPr>
          <a:lstStyle/>
          <a:p>
            <a:pPr algn="ctr"/>
            <a:r>
              <a:rPr lang="en-US" sz="13800" b="1" i="1" dirty="0" smtClean="0">
                <a:solidFill>
                  <a:srgbClr val="00B050"/>
                </a:solidFill>
                <a:effectLst>
                  <a:outerShdw blurRad="38100" dist="38100" dir="2700000" algn="tl">
                    <a:srgbClr val="000000">
                      <a:alpha val="43137"/>
                    </a:srgbClr>
                  </a:outerShdw>
                </a:effectLst>
              </a:rPr>
              <a:t>$$$</a:t>
            </a:r>
            <a:endParaRPr lang="en-US" sz="13800" b="1" i="1" dirty="0">
              <a:solidFill>
                <a:srgbClr val="00B050"/>
              </a:solidFill>
              <a:effectLst>
                <a:outerShdw blurRad="38100" dist="38100" dir="2700000" algn="tl">
                  <a:srgbClr val="000000">
                    <a:alpha val="43137"/>
                  </a:srgbClr>
                </a:outerShdw>
              </a:effectLst>
            </a:endParaRPr>
          </a:p>
        </p:txBody>
      </p:sp>
      <p:grpSp>
        <p:nvGrpSpPr>
          <p:cNvPr id="19" name="Group 18"/>
          <p:cNvGrpSpPr/>
          <p:nvPr/>
        </p:nvGrpSpPr>
        <p:grpSpPr>
          <a:xfrm>
            <a:off x="4523504" y="2240502"/>
            <a:ext cx="3543948" cy="3017298"/>
            <a:chOff x="155574" y="4584069"/>
            <a:chExt cx="2714625" cy="2047563"/>
          </a:xfrm>
        </p:grpSpPr>
        <p:pic>
          <p:nvPicPr>
            <p:cNvPr id="3076" name="Picture 4" descr="http://media.namx.org/images/webstatic/network/nam_network_285x1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4584069"/>
              <a:ext cx="2714625" cy="18573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200" y="6400800"/>
              <a:ext cx="2265364" cy="230832"/>
            </a:xfrm>
            <a:prstGeom prst="rect">
              <a:avLst/>
            </a:prstGeom>
            <a:noFill/>
          </p:spPr>
          <p:txBody>
            <a:bodyPr wrap="none" rtlCol="0">
              <a:spAutoFit/>
            </a:bodyPr>
            <a:lstStyle/>
            <a:p>
              <a:r>
                <a:rPr lang="en-US" sz="900" dirty="0"/>
                <a:t>http://newamericamedia.org/network/</a:t>
              </a:r>
            </a:p>
          </p:txBody>
        </p:sp>
      </p:grpSp>
      <p:pic>
        <p:nvPicPr>
          <p:cNvPr id="3078" name="Picture 6" descr="C:\Users\mposner\AppData\Local\Microsoft\Windows\Temporary Internet Files\Content.IE5\KU54L25O\idea-azione-motivazion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219" y="2451136"/>
            <a:ext cx="3209781" cy="39230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Professional benefits of </a:t>
            </a:r>
            <a:r>
              <a:rPr lang="en-US" dirty="0" err="1" smtClean="0"/>
              <a:t>sotl</a:t>
            </a:r>
            <a:endParaRPr lang="en-US" dirty="0"/>
          </a:p>
        </p:txBody>
      </p:sp>
      <p:sp>
        <p:nvSpPr>
          <p:cNvPr id="3" name="Content Placeholder 2"/>
          <p:cNvSpPr>
            <a:spLocks noGrp="1"/>
          </p:cNvSpPr>
          <p:nvPr>
            <p:ph idx="1"/>
          </p:nvPr>
        </p:nvSpPr>
        <p:spPr/>
        <p:txBody>
          <a:bodyPr>
            <a:normAutofit/>
          </a:bodyPr>
          <a:lstStyle/>
          <a:p>
            <a:r>
              <a:rPr lang="en-US" dirty="0" smtClean="0"/>
              <a:t>Counts as merit…for some</a:t>
            </a:r>
          </a:p>
          <a:p>
            <a:r>
              <a:rPr lang="en-US" dirty="0" smtClean="0"/>
              <a:t>Recognition</a:t>
            </a:r>
          </a:p>
          <a:p>
            <a:pPr lvl="1"/>
            <a:r>
              <a:rPr lang="en-US" dirty="0" smtClean="0"/>
              <a:t>One author credited it in</a:t>
            </a:r>
          </a:p>
          <a:p>
            <a:pPr marL="292608" lvl="1" indent="0">
              <a:buNone/>
            </a:pPr>
            <a:r>
              <a:rPr lang="en-US" dirty="0"/>
              <a:t> </a:t>
            </a:r>
            <a:r>
              <a:rPr lang="en-US" dirty="0" smtClean="0"/>
              <a:t>  winning the </a:t>
            </a:r>
            <a:r>
              <a:rPr lang="en-US" dirty="0" err="1" smtClean="0"/>
              <a:t>ASA</a:t>
            </a:r>
            <a:r>
              <a:rPr lang="en-US" dirty="0" smtClean="0"/>
              <a:t> Waller</a:t>
            </a:r>
          </a:p>
          <a:p>
            <a:pPr marL="292608" lvl="1" indent="0">
              <a:buNone/>
            </a:pPr>
            <a:r>
              <a:rPr lang="en-US" dirty="0"/>
              <a:t> </a:t>
            </a:r>
            <a:r>
              <a:rPr lang="en-US" dirty="0" smtClean="0"/>
              <a:t>  Award and appointment</a:t>
            </a:r>
          </a:p>
          <a:p>
            <a:pPr marL="292608" lvl="1" indent="0">
              <a:buNone/>
            </a:pPr>
            <a:r>
              <a:rPr lang="en-US" dirty="0"/>
              <a:t> </a:t>
            </a:r>
            <a:r>
              <a:rPr lang="en-US" dirty="0" smtClean="0"/>
              <a:t>  to stat </a:t>
            </a:r>
            <a:r>
              <a:rPr lang="en-US" dirty="0" err="1" smtClean="0"/>
              <a:t>ed</a:t>
            </a:r>
            <a:r>
              <a:rPr lang="en-US" dirty="0" smtClean="0"/>
              <a:t> leadership</a:t>
            </a:r>
          </a:p>
          <a:p>
            <a:r>
              <a:rPr lang="en-US" dirty="0" smtClean="0"/>
              <a:t>Grants</a:t>
            </a:r>
          </a:p>
          <a:p>
            <a:r>
              <a:rPr lang="en-US" dirty="0" smtClean="0"/>
              <a:t>Professional connections</a:t>
            </a:r>
          </a:p>
          <a:p>
            <a:r>
              <a:rPr lang="en-US" dirty="0" smtClean="0"/>
              <a:t>New interests &amp; ideas</a:t>
            </a:r>
          </a:p>
          <a:p>
            <a:r>
              <a:rPr lang="en-US" dirty="0" smtClean="0"/>
              <a:t>Continual improvement</a:t>
            </a:r>
            <a:endParaRPr lang="en-US" dirty="0"/>
          </a:p>
        </p:txBody>
      </p:sp>
      <p:grpSp>
        <p:nvGrpSpPr>
          <p:cNvPr id="4" name="Group 3"/>
          <p:cNvGrpSpPr/>
          <p:nvPr/>
        </p:nvGrpSpPr>
        <p:grpSpPr>
          <a:xfrm>
            <a:off x="4495800" y="1387475"/>
            <a:ext cx="3428999" cy="3108325"/>
            <a:chOff x="3377556" y="304800"/>
            <a:chExt cx="4761564" cy="3108325"/>
          </a:xfrm>
        </p:grpSpPr>
        <p:pic>
          <p:nvPicPr>
            <p:cNvPr id="5" name="Picture 2" descr="https://encrypted-tbn0.google.com/images?q=tbn:ANd9GcTFKhwRaLpMpPpERujUj3mkGt8gP3wr-rZDjyrLQ6PSwApr_G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04800"/>
              <a:ext cx="4337198" cy="3108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77556" y="1792069"/>
              <a:ext cx="1346844" cy="646331"/>
            </a:xfrm>
            <a:prstGeom prst="rect">
              <a:avLst/>
            </a:prstGeom>
            <a:solidFill>
              <a:schemeClr val="bg1"/>
            </a:solidFill>
          </p:spPr>
          <p:txBody>
            <a:bodyPr wrap="none" rtlCol="0">
              <a:spAutoFit/>
            </a:bodyPr>
            <a:lstStyle/>
            <a:p>
              <a:r>
                <a:rPr lang="en-US" dirty="0" smtClean="0">
                  <a:latin typeface="Algerian" pitchFamily="82" charset="0"/>
                </a:rPr>
                <a:t>Research</a:t>
              </a:r>
            </a:p>
            <a:p>
              <a:endParaRPr lang="en-US" dirty="0">
                <a:latin typeface="Algerian" pitchFamily="82" charset="0"/>
              </a:endParaRPr>
            </a:p>
          </p:txBody>
        </p:sp>
        <p:sp>
          <p:nvSpPr>
            <p:cNvPr id="7" name="TextBox 6"/>
            <p:cNvSpPr txBox="1"/>
            <p:nvPr/>
          </p:nvSpPr>
          <p:spPr>
            <a:xfrm>
              <a:off x="5305628" y="2590800"/>
              <a:ext cx="1095173" cy="492443"/>
            </a:xfrm>
            <a:prstGeom prst="rect">
              <a:avLst/>
            </a:prstGeom>
            <a:solidFill>
              <a:schemeClr val="bg1"/>
            </a:solidFill>
          </p:spPr>
          <p:txBody>
            <a:bodyPr wrap="none" rtlCol="0">
              <a:spAutoFit/>
            </a:bodyPr>
            <a:lstStyle/>
            <a:p>
              <a:r>
                <a:rPr lang="en-US" dirty="0" smtClean="0">
                  <a:latin typeface="Algerian" pitchFamily="82" charset="0"/>
                </a:rPr>
                <a:t>Service</a:t>
              </a:r>
            </a:p>
            <a:p>
              <a:endParaRPr lang="en-US" sz="800" dirty="0" smtClean="0">
                <a:latin typeface="Algerian" pitchFamily="82" charset="0"/>
              </a:endParaRPr>
            </a:p>
          </p:txBody>
        </p:sp>
        <p:sp>
          <p:nvSpPr>
            <p:cNvPr id="8" name="TextBox 7"/>
            <p:cNvSpPr txBox="1"/>
            <p:nvPr/>
          </p:nvSpPr>
          <p:spPr>
            <a:xfrm>
              <a:off x="6858000" y="1858962"/>
              <a:ext cx="1281120" cy="646331"/>
            </a:xfrm>
            <a:prstGeom prst="rect">
              <a:avLst/>
            </a:prstGeom>
            <a:solidFill>
              <a:schemeClr val="bg1"/>
            </a:solidFill>
          </p:spPr>
          <p:txBody>
            <a:bodyPr wrap="none" rtlCol="0">
              <a:spAutoFit/>
            </a:bodyPr>
            <a:lstStyle/>
            <a:p>
              <a:r>
                <a:rPr lang="en-US" dirty="0" smtClean="0">
                  <a:latin typeface="Algerian" pitchFamily="82" charset="0"/>
                </a:rPr>
                <a:t>Teaching</a:t>
              </a:r>
            </a:p>
            <a:p>
              <a:endParaRPr lang="en-US" dirty="0">
                <a:latin typeface="Algerian" pitchFamily="82" charset="0"/>
              </a:endParaRPr>
            </a:p>
          </p:txBody>
        </p:sp>
      </p:grpSp>
      <p:grpSp>
        <p:nvGrpSpPr>
          <p:cNvPr id="9" name="Group 8"/>
          <p:cNvGrpSpPr/>
          <p:nvPr/>
        </p:nvGrpSpPr>
        <p:grpSpPr>
          <a:xfrm>
            <a:off x="5315777" y="4319915"/>
            <a:ext cx="2235093" cy="2385685"/>
            <a:chOff x="4801838" y="3429000"/>
            <a:chExt cx="2587803" cy="2766685"/>
          </a:xfrm>
        </p:grpSpPr>
        <p:pic>
          <p:nvPicPr>
            <p:cNvPr id="10" name="Picture 4" descr="https://encrypted-tbn0.google.com/images?q=tbn:ANd9GcSS7qMqNKXmFoJV25HYiEEQsp3ncygf3e6drXG840DODIdXtGe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1838" y="3429000"/>
              <a:ext cx="2587803" cy="27666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189518" y="4163190"/>
              <a:ext cx="1521763" cy="923330"/>
            </a:xfrm>
            <a:prstGeom prst="rect">
              <a:avLst/>
            </a:prstGeom>
            <a:solidFill>
              <a:schemeClr val="bg1">
                <a:lumMod val="65000"/>
              </a:schemeClr>
            </a:solidFill>
          </p:spPr>
          <p:txBody>
            <a:bodyPr wrap="none" lIns="91440" tIns="45720" rIns="91440" bIns="45720">
              <a:spAutoFit/>
            </a:bodyPr>
            <a:lstStyle/>
            <a:p>
              <a:pPr algn="ct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Rounded MT Bold" pitchFamily="34" charset="0"/>
                </a:rPr>
                <a:t>Published…</a:t>
              </a:r>
            </a:p>
            <a:p>
              <a:pPr algn="ct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Rounded MT Bold" pitchFamily="34" charset="0"/>
                </a:rPr>
                <a:t>Still</a:t>
              </a:r>
            </a:p>
            <a:p>
              <a:pPr algn="ct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Rounded MT Bold" pitchFamily="34" charset="0"/>
                </a:rPr>
                <a:t>Perished</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Rounded MT Bold" pitchFamily="34" charset="0"/>
              </a:endParaRPr>
            </a:p>
          </p:txBody>
        </p:sp>
      </p:grpSp>
      <p:pic>
        <p:nvPicPr>
          <p:cNvPr id="7170" name="Picture 2" descr="https://www.causeweb.org/webinar/teaching/2006-10/holcomb_joh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1097" y="4857796"/>
            <a:ext cx="1830303" cy="17827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124200" y="1676400"/>
            <a:ext cx="174321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1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xit" presetSubtype="8" fill="hold" grpId="0" nodeType="withEffect">
                                  <p:stCondLst>
                                    <p:cond delay="0"/>
                                  </p:stCondLst>
                                  <p:childTnLst>
                                    <p:animEffect transition="out" filter="wipe(left)">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fade">
                                      <p:cBhvr>
                                        <p:cTn id="31" dur="500"/>
                                        <p:tgtEl>
                                          <p:spTgt spid="717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7170"/>
                                        </p:tgtEl>
                                      </p:cBhvr>
                                    </p:animEffect>
                                    <p:set>
                                      <p:cBhvr>
                                        <p:cTn id="39" dur="1" fill="hold">
                                          <p:stCondLst>
                                            <p:cond delay="499"/>
                                          </p:stCondLst>
                                        </p:cTn>
                                        <p:tgtEl>
                                          <p:spTgt spid="7170"/>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
                                            <p:txEl>
                                              <p:pRg st="0" end="0"/>
                                            </p:txEl>
                                          </p:spTgt>
                                        </p:tgtEl>
                                      </p:cBhvr>
                                    </p:animEffect>
                                    <p:set>
                                      <p:cBhvr>
                                        <p:cTn id="47" dur="1" fill="hold">
                                          <p:stCondLst>
                                            <p:cond delay="499"/>
                                          </p:stCondLst>
                                        </p:cTn>
                                        <p:tgtEl>
                                          <p:spTgt spid="17">
                                            <p:txEl>
                                              <p:pRg st="0" end="0"/>
                                            </p:txEl>
                                          </p:spTgt>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3078"/>
                                        </p:tgtEl>
                                        <p:attrNameLst>
                                          <p:attrName>style.visibility</p:attrName>
                                        </p:attrNameLst>
                                      </p:cBhvr>
                                      <p:to>
                                        <p:strVal val="visible"/>
                                      </p:to>
                                    </p:set>
                                    <p:animEffect transition="in" filter="fade">
                                      <p:cBhvr>
                                        <p:cTn id="58" dur="500"/>
                                        <p:tgtEl>
                                          <p:spTgt spid="307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78"/>
                                        </p:tgtEl>
                                      </p:cBhvr>
                                    </p:animEffect>
                                    <p:set>
                                      <p:cBhvr>
                                        <p:cTn id="63" dur="1" fill="hold">
                                          <p:stCondLst>
                                            <p:cond delay="499"/>
                                          </p:stCondLst>
                                        </p:cTn>
                                        <p:tgtEl>
                                          <p:spTgt spid="3078"/>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9218"/>
                                        </p:tgtEl>
                                        <p:attrNameLst>
                                          <p:attrName>style.visibility</p:attrName>
                                        </p:attrNameLst>
                                      </p:cBhvr>
                                      <p:to>
                                        <p:strVal val="visible"/>
                                      </p:to>
                                    </p:set>
                                    <p:animEffect transition="in" filter="fade">
                                      <p:cBhvr>
                                        <p:cTn id="6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 learned at </a:t>
            </a:r>
            <a:r>
              <a:rPr lang="en-US" dirty="0" err="1" smtClean="0"/>
              <a:t>uscots</a:t>
            </a:r>
            <a:r>
              <a:rPr lang="en-US" dirty="0" smtClean="0"/>
              <a:t> 2015</a:t>
            </a:r>
            <a:endParaRPr lang="en-US" dirty="0"/>
          </a:p>
        </p:txBody>
      </p:sp>
      <p:sp>
        <p:nvSpPr>
          <p:cNvPr id="3" name="Content Placeholder 2"/>
          <p:cNvSpPr>
            <a:spLocks noGrp="1"/>
          </p:cNvSpPr>
          <p:nvPr>
            <p:ph idx="1"/>
          </p:nvPr>
        </p:nvSpPr>
        <p:spPr>
          <a:xfrm>
            <a:off x="457200" y="1609416"/>
            <a:ext cx="7620000" cy="5248584"/>
          </a:xfrm>
        </p:spPr>
        <p:txBody>
          <a:bodyPr>
            <a:normAutofit/>
          </a:bodyPr>
          <a:lstStyle/>
          <a:p>
            <a:r>
              <a:rPr lang="en-US" dirty="0" smtClean="0"/>
              <a:t>I am teaching intro stat all wrong</a:t>
            </a:r>
          </a:p>
          <a:p>
            <a:pPr lvl="1"/>
            <a:r>
              <a:rPr lang="en-US" dirty="0" smtClean="0"/>
              <a:t>..but so is everyone using the textbooks of many of the presenters themselves</a:t>
            </a:r>
          </a:p>
          <a:p>
            <a:r>
              <a:rPr lang="en-US" dirty="0" smtClean="0"/>
              <a:t>More </a:t>
            </a:r>
            <a:r>
              <a:rPr lang="en-US" dirty="0"/>
              <a:t>programming skills and better data</a:t>
            </a:r>
          </a:p>
          <a:p>
            <a:r>
              <a:rPr lang="en-US" dirty="0" smtClean="0"/>
              <a:t>I love </a:t>
            </a:r>
            <a:r>
              <a:rPr lang="en-US" u="sng" dirty="0" smtClean="0"/>
              <a:t>making connections</a:t>
            </a:r>
            <a:r>
              <a:rPr lang="en-US" dirty="0" smtClean="0"/>
              <a:t> with my colleagues and am inspired by their work and energy</a:t>
            </a:r>
          </a:p>
          <a:p>
            <a:r>
              <a:rPr lang="en-US" dirty="0" smtClean="0"/>
              <a:t>We stand on the shoulders of giants</a:t>
            </a:r>
          </a:p>
          <a:p>
            <a:r>
              <a:rPr lang="en-US" dirty="0" smtClean="0"/>
              <a:t>Allan is great at many things</a:t>
            </a:r>
          </a:p>
          <a:p>
            <a:pPr lvl="1"/>
            <a:r>
              <a:rPr lang="en-US" dirty="0" smtClean="0"/>
              <a:t>….Jim, Roger, </a:t>
            </a:r>
            <a:r>
              <a:rPr lang="en-US" dirty="0" err="1" smtClean="0"/>
              <a:t>Shonda</a:t>
            </a:r>
            <a:r>
              <a:rPr lang="en-US" dirty="0" smtClean="0"/>
              <a:t>, Michael ???</a:t>
            </a:r>
          </a:p>
          <a:p>
            <a:r>
              <a:rPr lang="en-US" dirty="0" smtClean="0"/>
              <a:t>Reinforce the messages</a:t>
            </a:r>
            <a:endParaRPr lang="en-US" dirty="0"/>
          </a:p>
        </p:txBody>
      </p:sp>
      <p:pic>
        <p:nvPicPr>
          <p:cNvPr id="7170" name="Picture 2" descr="&#10;    \Pr\!\big[h(T_n-\theta)\geq\varepsilon\big] \leq \frac{\operatorname{E}\big[h(T_n-\theta)\big]}{\varepsilon},&#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131091"/>
            <a:ext cx="3796744" cy="5745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11803" y="6106180"/>
            <a:ext cx="2069797" cy="523220"/>
          </a:xfrm>
          <a:prstGeom prst="rect">
            <a:avLst/>
          </a:prstGeom>
          <a:noFill/>
        </p:spPr>
        <p:txBody>
          <a:bodyPr wrap="none" rtlCol="0">
            <a:spAutoFit/>
          </a:bodyPr>
          <a:lstStyle/>
          <a:p>
            <a:r>
              <a:rPr lang="en-US" sz="2800" dirty="0" smtClean="0"/>
              <a:t>Consistency</a:t>
            </a:r>
            <a:endParaRPr lang="en-US" sz="2800" dirty="0"/>
          </a:p>
        </p:txBody>
      </p:sp>
    </p:spTree>
    <p:extLst>
      <p:ext uri="{BB962C8B-B14F-4D97-AF65-F5344CB8AC3E}">
        <p14:creationId xmlns:p14="http://schemas.microsoft.com/office/powerpoint/2010/main" val="365242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0"/>
                                        </p:tgtEl>
                                        <p:attrNameLst>
                                          <p:attrName>style.visibility</p:attrName>
                                        </p:attrNameLst>
                                      </p:cBhvr>
                                      <p:to>
                                        <p:strVal val="visible"/>
                                      </p:to>
                                    </p:set>
                                    <p:animEffect transition="in" filter="fade">
                                      <p:cBhvr>
                                        <p:cTn id="47" dur="500"/>
                                        <p:tgtEl>
                                          <p:spTgt spid="71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Sotl</a:t>
            </a:r>
            <a:r>
              <a:rPr lang="en-US" dirty="0" smtClean="0"/>
              <a:t> at the </a:t>
            </a:r>
            <a:r>
              <a:rPr lang="en-US" u="sng" dirty="0" smtClean="0"/>
              <a:t>communal</a:t>
            </a:r>
            <a:r>
              <a:rPr lang="en-US" dirty="0" smtClean="0"/>
              <a:t> level</a:t>
            </a:r>
            <a:endParaRPr lang="en-US" dirty="0"/>
          </a:p>
        </p:txBody>
      </p:sp>
      <p:sp>
        <p:nvSpPr>
          <p:cNvPr id="3" name="Content Placeholder 2"/>
          <p:cNvSpPr>
            <a:spLocks noGrp="1"/>
          </p:cNvSpPr>
          <p:nvPr>
            <p:ph idx="1"/>
          </p:nvPr>
        </p:nvSpPr>
        <p:spPr>
          <a:xfrm>
            <a:off x="457200" y="1609416"/>
            <a:ext cx="7543800" cy="5096184"/>
          </a:xfrm>
        </p:spPr>
        <p:txBody>
          <a:bodyPr>
            <a:normAutofit lnSpcReduction="10000"/>
          </a:bodyPr>
          <a:lstStyle/>
          <a:p>
            <a:r>
              <a:rPr lang="en-US" dirty="0" smtClean="0"/>
              <a:t>Curriculum</a:t>
            </a:r>
          </a:p>
          <a:p>
            <a:pPr lvl="1"/>
            <a:r>
              <a:rPr lang="en-US" dirty="0" smtClean="0"/>
              <a:t>Simulation-based vs. Traditional?</a:t>
            </a:r>
          </a:p>
          <a:p>
            <a:r>
              <a:rPr lang="en-US" dirty="0" smtClean="0"/>
              <a:t>Pedagogical methods</a:t>
            </a:r>
          </a:p>
          <a:p>
            <a:pPr lvl="1"/>
            <a:r>
              <a:rPr lang="en-US" dirty="0" smtClean="0"/>
              <a:t>Active learning</a:t>
            </a:r>
          </a:p>
          <a:p>
            <a:pPr lvl="1"/>
            <a:r>
              <a:rPr lang="en-US" dirty="0" smtClean="0"/>
              <a:t>The flipped/hybrid classrooms</a:t>
            </a:r>
          </a:p>
          <a:p>
            <a:pPr lvl="1"/>
            <a:r>
              <a:rPr lang="en-US" dirty="0" smtClean="0"/>
              <a:t>MOOCs</a:t>
            </a:r>
          </a:p>
          <a:p>
            <a:r>
              <a:rPr lang="en-US" dirty="0" smtClean="0"/>
              <a:t>Teacher training</a:t>
            </a:r>
          </a:p>
          <a:p>
            <a:pPr lvl="1"/>
            <a:r>
              <a:rPr lang="en-US" dirty="0" smtClean="0"/>
              <a:t>Statistics PhD</a:t>
            </a:r>
          </a:p>
          <a:p>
            <a:pPr lvl="1"/>
            <a:r>
              <a:rPr lang="en-US" dirty="0" smtClean="0"/>
              <a:t>No or little statistics background</a:t>
            </a:r>
          </a:p>
          <a:p>
            <a:r>
              <a:rPr lang="en-US" dirty="0" smtClean="0"/>
              <a:t>What are the challenges and opportunities?</a:t>
            </a:r>
          </a:p>
          <a:p>
            <a:pPr lvl="1"/>
            <a:r>
              <a:rPr lang="en-US" dirty="0" smtClean="0"/>
              <a:t>Opportunities – broad impact</a:t>
            </a:r>
          </a:p>
          <a:p>
            <a:pPr lvl="1"/>
            <a:r>
              <a:rPr lang="en-US" dirty="0" smtClean="0"/>
              <a:t>Challenges – large-scale (time, logistics, etc.)</a:t>
            </a:r>
          </a:p>
          <a:p>
            <a:pPr lvl="1"/>
            <a:endParaRPr lang="en-US" dirty="0" smtClean="0"/>
          </a:p>
        </p:txBody>
      </p:sp>
    </p:spTree>
    <p:extLst>
      <p:ext uri="{BB962C8B-B14F-4D97-AF65-F5344CB8AC3E}">
        <p14:creationId xmlns:p14="http://schemas.microsoft.com/office/powerpoint/2010/main" val="27500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left)">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SOTL</a:t>
            </a:r>
            <a:r>
              <a:rPr lang="en-US" dirty="0" smtClean="0"/>
              <a:t> at the </a:t>
            </a:r>
            <a:r>
              <a:rPr lang="en-US" u="sng" dirty="0" smtClean="0"/>
              <a:t>individual</a:t>
            </a:r>
            <a:r>
              <a:rPr lang="en-US" dirty="0" smtClean="0"/>
              <a:t> level</a:t>
            </a:r>
            <a:endParaRPr lang="en-US" dirty="0"/>
          </a:p>
        </p:txBody>
      </p:sp>
      <p:sp>
        <p:nvSpPr>
          <p:cNvPr id="3" name="Content Placeholder 2"/>
          <p:cNvSpPr>
            <a:spLocks noGrp="1"/>
          </p:cNvSpPr>
          <p:nvPr>
            <p:ph idx="1"/>
          </p:nvPr>
        </p:nvSpPr>
        <p:spPr>
          <a:xfrm>
            <a:off x="457200" y="1609416"/>
            <a:ext cx="7543800" cy="5248584"/>
          </a:xfrm>
        </p:spPr>
        <p:txBody>
          <a:bodyPr>
            <a:normAutofit/>
          </a:bodyPr>
          <a:lstStyle/>
          <a:p>
            <a:r>
              <a:rPr lang="en-US" dirty="0" smtClean="0"/>
              <a:t>What </a:t>
            </a:r>
            <a:r>
              <a:rPr lang="en-US" dirty="0"/>
              <a:t>works </a:t>
            </a:r>
            <a:r>
              <a:rPr lang="en-US" dirty="0" smtClean="0"/>
              <a:t>best</a:t>
            </a:r>
          </a:p>
          <a:p>
            <a:pPr lvl="1"/>
            <a:r>
              <a:rPr lang="en-US" dirty="0" smtClean="0"/>
              <a:t>…for me</a:t>
            </a:r>
          </a:p>
          <a:p>
            <a:pPr lvl="1"/>
            <a:r>
              <a:rPr lang="en-US" dirty="0" smtClean="0"/>
              <a:t>….and my students</a:t>
            </a:r>
          </a:p>
          <a:p>
            <a:pPr lvl="1"/>
            <a:r>
              <a:rPr lang="en-US" dirty="0" smtClean="0"/>
              <a:t>….for this given learning environment?</a:t>
            </a:r>
            <a:endParaRPr lang="en-US" dirty="0"/>
          </a:p>
          <a:p>
            <a:r>
              <a:rPr lang="en-US" dirty="0"/>
              <a:t>What are the challenges and opportunities</a:t>
            </a:r>
          </a:p>
          <a:p>
            <a:pPr lvl="1"/>
            <a:r>
              <a:rPr lang="en-US" dirty="0" smtClean="0"/>
              <a:t>Challenges</a:t>
            </a:r>
          </a:p>
          <a:p>
            <a:pPr lvl="2"/>
            <a:r>
              <a:rPr lang="en-US" dirty="0" smtClean="0"/>
              <a:t>Define the desired outcome</a:t>
            </a:r>
          </a:p>
          <a:p>
            <a:pPr lvl="2"/>
            <a:r>
              <a:rPr lang="en-US" dirty="0" smtClean="0"/>
              <a:t>Designing the study</a:t>
            </a:r>
            <a:endParaRPr lang="en-US" dirty="0"/>
          </a:p>
          <a:p>
            <a:pPr lvl="2"/>
            <a:r>
              <a:rPr lang="en-US" dirty="0" smtClean="0"/>
              <a:t>Finding good assessment instruments</a:t>
            </a:r>
          </a:p>
          <a:p>
            <a:pPr lvl="2"/>
            <a:r>
              <a:rPr lang="en-US" dirty="0" smtClean="0"/>
              <a:t>Recognize (and remove?) personal bias</a:t>
            </a:r>
          </a:p>
          <a:p>
            <a:pPr lvl="1"/>
            <a:r>
              <a:rPr lang="en-US" dirty="0" smtClean="0"/>
              <a:t>Opportunities</a:t>
            </a:r>
          </a:p>
          <a:p>
            <a:pPr lvl="2"/>
            <a:r>
              <a:rPr lang="en-US" dirty="0" smtClean="0"/>
              <a:t>Understand what the students know</a:t>
            </a:r>
          </a:p>
          <a:p>
            <a:pPr lvl="2"/>
            <a:r>
              <a:rPr lang="en-US" dirty="0" smtClean="0"/>
              <a:t>Better enable student learning</a:t>
            </a:r>
          </a:p>
        </p:txBody>
      </p:sp>
    </p:spTree>
    <p:extLst>
      <p:ext uri="{BB962C8B-B14F-4D97-AF65-F5344CB8AC3E}">
        <p14:creationId xmlns:p14="http://schemas.microsoft.com/office/powerpoint/2010/main" val="41887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ipe(left)">
                                      <p:cBhvr>
                                        <p:cTn id="55" dur="500"/>
                                        <p:tgtEl>
                                          <p:spTgt spid="3">
                                            <p:txEl>
                                              <p:pRg st="10" end="10"/>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ipe(left)">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wipe(left)">
                                      <p:cBhvr>
                                        <p:cTn id="6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9416"/>
            <a:ext cx="7391400" cy="5019984"/>
          </a:xfrm>
        </p:spPr>
        <p:txBody>
          <a:bodyPr/>
          <a:lstStyle/>
          <a:p>
            <a:r>
              <a:rPr lang="en-US" dirty="0" smtClean="0"/>
              <a:t>What makes a great teacher?</a:t>
            </a:r>
          </a:p>
          <a:p>
            <a:r>
              <a:rPr lang="en-US" i="1" dirty="0" smtClean="0"/>
              <a:t>Disconnecting </a:t>
            </a:r>
            <a:r>
              <a:rPr lang="en-US" dirty="0" smtClean="0"/>
              <a:t>at </a:t>
            </a:r>
            <a:r>
              <a:rPr lang="en-US" dirty="0" err="1" smtClean="0"/>
              <a:t>USCOTS</a:t>
            </a:r>
            <a:endParaRPr lang="en-US" dirty="0"/>
          </a:p>
          <a:p>
            <a:r>
              <a:rPr lang="en-US" dirty="0" smtClean="0"/>
              <a:t>Scholarship of teaching and learning (</a:t>
            </a:r>
            <a:r>
              <a:rPr lang="en-US" dirty="0" err="1" smtClean="0"/>
              <a:t>SoTL</a:t>
            </a:r>
            <a:r>
              <a:rPr lang="en-US" dirty="0" smtClean="0"/>
              <a:t>)</a:t>
            </a:r>
          </a:p>
          <a:p>
            <a:r>
              <a:rPr lang="en-US" dirty="0" smtClean="0"/>
              <a:t>Growing up in my village</a:t>
            </a:r>
          </a:p>
          <a:p>
            <a:r>
              <a:rPr lang="en-US" dirty="0" smtClean="0"/>
              <a:t>Building your own village</a:t>
            </a:r>
          </a:p>
        </p:txBody>
      </p:sp>
    </p:spTree>
    <p:extLst>
      <p:ext uri="{BB962C8B-B14F-4D97-AF65-F5344CB8AC3E}">
        <p14:creationId xmlns:p14="http://schemas.microsoft.com/office/powerpoint/2010/main" val="40070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3">
                                            <p:txEl>
                                              <p:pRg st="3" end="3"/>
                                            </p:txEl>
                                          </p:spTgt>
                                        </p:tgtEl>
                                        <p:attrNameLst>
                                          <p:attrName>style.color</p:attrName>
                                        </p:attrNameLst>
                                      </p:cBhvr>
                                      <p:to>
                                        <a:srgbClr val="00B050"/>
                                      </p:to>
                                    </p:animClr>
                                    <p:animClr clrSpc="rgb" dir="cw">
                                      <p:cBhvr>
                                        <p:cTn id="7" dur="500" fill="hold"/>
                                        <p:tgtEl>
                                          <p:spTgt spid="3">
                                            <p:txEl>
                                              <p:pRg st="3" end="3"/>
                                            </p:txEl>
                                          </p:spTgt>
                                        </p:tgtEl>
                                        <p:attrNameLst>
                                          <p:attrName>fillcolor</p:attrName>
                                        </p:attrNameLst>
                                      </p:cBhvr>
                                      <p:to>
                                        <a:srgbClr val="00B05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www.cogscied.org/SiteData/images/FJosephMer/e5743433fb843dbc/F.%20Joseph%20Merli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676400"/>
            <a:ext cx="1658686" cy="15045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SER</a:t>
            </a:r>
            <a:r>
              <a:rPr lang="en-US" dirty="0" smtClean="0"/>
              <a:t> infancy (2006)</a:t>
            </a:r>
            <a:endParaRPr lang="en-US" b="1" dirty="0">
              <a:solidFill>
                <a:srgbClr val="FFFF00"/>
              </a:solidFill>
            </a:endParaRPr>
          </a:p>
        </p:txBody>
      </p:sp>
      <p:sp>
        <p:nvSpPr>
          <p:cNvPr id="3" name="Content Placeholder 2"/>
          <p:cNvSpPr>
            <a:spLocks noGrp="1"/>
          </p:cNvSpPr>
          <p:nvPr>
            <p:ph idx="1"/>
          </p:nvPr>
        </p:nvSpPr>
        <p:spPr>
          <a:xfrm>
            <a:off x="304800" y="1609416"/>
            <a:ext cx="7684464" cy="5324784"/>
          </a:xfrm>
        </p:spPr>
        <p:txBody>
          <a:bodyPr>
            <a:normAutofit/>
          </a:bodyPr>
          <a:lstStyle/>
          <a:p>
            <a:r>
              <a:rPr lang="en-US" dirty="0" smtClean="0"/>
              <a:t>Workshop on Formative Assessment</a:t>
            </a:r>
          </a:p>
          <a:p>
            <a:pPr lvl="1"/>
            <a:r>
              <a:rPr lang="en-US" dirty="0" smtClean="0"/>
              <a:t>Mastery-learning</a:t>
            </a:r>
          </a:p>
          <a:p>
            <a:pPr lvl="1"/>
            <a:r>
              <a:rPr lang="en-US" dirty="0" smtClean="0"/>
              <a:t>Educational research</a:t>
            </a:r>
            <a:endParaRPr lang="en-US" dirty="0"/>
          </a:p>
          <a:p>
            <a:pPr marL="0" indent="0">
              <a:buNone/>
            </a:pPr>
            <a:endParaRPr lang="en-US" dirty="0"/>
          </a:p>
          <a:p>
            <a:r>
              <a:rPr lang="en-US" dirty="0"/>
              <a:t>Study formative assessment in classroom</a:t>
            </a:r>
          </a:p>
          <a:p>
            <a:pPr lvl="1"/>
            <a:r>
              <a:rPr lang="en-US" dirty="0"/>
              <a:t>Two classes</a:t>
            </a:r>
          </a:p>
          <a:p>
            <a:pPr lvl="2"/>
            <a:r>
              <a:rPr lang="en-US" dirty="0"/>
              <a:t>Control – traditional numeric grading</a:t>
            </a:r>
          </a:p>
          <a:p>
            <a:pPr lvl="2"/>
            <a:r>
              <a:rPr lang="en-US" dirty="0" err="1"/>
              <a:t>Exper</a:t>
            </a:r>
            <a:r>
              <a:rPr lang="en-US" dirty="0"/>
              <a:t> – proficiency-based </a:t>
            </a:r>
            <a:r>
              <a:rPr lang="en-US" dirty="0" smtClean="0"/>
              <a:t>grading </a:t>
            </a:r>
            <a:r>
              <a:rPr lang="en-US" dirty="0"/>
              <a:t>with resubmissions</a:t>
            </a:r>
          </a:p>
          <a:p>
            <a:pPr lvl="1"/>
            <a:r>
              <a:rPr lang="en-US" dirty="0"/>
              <a:t>Outcomes</a:t>
            </a:r>
          </a:p>
          <a:p>
            <a:pPr lvl="2"/>
            <a:r>
              <a:rPr lang="en-US" dirty="0" smtClean="0"/>
              <a:t>Common </a:t>
            </a:r>
            <a:r>
              <a:rPr lang="en-US" dirty="0"/>
              <a:t>Final </a:t>
            </a:r>
            <a:r>
              <a:rPr lang="en-US" dirty="0" smtClean="0"/>
              <a:t>Exam</a:t>
            </a:r>
          </a:p>
          <a:p>
            <a:pPr lvl="2"/>
            <a:r>
              <a:rPr lang="en-US" dirty="0" smtClean="0"/>
              <a:t>Self-designed </a:t>
            </a:r>
            <a:r>
              <a:rPr lang="en-US" dirty="0"/>
              <a:t>instrument for student </a:t>
            </a:r>
            <a:r>
              <a:rPr lang="en-US" dirty="0" smtClean="0"/>
              <a:t>attitudes</a:t>
            </a:r>
            <a:endParaRPr lang="en-US" dirty="0"/>
          </a:p>
        </p:txBody>
      </p:sp>
      <p:pic>
        <p:nvPicPr>
          <p:cNvPr id="6" name="Picture 20" descr="http://www.dylanwiliam.org/Dylan_Wiliams_website/Photos_files/DSC016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642872"/>
            <a:ext cx="114238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news.blogs.brynmawr.edu/files/2009/02/donn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197" y="1676400"/>
            <a:ext cx="1142803"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22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8"/>
                                        </p:tgtEl>
                                        <p:attrNameLst>
                                          <p:attrName>style.visibility</p:attrName>
                                        </p:attrNameLst>
                                      </p:cBhvr>
                                      <p:to>
                                        <p:strVal val="visible"/>
                                      </p:to>
                                    </p:set>
                                    <p:animEffect transition="in" filter="fade">
                                      <p:cBhvr>
                                        <p:cTn id="16" dur="500"/>
                                        <p:tgtEl>
                                          <p:spTgt spid="1024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246"/>
                                        </p:tgtEl>
                                        <p:attrNameLst>
                                          <p:attrName>style.visibility</p:attrName>
                                        </p:attrNameLst>
                                      </p:cBhvr>
                                      <p:to>
                                        <p:strVal val="visible"/>
                                      </p:to>
                                    </p:set>
                                    <p:animEffect transition="in" filter="fade">
                                      <p:cBhvr>
                                        <p:cTn id="22" dur="500"/>
                                        <p:tgtEl>
                                          <p:spTgt spid="102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left)">
                                      <p:cBhvr>
                                        <p:cTn id="46" dur="500"/>
                                        <p:tgtEl>
                                          <p:spTgt spid="3">
                                            <p:txEl>
                                              <p:pRg st="9" end="9"/>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a:t>SER</a:t>
            </a:r>
            <a:r>
              <a:rPr lang="en-US" dirty="0"/>
              <a:t> </a:t>
            </a:r>
            <a:r>
              <a:rPr lang="en-US" dirty="0" smtClean="0"/>
              <a:t>infancy, cont’d</a:t>
            </a:r>
            <a:endParaRPr lang="en-US" b="1" dirty="0">
              <a:solidFill>
                <a:srgbClr val="FFFF00"/>
              </a:solidFill>
            </a:endParaRPr>
          </a:p>
        </p:txBody>
      </p:sp>
      <p:sp>
        <p:nvSpPr>
          <p:cNvPr id="3" name="Content Placeholder 2"/>
          <p:cNvSpPr>
            <a:spLocks noGrp="1"/>
          </p:cNvSpPr>
          <p:nvPr>
            <p:ph idx="1"/>
          </p:nvPr>
        </p:nvSpPr>
        <p:spPr>
          <a:xfrm>
            <a:off x="457199" y="1609416"/>
            <a:ext cx="7684464" cy="5324784"/>
          </a:xfrm>
        </p:spPr>
        <p:txBody>
          <a:bodyPr>
            <a:normAutofit/>
          </a:bodyPr>
          <a:lstStyle/>
          <a:p>
            <a:r>
              <a:rPr lang="en-US" dirty="0"/>
              <a:t>Introduction to Stat Ed Community at </a:t>
            </a:r>
            <a:r>
              <a:rPr lang="en-US" dirty="0" err="1"/>
              <a:t>JSM</a:t>
            </a:r>
            <a:endParaRPr lang="en-US" dirty="0"/>
          </a:p>
          <a:p>
            <a:r>
              <a:rPr lang="en-US" dirty="0"/>
              <a:t>Participation in Project </a:t>
            </a:r>
            <a:r>
              <a:rPr lang="en-US" dirty="0" err="1"/>
              <a:t>NExT</a:t>
            </a:r>
            <a:endParaRPr lang="en-US" dirty="0"/>
          </a:p>
          <a:p>
            <a:pPr marL="0" indent="0">
              <a:buNone/>
            </a:pPr>
            <a:endParaRPr lang="en-US" dirty="0"/>
          </a:p>
          <a:p>
            <a:endParaRPr lang="en-US" dirty="0" smtClean="0"/>
          </a:p>
        </p:txBody>
      </p:sp>
      <p:pic>
        <p:nvPicPr>
          <p:cNvPr id="4" name="Picture 10" descr="http://www.maa.org/sites/default/files/images/Project_NExT/sm2013-14%20Project%20NExT%20T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5177634" cy="209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210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normAutofit/>
          </a:bodyPr>
          <a:lstStyle/>
          <a:p>
            <a:r>
              <a:rPr lang="en-US" dirty="0" err="1" smtClean="0"/>
              <a:t>SER</a:t>
            </a:r>
            <a:r>
              <a:rPr lang="en-US" dirty="0" smtClean="0"/>
              <a:t> Toddler (2007)</a:t>
            </a:r>
            <a:endParaRPr lang="en-US" dirty="0"/>
          </a:p>
        </p:txBody>
      </p:sp>
      <p:sp>
        <p:nvSpPr>
          <p:cNvPr id="3" name="Content Placeholder 2"/>
          <p:cNvSpPr>
            <a:spLocks noGrp="1"/>
          </p:cNvSpPr>
          <p:nvPr>
            <p:ph idx="1"/>
          </p:nvPr>
        </p:nvSpPr>
        <p:spPr>
          <a:xfrm>
            <a:off x="457200" y="1609416"/>
            <a:ext cx="7620000" cy="5172384"/>
          </a:xfrm>
        </p:spPr>
        <p:txBody>
          <a:bodyPr>
            <a:normAutofit/>
          </a:bodyPr>
          <a:lstStyle/>
          <a:p>
            <a:r>
              <a:rPr lang="en-US" sz="3200" dirty="0" smtClean="0"/>
              <a:t>Formative assessment study…take 2</a:t>
            </a:r>
          </a:p>
          <a:p>
            <a:pPr lvl="1"/>
            <a:r>
              <a:rPr lang="en-US" sz="2800" dirty="0" err="1" smtClean="0"/>
              <a:t>Ummm</a:t>
            </a:r>
            <a:r>
              <a:rPr lang="en-US" sz="2800" dirty="0" smtClean="0"/>
              <a:t>, what is a learning outcome?</a:t>
            </a:r>
          </a:p>
          <a:p>
            <a:pPr lvl="1"/>
            <a:r>
              <a:rPr lang="en-US" sz="2800" dirty="0" smtClean="0"/>
              <a:t>Why are 1:30 and 3pm classes different?</a:t>
            </a:r>
          </a:p>
          <a:p>
            <a:pPr lvl="1"/>
            <a:r>
              <a:rPr lang="en-US" sz="2800" dirty="0" smtClean="0"/>
              <a:t>How you introduce a study matters!</a:t>
            </a:r>
          </a:p>
          <a:p>
            <a:pPr lvl="1"/>
            <a:r>
              <a:rPr lang="en-US" sz="2800" dirty="0" smtClean="0"/>
              <a:t>Lost the pairing of the data</a:t>
            </a:r>
          </a:p>
          <a:p>
            <a:pPr lvl="1"/>
            <a:r>
              <a:rPr lang="en-US" sz="2800" dirty="0" smtClean="0"/>
              <a:t>Using validated instruments</a:t>
            </a:r>
          </a:p>
          <a:p>
            <a:pPr lvl="2"/>
            <a:r>
              <a:rPr lang="en-US" sz="2800" dirty="0" smtClean="0"/>
              <a:t>Exam -&gt; </a:t>
            </a:r>
            <a:r>
              <a:rPr lang="en-US" sz="2800" dirty="0" err="1" smtClean="0"/>
              <a:t>CAOS</a:t>
            </a:r>
            <a:endParaRPr lang="en-US" sz="2800" dirty="0" smtClean="0"/>
          </a:p>
          <a:p>
            <a:pPr lvl="2"/>
            <a:r>
              <a:rPr lang="en-US" sz="2800" dirty="0" smtClean="0"/>
              <a:t>Attitudes -&gt; SATS</a:t>
            </a:r>
          </a:p>
        </p:txBody>
      </p:sp>
    </p:spTree>
    <p:extLst>
      <p:ext uri="{BB962C8B-B14F-4D97-AF65-F5344CB8AC3E}">
        <p14:creationId xmlns:p14="http://schemas.microsoft.com/office/powerpoint/2010/main" val="237757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lessons/results from </a:t>
            </a:r>
            <a:r>
              <a:rPr lang="en-US" dirty="0" err="1" smtClean="0"/>
              <a:t>parlo</a:t>
            </a:r>
            <a:endParaRPr lang="en-US" dirty="0"/>
          </a:p>
        </p:txBody>
      </p:sp>
      <p:sp>
        <p:nvSpPr>
          <p:cNvPr id="3" name="Content Placeholder 2"/>
          <p:cNvSpPr>
            <a:spLocks noGrp="1"/>
          </p:cNvSpPr>
          <p:nvPr>
            <p:ph idx="1"/>
          </p:nvPr>
        </p:nvSpPr>
        <p:spPr>
          <a:xfrm>
            <a:off x="457200" y="1447800"/>
            <a:ext cx="7239000" cy="4846320"/>
          </a:xfrm>
        </p:spPr>
        <p:txBody>
          <a:bodyPr>
            <a:normAutofit fontScale="92500" lnSpcReduction="10000"/>
          </a:bodyPr>
          <a:lstStyle/>
          <a:p>
            <a:r>
              <a:rPr lang="en-US" sz="2800" dirty="0" smtClean="0"/>
              <a:t>A failure</a:t>
            </a:r>
            <a:endParaRPr lang="en-US" sz="2800" dirty="0"/>
          </a:p>
          <a:p>
            <a:pPr lvl="1"/>
            <a:r>
              <a:rPr lang="en-US" sz="2500" dirty="0"/>
              <a:t>No differences between PARLO/Control on common final exam</a:t>
            </a:r>
          </a:p>
          <a:p>
            <a:pPr lvl="1"/>
            <a:r>
              <a:rPr lang="en-US" sz="2500" dirty="0"/>
              <a:t>Resubmission associated with course </a:t>
            </a:r>
            <a:r>
              <a:rPr lang="en-US" sz="2500" dirty="0" smtClean="0"/>
              <a:t>performance</a:t>
            </a:r>
          </a:p>
          <a:p>
            <a:pPr lvl="2"/>
            <a:r>
              <a:rPr lang="en-US" sz="2200" dirty="0" smtClean="0"/>
              <a:t>…</a:t>
            </a:r>
            <a:r>
              <a:rPr lang="en-US" sz="2200" dirty="0"/>
              <a:t>but not </a:t>
            </a:r>
            <a:r>
              <a:rPr lang="en-US" sz="2200" dirty="0" smtClean="0"/>
              <a:t>when controlling </a:t>
            </a:r>
            <a:r>
              <a:rPr lang="en-US" sz="2200" dirty="0"/>
              <a:t>for </a:t>
            </a:r>
            <a:r>
              <a:rPr lang="en-US" sz="2200" dirty="0" smtClean="0"/>
              <a:t>Math SAT</a:t>
            </a:r>
            <a:endParaRPr lang="en-US" sz="2200" dirty="0"/>
          </a:p>
          <a:p>
            <a:r>
              <a:rPr lang="en-US" sz="2800" dirty="0" smtClean="0"/>
              <a:t>But also a success</a:t>
            </a:r>
          </a:p>
          <a:p>
            <a:pPr lvl="1"/>
            <a:r>
              <a:rPr lang="en-US" sz="2500" dirty="0" smtClean="0"/>
              <a:t>PARLO increased attitudes more</a:t>
            </a:r>
          </a:p>
          <a:p>
            <a:pPr lvl="1"/>
            <a:r>
              <a:rPr lang="en-US" sz="2500" dirty="0" smtClean="0"/>
              <a:t>Students are not </a:t>
            </a:r>
            <a:r>
              <a:rPr lang="en-US" sz="2500" dirty="0"/>
              <a:t>second-class </a:t>
            </a:r>
            <a:r>
              <a:rPr lang="en-US" sz="2500" dirty="0" smtClean="0"/>
              <a:t>learners</a:t>
            </a:r>
          </a:p>
          <a:p>
            <a:r>
              <a:rPr lang="en-US" dirty="0" smtClean="0"/>
              <a:t>Connected with </a:t>
            </a:r>
            <a:r>
              <a:rPr lang="en-US" dirty="0" err="1" smtClean="0"/>
              <a:t>MSPGP</a:t>
            </a:r>
            <a:r>
              <a:rPr lang="en-US" dirty="0" smtClean="0"/>
              <a:t> </a:t>
            </a:r>
            <a:r>
              <a:rPr lang="en-US" dirty="0"/>
              <a:t>on NSF grant </a:t>
            </a:r>
            <a:r>
              <a:rPr lang="en-US" dirty="0" smtClean="0"/>
              <a:t>application for </a:t>
            </a:r>
            <a:r>
              <a:rPr lang="en-US" dirty="0" err="1"/>
              <a:t>RCT</a:t>
            </a:r>
            <a:r>
              <a:rPr lang="en-US" dirty="0"/>
              <a:t> in high schools</a:t>
            </a:r>
          </a:p>
          <a:p>
            <a:pPr lvl="1"/>
            <a:r>
              <a:rPr lang="en-US" dirty="0"/>
              <a:t>Proficiency-based Assessment and Reassessment of Learning Outcomes (PARLO)</a:t>
            </a:r>
          </a:p>
          <a:p>
            <a:endParaRPr lang="en-US" sz="2800" dirty="0"/>
          </a:p>
          <a:p>
            <a:endParaRPr lang="en-US" dirty="0"/>
          </a:p>
        </p:txBody>
      </p:sp>
      <p:sp>
        <p:nvSpPr>
          <p:cNvPr id="6" name="AutoShape 6" descr="data:image/jpeg;base64,/9j/4AAQSkZJRgABAQAAAQABAAD/2wCEAAkGBxQTEhUUExQVFhUVGB0XFxcXFBcXGBgXFxwcFxQVFxcYHCggGBwlHBUXITEhJSkrLi4uGB8zODMsNygtLisBCgoKDg0OGhAQGiwkHyQsLCwsLCwsLCwsLCwsLCwsLCwsLCwsLCwsLCwsLCwsLCwsLCwsLCwsLCwsLCwsLCwsLP/AABEIARIAuAMBIgACEQEDEQH/xAAcAAACAgMBAQAAAAAAAAAAAAAFBgMEAAEHAgj/xABDEAABAwEFBQUEBwcDBAMAAAABAgMRAAQFEiExBkFRYXETIoGRoTJCscEHI1JictHwFDOSorLh8RUkgjRzwtIWJUP/xAAaAQADAQEBAQAAAAAAAAAAAAABAgMEAAUG/8QAKhEAAgICAgEEAQMFAQAAAAAAAAECESExAxJBBCIyUXETYYEUIzNCkQX/2gAMAwEAAhEDEQA/AFd4HfRe5GYAJqpeLZAzojdSO4K8eejf4C9pcxiBwpZtciU0ctDoRmaHvWVKhiSZJox0LoCNiF0z3WTEml5LJK4OVH7MruxNCYxX2kRiEjdSY+oxTbegOfSlW0GarDQA7s7ZsQFX7/UEoIndXrYqwrdyAy3ncBxNOzN2MM98gLVuJzM/dGgqTdSs6zjt1XJaVrxJYcKZ1wEDwKoB8Kd/9HeLcYFTGmVOCbaScMZ8OHU6/rwq5ZzJ7oz3nWqN92LfU4Hf1zvtqJU2sDmkj/NWdnmCYr6AeswKCFBK51CvZz3H8q5/e1ms3bqaDf7O77pghDkaxOXlpv1qkn7aBHLOb7RiHBV19RNnz4Vva253G3AVA5ct25QO8bp5itWk/wC38KH+qD5YNso+qNQ2pX1aetWrGfqTVe1n6tHWnWwPQXcBDA6UJsZzo3aD9QOlBrDqaSPkZlxelVHRV1elQOJ0yrkcbszdaqexWZbhyECspZNWMhsvlFWLCe5Qy8bZjyojdsYYqM9ARFeXegGq13L70TVq8myYCdaisNiIOI00NHMr29UKqazSINQW9BKqms4OQoTDEmta5OdBHbCVqShAlSiABzOQFFr1TCedFfo7sGN8ur0ZTI5LVkD4DHTxdRFexkbs7dis6Whr753qVwy3ZxG/xoZa7wIJJ9rh9jgOv64V6vS0lThXvzCJ3DQrjjuHiaAKVjX2aTpmtU5JG/P7XwqF2x0qQcs1pITAME5rVwGgA57gKMXfaFZIbTnuH2RxJ40qsrK1htsGAd2o3T+L4Dmac7C8hgYEQpz3juH3edWgrFkhksVmgAqMn0rxfd1ptDRQpKZ1TKQYI66eFebA7iEmiTZrfGKcaM7tMVP/AI80+yWFjNOgJnCdDBO41xe/rvXZ+0ZVPcUUyd4Ghrvm0b3Ydm+PZC0oc/Cs4QfBRTXPfpru8YW7SnRY7Nf4hmk+IxeVQlGsfRSL8/ZzGzn6k1SfPdR1qxZj9UarPq7qOtcthehjtx+pHSg1gOtE7Wr6odKG3cNamtDMurOVGroZCkZigroyo/cKe7Sz0HyGLvsiUxArKuWZNZWdhFC0rlQypisbICAaXrYnvCmO7DIAp5nEdokZiqzbigkqVRu0tDSg97OhIwjfTpUhLsFItJUs0VaVKRlQWxHv50xsM0sxiheDOITOlN+xLWCxury7yyAeMDDn44qV72UEDL9GmyxJLV2sIOq8z/yMH4zRbqANsW9obaU4UJkuOaDeBxPOIHnUbFn7NHZpOZzcXz3gHgNK3ZWe1tLj59lPcQee8jwPrQ+/b8S0ezRBXuTrHBa/knfqctZxTeEWC5vBNmQoN/vSAJ+zi06GAoxuynM1auW1gDvKHPefGKTbK0ookyok4jvknjU103ta3Xk2dlKGwVYMSp7uuaoBhOWsVp44dnSOm1BZOy3Bb23BCFpJHA0bSquLJtblnWFLI7YKwkiCDxggCRvB4Eb5p62k2lFmsaHSCtTk4UjfAk+laYy8GecPIV2/IVd1pz0SDkdCFpI9RS5tKf2m53gc1JQFj8SMz65eNBndrQmy2lq1sdmtbGNAgQsLISghSSQe8oGZ3bsqJMOgXe6Cci05n0zB8/hUuWTU0dGPs/k44yk9iarWkd1vrVqzqlg1VtWjfWitnPQZvBJ7MdKpXcMqv3ov6sdKhuiyLWIQhSvwpJ+FSWhvJ7d0phuH2BViyfR9bnR+7S2DvcWB6CTTbcuwC2wA66kfgST6mPhXOEpLCB3SB1mFZTkzswwjNS1nqQPgKyp/08/2B+ojjL5JWKZ7uaIg0BtSfrE5UwNzAqcyhJeapHd1pftrhIE6ijZXE0KtVjPta1RCoF2Ud+TTJd6ydaX2GyV0eYMJpZjFa/UHEDuGfjTreVnJZszYyhoFROicu8o0mPlSlYeOX5nypw2ttoQwmDBKAOcAT+utLP4gisiRtRffZoU1Z8sKTB3zME8sz5zwpKutHek5k6kmc9+dWrcVFt9e9OHLqU5eRqncTmJUHrWmMOsMDp+46Zs4hAACt9NN23E0FY4SrqP1NI1icgDlT3s/bJTScTyU5Y4tAza1AWUpOicwOdNezrSXrKlKgDhyg+tc3v8AvJX7StSkrUkQGwnfxJ59ac9kr3cTZ1rW0tKUiQSInlVYS99snOH9tJGvpNudAuq09mhKSnAswACQhxClCegNJtqW4q6yltC1rcT2YSlJUTJTOQ5BVPP0h3kDdjsavBLaeeMjF/KFHwqXYCyYLMmdcI+ZPr8KblXacUiMX1g7OUXN9HNvdagtBqd7qgn0En0pru36IEHD+0vqVhzhoBKTyKlSfKK6maoC39/DhOsU/VLZLs2D7DsfYmohhKiNCvvn+ar7N2oRoBroAAPSrJNRlzOi4x+gdmTYjVNVsSVAAzBIJ3TpFCr2vF9Li4GFlCArtNcRzkcoy86s3e2kNCACFZniZzmetI55pDdKVsgvgLgKJBCc458Qeh0rVW2XB3grMJO/XlWVJxTzY8eSlVHJbWn61NGMcAUEtbmJ0RRdIlIrNMqgZeaipWVZYXiTBOlebwJCq8XewZxHSniB6InVYVmKt2Zw79KoW0d+rbK5AoTDEuBYxZb8svhR3aUhxakn3G4/lI+JPkKAstEuISPeUAfE0c2h7r6+HZDyBiknpBhsQls4mrVlnCj/AAmR/TS1djgQ7J0p9u9j9+nkqPVUUivsQ4etaeOVpoLXuHhGYBG+j1ndKWUhChKgZG86QmfWke57UUjCfZ3cv7UwMWgSDOlSqmX2glYra4XAAxJkRK05mdK6JYluLbKXGQ2FDMYwSJ1MDdS3c7LbhSSkTvIMH0pkve8W7JZlu5QB3RPtLOSE+J9JrVx6sz80lqsnNtqLSp11NnBluzd0/edgBxXgZSP+XGug3JbQlkR5b88/nSJs9YStsrVmorXiPElUk+ZNPdwtYR0+dR4pXyC83woNIcOGT1pfYvTCpYOqTnI1G4jlRx1Ugih9lsIQVGcQUSc9QTqJ4VqZlLbDxUkGInStOca0pyoZpGxkiVcEEEAg6jUEV5QAkAAAAZADSOFR1G87Anh+opXIJod5wzoI6E7j5VlYyNSdTn04Ct0hxyEJl3KjiUFIoI2IephSnEKyyNALfUASYmvLVoOEqOlXbVZpNUbwIQnDVUqQuwd+0YlTRJEQCKD2Yd+ONNt23OpQBX3EcTlPGKWYUWdmrCVuhw+yjTr/AImvG0y5cVzSR6FUUwh5DLMjhCQPSN5PM0p347KzvyJ8pHyqDdtFILyUru/eYvtICvKAfnSxfNhCHVAaAyOaT7J8BA8KcLvZIQk8EqHhCz8hQDaRHekapT6Yo/v41o42F7KFjbpouu58Y4UDsrJ7p4iug3Q3hbCjAp0rY0pUgjdGzaUoBLriSM8imPUGuf7YXst21hoLKmm1gIBjNRkFRjU5R0PM02bR7SBtgwYnzPIVza6XcdoSpX2p8QnF6AAeNUbVYJJO7Z0W6FdmIiUqUTPOdT4052MQJ4gfCkW7rVKG+JkfxZ/Onexr7gOoqPD8gcqwWCuo3FRWrU+hIxKUlA4qIA8zVP8A1BKgezlcZGAYz+8RB8DWlsz0Wlqyoba7wwuJE5b/ABqz2izuA6k/lVG33cpfeChiG6IFTbDRbXadFCMI94mB4caxtWPvBYVG6MqHrsq1pS2SElIz3g8I9aIWSzhtIA8TxNLZxaxVlArXaSt0ImEhQT1Mispe96KPjrZz1Gb1MFlBoJZh9caM9oai9lCG8HynSqjFiVaXEpTAJ1J0Ske0o/rhVh3OSczRy6bH2DJJ/eO5q+6nVKPmevKqN0hEiu1drbGaBiIHtqzk7yE6JHhNVsQUrtXVqVhOSZMTuq+rvJI0ypbtSipYRC0hOZJTl1manTZVItXpfJyJ3CQNwPu+pTUVsVKsO/sQT0ygfzK9KW70tMr+6M44gafrnR1tZNrBOimo9P7Cj0pWMH2gEgJPBw+EYR/VQS+7BicVA3Z9QAD5kTRx1oFx/FIShg+J9pXlWWuz48x70GecQr1Bp4CrYIuKx4mF8W1DyNebTbVyETrupjsdlS2rCn3kQeahmPSaWrRZ8LqlHQZCmdoossB7Q2orWEgykGOvGobiTLhP2W1q8VnAPSpLwRmVcM/yHwr3diMDTh3nAJ6GcP8AKfOmvAslkYrtfCGQtRiFGPFOQH63VlttVrFt7JT60Mq9lDfcAngod7nrvqC3oiwFUZpKD4yAfRRFXbc5itNmVvKU/r0pYulYGrYctVzWUJSXE4lJzC1kqVPHETNH7rGFscP1lQG9FyAOCk+U50RU/ogb/hxprzZJrB5v59aAMB7qhmd4PDymq1xrWSrvKw8TnnymrzsKSUnQiKlbgCBkKRr3WHslCqPDhUFpUYKYIk7p/wAVMXcp46dTpVV63tjulYzy/wA7qoC8MCgnUggdB04xHlRskEU3cO0SsqzEE5aqG/lWVaQc6yiqQW2zm7aIdVV4kb6pA/WGrb1QkUR5sDJdtAT7ie8voNB4mB40ft65NQXOzgbKt6zJ6DJI+J8a3aK67CkQAwY4yPmPnVW8Wu6ajvZ7s0YuBH5H0JosiHLOVa92mUbGujnFpZCnQNwIn4+VMbjoDjSuMJnlmPnQWwNfXrJ3E/GmLaCypbYQTug9M6doey87bEB1sLkJc7Rpw7sKxE9RKo6VVuu8uwPYvZFHcSYMGMsvCI4iKias37Q1pnkR+Ibx6+deO2SsBq0gBYgAnRYGkK3KHw8IVKkLSDb9qCu8CI1FLl62guThICR7TijCU+O88hnUrtkU3khxJQdEupnPcQZhWe/PTWhVusq1iXVkpTvX3Gx0EQfAE1SxlgGWu0heSJ7NA1ORWcpWeGUgDdVwuEJgCYCnlDkAUoB6n41WbKF9xsHskd9xwiCqNPwpnIDn5MgucJu95/VTreIH7gIKY5EZ+NFIVs3ZWyu6jJk4pV1nEfzqrY7QS8xPuhI8qJbPIJsDyd/dV5iKD3b/ANUgUGFeR4vJYThUchiE+AKvlXu6VkpLp1X7P4RQXad7E6ywPeMnpnPpRBm041hpv2U5TwA1NcxKwGU6HyrGnNRUzQGg0GVD7xcwmUnMeWXHlXSVZE3gsJsCBJAAURrrBO+DVVtgNqIETuWrPdpwmoWL9SpGLQyQeAI+PGrd2W1LqJSDhkgExmRqfOlFcGtos2dKgc14uIgekVlQ9glJkDPWeO8iOdbrgCKxOI1dDm41TsZhVEAjEoAbyB51FlQg49hwp4Aegr2pQIHhVe3mXJ5mtDTwFGKGBO2xwwNyhRLZB/FYCTuCh5Ej5UP24TLCV/ZyPQ1NcC8F2TxRP8Rn/wAq0ID0CbmaxPRxUPjRvb8wwocE1Q2MRienhJqbbheLEOgoDPMkMV03fhSiNCkHx30v/wCoJWOytbWFYyMjJUe8g89Yz8KcrrWFMtKG9IrLVYkOApWkKGeoBp+tokpZyJpupKBLbzqUqE4RJEGRqAR60uXgy3MrdBj7SsR8EAz8Kd7x2as6UKITHKTHWJ4ClNFgbkkATNK8Fo5BKWTaVNsISUMqWkGfbcUohOJfSchoK6vfaEhsMACFpLYHBIQf7UpbM2QG1tQPZlR6JBj1ij1rtGO2pG5APmQZ9Ipk/aLJe4H7HDElaPtN/DOl5ruXgEncY+dHdm5bdQPCgm2g7G8kL3HCfkaVLAW/ca2mvOLcqNUogdTAPxo/ddoDLf3168QK59etoxW9aj7pJHPTCPUHwpx2dZ7RYKjlqr8qMlRy0OV2SUhSsp9kf+Rrzeye4T4Vqz2jGuB0HICrDqe1cwp9loYjzX7ifDNXgK7aonp2c7tFowuLQMhiX5kkH1BFOuzqkdgjBoMjlHe9/wBaBu7NqU6VSIxjEDkYjMg8ZzpjsNjQ0kpRIzkySfHOkZXlnFxSRYOc/rPjWVoVlAziM0e9RO7VfWDkZ8s/lQ9mJoxdjPtrG7ujqdfQeoqLKGrSnMGrNmamfKorTrFWrFkk9apBZGYv7ad1gp+1kK9XrDVgCBwSnygfKrO3TYLCFcFo9SB86GbTO/UNp4kfCrCrNFjYZMBSvCvO0iZCjzqzswnA0OYnzk14vwdzxqTY6+Qx7LOf7ZAPugflRay5zS9s9/0h5AHyII+FHLktMOAKAIWPXdV+N6Iz22CdsrRgZVSHcTpUieZrsF8XNZ3kkONlQ4Bxaf6SKX2rps7AwssISBpMrPmskmjyQoPHzKqKex1kjtHSN2FPjmr4JqjcTmO04vtEnzpsUohnM54SfSQPKKUdn0xaEJ5fKkaqkPGV2yc2fA4lVBvpRZkNODWPQ/4pvtzMoBpe25bxWZPKisAu6OV3i8Q4lz7SYPUQPkKftnrbhaHEpB886RLW1iAHA5eNM10lSVdmsYVIABSdRlTTzFBjtjdYbYUSrfBjrTjcNn7NkYvbcJUrx/tApRuSzhagVGEpzPhmT0Apsud0vAuKySScKeCRkAfKk4tg5dHi8Wwghc5Kgeen651StVoCElR0H6ijV6WTtGlJ4jL5UlW90ljviVJVB59a7lVMSC7Bqw2sOJkeR41uhWzJyUeKsukVlTQZqnQM7KKN3VaAlCQdyiTzmJ9AKCldELMiUDd3iSeAATUmMv3CN/MYVJcTmlWciprBCkSN9DWr5b7zSjiQdDwO8jxq3ZR2YyOJBzCh+sjyq8cuzmmlTAu26sNnI+8j+tJoLey8SGRVrb7tHuxZZSVKcXkBHuAqOZ4AT4UJs68amxuFPLQYjXZu6lI5RVO+ne6Bxqw4qgm0NozAqCWRkNNwORY1n7h9T/erdof7Mpg6foGql2IixL/7RPkJ+VCtoLwh3LNJSPyn4VVfESrkdGNvC2woHUeu+l594qWE/aIHmaX7PejiWUpTJBn41NdL6y8kq0En0MesVSU+1ElDq2MtvtA7wH2VeQFKtzuf7wDhl6VNarxkPLByQIHUkA/E0H2VtGO14uJJ8gaWWWWiqTHm0K7nSlXat2bOocKvC8wpBzpa2htcoUOIrnsVITbQYEjI5Z042xntUtWxHvoSHRz0CvA90+FJNqVlT5cz6GrGllwjGEGU8MUqAPAwaM9BWwgm04WFpHtLAbTzKu8seKUqFOFxW0dngPtA7t08fGa5jd1tKnymfZTM8CrKesCB1NPmziuA0pE2mhpq0OTbEjvE+GVL9/2VCUhAQAkzOpk5ZknOmWyrJqhtZY5s6nN7fey4e96Z+FaJxuGDLF0zmzF4YLZAybTCYGhnMmOWVZQ+6bKt19fNQMnQAamelZWRp+Da1ClbKm0e0f7OpKEpxGJVJ0HCmNT6n2G4b7OUAqSCTmc8yc9Iy/Kkq+bIF3hZwsdxxbaTzGIBQ8vjT6/eeNYS02RHHPxijJRUU0LVaB6NnFKHdnqBWg+9YyEuAqaVrl+oPOmy6HlJyXnVy03Sl72lEJOqRBB8wY8KaFNCOdPIpXW8P2vvoDjCmVkKIBAkoy5K+U0s3EiVDlRTby43LI2XGC4WjIUACcP4ikZJjeYqrsxZllsKShSpGqUkjzFGaYYtBltM0qX679bFPbF1vYJ7NUdR+etc5vJRNoUCCCFRByIIygjdSxj5CmdGuvOxuJ39kR5ormr15lYQScwIrpFzK7q08RHyrkyWCBHD5VSOULpsYbVbD2TKgoj2knqMJ+dTXbeK0tvO4yQlIbTP21kadEgnxFLyXDgKCJBzg8RoRGYOZ8zV60XgFMN2dKQCF4jAyAAI4ySSqSTnlRVUF7CNuteGxAb3HQPAAqPqE1Y2Jc+tnkaA347+6a+wkqPVcfJI86KbJuQ54UHoN7N2e3ECKp3naJHWqfawahtDs01AIruV9e1OgWknwIp9tVwYluuIPfWnRRhIVESTuFKuzOzNotSwptEI3uKySOm9XhXb7q2fSmCrvK56eAoOLbwJ26ilcOzjDIKlB1xRIJUGHSgQIAEDMDPM8TTezhycaCXUDJaE6jmkahX3TM8t55izxWWm60rOP2XBotMT0UNFp5H0qq4vJOXJZCwtBSlbZCkLEpI38s9DVd68G3UOsqCs0lC8ojGCN/WgzpUzjaV3EOOAqIkpQceYSdU9okSJ0UTnJEwWW+G3HXG8QxScC9ykJzSFb5ga+Gdc51gHQgYuottox4TgUkyk5awRuOYmsom07iUpspIVCSQTO8HKMiCN9ZSKP0Ccmmc2tdjDhQrRTawtB5pMx0ypiWrAmEQCrfyOYoUlAivdqtYDaM90fwkj5VhyzUsl9629mgAGSfaPyqaxW5UTJA669BvpcbtIlIOZJ7o48zy+NZ+1OPv9k2SG0EdooanWAOsEcqZJhaHm77cpxYQFAZgHec92WmQJz4UctFrbbBmAhtMngI3AUpW19NmS2+2gJSlQCgmMwpQxKPQYjNAdrb2UkttYwcbinFEb0owlvwOOfAVo47iiLh2Y1KDdpUlTqVFsZpZK4TxlYSO8rPQkgZUGvzZAWi1qtCHEthWGUYCZKQEzIPADdUF2XpIzIEazRux3iCYnPdw8aXu3gp0rRXsFxvoOqFD7qv8A2ApRtGzT4Wodis5k5CRE8RlXQRbMs0weIMVH2qvA9TXd6BTOfu7JvKzS0fEhP9RFEro+j53VZSn+Y/IetNa3yNTA65VC/aQIIdw8RE/OuU7Gpiun6Pkl1S3XnVlSpwttYeQTKsW6BV6wWW72pbWhSHEnMlxePqQch5UQvBNqBC2Ch8DMpSoNrHgrI/xDpQ5zatC4ZtrBgnR5spP/AAUd/NJp8vYVFFB/YJt4zZbUnM5IeEfzo/8AWma4PowZaIL5LyxnBENg/h3+JNEdmdm7E5hWz2gAM4e1WQCM47xNPOFIq0IdlbIcslF0ilZrElIAAAA0gaVcQ3UbtqQkSSAOZitWe2BYlHeB0VuPMHeOlWSSINtloCvKjWsCjvjoJ9T+VYLMN6ieMmiLgSdob/ZYafeWoKQs9mEjMkoUpBAG+c655sMH3V4ktqx4pjCZgmZPHXWu6M3QwkAJbbAAgQhAgcBAyr3ZLMhGSAEp4AQJ3VKXF22VXMo6QPue7ClPf1yAG9KR7oOschlWUcgEVlVUUkQbbdnEEsxSV/rQati0PAqZK5y1TMZp4jiP0XRy0eVczsSP2m2iNFuzp7oMnLoK8/hind6PQWh2Yu59doKksqKRmkJgwgZJ30MttoesrpUgLSFKlUp1jqNRJpst23VnaThaKBxhYExlG85dKRtpNu3XxgQEhA3QSCeJxe0eoroQlJ6FlyJbHNzaEO2YzhmII0SobyOB+dc/vK3hTqe8YSIEnQcKCi8ncJEiDujfxjjVV0lRk1qjxfZF8y8DcxfrSNVTyry5tXn3MfhNKiEVKlVH9GJz9RI6FcG2iSqHlFI5zruzpkb2paPsqBHWuPhU1A4gj2SR0oS9Mno5eoflHZ1Xgy6ClSzygwR50Et+zjywVWS0lRH/AObihJ/CqY8wKR7qvBJR2ZT9aJKVYj39+E55K4Ef3qaw7QOYoQcM6SoxUv0nFmhc0WgzZrTeLSoWhYB3lJj+JORp0uG9nnHG23mQtO9KwlSY8fyoNcN922UEJRl9qSCAeFM9yLIeBVqozpGueQ3Utqx3r7Hy4bA20hXZtpTJJhIA5wOA3AUj3x9KNnbW4lGJzCoiUgwYy1Mc66Ap7A04vIYEqVnpkJmvkpx8kGdTr1OtaneEjJF222Htp9uLTa3CSoob91sHLqr7Rqxs7t/bGHE4nlrbkApUsnLkTp4UngV6ouKKRm1+D7BuO2ItDKHEjJQnjRJLY4CkD6H7WVWBGIzBgT0FO9ptqG0KWtQSlIKlE6BIEknwoxeDPyw6zcURXrbUohMgE8YGVB7Tf6AyCnEZkmEnIBKlHPTJKFHX3a4xfn0g2m0PurbIaQScEJleHugd4yU5ISYGUyaX3bY+8qXXXF6+0o78W7/mr+I8am5s18foJSVtnfF7assoIccRiSVCMYklJWIhM+82R4g6GayuFM2cBOgmc/X86yl7s1r/AM2FZYT2vvINNFCfbcy6J3n5VB9H1yqIXaVQEpBSgkxn7x8NPOuoL2QsAViWx2ivtOLWTlykAeVCNorsYSkJRZkJQN6EBU8cjpWbslDqjLBqTpHE3m+8dNeIqLB+pFWLY3hWtPBRHkSKhJretGF7NFNeRWyayaIDyTXjHWLMmtUwCdtdTTVRNWEaUyAVyopUFDUGR1FNOy1zNrcbUDinvRrA5+PWlV/WnzYYBDGKM1E58hoKhzuo4NHp1ch6siBBOEwMhHlV1lqHkcAQDyJ0yqhZbURhHIeGcn4x41Nd9tUq0lHEAkfeAIHzrJGJsa2HfpOtxZut4D2noZTn9s9/+QKr5wtvtc4E9a6p9Pt9HtLPZgckoLyuOJUoT5BKv4q5OpwEc62U7sxprRHNXrPZEz9Y4lIzmO8rIToPLxqiNatH2laZk6aa7q6RTjyx5u/6TF2dlLNnYCQkAArWVEneSEgT50HvvbO12sFLrp7MmezSMKMtJjNXjNLuGpkJqbpGiEPdfkJ2Ud2avtJqhZD3avNGkPUhosJMVlb3VqgVOy2zGTMoA8ZPjHyoDelsUnIyAd+qcueHLximK0uJSJVruAzNLt42oxJOFO4EVkbo+ehFs5PtxY8Foxggh0BUggjEMlDLwPjS4TT5tfYULQSlaErHeSlSgnFxCQYgkbjrFIJNehwy7RRDkjTNk14UqsAJ0rFIqxMwVoVs7q0KJx7RU6TlUCKlNOgEK0yYG/KukWWzhAszaTlqc9wSZnxrnlmVDqTr3hTyxaD2wUZgJgDrH5GsvqNpG30iw2Od4gIcZgiEo+szgysgNxln7K68bPH/AOxekjJ4JyOUBKYg79aF7T2qH7GqMyyZ5wpOsfiNT7In/e94DvqCxzkqTJ/gqZZJ5Eb6WLSV3rajMhKggcghKRHmDSmiiu1z+O3Wtf2rQ6fDGY9KGo9nnPw/zWvweevkaGtXPePU/GqzKMSgBvPGPWrCTJJ4knPWpyNXD8j2RVllOVQpqw1UT0eNKy2yIHKrTU1Uaq61XM1RJ0Ct16brKUqdUu63t2hIcbWheL+TgnDrPHKpbRdxHfCAsxmpSgmB90GYB5UsPbLt48bDhYeEwtBhJ19tO/TOI0Otbb2tfs3dtrWNGQD7Y7h4YsojoOgNZlG9HgOKfxZBfVoYU0sFlhopnUNqx8ClaRM58RmK5nbblgFaVpAGuKUg/hn2td3PrXW1Whh0qe+rW1CQFhCVBJ0wwoSN3zjKua7f2lZdCFBtIEqwIABGLQuge9A8juq/A32pEJqti0pQAwjxPE1Ga0DWKNbSJhNaFYa0KJxImpK8IqUU6ARD2knmKa37SW1tKOhUP6VD5ilZ5NN6VN29TKG0upLSM8kkqUDujROevwqPJC2X4eRRTD21z4KLA6BlK2yd2YBj+Wi9zMBt1DzisKUWdKx3kiSlbpKQDmd3nVe9C01YGEPAl3tApDYAK8SZBIG4d6J+NUL/ALgtFqBddBs7KUw21quJKpXuGajl6VCrya3Kk/yI9vaYDi1uOF1xaiopRkmVGSMU8T/ahVrUkq7icKdyZmPHfRR/C0kpCRiGWLU8jQarRdmbrRNZQO8TGScgeJykcxM+FSIFesJSkJMgqOIgpjKO4QTqCCaxFLJmjhiSoFWGxULYqdAqZvgiy1Vtk1UaqyiuZoiW2zW68MmspSqHm5s1NzvGfPJWvGi77SVuhKwFDAowoAiZOcGsrKjP5fwfNR0csdPZ25SUdxMqyT3RkkkZDnSa4skkkkmdSZNZWVr4R/U7X4NVo1usq5lMrQrKyuOJUVMKysp0A2aZNgVlLyiCQcCtDHCsrKE/iwx2hx+ipsLtLq1gKWACFKEqk4pMnOchTftt+4NZWVmfxNnN/l/4cBvQ989flVRkZisrKaOgS2S4ydSTGWZnIaCvaKyspWaePwWEVO1WVlIjbAsNa1PWVlcWRZZrKysoFEf/2Q=="/>
          <p:cNvSpPr>
            <a:spLocks noChangeAspect="1" noChangeArrowheads="1"/>
          </p:cNvSpPr>
          <p:nvPr/>
        </p:nvSpPr>
        <p:spPr bwMode="auto">
          <a:xfrm>
            <a:off x="307975" y="-2659063"/>
            <a:ext cx="3943350" cy="5857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hUUExQVFhUVGB0XFxcXFBcXGBgXFxwcFxQVFxcYHCggGBwlHBUXITEhJSkrLi4uGB8zODMsNygtLisBCgoKDg0OGhAQGiwkHyQsLCwsLCwsLCwsLCwsLCwsLCwsLCwsLCwsLCwsLCwsLCwsLCwsLCwsLCwsLCwsLCwsLP/AABEIARIAuAMBIgACEQEDEQH/xAAcAAACAgMBAQAAAAAAAAAAAAAFBgMEAAEHAgj/xABDEAABAwEFBQUEBwcDBAMAAAABAgMRAAQFEiExBkFRYXETIoGRoTJCscEHI1JictHwFDOSorLh8RUkgjRzwtIWJUP/xAAaAQADAQEBAQAAAAAAAAAAAAABAgMEAAUG/8QAKhEAAgICAgEEAQMFAQAAAAAAAAECESExAxJBBCIyUXETYYEUIzNCkQX/2gAMAwEAAhEDEQA/AFd4HfRe5GYAJqpeLZAzojdSO4K8eejf4C9pcxiBwpZtciU0ctDoRmaHvWVKhiSZJox0LoCNiF0z3WTEml5LJK4OVH7MruxNCYxX2kRiEjdSY+oxTbegOfSlW0GarDQA7s7ZsQFX7/UEoIndXrYqwrdyAy3ncBxNOzN2MM98gLVuJzM/dGgqTdSs6zjt1XJaVrxJYcKZ1wEDwKoB8Kd/9HeLcYFTGmVOCbaScMZ8OHU6/rwq5ZzJ7oz3nWqN92LfU4Hf1zvtqJU2sDmkj/NWdnmCYr6AeswKCFBK51CvZz3H8q5/e1ms3bqaDf7O77pghDkaxOXlpv1qkn7aBHLOb7RiHBV19RNnz4Vva253G3AVA5ct25QO8bp5itWk/wC38KH+qD5YNso+qNQ2pX1aetWrGfqTVe1n6tHWnWwPQXcBDA6UJsZzo3aD9QOlBrDqaSPkZlxelVHRV1elQOJ0yrkcbszdaqexWZbhyECspZNWMhsvlFWLCe5Qy8bZjyojdsYYqM9ARFeXegGq13L70TVq8myYCdaisNiIOI00NHMr29UKqazSINQW9BKqms4OQoTDEmta5OdBHbCVqShAlSiABzOQFFr1TCedFfo7sGN8ur0ZTI5LVkD4DHTxdRFexkbs7dis6Whr753qVwy3ZxG/xoZa7wIJJ9rh9jgOv64V6vS0lThXvzCJ3DQrjjuHiaAKVjX2aTpmtU5JG/P7XwqF2x0qQcs1pITAME5rVwGgA57gKMXfaFZIbTnuH2RxJ40qsrK1htsGAd2o3T+L4Dmac7C8hgYEQpz3juH3edWgrFkhksVmgAqMn0rxfd1ptDRQpKZ1TKQYI66eFebA7iEmiTZrfGKcaM7tMVP/AI80+yWFjNOgJnCdDBO41xe/rvXZ+0ZVPcUUyd4Ghrvm0b3Ydm+PZC0oc/Cs4QfBRTXPfpru8YW7SnRY7Nf4hmk+IxeVQlGsfRSL8/ZzGzn6k1SfPdR1qxZj9UarPq7qOtcthehjtx+pHSg1gOtE7Wr6odKG3cNamtDMurOVGroZCkZigroyo/cKe7Sz0HyGLvsiUxArKuWZNZWdhFC0rlQypisbICAaXrYnvCmO7DIAp5nEdokZiqzbigkqVRu0tDSg97OhIwjfTpUhLsFItJUs0VaVKRlQWxHv50xsM0sxiheDOITOlN+xLWCxury7yyAeMDDn44qV72UEDL9GmyxJLV2sIOq8z/yMH4zRbqANsW9obaU4UJkuOaDeBxPOIHnUbFn7NHZpOZzcXz3gHgNK3ZWe1tLj59lPcQee8jwPrQ+/b8S0ezRBXuTrHBa/knfqctZxTeEWC5vBNmQoN/vSAJ+zi06GAoxuynM1auW1gDvKHPefGKTbK0ookyok4jvknjU103ta3Xk2dlKGwVYMSp7uuaoBhOWsVp44dnSOm1BZOy3Bb23BCFpJHA0bSquLJtblnWFLI7YKwkiCDxggCRvB4Eb5p62k2lFmsaHSCtTk4UjfAk+laYy8GecPIV2/IVd1pz0SDkdCFpI9RS5tKf2m53gc1JQFj8SMz65eNBndrQmy2lq1sdmtbGNAgQsLISghSSQe8oGZ3bsqJMOgXe6Cci05n0zB8/hUuWTU0dGPs/k44yk9iarWkd1vrVqzqlg1VtWjfWitnPQZvBJ7MdKpXcMqv3ov6sdKhuiyLWIQhSvwpJ+FSWhvJ7d0phuH2BViyfR9bnR+7S2DvcWB6CTTbcuwC2wA66kfgST6mPhXOEpLCB3SB1mFZTkzswwjNS1nqQPgKyp/08/2B+ojjL5JWKZ7uaIg0BtSfrE5UwNzAqcyhJeapHd1pftrhIE6ijZXE0KtVjPta1RCoF2Ud+TTJd6ydaX2GyV0eYMJpZjFa/UHEDuGfjTreVnJZszYyhoFROicu8o0mPlSlYeOX5nypw2ttoQwmDBKAOcAT+utLP4gisiRtRffZoU1Z8sKTB3zME8sz5zwpKutHek5k6kmc9+dWrcVFt9e9OHLqU5eRqncTmJUHrWmMOsMDp+46Zs4hAACt9NN23E0FY4SrqP1NI1icgDlT3s/bJTScTyU5Y4tAza1AWUpOicwOdNezrSXrKlKgDhyg+tc3v8AvJX7StSkrUkQGwnfxJ59ac9kr3cTZ1rW0tKUiQSInlVYS99snOH9tJGvpNudAuq09mhKSnAswACQhxClCegNJtqW4q6yltC1rcT2YSlJUTJTOQ5BVPP0h3kDdjsavBLaeeMjF/KFHwqXYCyYLMmdcI+ZPr8KblXacUiMX1g7OUXN9HNvdagtBqd7qgn0En0pru36IEHD+0vqVhzhoBKTyKlSfKK6maoC39/DhOsU/VLZLs2D7DsfYmohhKiNCvvn+ar7N2oRoBroAAPSrJNRlzOi4x+gdmTYjVNVsSVAAzBIJ3TpFCr2vF9Li4GFlCArtNcRzkcoy86s3e2kNCACFZniZzmetI55pDdKVsgvgLgKJBCc458Qeh0rVW2XB3grMJO/XlWVJxTzY8eSlVHJbWn61NGMcAUEtbmJ0RRdIlIrNMqgZeaipWVZYXiTBOlebwJCq8XewZxHSniB6InVYVmKt2Zw79KoW0d+rbK5AoTDEuBYxZb8svhR3aUhxakn3G4/lI+JPkKAstEuISPeUAfE0c2h7r6+HZDyBiknpBhsQls4mrVlnCj/AAmR/TS1djgQ7J0p9u9j9+nkqPVUUivsQ4etaeOVpoLXuHhGYBG+j1ndKWUhChKgZG86QmfWke57UUjCfZ3cv7UwMWgSDOlSqmX2glYra4XAAxJkRK05mdK6JYluLbKXGQ2FDMYwSJ1MDdS3c7LbhSSkTvIMH0pkve8W7JZlu5QB3RPtLOSE+J9JrVx6sz80lqsnNtqLSp11NnBluzd0/edgBxXgZSP+XGug3JbQlkR5b88/nSJs9YStsrVmorXiPElUk+ZNPdwtYR0+dR4pXyC83woNIcOGT1pfYvTCpYOqTnI1G4jlRx1Ugih9lsIQVGcQUSc9QTqJ4VqZlLbDxUkGInStOca0pyoZpGxkiVcEEEAg6jUEV5QAkAAAAZADSOFR1G87Anh+opXIJod5wzoI6E7j5VlYyNSdTn04Ct0hxyEJl3KjiUFIoI2IephSnEKyyNALfUASYmvLVoOEqOlXbVZpNUbwIQnDVUqQuwd+0YlTRJEQCKD2Yd+ONNt23OpQBX3EcTlPGKWYUWdmrCVuhw+yjTr/AImvG0y5cVzSR6FUUwh5DLMjhCQPSN5PM0p347KzvyJ8pHyqDdtFILyUru/eYvtICvKAfnSxfNhCHVAaAyOaT7J8BA8KcLvZIQk8EqHhCz8hQDaRHekapT6Yo/v41o42F7KFjbpouu58Y4UDsrJ7p4iug3Q3hbCjAp0rY0pUgjdGzaUoBLriSM8imPUGuf7YXst21hoLKmm1gIBjNRkFRjU5R0PM02bR7SBtgwYnzPIVza6XcdoSpX2p8QnF6AAeNUbVYJJO7Z0W6FdmIiUqUTPOdT4052MQJ4gfCkW7rVKG+JkfxZ/Onexr7gOoqPD8gcqwWCuo3FRWrU+hIxKUlA4qIA8zVP8A1BKgezlcZGAYz+8RB8DWlsz0Wlqyoba7wwuJE5b/ABqz2izuA6k/lVG33cpfeChiG6IFTbDRbXadFCMI94mB4caxtWPvBYVG6MqHrsq1pS2SElIz3g8I9aIWSzhtIA8TxNLZxaxVlArXaSt0ImEhQT1Mispe96KPjrZz1Gb1MFlBoJZh9caM9oai9lCG8HynSqjFiVaXEpTAJ1J0Ske0o/rhVh3OSczRy6bH2DJJ/eO5q+6nVKPmevKqN0hEiu1drbGaBiIHtqzk7yE6JHhNVsQUrtXVqVhOSZMTuq+rvJI0ypbtSipYRC0hOZJTl1manTZVItXpfJyJ3CQNwPu+pTUVsVKsO/sQT0ygfzK9KW70tMr+6M44gafrnR1tZNrBOimo9P7Cj0pWMH2gEgJPBw+EYR/VQS+7BicVA3Z9QAD5kTRx1oFx/FIShg+J9pXlWWuz48x70GecQr1Bp4CrYIuKx4mF8W1DyNebTbVyETrupjsdlS2rCn3kQeahmPSaWrRZ8LqlHQZCmdoossB7Q2orWEgykGOvGobiTLhP2W1q8VnAPSpLwRmVcM/yHwr3diMDTh3nAJ6GcP8AKfOmvAslkYrtfCGQtRiFGPFOQH63VlttVrFt7JT60Mq9lDfcAngod7nrvqC3oiwFUZpKD4yAfRRFXbc5itNmVvKU/r0pYulYGrYctVzWUJSXE4lJzC1kqVPHETNH7rGFscP1lQG9FyAOCk+U50RU/ogb/hxprzZJrB5v59aAMB7qhmd4PDymq1xrWSrvKw8TnnymrzsKSUnQiKlbgCBkKRr3WHslCqPDhUFpUYKYIk7p/wAVMXcp46dTpVV63tjulYzy/wA7qoC8MCgnUggdB04xHlRskEU3cO0SsqzEE5aqG/lWVaQc6yiqQW2zm7aIdVV4kb6pA/WGrb1QkUR5sDJdtAT7ie8voNB4mB40ft65NQXOzgbKt6zJ6DJI+J8a3aK67CkQAwY4yPmPnVW8Wu6ajvZ7s0YuBH5H0JosiHLOVa92mUbGujnFpZCnQNwIn4+VMbjoDjSuMJnlmPnQWwNfXrJ3E/GmLaCypbYQTug9M6doey87bEB1sLkJc7Rpw7sKxE9RKo6VVuu8uwPYvZFHcSYMGMsvCI4iKias37Q1pnkR+Ibx6+deO2SsBq0gBYgAnRYGkK3KHw8IVKkLSDb9qCu8CI1FLl62guThICR7TijCU+O88hnUrtkU3khxJQdEupnPcQZhWe/PTWhVusq1iXVkpTvX3Gx0EQfAE1SxlgGWu0heSJ7NA1ORWcpWeGUgDdVwuEJgCYCnlDkAUoB6n41WbKF9xsHskd9xwiCqNPwpnIDn5MgucJu95/VTreIH7gIKY5EZ+NFIVs3ZWyu6jJk4pV1nEfzqrY7QS8xPuhI8qJbPIJsDyd/dV5iKD3b/ANUgUGFeR4vJYThUchiE+AKvlXu6VkpLp1X7P4RQXad7E6ywPeMnpnPpRBm041hpv2U5TwA1NcxKwGU6HyrGnNRUzQGg0GVD7xcwmUnMeWXHlXSVZE3gsJsCBJAAURrrBO+DVVtgNqIETuWrPdpwmoWL9SpGLQyQeAI+PGrd2W1LqJSDhkgExmRqfOlFcGtos2dKgc14uIgekVlQ9glJkDPWeO8iOdbrgCKxOI1dDm41TsZhVEAjEoAbyB51FlQg49hwp4Aegr2pQIHhVe3mXJ5mtDTwFGKGBO2xwwNyhRLZB/FYCTuCh5Ej5UP24TLCV/ZyPQ1NcC8F2TxRP8Rn/wAq0ID0CbmaxPRxUPjRvb8wwocE1Q2MRienhJqbbheLEOgoDPMkMV03fhSiNCkHx30v/wCoJWOytbWFYyMjJUe8g89Yz8KcrrWFMtKG9IrLVYkOApWkKGeoBp+tokpZyJpupKBLbzqUqE4RJEGRqAR60uXgy3MrdBj7SsR8EAz8Kd7x2as6UKITHKTHWJ4ClNFgbkkATNK8Fo5BKWTaVNsISUMqWkGfbcUohOJfSchoK6vfaEhsMACFpLYHBIQf7UpbM2QG1tQPZlR6JBj1ij1rtGO2pG5APmQZ9Ipk/aLJe4H7HDElaPtN/DOl5ruXgEncY+dHdm5bdQPCgm2g7G8kL3HCfkaVLAW/ca2mvOLcqNUogdTAPxo/ddoDLf3168QK59etoxW9aj7pJHPTCPUHwpx2dZ7RYKjlqr8qMlRy0OV2SUhSsp9kf+Rrzeye4T4Vqz2jGuB0HICrDqe1cwp9loYjzX7ifDNXgK7aonp2c7tFowuLQMhiX5kkH1BFOuzqkdgjBoMjlHe9/wBaBu7NqU6VSIxjEDkYjMg8ZzpjsNjQ0kpRIzkySfHOkZXlnFxSRYOc/rPjWVoVlAziM0e9RO7VfWDkZ8s/lQ9mJoxdjPtrG7ujqdfQeoqLKGrSnMGrNmamfKorTrFWrFkk9apBZGYv7ad1gp+1kK9XrDVgCBwSnygfKrO3TYLCFcFo9SB86GbTO/UNp4kfCrCrNFjYZMBSvCvO0iZCjzqzswnA0OYnzk14vwdzxqTY6+Qx7LOf7ZAPugflRay5zS9s9/0h5AHyII+FHLktMOAKAIWPXdV+N6Iz22CdsrRgZVSHcTpUieZrsF8XNZ3kkONlQ4Bxaf6SKX2rps7AwssISBpMrPmskmjyQoPHzKqKex1kjtHSN2FPjmr4JqjcTmO04vtEnzpsUohnM54SfSQPKKUdn0xaEJ5fKkaqkPGV2yc2fA4lVBvpRZkNODWPQ/4pvtzMoBpe25bxWZPKisAu6OV3i8Q4lz7SYPUQPkKftnrbhaHEpB886RLW1iAHA5eNM10lSVdmsYVIABSdRlTTzFBjtjdYbYUSrfBjrTjcNn7NkYvbcJUrx/tApRuSzhagVGEpzPhmT0Apsud0vAuKySScKeCRkAfKk4tg5dHi8Wwghc5Kgeen651StVoCElR0H6ijV6WTtGlJ4jL5UlW90ljviVJVB59a7lVMSC7Bqw2sOJkeR41uhWzJyUeKsukVlTQZqnQM7KKN3VaAlCQdyiTzmJ9AKCldELMiUDd3iSeAATUmMv3CN/MYVJcTmlWciprBCkSN9DWr5b7zSjiQdDwO8jxq3ZR2YyOJBzCh+sjyq8cuzmmlTAu26sNnI+8j+tJoLey8SGRVrb7tHuxZZSVKcXkBHuAqOZ4AT4UJs68amxuFPLQYjXZu6lI5RVO+ne6Bxqw4qgm0NozAqCWRkNNwORY1n7h9T/erdof7Mpg6foGql2IixL/7RPkJ+VCtoLwh3LNJSPyn4VVfESrkdGNvC2woHUeu+l594qWE/aIHmaX7PejiWUpTJBn41NdL6y8kq0En0MesVSU+1ElDq2MtvtA7wH2VeQFKtzuf7wDhl6VNarxkPLByQIHUkA/E0H2VtGO14uJJ8gaWWWWiqTHm0K7nSlXat2bOocKvC8wpBzpa2htcoUOIrnsVITbQYEjI5Z042xntUtWxHvoSHRz0CvA90+FJNqVlT5cz6GrGllwjGEGU8MUqAPAwaM9BWwgm04WFpHtLAbTzKu8seKUqFOFxW0dngPtA7t08fGa5jd1tKnymfZTM8CrKesCB1NPmziuA0pE2mhpq0OTbEjvE+GVL9/2VCUhAQAkzOpk5ZknOmWyrJqhtZY5s6nN7fey4e96Z+FaJxuGDLF0zmzF4YLZAybTCYGhnMmOWVZQ+6bKt19fNQMnQAamelZWRp+Da1ClbKm0e0f7OpKEpxGJVJ0HCmNT6n2G4b7OUAqSCTmc8yc9Iy/Kkq+bIF3hZwsdxxbaTzGIBQ8vjT6/eeNYS02RHHPxijJRUU0LVaB6NnFKHdnqBWg+9YyEuAqaVrl+oPOmy6HlJyXnVy03Sl72lEJOqRBB8wY8KaFNCOdPIpXW8P2vvoDjCmVkKIBAkoy5K+U0s3EiVDlRTby43LI2XGC4WjIUACcP4ikZJjeYqrsxZllsKShSpGqUkjzFGaYYtBltM0qX679bFPbF1vYJ7NUdR+etc5vJRNoUCCCFRByIIygjdSxj5CmdGuvOxuJ39kR5ormr15lYQScwIrpFzK7q08RHyrkyWCBHD5VSOULpsYbVbD2TKgoj2knqMJ+dTXbeK0tvO4yQlIbTP21kadEgnxFLyXDgKCJBzg8RoRGYOZ8zV60XgFMN2dKQCF4jAyAAI4ySSqSTnlRVUF7CNuteGxAb3HQPAAqPqE1Y2Jc+tnkaA347+6a+wkqPVcfJI86KbJuQ54UHoN7N2e3ECKp3naJHWqfawahtDs01AIruV9e1OgWknwIp9tVwYluuIPfWnRRhIVESTuFKuzOzNotSwptEI3uKySOm9XhXb7q2fSmCrvK56eAoOLbwJ26ilcOzjDIKlB1xRIJUGHSgQIAEDMDPM8TTezhycaCXUDJaE6jmkahX3TM8t55izxWWm60rOP2XBotMT0UNFp5H0qq4vJOXJZCwtBSlbZCkLEpI38s9DVd68G3UOsqCs0lC8ojGCN/WgzpUzjaV3EOOAqIkpQceYSdU9okSJ0UTnJEwWW+G3HXG8QxScC9ykJzSFb5ga+Gdc51gHQgYuottox4TgUkyk5awRuOYmsom07iUpspIVCSQTO8HKMiCN9ZSKP0Ccmmc2tdjDhQrRTawtB5pMx0ypiWrAmEQCrfyOYoUlAivdqtYDaM90fwkj5VhyzUsl9629mgAGSfaPyqaxW5UTJA669BvpcbtIlIOZJ7o48zy+NZ+1OPv9k2SG0EdooanWAOsEcqZJhaHm77cpxYQFAZgHec92WmQJz4UctFrbbBmAhtMngI3AUpW19NmS2+2gJSlQCgmMwpQxKPQYjNAdrb2UkttYwcbinFEb0owlvwOOfAVo47iiLh2Y1KDdpUlTqVFsZpZK4TxlYSO8rPQkgZUGvzZAWi1qtCHEthWGUYCZKQEzIPADdUF2XpIzIEazRux3iCYnPdw8aXu3gp0rRXsFxvoOqFD7qv8A2ApRtGzT4Wodis5k5CRE8RlXQRbMs0weIMVH2qvA9TXd6BTOfu7JvKzS0fEhP9RFEro+j53VZSn+Y/IetNa3yNTA65VC/aQIIdw8RE/OuU7Gpiun6Pkl1S3XnVlSpwttYeQTKsW6BV6wWW72pbWhSHEnMlxePqQch5UQvBNqBC2Ch8DMpSoNrHgrI/xDpQ5zatC4ZtrBgnR5spP/AAUd/NJp8vYVFFB/YJt4zZbUnM5IeEfzo/8AWma4PowZaIL5LyxnBENg/h3+JNEdmdm7E5hWz2gAM4e1WQCM47xNPOFIq0IdlbIcslF0ilZrElIAAAA0gaVcQ3UbtqQkSSAOZitWe2BYlHeB0VuPMHeOlWSSINtloCvKjWsCjvjoJ9T+VYLMN6ieMmiLgSdob/ZYafeWoKQs9mEjMkoUpBAG+c655sMH3V4ktqx4pjCZgmZPHXWu6M3QwkAJbbAAgQhAgcBAyr3ZLMhGSAEp4AQJ3VKXF22VXMo6QPue7ClPf1yAG9KR7oOschlWUcgEVlVUUkQbbdnEEsxSV/rQati0PAqZK5y1TMZp4jiP0XRy0eVczsSP2m2iNFuzp7oMnLoK8/hind6PQWh2Yu59doKksqKRmkJgwgZJ30MttoesrpUgLSFKlUp1jqNRJpst23VnaThaKBxhYExlG85dKRtpNu3XxgQEhA3QSCeJxe0eoroQlJ6FlyJbHNzaEO2YzhmII0SobyOB+dc/vK3hTqe8YSIEnQcKCi8ncJEiDujfxjjVV0lRk1qjxfZF8y8DcxfrSNVTyry5tXn3MfhNKiEVKlVH9GJz9RI6FcG2iSqHlFI5zruzpkb2paPsqBHWuPhU1A4gj2SR0oS9Mno5eoflHZ1Xgy6ClSzygwR50Et+zjywVWS0lRH/AObihJ/CqY8wKR7qvBJR2ZT9aJKVYj39+E55K4Ef3qaw7QOYoQcM6SoxUv0nFmhc0WgzZrTeLSoWhYB3lJj+JORp0uG9nnHG23mQtO9KwlSY8fyoNcN922UEJRl9qSCAeFM9yLIeBVqozpGueQ3Utqx3r7Hy4bA20hXZtpTJJhIA5wOA3AUj3x9KNnbW4lGJzCoiUgwYy1Mc66Ap7A04vIYEqVnpkJmvkpx8kGdTr1OtaneEjJF222Htp9uLTa3CSoob91sHLqr7Rqxs7t/bGHE4nlrbkApUsnLkTp4UngV6ouKKRm1+D7BuO2ItDKHEjJQnjRJLY4CkD6H7WVWBGIzBgT0FO9ptqG0KWtQSlIKlE6BIEknwoxeDPyw6zcURXrbUohMgE8YGVB7Tf6AyCnEZkmEnIBKlHPTJKFHX3a4xfn0g2m0PurbIaQScEJleHugd4yU5ISYGUyaX3bY+8qXXXF6+0o78W7/mr+I8am5s18foJSVtnfF7assoIccRiSVCMYklJWIhM+82R4g6GayuFM2cBOgmc/X86yl7s1r/AM2FZYT2vvINNFCfbcy6J3n5VB9H1yqIXaVQEpBSgkxn7x8NPOuoL2QsAViWx2ivtOLWTlykAeVCNorsYSkJRZkJQN6EBU8cjpWbslDqjLBqTpHE3m+8dNeIqLB+pFWLY3hWtPBRHkSKhJretGF7NFNeRWyayaIDyTXjHWLMmtUwCdtdTTVRNWEaUyAVyopUFDUGR1FNOy1zNrcbUDinvRrA5+PWlV/WnzYYBDGKM1E58hoKhzuo4NHp1ch6siBBOEwMhHlV1lqHkcAQDyJ0yqhZbURhHIeGcn4x41Nd9tUq0lHEAkfeAIHzrJGJsa2HfpOtxZut4D2noZTn9s9/+QKr5wtvtc4E9a6p9Pt9HtLPZgckoLyuOJUoT5BKv4q5OpwEc62U7sxprRHNXrPZEz9Y4lIzmO8rIToPLxqiNatH2laZk6aa7q6RTjyx5u/6TF2dlLNnYCQkAArWVEneSEgT50HvvbO12sFLrp7MmezSMKMtJjNXjNLuGpkJqbpGiEPdfkJ2Ud2avtJqhZD3avNGkPUhosJMVlb3VqgVOy2zGTMoA8ZPjHyoDelsUnIyAd+qcueHLximK0uJSJVruAzNLt42oxJOFO4EVkbo+ehFs5PtxY8Foxggh0BUggjEMlDLwPjS4TT5tfYULQSlaErHeSlSgnFxCQYgkbjrFIJNehwy7RRDkjTNk14UqsAJ0rFIqxMwVoVs7q0KJx7RU6TlUCKlNOgEK0yYG/KukWWzhAszaTlqc9wSZnxrnlmVDqTr3hTyxaD2wUZgJgDrH5GsvqNpG30iw2Od4gIcZgiEo+szgysgNxln7K68bPH/AOxekjJ4JyOUBKYg79aF7T2qH7GqMyyZ5wpOsfiNT7In/e94DvqCxzkqTJ/gqZZJ5Eb6WLSV3rajMhKggcghKRHmDSmiiu1z+O3Wtf2rQ6fDGY9KGo9nnPw/zWvweevkaGtXPePU/GqzKMSgBvPGPWrCTJJ4knPWpyNXD8j2RVllOVQpqw1UT0eNKy2yIHKrTU1Uaq61XM1RJ0Ct16brKUqdUu63t2hIcbWheL+TgnDrPHKpbRdxHfCAsxmpSgmB90GYB5UsPbLt48bDhYeEwtBhJ19tO/TOI0Otbb2tfs3dtrWNGQD7Y7h4YsojoOgNZlG9HgOKfxZBfVoYU0sFlhopnUNqx8ClaRM58RmK5nbblgFaVpAGuKUg/hn2td3PrXW1Whh0qe+rW1CQFhCVBJ0wwoSN3zjKua7f2lZdCFBtIEqwIABGLQuge9A8juq/A32pEJqti0pQAwjxPE1Ga0DWKNbSJhNaFYa0KJxImpK8IqUU6ARD2knmKa37SW1tKOhUP6VD5ilZ5NN6VN29TKG0upLSM8kkqUDujROevwqPJC2X4eRRTD21z4KLA6BlK2yd2YBj+Wi9zMBt1DzisKUWdKx3kiSlbpKQDmd3nVe9C01YGEPAl3tApDYAK8SZBIG4d6J+NUL/ALgtFqBddBs7KUw21quJKpXuGajl6VCrya3Kk/yI9vaYDi1uOF1xaiopRkmVGSMU8T/ahVrUkq7icKdyZmPHfRR/C0kpCRiGWLU8jQarRdmbrRNZQO8TGScgeJykcxM+FSIFesJSkJMgqOIgpjKO4QTqCCaxFLJmjhiSoFWGxULYqdAqZvgiy1Vtk1UaqyiuZoiW2zW68MmspSqHm5s1NzvGfPJWvGi77SVuhKwFDAowoAiZOcGsrKjP5fwfNR0csdPZ25SUdxMqyT3RkkkZDnSa4skkkkmdSZNZWVr4R/U7X4NVo1usq5lMrQrKyuOJUVMKysp0A2aZNgVlLyiCQcCtDHCsrKE/iwx2hx+ipsLtLq1gKWACFKEqk4pMnOchTftt+4NZWVmfxNnN/l/4cBvQ989flVRkZisrKaOgS2S4ydSTGWZnIaCvaKyspWaePwWEVO1WVlIjbAsNa1PWVlcWRZZrKysoFEf/2Q=="/>
          <p:cNvSpPr>
            <a:spLocks noChangeAspect="1" noChangeArrowheads="1"/>
          </p:cNvSpPr>
          <p:nvPr/>
        </p:nvSpPr>
        <p:spPr bwMode="auto">
          <a:xfrm>
            <a:off x="460375" y="-2506663"/>
            <a:ext cx="3943350" cy="5857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523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normAutofit/>
          </a:bodyPr>
          <a:lstStyle/>
          <a:p>
            <a:r>
              <a:rPr lang="en-US" dirty="0" err="1" smtClean="0"/>
              <a:t>SER</a:t>
            </a:r>
            <a:r>
              <a:rPr lang="en-US" dirty="0" smtClean="0"/>
              <a:t> Toddler, cont’d</a:t>
            </a:r>
            <a:endParaRPr lang="en-US" dirty="0"/>
          </a:p>
        </p:txBody>
      </p:sp>
      <p:sp>
        <p:nvSpPr>
          <p:cNvPr id="3" name="Content Placeholder 2"/>
          <p:cNvSpPr>
            <a:spLocks noGrp="1"/>
          </p:cNvSpPr>
          <p:nvPr>
            <p:ph idx="1"/>
          </p:nvPr>
        </p:nvSpPr>
        <p:spPr>
          <a:xfrm>
            <a:off x="457200" y="1609416"/>
            <a:ext cx="7620000" cy="5172384"/>
          </a:xfrm>
        </p:spPr>
        <p:txBody>
          <a:bodyPr>
            <a:normAutofit/>
          </a:bodyPr>
          <a:lstStyle/>
          <a:p>
            <a:r>
              <a:rPr lang="en-US" dirty="0" err="1" smtClean="0"/>
              <a:t>USCOTS</a:t>
            </a:r>
            <a:r>
              <a:rPr lang="en-US" dirty="0" smtClean="0"/>
              <a:t> 2007</a:t>
            </a:r>
          </a:p>
          <a:p>
            <a:pPr lvl="1"/>
            <a:r>
              <a:rPr lang="en-US" dirty="0" smtClean="0"/>
              <a:t>Student poster competition</a:t>
            </a:r>
          </a:p>
          <a:p>
            <a:pPr lvl="1"/>
            <a:r>
              <a:rPr lang="en-US" dirty="0" err="1" smtClean="0"/>
              <a:t>CAUSEmos</a:t>
            </a:r>
            <a:r>
              <a:rPr lang="en-US" dirty="0" smtClean="0"/>
              <a:t> research cluster</a:t>
            </a:r>
          </a:p>
          <a:p>
            <a:pPr lvl="1"/>
            <a:r>
              <a:rPr lang="en-US" dirty="0" smtClean="0"/>
              <a:t>Led to </a:t>
            </a:r>
            <a:r>
              <a:rPr lang="en-US" dirty="0" err="1" smtClean="0"/>
              <a:t>IASE</a:t>
            </a:r>
            <a:r>
              <a:rPr lang="en-US" dirty="0" smtClean="0"/>
              <a:t> Satellite Conference (Portugal)</a:t>
            </a:r>
          </a:p>
          <a:p>
            <a:r>
              <a:rPr lang="en-US" dirty="0" smtClean="0"/>
              <a:t>Service to the community</a:t>
            </a:r>
          </a:p>
          <a:p>
            <a:pPr lvl="1"/>
            <a:r>
              <a:rPr lang="en-US" dirty="0" smtClean="0"/>
              <a:t>Elected Chair-elect of </a:t>
            </a:r>
            <a:r>
              <a:rPr lang="en-US" dirty="0" err="1" smtClean="0"/>
              <a:t>SIGMAA</a:t>
            </a:r>
            <a:r>
              <a:rPr lang="en-US" dirty="0" smtClean="0"/>
              <a:t> Stat Ed</a:t>
            </a:r>
          </a:p>
        </p:txBody>
      </p:sp>
      <p:pic>
        <p:nvPicPr>
          <p:cNvPr id="12290" name="Picture 2" descr="https://media.licdn.com/mpr/mpr/shrink_100_100/p/2/005/060/15b/0f6d0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418359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0.academia-photos.com/109432/29880/3407199/s200_sharon.lane-geta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454" y="51435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3" descr="http://cgu.edu/Images/SBOS/2ndBerger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308" y="4034133"/>
            <a:ext cx="687292" cy="107615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winona.edu/mathematics/Faculty/Photo/hoo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996" y="3986185"/>
            <a:ext cx="766604" cy="1149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7" descr="http://www.amstat.org/sections/educ/GingerRowe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0680" y="5136091"/>
            <a:ext cx="753320" cy="1054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s://www.causeweb.org/images/uscots07/speakers/garfiel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708" y="3128983"/>
            <a:ext cx="8001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apps.cehd.umn.edu/people/Headshot/delMasR-200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1919307"/>
            <a:ext cx="879852" cy="12048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pps.cehd.umn.edu/people/Headshot/ZiefflerA-200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2209800"/>
            <a:ext cx="864107" cy="129616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digitalunion.osu.edu/innovatem/img/miller-jacki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1230" y="838200"/>
            <a:ext cx="82131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lecturers.haifa.ac.il/LecPics/Iddo%20Ga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6848" y="5110289"/>
            <a:ext cx="870336" cy="98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500"/>
                                        <p:tgtEl>
                                          <p:spTgt spid="12294"/>
                                        </p:tgtEl>
                                      </p:cBhvr>
                                    </p:animEffect>
                                  </p:childTnLst>
                                </p:cTn>
                              </p:par>
                              <p:par>
                                <p:cTn id="19" presetID="10" presetClass="entr" presetSubtype="0"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500"/>
                                        <p:tgtEl>
                                          <p:spTgt spid="12290"/>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fade">
                                      <p:cBhvr>
                                        <p:cTn id="27" dur="500"/>
                                        <p:tgtEl>
                                          <p:spTgt spid="7172"/>
                                        </p:tgtEl>
                                      </p:cBhvr>
                                    </p:animEffect>
                                  </p:childTnLst>
                                </p:cTn>
                              </p:par>
                              <p:par>
                                <p:cTn id="28" presetID="10" presetClass="entr" presetSubtype="0" fill="hold" nodeType="with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500"/>
                                        <p:tgtEl>
                                          <p:spTgt spid="7170"/>
                                        </p:tgtEl>
                                      </p:cBhvr>
                                    </p:animEffect>
                                  </p:childTnLst>
                                </p:cTn>
                              </p:par>
                              <p:par>
                                <p:cTn id="31" presetID="10" presetClass="entr" presetSubtype="0" fill="hold" nodeType="withEffect">
                                  <p:stCondLst>
                                    <p:cond delay="0"/>
                                  </p:stCondLst>
                                  <p:childTnLst>
                                    <p:set>
                                      <p:cBhvr>
                                        <p:cTn id="32" dur="1" fill="hold">
                                          <p:stCondLst>
                                            <p:cond delay="0"/>
                                          </p:stCondLst>
                                        </p:cTn>
                                        <p:tgtEl>
                                          <p:spTgt spid="7174"/>
                                        </p:tgtEl>
                                        <p:attrNameLst>
                                          <p:attrName>style.visibility</p:attrName>
                                        </p:attrNameLst>
                                      </p:cBhvr>
                                      <p:to>
                                        <p:strVal val="visible"/>
                                      </p:to>
                                    </p:set>
                                    <p:animEffect transition="in" filter="fade">
                                      <p:cBhvr>
                                        <p:cTn id="33" dur="500"/>
                                        <p:tgtEl>
                                          <p:spTgt spid="717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292"/>
                                        </p:tgtEl>
                                        <p:attrNameLst>
                                          <p:attrName>style.visibility</p:attrName>
                                        </p:attrNameLst>
                                      </p:cBhvr>
                                      <p:to>
                                        <p:strVal val="visible"/>
                                      </p:to>
                                    </p:set>
                                    <p:animEffect transition="in" filter="fade">
                                      <p:cBhvr>
                                        <p:cTn id="41" dur="500"/>
                                        <p:tgtEl>
                                          <p:spTgt spid="12292"/>
                                        </p:tgtEl>
                                      </p:cBhvr>
                                    </p:animEffect>
                                  </p:childTnLst>
                                </p:cTn>
                              </p:par>
                              <p:par>
                                <p:cTn id="42" presetID="10"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wipe(left)">
                                      <p:cBhvr>
                                        <p:cTn id="49" dur="500"/>
                                        <p:tgtEl>
                                          <p:spTgt spid="3">
                                            <p:txEl>
                                              <p:pRg st="4" end="4"/>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wipe(left)">
                                      <p:cBhvr>
                                        <p:cTn id="52" dur="500"/>
                                        <p:tgtEl>
                                          <p:spTgt spid="3">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8" name="Picture 22" descr="http://music-careers.rice.edu/images/7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08" y="4667250"/>
            <a:ext cx="17145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err="1" smtClean="0"/>
              <a:t>SER</a:t>
            </a:r>
            <a:r>
              <a:rPr lang="en-US" dirty="0" smtClean="0"/>
              <a:t> – the wonder years (2008-9)</a:t>
            </a:r>
            <a:endParaRPr lang="en-US" dirty="0"/>
          </a:p>
        </p:txBody>
      </p:sp>
      <p:sp>
        <p:nvSpPr>
          <p:cNvPr id="3" name="Content Placeholder 2"/>
          <p:cNvSpPr>
            <a:spLocks noGrp="1"/>
          </p:cNvSpPr>
          <p:nvPr>
            <p:ph idx="1"/>
          </p:nvPr>
        </p:nvSpPr>
        <p:spPr>
          <a:xfrm>
            <a:off x="457200" y="1609416"/>
            <a:ext cx="7543800" cy="5096184"/>
          </a:xfrm>
        </p:spPr>
        <p:txBody>
          <a:bodyPr>
            <a:normAutofit/>
          </a:bodyPr>
          <a:lstStyle/>
          <a:p>
            <a:r>
              <a:rPr lang="en-US" dirty="0" smtClean="0"/>
              <a:t>PARLO</a:t>
            </a:r>
          </a:p>
          <a:p>
            <a:pPr lvl="1"/>
            <a:r>
              <a:rPr lang="en-US" dirty="0" smtClean="0"/>
              <a:t>NSF PARLO grant submitted…and rejected</a:t>
            </a:r>
          </a:p>
          <a:p>
            <a:pPr lvl="1"/>
            <a:r>
              <a:rPr lang="en-US" dirty="0" err="1" smtClean="0"/>
              <a:t>IES</a:t>
            </a:r>
            <a:r>
              <a:rPr lang="en-US" dirty="0" smtClean="0"/>
              <a:t> PARLO grant submitted at 5:03pm</a:t>
            </a:r>
          </a:p>
          <a:p>
            <a:pPr lvl="1"/>
            <a:r>
              <a:rPr lang="en-US" dirty="0" smtClean="0"/>
              <a:t>NSF PARLO grant submitted…and awarded</a:t>
            </a:r>
          </a:p>
          <a:p>
            <a:pPr lvl="1"/>
            <a:r>
              <a:rPr lang="en-US" dirty="0"/>
              <a:t>The importance of qualitative research</a:t>
            </a:r>
          </a:p>
          <a:p>
            <a:r>
              <a:rPr lang="en-US" dirty="0" smtClean="0"/>
              <a:t>The Power of Choice</a:t>
            </a:r>
          </a:p>
          <a:p>
            <a:pPr lvl="1"/>
            <a:r>
              <a:rPr lang="en-US" dirty="0" smtClean="0"/>
              <a:t>Asked to participate with colleagues teaching MBAs</a:t>
            </a:r>
          </a:p>
          <a:p>
            <a:pPr lvl="1"/>
            <a:r>
              <a:rPr lang="en-US" dirty="0" smtClean="0"/>
              <a:t>Giving students choice of semester grade allocations leads to</a:t>
            </a:r>
          </a:p>
          <a:p>
            <a:pPr lvl="2"/>
            <a:r>
              <a:rPr lang="en-US" dirty="0" smtClean="0"/>
              <a:t>increased satisfaction</a:t>
            </a:r>
          </a:p>
          <a:p>
            <a:pPr lvl="2"/>
            <a:r>
              <a:rPr lang="en-US" dirty="0" smtClean="0"/>
              <a:t>increased desire to take another such course</a:t>
            </a:r>
          </a:p>
        </p:txBody>
      </p:sp>
      <p:sp>
        <p:nvSpPr>
          <p:cNvPr id="9" name="AutoShape 8" descr="data:image/jpeg;base64,/9j/4AAQSkZJRgABAQAAAQABAAD/2wCEAAkGBxQQEhQUDxQQFBUQFQ8QEA8UFBQPDw8UFBQWFhQUFBQYHCggGBolHBQUITEhJSksLi4uFx8zODMsNygtLisBCgoKDg0OGhAQGiwkICQsLCw3LCwuNy8sLCwsLCwtLCs3LCwsLCwsLCw1LCwsLCwsLCwsLCwsLCwsLCwsLCwsLP/AABEIALIAyAMBIgACEQEDEQH/xAAcAAACAgMBAQAAAAAAAAAAAAACAwABBAUGBwj/xAA6EAACAQIEAwUGBAUEAwAAAAAAAQIDEQQSITEFQVEGEyJhcTKBkaGxwUJSctEHIzNi8BSS4fEkQ1P/xAAaAQACAwEBAAAAAAAAAAAAAAAAAQIDBAUG/8QAKREAAgICAQMCBQUAAAAAAAAAAAECEQMhMQQSQTJRBRMicfAzYaHB8f/aAAwDAQACEQMRAD8A0kUFlIFBHLZ1UC4g2GyQCQIYMRtgGgosGA2CDTBig0hAMRaiSKDihDAcQGh0xVgGAUHYFoABaJGIdiJAAqUBbHzEWGhAzQpxHtASiMBOUjiMsUyVkQYoYgUEICELSKESsZFEcS0EgIoGJGMylZREhdiRRbRdiQhkB0EKihtMiA1ItGtx3FVTeSNnLnd+GPr5mHjMdKD8fjXVPKl6WHQG9mLirmhhxOTd8qVrtc7GVHGLVuL+Lu/RB2hZtZRFtGHDGyW7i/7XpJe/og8PxSnOWW9pdHpf0YqHZlpFpEsMihDFTp3ESpmaxMwsVGNlBcTIAYwEuADiOZVgsVGOgmMVMuUB2KhaZC8pACw4MNMVENAxobEKwCGwEApxDjAZlLsFjopRMTiuM7mm5L2npFeZnJHP8Txqctr20W3vBcgcssTJyvq3e99WbfC1c7tLmFXqpb2TfLQyuG4a/TUubTRXFO6MzD8Pb2Tf+fuZEsC7bNWOk4RQUVb/ALZvKWEi9WkVtligcPh+CTal4Wrre2pp8Xw23gqrVa6K0l5o9e7tGg7RcG76KlTsqlPWD6+T8mCkNwOM4RjXfupu8kvDL8y5fI3KOOxGBqRq3tKMk75dsvpodNgcRmSTd5W8WlvgEkhIyHIXNjHEXMhQAMFoKKJYAFkyjVAJIQCspTiPyi6jsNCYixCORCQhSYaYqLGpAxoZEbAXAYkRJDUFYXFjEAheInaL9GcpTrZp20382bnHY3MqijtDKm+rd/2Ob/1Hd5pS2Wy6vkicFYm6Rnyod5KWkfKy3NxgKFtOhzfCMW5OyVrnW4SrFe18ObZKaa0GNpqzfcMdjoaDOWo4xx2o1pLqo6G04bxaM7paO1sr0kvVFTRcmmbumwakTXcQx7oq+i0vd7I56j2idRSbdeooyUWoRjGzfSF8z+BJRb4Iymlph9r6Ci4z01bV+V+hydJunUzxtre8dzseN4eWIwtWN22o95TurSTjrZnm+DruUb5neL+KeqJJWitumdzRqKauiOJgcKk7PyXxtr9GbOxCx0K7spQH5SZRDFMCw2aFSEItsx6jGSmJlIaDkVJECepB2KgIxGoSmGpANjohoVCQakFCTHRRhcYx3dQsvale3UzYM5vtVSkpJrZxb9LW/cIq3Q29GPweWaFS/OcH62Uv+DVdp1llBLZ3a+QzhGIyQlf80f3f0J2khmUZL8N9fJ2v9EaIqshTN3jZOzf9TXpoddgsM5z8LV7aN7RfWyOR4LG+SS3bafuOrwNRxkrdSGbkswL6aM/CdmZKanXqznZ3tq4y9Vf6WMjFYVQmpxlKNrK8tc3kb3B1ItXZzXHcRKVRvu5yjHwwUN11ZBtyVMvjjjHaOnaVaCcun+MvB4VR0hl9UtTC4Li6k6ai6UotW9tONxnEKFSlapTfiWtSC9mX6fMVEtG0xdHwW6pr4njGHo5ak4dLq3pc9ew3E1XgpJ3ujyzG+HGV09lUa92/3RKHkry8o6bhdC0V5myaMPhErq/wRnsrIiwZBsFgIVJiZDZIUwACcDHkZUmY0xggCFNECh2CiJlEQxDYloGIcAFQ6nIxOPUs9KVt4qTXnpqjLRzfH8ZNOLp7RzpvfVNaem4RVsbdI52hPwS9c1uq2f1Mvh+Og/5db2Jfi/K/PyKhhb+OntvKL5X3Rq8RQyO179DWlGWjK3KGzeYWg8PWyJpwbumtdeR0dHa65HBvESjl12Vv2Ov4FxFSSbt0kvPmVZYurLsE1wjucFQm6d4a25dUaTD8Ycqjj3bjJX0neF+llbU33Z/EpXhfSS0Nfi6alO0+WzWl11KYs0vZuMJWqZU5OEN17Msya5eNpcxVTDyxFSKU6ihBN1JJq1STtZKy0Ss/iOwNCDtpfbc2c9+S5sk2CXuazC4VUovlq/RHk2KxPfYqpOO06knHzV7L5JHcdueO93B0qLXeVU9L6xhtJ/ZHAcHo552Usvm1sPGqTZXku0dhwzEWm7bK0fLfU3pzuAy5t3ZaKyazW5s6GDutCqgKaBaDkxcpAAKF1Il3AqSARjVFYUNmhTJEQZEKkywHZWUuKImWAJhZSRRcQkiJItI5Hj1OpSlLwyyyacan4b3vZ+ZveMcZjh1bSU3tDp5y6I4biOPqYiV6sm+kVpCPojRhxt78GfNlUdLkz8PUb/Fkb0zK3Pk/ITiLxnlmnfZuyWnVW3NVlfUzlxCTSU1dx0zc2vMvcGnooWVSVPRlYrCLu4fnk7W59f2ApuVGbSvd2tHa/n+xeEx1pPq7JNrYriFaLjmp5s0bqU3ZZovdKNtPiRSfDLvpa748o6Ph3HXTdm7OPK6dvenYyqXGnmu9U3f0ucTQTklbRx1jLy5o7vg3AlXpRqRla+kktbNboqyQUS/HNy34Oh4bxum43Ulpur6mfX4ypxbjokm5S6JauxqMJ2djB3d38jO4nh8tCrZbU5/RoqssbZ5LWxrxE3UnfNOUufspvwr3aDoVO68Vr6rTYxeDUM104yk1tFNxWnNv3eRva2DU4u0LXX4Jqql6q7fzNMqTIYlLJjfvX88Gz4N2loO0ai7rbXeDf90uR1kWraf8HjaOj7LcddGap1HenNqOv/rb2afJdRZMGriZMXUbqR3tRiJMdUQl6bmVM1tFNiakhtSaMSrIYiNgNAKoU5AIubIDcoADQUSoDEgBIhreO8XWGhpZ1J3yR6f3PyNjWqKEXKTsoptvyR5txHHyr1JTlz2X5VyRZhx97t8FefL2Rpcg1a0ptuTbb1be7FAkvb7nQOcGgrAotMALaGUKqzeLZ6MAGS+YmrVE4TcJWjPhh+7dou8ZLNF9DrP4d8YVOv3M34a1opdJr2fS+3wOOwlTNHLJ609uWaMuvo/qOfgkmtE+a0ae6a8zPON6Z0cc7jceD39YdchPFMGnRqecWjF7JcaWLoRk2s8LQrLpNLe3RrU2+P8A6cvR/QyVTLqPn2rTyVpwWb2tuTW/3MvC0ZJbey2lrr5D+OUMmJjL88fnHR/VBQqJS3WqT+G/2LZzfg09Jhi13Sflo0GMg41JJ9b/AB1FGdxpeOLX4k18P+zBNeN3FM4nVY/l5pR/c9G7K8U/1FK0n46Voz6tfhl8vkbWqjzns1xDuK8W34Z/y5+j2fudj0SpIxZodstGrBk7o7MKoKY6bFSIJljFMiKLuMiEkQDOQKGOiMiAEpERnOdtsflhGlF61PFP9K2Xvf0ONRn8exffV6kuSeSPpHT9zAR0cUe2KRzcs+6TYSLRSLRYVkQYJAAKLIwbhABNtVvt6roNWKzRyta9egqL/YXLRpu9udtxNJk4zlHSOt/h9x6WHxUFJ+Cu40aieybfgfubt7z2+PiVmfO+Hm14qSVOE/D3krPLJbPPJaP9KPXsH27wkaMJ1ayUmssoqMpPOl4tEr2vszLmhtNI2dPk01JnHfxAwDpu6v8Ay53X6ZaP7HOynls0tn79TqO2HF4cQcYU1KClZd7JK0034dE9FfR32ORjQWbxOV1o1ta25BLWzdinKN65r/Q+LrNBS2yte9PQ1JtOL0XGHh9m6v5epqjRg9Bj+J38/ap0iJnpfDcV3tGE+coq/qtGeZRZ2fYzFXpzpveDUl6Sv90/iR6iNxv2M3TSqVe5vKgtjZi2YzdYDAYbAmNCbFtkKZRMiZjYNSVot9FJ/BEchGNqWp1H0hP6MrJHmsWEgYhI6hygiIhAAssogAVIJMGpsUpAAcefqE1cCnsGgAVCVnaV7fT0Ntg8Hmpyb3u7dPDszU4nkb/hMstJXTe/QoztqOjo/DYQnlamvDGcOxGaDhLfWVN81NLWK9V80jHxc7zk4p6vNfb2lm+5jyr/AM55VZrLl5WktTJrSvK/XK7EK8mhtt9t8OjKzvZxuno1damlxdDI2uT1j6G8bMLiSTi/LLb5leGdSo1/EMCnjtvaNLFm/wCyVfLWt+eMo/DVHP2sZeBxHdzjNfhafqua+FzZNd0WjzsJdskz0dyAbJFppNappNPyexUkc06ZVwJF2KyjELykDaISAjkY3F3/ACKv6JfQZGQPEo3o1F1hP6AtNCfDPO0WgUEdE5hZZRYAQsosAKnsxYVR6EiABoJABIABrrY6Lhy8FuhztR7G14fWlZ6vl9ynPFyidH4bmWPLvyBxCnarp+JX96MapVcpLdbK3vHcTbvF6819/sOwkFGCqKeWSaVkr5Yt6ylLl6LUUNJWPqvqnLt97GPDz/JP/awJYWbU24ySW8mmktPMznio/wD0rPzs/vMTLEw1/qT1ds2kffq37iKbLpKL1f5Ro6i2ZIMuWwuLNJxzu+zGK7yik96byP03j/nkbfIcf2QxGWq48qkfnHVfVnZJnPzLtmzo4X3QQFgWhhU0VWWCZFBSRCQUYsSsd/Sqfon9CEJeSL4POYhohDonMLIQgAWiIsgABU5ERCAASCRCAAL3RuOERTvdLkQhDJ6WaOl/Wj+eDOxlCNoeGPtLkhPCYJ99dJ2p1Wk1ezSdmiEKI8HRyep/b+jB6AR297IQl4K36jCnsxaIQ0HKZtOzz/8AIpfq+zO+RCGLqfUvsbul9D+4ZGUQzGgXIhCEhH//2Q=="/>
          <p:cNvSpPr>
            <a:spLocks noChangeAspect="1" noChangeArrowheads="1"/>
          </p:cNvSpPr>
          <p:nvPr/>
        </p:nvSpPr>
        <p:spPr bwMode="auto">
          <a:xfrm>
            <a:off x="155575" y="-1012825"/>
            <a:ext cx="23812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data:image/jpeg;base64,/9j/4AAQSkZJRgABAQAAAQABAAD/2wCEAAkGBxQQEhQUDxQQFBUQFQ8QEA8UFBQPDw8UFBQWFhQUFBQYHCggGBolHBQUITEhJSksLi4uFx8zODMsNygtLisBCgoKDg0OGhAQGiwkICQsLCw3LCwuNy8sLCwsLCwtLCs3LCwsLCwsLCw1LCwsLCwsLCwsLCwsLCwsLCwsLCwsLP/AABEIALIAyAMBIgACEQEDEQH/xAAcAAACAgMBAQAAAAAAAAAAAAACAwABBAUGBwj/xAA6EAACAQIEAwUGBAUEAwAAAAAAAQIDEQQSITEFQVEGEyJhcTKBkaGxwUJSctEHIzNi8BSS4fEkQ1P/xAAaAQACAwEBAAAAAAAAAAAAAAAAAQIDBAUG/8QAKREAAgICAQMCBQUAAAAAAAAAAAECEQMhMQQSQTJRBRMicfAzYaHB8f/aAAwDAQACEQMRAD8A0kUFlIFBHLZ1UC4g2GyQCQIYMRtgGgosGA2CDTBig0hAMRaiSKDihDAcQGh0xVgGAUHYFoABaJGIdiJAAqUBbHzEWGhAzQpxHtASiMBOUjiMsUyVkQYoYgUEICELSKESsZFEcS0EgIoGJGMylZREhdiRRbRdiQhkB0EKihtMiA1ItGtx3FVTeSNnLnd+GPr5mHjMdKD8fjXVPKl6WHQG9mLirmhhxOTd8qVrtc7GVHGLVuL+Lu/RB2hZtZRFtGHDGyW7i/7XpJe/og8PxSnOWW9pdHpf0YqHZlpFpEsMihDFTp3ESpmaxMwsVGNlBcTIAYwEuADiOZVgsVGOgmMVMuUB2KhaZC8pACw4MNMVENAxobEKwCGwEApxDjAZlLsFjopRMTiuM7mm5L2npFeZnJHP8Txqctr20W3vBcgcssTJyvq3e99WbfC1c7tLmFXqpb2TfLQyuG4a/TUubTRXFO6MzD8Pb2Tf+fuZEsC7bNWOk4RQUVb/ALZvKWEi9WkVtligcPh+CTal4Wrre2pp8Xw23gqrVa6K0l5o9e7tGg7RcG76KlTsqlPWD6+T8mCkNwOM4RjXfupu8kvDL8y5fI3KOOxGBqRq3tKMk75dsvpodNgcRmSTd5W8WlvgEkhIyHIXNjHEXMhQAMFoKKJYAFkyjVAJIQCspTiPyi6jsNCYixCORCQhSYaYqLGpAxoZEbAXAYkRJDUFYXFjEAheInaL9GcpTrZp20382bnHY3MqijtDKm+rd/2Ob/1Hd5pS2Wy6vkicFYm6Rnyod5KWkfKy3NxgKFtOhzfCMW5OyVrnW4SrFe18ObZKaa0GNpqzfcMdjoaDOWo4xx2o1pLqo6G04bxaM7paO1sr0kvVFTRcmmbumwakTXcQx7oq+i0vd7I56j2idRSbdeooyUWoRjGzfSF8z+BJRb4Iymlph9r6Ci4z01bV+V+hydJunUzxtre8dzseN4eWIwtWN22o95TurSTjrZnm+DruUb5neL+KeqJJWitumdzRqKauiOJgcKk7PyXxtr9GbOxCx0K7spQH5SZRDFMCw2aFSEItsx6jGSmJlIaDkVJECepB2KgIxGoSmGpANjohoVCQakFCTHRRhcYx3dQsvale3UzYM5vtVSkpJrZxb9LW/cIq3Q29GPweWaFS/OcH62Uv+DVdp1llBLZ3a+QzhGIyQlf80f3f0J2khmUZL8N9fJ2v9EaIqshTN3jZOzf9TXpoddgsM5z8LV7aN7RfWyOR4LG+SS3bafuOrwNRxkrdSGbkswL6aM/CdmZKanXqznZ3tq4y9Vf6WMjFYVQmpxlKNrK8tc3kb3B1ItXZzXHcRKVRvu5yjHwwUN11ZBtyVMvjjjHaOnaVaCcun+MvB4VR0hl9UtTC4Li6k6ai6UotW9tONxnEKFSlapTfiWtSC9mX6fMVEtG0xdHwW6pr4njGHo5ak4dLq3pc9ew3E1XgpJ3ujyzG+HGV09lUa92/3RKHkry8o6bhdC0V5myaMPhErq/wRnsrIiwZBsFgIVJiZDZIUwACcDHkZUmY0xggCFNECh2CiJlEQxDYloGIcAFQ6nIxOPUs9KVt4qTXnpqjLRzfH8ZNOLp7RzpvfVNaem4RVsbdI52hPwS9c1uq2f1Mvh+Og/5db2Jfi/K/PyKhhb+OntvKL5X3Rq8RQyO179DWlGWjK3KGzeYWg8PWyJpwbumtdeR0dHa65HBvESjl12Vv2Ov4FxFSSbt0kvPmVZYurLsE1wjucFQm6d4a25dUaTD8Ycqjj3bjJX0neF+llbU33Z/EpXhfSS0Nfi6alO0+WzWl11KYs0vZuMJWqZU5OEN17Msya5eNpcxVTDyxFSKU6ihBN1JJq1STtZKy0Ss/iOwNCDtpfbc2c9+S5sk2CXuazC4VUovlq/RHk2KxPfYqpOO06knHzV7L5JHcdueO93B0qLXeVU9L6xhtJ/ZHAcHo552Usvm1sPGqTZXku0dhwzEWm7bK0fLfU3pzuAy5t3ZaKyazW5s6GDutCqgKaBaDkxcpAAKF1Il3AqSARjVFYUNmhTJEQZEKkywHZWUuKImWAJhZSRRcQkiJItI5Hj1OpSlLwyyyacan4b3vZ+ZveMcZjh1bSU3tDp5y6I4biOPqYiV6sm+kVpCPojRhxt78GfNlUdLkz8PUb/Fkb0zK3Pk/ITiLxnlmnfZuyWnVW3NVlfUzlxCTSU1dx0zc2vMvcGnooWVSVPRlYrCLu4fnk7W59f2ApuVGbSvd2tHa/n+xeEx1pPq7JNrYriFaLjmp5s0bqU3ZZovdKNtPiRSfDLvpa748o6Ph3HXTdm7OPK6dvenYyqXGnmu9U3f0ucTQTklbRx1jLy5o7vg3AlXpRqRla+kktbNboqyQUS/HNy34Oh4bxum43Ulpur6mfX4ypxbjokm5S6JauxqMJ2djB3d38jO4nh8tCrZbU5/RoqssbZ5LWxrxE3UnfNOUufspvwr3aDoVO68Vr6rTYxeDUM104yk1tFNxWnNv3eRva2DU4u0LXX4Jqql6q7fzNMqTIYlLJjfvX88Gz4N2loO0ai7rbXeDf90uR1kWraf8HjaOj7LcddGap1HenNqOv/rb2afJdRZMGriZMXUbqR3tRiJMdUQl6bmVM1tFNiakhtSaMSrIYiNgNAKoU5AIubIDcoADQUSoDEgBIhreO8XWGhpZ1J3yR6f3PyNjWqKEXKTsoptvyR5txHHyr1JTlz2X5VyRZhx97t8FefL2Rpcg1a0ptuTbb1be7FAkvb7nQOcGgrAotMALaGUKqzeLZ6MAGS+YmrVE4TcJWjPhh+7dou8ZLNF9DrP4d8YVOv3M34a1opdJr2fS+3wOOwlTNHLJ609uWaMuvo/qOfgkmtE+a0ae6a8zPON6Z0cc7jceD39YdchPFMGnRqecWjF7JcaWLoRk2s8LQrLpNLe3RrU2+P8A6cvR/QyVTLqPn2rTyVpwWb2tuTW/3MvC0ZJbey2lrr5D+OUMmJjL88fnHR/VBQqJS3WqT+G/2LZzfg09Jhi13Sflo0GMg41JJ9b/AB1FGdxpeOLX4k18P+zBNeN3FM4nVY/l5pR/c9G7K8U/1FK0n46Voz6tfhl8vkbWqjzns1xDuK8W34Z/y5+j2fudj0SpIxZodstGrBk7o7MKoKY6bFSIJljFMiKLuMiEkQDOQKGOiMiAEpERnOdtsflhGlF61PFP9K2Xvf0ONRn8exffV6kuSeSPpHT9zAR0cUe2KRzcs+6TYSLRSLRYVkQYJAAKLIwbhABNtVvt6roNWKzRyta9egqL/YXLRpu9udtxNJk4zlHSOt/h9x6WHxUFJ+Cu40aieybfgfubt7z2+PiVmfO+Hm14qSVOE/D3krPLJbPPJaP9KPXsH27wkaMJ1ayUmssoqMpPOl4tEr2vszLmhtNI2dPk01JnHfxAwDpu6v8Ay53X6ZaP7HOynls0tn79TqO2HF4cQcYU1KClZd7JK0034dE9FfR32ORjQWbxOV1o1ta25BLWzdinKN65r/Q+LrNBS2yte9PQ1JtOL0XGHh9m6v5epqjRg9Bj+J38/ap0iJnpfDcV3tGE+coq/qtGeZRZ2fYzFXpzpveDUl6Sv90/iR6iNxv2M3TSqVe5vKgtjZi2YzdYDAYbAmNCbFtkKZRMiZjYNSVot9FJ/BEchGNqWp1H0hP6MrJHmsWEgYhI6hygiIhAAssogAVIJMGpsUpAAcefqE1cCnsGgAVCVnaV7fT0Ntg8Hmpyb3u7dPDszU4nkb/hMstJXTe/QoztqOjo/DYQnlamvDGcOxGaDhLfWVN81NLWK9V80jHxc7zk4p6vNfb2lm+5jyr/AM55VZrLl5WktTJrSvK/XK7EK8mhtt9t8OjKzvZxuno1damlxdDI2uT1j6G8bMLiSTi/LLb5leGdSo1/EMCnjtvaNLFm/wCyVfLWt+eMo/DVHP2sZeBxHdzjNfhafqua+FzZNd0WjzsJdskz0dyAbJFppNappNPyexUkc06ZVwJF2KyjELykDaISAjkY3F3/ACKv6JfQZGQPEo3o1F1hP6AtNCfDPO0WgUEdE5hZZRYAQsosAKnsxYVR6EiABoJABIABrrY6Lhy8FuhztR7G14fWlZ6vl9ynPFyidH4bmWPLvyBxCnarp+JX96MapVcpLdbK3vHcTbvF6819/sOwkFGCqKeWSaVkr5Yt6ylLl6LUUNJWPqvqnLt97GPDz/JP/awJYWbU24ySW8mmktPMznio/wD0rPzs/vMTLEw1/qT1ds2kffq37iKbLpKL1f5Ro6i2ZIMuWwuLNJxzu+zGK7yik96byP03j/nkbfIcf2QxGWq48qkfnHVfVnZJnPzLtmzo4X3QQFgWhhU0VWWCZFBSRCQUYsSsd/Sqfon9CEJeSL4POYhohDonMLIQgAWiIsgABU5ERCAASCRCAAL3RuOERTvdLkQhDJ6WaOl/Wj+eDOxlCNoeGPtLkhPCYJ99dJ2p1Wk1ezSdmiEKI8HRyep/b+jB6AR297IQl4K36jCnsxaIQ0HKZtOzz/8AIpfq+zO+RCGLqfUvsbul9D+4ZGUQzGgXIhCEhH//2Q=="/>
          <p:cNvSpPr>
            <a:spLocks noChangeAspect="1" noChangeArrowheads="1"/>
          </p:cNvSpPr>
          <p:nvPr/>
        </p:nvSpPr>
        <p:spPr bwMode="auto">
          <a:xfrm>
            <a:off x="307975" y="-860425"/>
            <a:ext cx="23812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data:image/jpeg;base64,/9j/4AAQSkZJRgABAQAAAQABAAD/2wCEAAkGBxQTEhUUExQUFRUXGBgbGBUYGBQXGhwXGxcWHBwdGhwcHCggGCAlHBcXJDEkJSksLi4uFx8zODMsNygtLisBCgoKDg0OGxAQGzQkICYsLCwsLCwsLCwsLCwsNCwsLCwsLCwsLCwsLCwsLCwsLCwsLCwsLCwsLCwsLCwsLCwsLP/AABEIAPAAoAMBIgACEQEDEQH/xAAcAAACAwEBAQEAAAAAAAAAAAAEBQIDBgcBAAj/xAA8EAACAAQEAwYEBAYBBAMAAAABAgADBBEFEiExQVFhBhMicYGRMqGxwUJi0fAHFCMzUnLhQ4KS8RUWsv/EABkBAAMBAQEAAAAAAAAAAAAAAAIDBAEABf/EACwRAAICAgIBBAEBCQEAAAAAAAABAhEDIRIxUQQTIkFhsTJCcZGhweHw8YH/2gAMAwEAAhEDEQA/AML2RW1QGJJVxlYH/E6RT2pwp1d7C4l6G3LhFNHLMzMbkBBe401HKDMdxB0mpO3zopccGGxhP7xq6M9Ok3CqOAvb8xg6npWY6aLlGZuAJiWLULIwmq15UzUN9j5Q3wnDHa8xyVlAaX5DcwM5qMbZzaXZ9TsAiqp0Nhc7t58vKLZVArzSPwpx5tDLBKa5ZioEtdVvqx31PLSM3JnTXmuUIGZrhTsQecB2Zzb+KNZ2UlgzZtRNALUxuOGuWywf2fcktMYXZ7t16QvZWl0qgle8qGzPl2sNF+5g/CWs5IGigW9Ixh1oO7WTARJA4319hGby5Sw3AN/lGg7ULdpWwFj8zGemvr5/pDY9Ez7Jdx8QB3trBcuZYkN8QsR1EeSl0Gniv8uBgivVEycXJuSNgOAMY3sFhPZGXkqluPDYqR0dlX6GNLWzVWUVZrO3hC8TY2Q9VBVvcRmZdTYM5vnZfCRpZg6kHyFohLmP3omXJZSbX13N/rrB8lQtxuVh2Nzz37PfVmP1hUs65La3i2rcuqg3FtieRP8AxB9BhplzpSz0+Iocv5ToM3nCuzekV0GHZrTHDCX4tVG+W17ddY1KyilpS7B5XCxJ7yYLnqRlEfSv60tlTVnVCqjQfCCbDy+kUtiMssLMSTbxDgyOxHnuI1OnYttyAMXmZGDM10myV7sA3tbu/wDxF7wgq6kzXPeMMrFiB+EZzdsoO2toJxKmUTCjCxHHoYFkU95gAsRf9/K/tHfkaopGYw2TkVhLW2bdmOYn9IHxOkNhc5rgqBbQW5RXTVzgEZQSALHzg6ZNEzulUhWVlLcrmB5SvZVj26Z92EpmmLMUteUpF1I0J125bRHtdjlz3Mk/0xa9vxEfaCsBnGVJqJQFu8c68QNjGcaUC0zTUeFR1OkKrnlbl9dC+PKbv6GWC9oUl0zplZ50xmAXzFgTFOCYa1zL1Wb8NiCMoOhPnB0jBlkDNe7ADXkekG9mKgGZMm3vkJOp49bw1VtoYocdhuNgd8qLbLLQAegAhjh+lozcurQl2ebLDMdFzpp840NDUJlzZlsLa3v9Ixxl3QyUlVWF9oF8cs8e7234xnqwWfkNxB3aftHTNMl922cqlvBqb8uvpCKt7QKmkxMvRzZh5qLkesOjGVdEr7G71LXW7XAO/wCW/wBooqnuxBI3t6QDTVjzBeXTaH8c1u7X0FiSIJaimnXvJAPILMYepLD5Aw+HpcjWkJeWEXth72zL4tBcfcXhhNBUlbXIUNYa+EjMT7Rnq2TUIhZTKfLckBWVvTxHMI9wv+JPdn+tTAowALI3i0XLpmH+N9L8YDJgktSNT5q47OhSJUtBaYAwYKM2wRQruSOfwj3MCYhXCXVSUnGxUreYdiuZyGB4ixELsK7WUtRkRXuzNk7thlbxCco30Ns63seMfdoZbHulfMHSWws2hA7w5R7AwtpLTASd7PafFCyAISuTJqDZiyoVJBGwOukCl1PeC9hwPlCgKwJXW9vLS9zBEhS9wBmIVibb2HGB47uxnFIJmWYqGmZs2l+Ww194ZSLLiBVhlCs6lbW8KKwW3movfrFeEUEp0Gdbu4cyjfRTJszEj8WYm3pFk5i+JZiTrNnC/HRXUD2EF4Mb7X4OWP4gyIbMgGvMCJYShIeYx1IHD/GPcNpxKfNMYEtsoPE/5GLKsNkDMbAs4AG1gNo6TRYtDKfXBkWdmUNfK0vYmw3gXAgsypFr2ALG/MQs/lWsGNrWvryjfdm8GSgl/wAxUAGe4BSUf+mu4Lc2424fQsOF5ZOMf+CcudYvlL/z8h5wrMoeY3dpzIuzf6rp7nQcjAtXiMiXZZcpNPxOA7edyLD0AhRieOPMYsx8hCWbPvxj1MWPFhVRVvyQT93M7m9eDQVGNltDYjkQCPa0IMQr5chw8tLTTfRDkFjxa3y9Yonzyi5rXJNlHM/oIVoupZjmYm5PM8h0jM2d9Lv9BmH06X8P1H8ntA5ZbzJwuRocuU+ZDXHtAWFyVS7uM81mJLNrY3O3XrCapnHhuNb9b8IeyMsxA8ts2g7xbeJG/MOROxhcMtv5bGzxKK+Kq+w81pO5Ji9azKLm9ulyfYQqGke/zfh08JJtfl1ih5PJP7fg0FNjUoMAz2PUGMb2lou6nzEUWW+ZRp8J1tp6/KKqp1A/uK17kgX4/K5hfOqL2AFgBoIiy5XPTK8OFQdo8XURpsH7YTVYCezTlNhmYlnUDbU/EB1jNU8fPJOw46AdTCGr0PlFPs7JhpWerhCpSyFn4hbt8PoDeGlTSy5chpkq9gjgHTMVnS5LIGPEjxiOWdn+0jUjzFCh5bqykE2uNsym2hvr1vHQMPxeXPpZ4lm62o08mXPe44aD5QKgoqiWUWn+AmlUrSrPGiyjUI+uzPkyacb5j7QpxLEbz5rymIBmPkYaHUsQRy0JgOpawYa5Sx8IJtc7XGxtHxl3yjiCT6AfrGM1Ro57TzbuOQPz5xuTSrMpiWGy5wOtoxdHL8BPFtPQb+8dMoVXuktsUAPkREfq8nGq8jpyqhV2Dw9CDVTReXKyZFOzTTcj/wAQM3tzgbHcUaa5Ykww74CkkImgKPNOw+NgFzeSBReElcksJnd7KOItZjyTi/0j3FKGDFXn+ZJGEs2Vyrr+gtmTC23r/wA8opqJwl6fE52AiqdVNN0Re7TmdT+l4pXKpIXpc8TCHkb60U8Eu9kmmMfjYkgWvtYchyiLXPThfl5RMpoPcxTOPtABlNSo5+v6CBZLMjZkJUjiDaL83/riY+JHH2ECEG0+Pkf3EDfmXwn22MMKatkv8OhPA6E63384zrkRESwYNZZIB4osPxhZhcl1t1A0tCwxb4hxMfGdwYA/X3gLsNKlRZJEEyWsb8tvPh++kCyni7NpyA68Yw5jFZAdCOQ09orwPFXkPnW9j8SbBgL7+VzEaOqBVgN7e8U18gqwPBwGHr+x7xhnemdAlTVnKChJDWI59b+sRWdbc7fQnWM12WxAIWQtYMLgnmOUbHEcNeSsppmW825sNwAEN25XDQL0Kap0YdZGoQdAI3ErBS9PN7p2zybeFdb2W9rdYzpw95U8o+4BII2I4EQT2dxWZInvNN2DCzgHfr5iEar5BNibEMdORJbqFVbWlgG2mxfibXsFhQzNOm53Oa1t9rDgBwHSG/a6mDz1KCyuA1t+Bv8ASBqaRlXbf06f8xTD5fJjJ1BVHo8mbm23DygOSviN4PdNDzj1aewJI0J1g2wUgd9PDAs9duUNBRE9Trb03+URnUZABI4fMwFh0J3FvXjA5g+okm8DMsacDgRZfn7CJ5P3xitl5Rxx8xiJHpErWiLNHHFeWPSI9j2OOPZD2Nuh9jDyrnmclje6AWJNwdNQNLgWA06wgYcoa4dOuPK0cYwHeOiUM959OtSTe8zupmlrOiLbjqGSxv0MYCuk5HI4bjyMOuy+JlM0q11mFW/7lDAadQx9hHAzVqzavILKZTnVdJUzoR8JgagoLNlI20htVygPFwGsX4JOWdLWcgsWFyvX9Y8nPLnBRT/3wTW5Ix2L0gDqD+HMvuQfpeI0eGs5NudxfjDCskM9RMUrY5s234dLGN72fwbNYgC3mL/8x6MJe3jSfZRCLkt/RhKfAWY7W6Q7pOzelmG+nP8AY6RvTgYUnax6Rb/KAbDzgHlseoHM07OGWdRcXA21BHEffyETrsEA4XvrpxJ+w+8dAnSNbwC9IDAPINjA5rO7Ns3L7RGX2P4k3HT96x0aZRgR53IEd7jNcEcyquzFttP384R12Dsv6mOtV0u4+0ZyuogTw9h9Y1ZmZ7SZzV6G28DvKEbWpw7n73vATYQvTzv+kNWRC3jZk+6MTEnjGlbCgOIPT98YX1dOBx9INSsFxoTFYlTTMrDkYlOEVFbiCBGuJyvArcV0Pkf0P1gGmmWYHrDKgPeysp8j58IUKbb78R1jjEdAnY13ckZr+IeD8wt9oHGLzKRZLKR41uw4aw8xahkmlCKtzLpwyOTuL2MZXFHz0sl9sqhfaJvYhtV2ZBKno1nY5jUTs+/gzam/EgXjrWFJYRyf+Ej+Jv8AS3oHP6x1aS0J9S6lX8CjFG4jCcQRC+cYIZ9ICmmEKY9QKZ0DtF8wmB2MFyC4lDwM7xdOgOc0dYXEGqGhLUtvDarbSE85TGpmJC+fL8xAT08NWHOBZottDEzGhFVra/0hDWOY0tUlx59IRV0kiKYMlyITTIiDEpsViHCgqgqe7e/4W0P6xCvP9V7cTf31iptRaKg28ccdOqQq08wXPhlIo6XJNoRSZRejBudC14JrpxMide47yYNOgEFdjahHBlMQFYkAnYE7QD2ZHQx/hJU5ppTTwowHVcwMdfli8cZ7G05pcXSSfxiYvLgT9o65NxyRJ0dhfiARp84kzwcp6KMckojRZWkCVEuAB21oyQO8ynqPuNoJm18t/gdW8jCXjce0MjOyM4QI415RcXuIqmbwI0onSxAryYNZ+ohXW4zIlglpg0JGmsHFWZJ0U1Um8AT6a0LZ/bmVwlOT5gQuq+2wbRZYv0Ykj0AhywyFe4NJsqFs46xQvaFv+pLe3MK36RX/APKSpjWB166R3ttBKaZ4wvANdQgi8MCsTyxqdG0mYqvoivDTpCxhaNpjEvwxkKlIphK0SzjTKQYr4xKCpctclzudesH0AbOulkrLVbDJYEnix6co+TBDYHRc1r22Gu4i+cgYK17k3bTz2i+RPvdSQOUTvKkInNrUSdTWNNxSS0vTKcqvxuRlB+cb+R2MpMpafmduecj7xjsBkZqqma2omywD/wB63hr/ABOxV5bd1KuWNywCmyg7EnbnpC5ylKuOiv01SWwXFsGw9WOWa6/lDB/qL/OFtHQKHBl1AbmpBUke8McY7ES1oUnqxmm4aZPZtlKngNAL20jn0hXDjKRuABffrvpbnHKLr9ofGa8HZuz8uYLhtdN77/pDCsJFjGV7FYo+bIfEBodbkevEGN1jsgZfSJqlypj5NIxOPOXtY2t1tGZqaFWvmY26Q1xiecxEI664lqW+EnbYnpDFyXRnxfZZTy6ZQW7rMv8AmxAB9zrBCdqKaXpLRR/pl+0Mez2HU8yXPae8g1DoRLzEZZYKmyopNgNdTzEYLE6UGYQEIA/LqCOWXS3kYcsaf7TZPKbtpJGqXtJKmfC1vPSKp5SYfEoPpGUmYUwVSoINtc2g9OMN8Hp5hGo+cbKKj0wovl2hokoaW2i5ki+TRkbxZMSwhV2FVCPF5fhjFVqamN5iCaGMdXytYoxMTmWxSJcWvLOkXpKiup04w6xNHTe1VKsrugihVIbQbX0jPM4GsbPGahiDIKS36FrNbmBa4hBJwTvGAGgIJDXuL3+do8nDJpfNkcKau9DDsJUGZW0wOoWYLD0J+0dexLDkIPhFzx6xheyHZ9JM+SwuSrXuf9WH3jqTSrrDVljl3ErwTuNnMsUw2UtyqqCdyNPfnGbNCCbIikdFAH0jq9dQKT8I9hAkvD1BG3lG1PyehHLBLrYl7OYUVW5UC5GwA1+8O+0UyyEdIYqtrG22gtCHtGbgwUF9i2+TMJXS7sYkgOUADbpeLJuh1i2jGumsEExf3rLcWNuVrxU00HmPQxspdIp1tBK0C8ozi/pmrKvBhafDzMOiMepFh6Aw1TDwg2+8aWZKC6D3hXVmMaMbsVzFtAk9tIMnNCureORyQvrGuDGWxBdTGhnmEuILb99YdDQvJ0BMMp035QprXux6Q6mU+VWLG7EHXrCBxrDoCJaOyph05hUTElKj6lWvd3uSLknYAbDrDvAMOWTJVFJYG5u2viO9uUMZV8pbyBivD6fRxyY/PWPFyTck19HkOTaoto5hlzEbgGFx0va/zjfSXAjn86TcW6RqqCt7yUj31I1/2Gh+Yg8TpF/od3BhlVOXX6QjrcQC68otr6iy668oyFXUl5gXrDXkZ7MMKNzhru0kTCLZthyHCEuMtcQbIrCqBeAUDfltGR7QYuQCFGvHp6QcciSoD2W22KcTW7WEAPMaUwa+l/3eBDiEzNcy7jmWC/Kxj55hmkDXLxv9ucHYag0b3Ca4MIaNOFoxOH1RQ6bQ8SszCFvI0zvaT2GVUyFFVMiVRUHhCyonm2pglIx4yuqmwpqJkW1E68BTNYNC3oFYwnr53iHnDaoOkZPGpt2AHCHwViMjonW1dgReF6rEBqYtUQ9KhDdn6SQWQ356xjsT7VNQ1uVwXkTEBIG6kG1xzhvPxVQN4w2KyjWTJzBv7MtSL8bsbiPB9PWaTi1okhhrbOhf/YqWauaVOXUfCdG9jEex+OZp1RTH/eXx2ADj/wDJ9451hmHcxExiLUtYk5Rfu2DW/wAl2ZfVbj2inHhTbin9D/T1Cdo6pjE826wqwSTds547RosQkK4DLqrAFTzUi4+UZmXIeVYKdVJtfa3C8IXg9tSuJsO5sLwlxamDXEDUvaea0xZMyUUc3yspuhsL7nUGw2I9YIrZs4E/02NgCSFvodjcQ5xX2BGMk+zOVOGDhtAv8uIKq62a2ynf8KmFjvOKMwUgKbEnTXfTnDIx/Js0/tl9rRKVOIOh9IzuJV82WqnRs2wXc+UW4O85tZgC9BvBShqwIyp6ZqC+YXGsLqq8PKOSMl+ZvCasYFjbnCYjHKxZNEUvtBTDeAKp4oiTyAKyZGOrHu5jQ4nUWBjMjeKsaJMj2WIIkrR43CPoYLNLT4jMAlgEsGJuP0h9hrinlVEw/FMULlb4hYk3t6wy/lZNNKz5ALf21tqW5xlMTpJjD+YmE2ckEcomwTjJcuNX15a8m5I068EZGMTAmZDx49YtqJE1lRpi5S2o8jsYL7GSJVQwlzAbK3qRra8X4y4zTHZjlBCIvIDf7Q3hFfKgYv5UdG7B4ksySaVjeZTgW6yzfb/U6eRENZ1JdrxxfDcSamnpOlnVdQeBB3B/KRHbcKxOXUSlmyzdW91PFT1Eed6iFS5L7L8UtUCzsOVr3G30i+TXz5SqoAmIJYQcGsDoSeg0gyb4TeF9dpcqbdDHRyKqkPVS1IB/+Uc3UU7C5JvmFiSB002jOYmz2cO2VXNwgtppY676wzqayZsLfOEVRKLG7mHKcF0F7UI7/wAi6VRroFGVRsIYypNuEfIhOw0i59IFysB7CVn+C0ATrR6JwsYX1dRAKOzLK6qfwhLW1AEX1s8CM5iFV/6irHEnySoExKpzGwgIRJjeIHlFSVErdk97esTOwiIj28cYdEacJj5nYFzsOCjpDbFsMvRLr+Ikk7CKextLLcTgbZiRYcl6Q9xjCBMph4yoRtRwIPOPKx5K9S4vbr+1hZJL2k15Mn2DTLWd2LeJWJJHThC3HKdmdpdjZSxJ89otocSMiarcUcWb8t/paH/8SMGIZKiUTkcAnLtY8Tzj0Iy5ITySlZjKBCy23tx5Q87J9omoZpuC0p/7iDpsyj/IDhxhbKOXccPn5RRVeIacr/OBklJUx8J+D9CUs9JstHQh0YXVhsR0gOolcDHKf4bdo2pWaW5JkMblf8GufEv3EdXmzgQGBBBFwQdCIhyY+Dp9FmKXLoT1WH2vCyZSDb7Q5n1I4QHOQ73tHKKKLf2AyqfXoIVYjOAJ5coZ1NSEUm+p4GMZiVfrBxVsW/JdNqdd4AqKqA51T7nhANQWtrpD4wEymQr62FD66mCCl9YpcXimKokk7ZUg4x5zix9BH0hLkQQJ8RoB7xBmicw3ioDWOONzgWLrIn5jre62HWNbiPaBP5WY5vlY5QNrnmIyWHyEaoAWULy2vlubn9YlikpprkTLooNlTgL/AHib2oc1l+0B2uP0CVFAcist2026cI2PZ6tabhE1ZgP9KYVlk72IuR6RLAcPmCQiP8Vteinh5wVUSrSzKUlZY10/y5wKzQjJk88qujB1CEAE+vMQM56edxwjUMiS8yoN9ydSYqn0YeQ7DcG3WO95DceRchDRy3RkYq2Qn4rWEbns/iBQMqjwjUKfUkg8Lm8W4NKWbITMLjKYymE1xzEA21K39d47HNZbjJdBRyyt1po3OA4j/OXMpGzKLlWy3te2h2MX11PO1Hdt7i31hR2JmLJrJctT8QYMTxLbfMR0OqS+/OJM8fbej08Wdy7Oa1uFT5mpKqPOFx7MkG7N+sdJqEvz/fKEGK1AQbXJ4c4Wss+kP0+zF1VEkoXANzxOmnM8YytZNzGw+H6w4x2qLEk+g/fKEmXe8ehgg1tk3qMn7qBnF4HcxdNmb2gOY8VIiPGNzaLkNlJ4k/Ifrf5QOgi+adB7RxxCbEFH2j2cY+RDbpGnH//Z"/>
          <p:cNvSpPr>
            <a:spLocks noChangeAspect="1" noChangeArrowheads="1"/>
          </p:cNvSpPr>
          <p:nvPr/>
        </p:nvSpPr>
        <p:spPr bwMode="auto">
          <a:xfrm>
            <a:off x="155575" y="-1371600"/>
            <a:ext cx="190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data:image/jpeg;base64,/9j/4AAQSkZJRgABAQAAAQABAAD/2wCEAAkGBxQTEhUUExQUFRUXGBgbGBUYGBQXGhwXGxcWHBwdGhwcHCggGCAlHBcXJDEkJSksLi4uFx8zODMsNygtLisBCgoKDg0OGxAQGzQkICYsLCwsLCwsLCwsLCwsNCwsLCwsLCwsLCwsLCwsLCwsLCwsLCwsLCwsLCwsLCwsLCwsLP/AABEIAPAAoAMBIgACEQEDEQH/xAAcAAACAwEBAQEAAAAAAAAAAAAEBQIDBgcBAAj/xAA8EAACAAQEAwYEBAYBBAMAAAABAgADBBEFEiExQVFhBhMicYGRMqGxwUJi0fAHFCMzUnLhQ4KS8RUWsv/EABkBAAMBAQEAAAAAAAAAAAAAAAIDBAEABf/EACwRAAICAgIBBAEBCQEAAAAAAAABAhEDIRIxUQQTIkFhsTJCcZGhweHw8YH/2gAMAwEAAhEDEQA/AML2RW1QGJJVxlYH/E6RT2pwp1d7C4l6G3LhFNHLMzMbkBBe401HKDMdxB0mpO3zopccGGxhP7xq6M9Ok3CqOAvb8xg6npWY6aLlGZuAJiWLULIwmq15UzUN9j5Q3wnDHa8xyVlAaX5DcwM5qMbZzaXZ9TsAiqp0Nhc7t58vKLZVArzSPwpx5tDLBKa5ZioEtdVvqx31PLSM3JnTXmuUIGZrhTsQecB2Zzb+KNZ2UlgzZtRNALUxuOGuWywf2fcktMYXZ7t16QvZWl0qgle8qGzPl2sNF+5g/CWs5IGigW9Ixh1oO7WTARJA4319hGby5Sw3AN/lGg7ULdpWwFj8zGemvr5/pDY9Ez7Jdx8QB3trBcuZYkN8QsR1EeSl0Gniv8uBgivVEycXJuSNgOAMY3sFhPZGXkqluPDYqR0dlX6GNLWzVWUVZrO3hC8TY2Q9VBVvcRmZdTYM5vnZfCRpZg6kHyFohLmP3omXJZSbX13N/rrB8lQtxuVh2Nzz37PfVmP1hUs65La3i2rcuqg3FtieRP8AxB9BhplzpSz0+Iocv5ToM3nCuzekV0GHZrTHDCX4tVG+W17ddY1KyilpS7B5XCxJ7yYLnqRlEfSv60tlTVnVCqjQfCCbDy+kUtiMssLMSTbxDgyOxHnuI1OnYttyAMXmZGDM10myV7sA3tbu/wDxF7wgq6kzXPeMMrFiB+EZzdsoO2toJxKmUTCjCxHHoYFkU95gAsRf9/K/tHfkaopGYw2TkVhLW2bdmOYn9IHxOkNhc5rgqBbQW5RXTVzgEZQSALHzg6ZNEzulUhWVlLcrmB5SvZVj26Z92EpmmLMUteUpF1I0J125bRHtdjlz3Mk/0xa9vxEfaCsBnGVJqJQFu8c68QNjGcaUC0zTUeFR1OkKrnlbl9dC+PKbv6GWC9oUl0zplZ50xmAXzFgTFOCYa1zL1Wb8NiCMoOhPnB0jBlkDNe7ADXkekG9mKgGZMm3vkJOp49bw1VtoYocdhuNgd8qLbLLQAegAhjh+lozcurQl2ebLDMdFzpp840NDUJlzZlsLa3v9Ixxl3QyUlVWF9oF8cs8e7234xnqwWfkNxB3aftHTNMl922cqlvBqb8uvpCKt7QKmkxMvRzZh5qLkesOjGVdEr7G71LXW7XAO/wCW/wBooqnuxBI3t6QDTVjzBeXTaH8c1u7X0FiSIJaimnXvJAPILMYepLD5Aw+HpcjWkJeWEXth72zL4tBcfcXhhNBUlbXIUNYa+EjMT7Rnq2TUIhZTKfLckBWVvTxHMI9wv+JPdn+tTAowALI3i0XLpmH+N9L8YDJgktSNT5q47OhSJUtBaYAwYKM2wRQruSOfwj3MCYhXCXVSUnGxUreYdiuZyGB4ixELsK7WUtRkRXuzNk7thlbxCco30Ns63seMfdoZbHulfMHSWws2hA7w5R7AwtpLTASd7PafFCyAISuTJqDZiyoVJBGwOukCl1PeC9hwPlCgKwJXW9vLS9zBEhS9wBmIVibb2HGB47uxnFIJmWYqGmZs2l+Ww194ZSLLiBVhlCs6lbW8KKwW3movfrFeEUEp0Gdbu4cyjfRTJszEj8WYm3pFk5i+JZiTrNnC/HRXUD2EF4Mb7X4OWP4gyIbMgGvMCJYShIeYx1IHD/GPcNpxKfNMYEtsoPE/5GLKsNkDMbAs4AG1gNo6TRYtDKfXBkWdmUNfK0vYmw3gXAgsypFr2ALG/MQs/lWsGNrWvryjfdm8GSgl/wAxUAGe4BSUf+mu4Lc2424fQsOF5ZOMf+CcudYvlL/z8h5wrMoeY3dpzIuzf6rp7nQcjAtXiMiXZZcpNPxOA7edyLD0AhRieOPMYsx8hCWbPvxj1MWPFhVRVvyQT93M7m9eDQVGNltDYjkQCPa0IMQr5chw8tLTTfRDkFjxa3y9Yonzyi5rXJNlHM/oIVoupZjmYm5PM8h0jM2d9Lv9BmH06X8P1H8ntA5ZbzJwuRocuU+ZDXHtAWFyVS7uM81mJLNrY3O3XrCapnHhuNb9b8IeyMsxA8ts2g7xbeJG/MOROxhcMtv5bGzxKK+Kq+w81pO5Ji9azKLm9ulyfYQqGke/zfh08JJtfl1ih5PJP7fg0FNjUoMAz2PUGMb2lou6nzEUWW+ZRp8J1tp6/KKqp1A/uK17kgX4/K5hfOqL2AFgBoIiy5XPTK8OFQdo8XURpsH7YTVYCezTlNhmYlnUDbU/EB1jNU8fPJOw46AdTCGr0PlFPs7JhpWerhCpSyFn4hbt8PoDeGlTSy5chpkq9gjgHTMVnS5LIGPEjxiOWdn+0jUjzFCh5bqykE2uNsym2hvr1vHQMPxeXPpZ4lm62o08mXPe44aD5QKgoqiWUWn+AmlUrSrPGiyjUI+uzPkyacb5j7QpxLEbz5rymIBmPkYaHUsQRy0JgOpawYa5Sx8IJtc7XGxtHxl3yjiCT6AfrGM1Ro57TzbuOQPz5xuTSrMpiWGy5wOtoxdHL8BPFtPQb+8dMoVXuktsUAPkREfq8nGq8jpyqhV2Dw9CDVTReXKyZFOzTTcj/wAQM3tzgbHcUaa5Ykww74CkkImgKPNOw+NgFzeSBReElcksJnd7KOItZjyTi/0j3FKGDFXn+ZJGEs2Vyrr+gtmTC23r/wA8opqJwl6fE52AiqdVNN0Re7TmdT+l4pXKpIXpc8TCHkb60U8Eu9kmmMfjYkgWvtYchyiLXPThfl5RMpoPcxTOPtABlNSo5+v6CBZLMjZkJUjiDaL83/riY+JHH2ECEG0+Pkf3EDfmXwn22MMKatkv8OhPA6E63384zrkRESwYNZZIB4osPxhZhcl1t1A0tCwxb4hxMfGdwYA/X3gLsNKlRZJEEyWsb8tvPh++kCyni7NpyA68Yw5jFZAdCOQ09orwPFXkPnW9j8SbBgL7+VzEaOqBVgN7e8U18gqwPBwGHr+x7xhnemdAlTVnKChJDWI59b+sRWdbc7fQnWM12WxAIWQtYMLgnmOUbHEcNeSsppmW825sNwAEN25XDQL0Kap0YdZGoQdAI3ErBS9PN7p2zybeFdb2W9rdYzpw95U8o+4BII2I4EQT2dxWZInvNN2DCzgHfr5iEar5BNibEMdORJbqFVbWlgG2mxfibXsFhQzNOm53Oa1t9rDgBwHSG/a6mDz1KCyuA1t+Bv8ASBqaRlXbf06f8xTD5fJjJ1BVHo8mbm23DygOSviN4PdNDzj1aewJI0J1g2wUgd9PDAs9duUNBRE9Trb03+URnUZABI4fMwFh0J3FvXjA5g+okm8DMsacDgRZfn7CJ5P3xitl5Rxx8xiJHpErWiLNHHFeWPSI9j2OOPZD2Nuh9jDyrnmclje6AWJNwdNQNLgWA06wgYcoa4dOuPK0cYwHeOiUM959OtSTe8zupmlrOiLbjqGSxv0MYCuk5HI4bjyMOuy+JlM0q11mFW/7lDAadQx9hHAzVqzavILKZTnVdJUzoR8JgagoLNlI20htVygPFwGsX4JOWdLWcgsWFyvX9Y8nPLnBRT/3wTW5Ix2L0gDqD+HMvuQfpeI0eGs5NudxfjDCskM9RMUrY5s234dLGN72fwbNYgC3mL/8x6MJe3jSfZRCLkt/RhKfAWY7W6Q7pOzelmG+nP8AY6RvTgYUnax6Rb/KAbDzgHlseoHM07OGWdRcXA21BHEffyETrsEA4XvrpxJ+w+8dAnSNbwC9IDAPINjA5rO7Ns3L7RGX2P4k3HT96x0aZRgR53IEd7jNcEcyquzFttP384R12Dsv6mOtV0u4+0ZyuogTw9h9Y1ZmZ7SZzV6G28DvKEbWpw7n73vATYQvTzv+kNWRC3jZk+6MTEnjGlbCgOIPT98YX1dOBx9INSsFxoTFYlTTMrDkYlOEVFbiCBGuJyvArcV0Pkf0P1gGmmWYHrDKgPeysp8j58IUKbb78R1jjEdAnY13ckZr+IeD8wt9oHGLzKRZLKR41uw4aw8xahkmlCKtzLpwyOTuL2MZXFHz0sl9sqhfaJvYhtV2ZBKno1nY5jUTs+/gzam/EgXjrWFJYRyf+Ej+Jv8AS3oHP6x1aS0J9S6lX8CjFG4jCcQRC+cYIZ9ICmmEKY9QKZ0DtF8wmB2MFyC4lDwM7xdOgOc0dYXEGqGhLUtvDarbSE85TGpmJC+fL8xAT08NWHOBZottDEzGhFVra/0hDWOY0tUlx59IRV0kiKYMlyITTIiDEpsViHCgqgqe7e/4W0P6xCvP9V7cTf31iptRaKg28ccdOqQq08wXPhlIo6XJNoRSZRejBudC14JrpxMide47yYNOgEFdjahHBlMQFYkAnYE7QD2ZHQx/hJU5ppTTwowHVcwMdfli8cZ7G05pcXSSfxiYvLgT9o65NxyRJ0dhfiARp84kzwcp6KMckojRZWkCVEuAB21oyQO8ynqPuNoJm18t/gdW8jCXjce0MjOyM4QI415RcXuIqmbwI0onSxAryYNZ+ohXW4zIlglpg0JGmsHFWZJ0U1Um8AT6a0LZ/bmVwlOT5gQuq+2wbRZYv0Ykj0AhywyFe4NJsqFs46xQvaFv+pLe3MK36RX/APKSpjWB166R3ttBKaZ4wvANdQgi8MCsTyxqdG0mYqvoivDTpCxhaNpjEvwxkKlIphK0SzjTKQYr4xKCpctclzudesH0AbOulkrLVbDJYEnix6co+TBDYHRc1r22Gu4i+cgYK17k3bTz2i+RPvdSQOUTvKkInNrUSdTWNNxSS0vTKcqvxuRlB+cb+R2MpMpafmduecj7xjsBkZqqma2omywD/wB63hr/ABOxV5bd1KuWNywCmyg7EnbnpC5ylKuOiv01SWwXFsGw9WOWa6/lDB/qL/OFtHQKHBl1AbmpBUke8McY7ES1oUnqxmm4aZPZtlKngNAL20jn0hXDjKRuABffrvpbnHKLr9ofGa8HZuz8uYLhtdN77/pDCsJFjGV7FYo+bIfEBodbkevEGN1jsgZfSJqlypj5NIxOPOXtY2t1tGZqaFWvmY26Q1xiecxEI664lqW+EnbYnpDFyXRnxfZZTy6ZQW7rMv8AmxAB9zrBCdqKaXpLRR/pl+0Mez2HU8yXPae8g1DoRLzEZZYKmyopNgNdTzEYLE6UGYQEIA/LqCOWXS3kYcsaf7TZPKbtpJGqXtJKmfC1vPSKp5SYfEoPpGUmYUwVSoINtc2g9OMN8Hp5hGo+cbKKj0wovl2hokoaW2i5ki+TRkbxZMSwhV2FVCPF5fhjFVqamN5iCaGMdXytYoxMTmWxSJcWvLOkXpKiup04w6xNHTe1VKsrugihVIbQbX0jPM4GsbPGahiDIKS36FrNbmBa4hBJwTvGAGgIJDXuL3+do8nDJpfNkcKau9DDsJUGZW0wOoWYLD0J+0dexLDkIPhFzx6xheyHZ9JM+SwuSrXuf9WH3jqTSrrDVljl3ErwTuNnMsUw2UtyqqCdyNPfnGbNCCbIikdFAH0jq9dQKT8I9hAkvD1BG3lG1PyehHLBLrYl7OYUVW5UC5GwA1+8O+0UyyEdIYqtrG22gtCHtGbgwUF9i2+TMJXS7sYkgOUADbpeLJuh1i2jGumsEExf3rLcWNuVrxU00HmPQxspdIp1tBK0C8ozi/pmrKvBhafDzMOiMepFh6Aw1TDwg2+8aWZKC6D3hXVmMaMbsVzFtAk9tIMnNCureORyQvrGuDGWxBdTGhnmEuILb99YdDQvJ0BMMp035QprXux6Q6mU+VWLG7EHXrCBxrDoCJaOyph05hUTElKj6lWvd3uSLknYAbDrDvAMOWTJVFJYG5u2viO9uUMZV8pbyBivD6fRxyY/PWPFyTck19HkOTaoto5hlzEbgGFx0va/zjfSXAjn86TcW6RqqCt7yUj31I1/2Gh+Yg8TpF/od3BhlVOXX6QjrcQC68otr6iy668oyFXUl5gXrDXkZ7MMKNzhru0kTCLZthyHCEuMtcQbIrCqBeAUDfltGR7QYuQCFGvHp6QcciSoD2W22KcTW7WEAPMaUwa+l/3eBDiEzNcy7jmWC/Kxj55hmkDXLxv9ucHYag0b3Ca4MIaNOFoxOH1RQ6bQ8SszCFvI0zvaT2GVUyFFVMiVRUHhCyonm2pglIx4yuqmwpqJkW1E68BTNYNC3oFYwnr53iHnDaoOkZPGpt2AHCHwViMjonW1dgReF6rEBqYtUQ9KhDdn6SQWQ356xjsT7VNQ1uVwXkTEBIG6kG1xzhvPxVQN4w2KyjWTJzBv7MtSL8bsbiPB9PWaTi1okhhrbOhf/YqWauaVOXUfCdG9jEex+OZp1RTH/eXx2ADj/wDJ9451hmHcxExiLUtYk5Rfu2DW/wAl2ZfVbj2inHhTbin9D/T1Cdo6pjE826wqwSTds547RosQkK4DLqrAFTzUi4+UZmXIeVYKdVJtfa3C8IXg9tSuJsO5sLwlxamDXEDUvaea0xZMyUUc3yspuhsL7nUGw2I9YIrZs4E/02NgCSFvodjcQ5xX2BGMk+zOVOGDhtAv8uIKq62a2ynf8KmFjvOKMwUgKbEnTXfTnDIx/Js0/tl9rRKVOIOh9IzuJV82WqnRs2wXc+UW4O85tZgC9BvBShqwIyp6ZqC+YXGsLqq8PKOSMl+ZvCasYFjbnCYjHKxZNEUvtBTDeAKp4oiTyAKyZGOrHu5jQ4nUWBjMjeKsaJMj2WIIkrR43CPoYLNLT4jMAlgEsGJuP0h9hrinlVEw/FMULlb4hYk3t6wy/lZNNKz5ALf21tqW5xlMTpJjD+YmE2ckEcomwTjJcuNX15a8m5I068EZGMTAmZDx49YtqJE1lRpi5S2o8jsYL7GSJVQwlzAbK3qRra8X4y4zTHZjlBCIvIDf7Q3hFfKgYv5UdG7B4ksySaVjeZTgW6yzfb/U6eRENZ1JdrxxfDcSamnpOlnVdQeBB3B/KRHbcKxOXUSlmyzdW91PFT1Eed6iFS5L7L8UtUCzsOVr3G30i+TXz5SqoAmIJYQcGsDoSeg0gyb4TeF9dpcqbdDHRyKqkPVS1IB/+Uc3UU7C5JvmFiSB002jOYmz2cO2VXNwgtppY676wzqayZsLfOEVRKLG7mHKcF0F7UI7/wAi6VRroFGVRsIYypNuEfIhOw0i59IFysB7CVn+C0ATrR6JwsYX1dRAKOzLK6qfwhLW1AEX1s8CM5iFV/6irHEnySoExKpzGwgIRJjeIHlFSVErdk97esTOwiIj28cYdEacJj5nYFzsOCjpDbFsMvRLr+Ikk7CKextLLcTgbZiRYcl6Q9xjCBMph4yoRtRwIPOPKx5K9S4vbr+1hZJL2k15Mn2DTLWd2LeJWJJHThC3HKdmdpdjZSxJ89otocSMiarcUcWb8t/paH/8SMGIZKiUTkcAnLtY8Tzj0Iy5ITySlZjKBCy23tx5Q87J9omoZpuC0p/7iDpsyj/IDhxhbKOXccPn5RRVeIacr/OBklJUx8J+D9CUs9JstHQh0YXVhsR0gOolcDHKf4bdo2pWaW5JkMblf8GufEv3EdXmzgQGBBBFwQdCIhyY+Dp9FmKXLoT1WH2vCyZSDb7Q5n1I4QHOQ73tHKKKLf2AyqfXoIVYjOAJ5coZ1NSEUm+p4GMZiVfrBxVsW/JdNqdd4AqKqA51T7nhANQWtrpD4wEymQr62FD66mCCl9YpcXimKokk7ZUg4x5zix9BH0hLkQQJ8RoB7xBmicw3ioDWOONzgWLrIn5jre62HWNbiPaBP5WY5vlY5QNrnmIyWHyEaoAWULy2vlubn9YlikpprkTLooNlTgL/AHib2oc1l+0B2uP0CVFAcist2026cI2PZ6tabhE1ZgP9KYVlk72IuR6RLAcPmCQiP8Vteinh5wVUSrSzKUlZY10/y5wKzQjJk88qujB1CEAE+vMQM56edxwjUMiS8yoN9ydSYqn0YeQ7DcG3WO95DceRchDRy3RkYq2Qn4rWEbns/iBQMqjwjUKfUkg8Lm8W4NKWbITMLjKYymE1xzEA21K39d47HNZbjJdBRyyt1po3OA4j/OXMpGzKLlWy3te2h2MX11PO1Hdt7i31hR2JmLJrJctT8QYMTxLbfMR0OqS+/OJM8fbej08Wdy7Oa1uFT5mpKqPOFx7MkG7N+sdJqEvz/fKEGK1AQbXJ4c4Wss+kP0+zF1VEkoXANzxOmnM8YytZNzGw+H6w4x2qLEk+g/fKEmXe8ehgg1tk3qMn7qBnF4HcxdNmb2gOY8VIiPGNzaLkNlJ4k/Ifrf5QOgi+adB7RxxCbEFH2j2cY+RDbpGnH//Z"/>
          <p:cNvSpPr>
            <a:spLocks noChangeAspect="1" noChangeArrowheads="1"/>
          </p:cNvSpPr>
          <p:nvPr/>
        </p:nvSpPr>
        <p:spPr bwMode="auto">
          <a:xfrm>
            <a:off x="307975" y="-1219200"/>
            <a:ext cx="190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56" name="Picture 20" descr="http://www.lerner.udel.edu/sites/default/files/staff-pictures/Smith_Wendy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526" y="4648200"/>
            <a:ext cx="97756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362" name="Picture 26" descr="https://media.licdn.com/mpr/mpr/shrink_200_200/p/3/005/0a9/190/3dcddb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773348"/>
            <a:ext cx="1331802" cy="1331802"/>
          </a:xfrm>
          <a:prstGeom prst="rect">
            <a:avLst/>
          </a:prstGeom>
          <a:noFill/>
          <a:extLst>
            <a:ext uri="{909E8E84-426E-40DD-AFC4-6F175D3DCCD1}">
              <a14:hiddenFill xmlns:a14="http://schemas.microsoft.com/office/drawing/2010/main">
                <a:solidFill>
                  <a:srgbClr val="FFFFFF"/>
                </a:solidFill>
              </a14:hiddenFill>
            </a:ext>
          </a:extLst>
        </p:spPr>
      </p:pic>
      <p:pic>
        <p:nvPicPr>
          <p:cNvPr id="14360" name="Picture 24" descr="http://www.researchforaction.org/wp-content/uploads/staff-photos/374/Nancy%20for%20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733549"/>
            <a:ext cx="1266825" cy="137160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200400" y="2575560"/>
            <a:ext cx="2895600"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648200" y="2133600"/>
            <a:ext cx="2209800" cy="32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648200" y="2975610"/>
            <a:ext cx="2175451" cy="300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7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360"/>
                                        </p:tgtEl>
                                        <p:attrNameLst>
                                          <p:attrName>style.visibility</p:attrName>
                                        </p:attrNameLst>
                                      </p:cBhvr>
                                      <p:to>
                                        <p:strVal val="visible"/>
                                      </p:to>
                                    </p:set>
                                    <p:animEffect transition="in" filter="wipe(left)">
                                      <p:cBhvr>
                                        <p:cTn id="10" dur="500"/>
                                        <p:tgtEl>
                                          <p:spTgt spid="14360"/>
                                        </p:tgtEl>
                                      </p:cBhvr>
                                    </p:animEffect>
                                  </p:childTnLst>
                                </p:cTn>
                              </p:par>
                              <p:par>
                                <p:cTn id="11" presetID="22" presetClass="entr" presetSubtype="8" fill="hold" nodeType="withEffect">
                                  <p:stCondLst>
                                    <p:cond delay="0"/>
                                  </p:stCondLst>
                                  <p:childTnLst>
                                    <p:set>
                                      <p:cBhvr>
                                        <p:cTn id="12" dur="1" fill="hold">
                                          <p:stCondLst>
                                            <p:cond delay="0"/>
                                          </p:stCondLst>
                                        </p:cTn>
                                        <p:tgtEl>
                                          <p:spTgt spid="14362"/>
                                        </p:tgtEl>
                                        <p:attrNameLst>
                                          <p:attrName>style.visibility</p:attrName>
                                        </p:attrNameLst>
                                      </p:cBhvr>
                                      <p:to>
                                        <p:strVal val="visible"/>
                                      </p:to>
                                    </p:set>
                                    <p:animEffect transition="in" filter="wipe(left)">
                                      <p:cBhvr>
                                        <p:cTn id="13" dur="500"/>
                                        <p:tgtEl>
                                          <p:spTgt spid="1436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grpId="0" nodeType="clickEffect">
                                  <p:stCondLst>
                                    <p:cond delay="0"/>
                                  </p:stCondLst>
                                  <p:childTnLst>
                                    <p:animEffect transition="out" filter="wipe(left)">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0" nodeType="clickEffect">
                                  <p:stCondLst>
                                    <p:cond delay="0"/>
                                  </p:stCondLst>
                                  <p:childTnLst>
                                    <p:animEffect transition="out" filter="wipe(left)">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8" fill="hold" grpId="0" nodeType="clickEffect">
                                  <p:stCondLst>
                                    <p:cond delay="0"/>
                                  </p:stCondLst>
                                  <p:childTnLst>
                                    <p:animEffect transition="out" filter="wipe(left)">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left)">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left)">
                                      <p:cBhvr>
                                        <p:cTn id="48" dur="500"/>
                                        <p:tgtEl>
                                          <p:spTgt spid="3">
                                            <p:txEl>
                                              <p:pRg st="5" end="5"/>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ipe(left)">
                                      <p:cBhvr>
                                        <p:cTn id="51" dur="500"/>
                                        <p:tgtEl>
                                          <p:spTgt spid="3">
                                            <p:txEl>
                                              <p:pRg st="6" end="6"/>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14356"/>
                                        </p:tgtEl>
                                        <p:attrNameLst>
                                          <p:attrName>style.visibility</p:attrName>
                                        </p:attrNameLst>
                                      </p:cBhvr>
                                      <p:to>
                                        <p:strVal val="visible"/>
                                      </p:to>
                                    </p:set>
                                    <p:animEffect transition="in" filter="wipe(left)">
                                      <p:cBhvr>
                                        <p:cTn id="54" dur="500"/>
                                        <p:tgtEl>
                                          <p:spTgt spid="14356"/>
                                        </p:tgtEl>
                                      </p:cBhvr>
                                    </p:animEffect>
                                  </p:childTnLst>
                                </p:cTn>
                              </p:par>
                              <p:par>
                                <p:cTn id="55" presetID="22" presetClass="entr" presetSubtype="8" fill="hold" nodeType="withEffect">
                                  <p:stCondLst>
                                    <p:cond delay="0"/>
                                  </p:stCondLst>
                                  <p:childTnLst>
                                    <p:set>
                                      <p:cBhvr>
                                        <p:cTn id="56" dur="1" fill="hold">
                                          <p:stCondLst>
                                            <p:cond delay="0"/>
                                          </p:stCondLst>
                                        </p:cTn>
                                        <p:tgtEl>
                                          <p:spTgt spid="14358"/>
                                        </p:tgtEl>
                                        <p:attrNameLst>
                                          <p:attrName>style.visibility</p:attrName>
                                        </p:attrNameLst>
                                      </p:cBhvr>
                                      <p:to>
                                        <p:strVal val="visible"/>
                                      </p:to>
                                    </p:set>
                                    <p:animEffect transition="in" filter="wipe(left)">
                                      <p:cBhvr>
                                        <p:cTn id="57" dur="500"/>
                                        <p:tgtEl>
                                          <p:spTgt spid="1435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wipe(left)">
                                      <p:cBhvr>
                                        <p:cTn id="62" dur="500"/>
                                        <p:tgtEl>
                                          <p:spTgt spid="3">
                                            <p:txEl>
                                              <p:pRg st="7" end="7"/>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wipe(left)">
                                      <p:cBhvr>
                                        <p:cTn id="65" dur="500"/>
                                        <p:tgtEl>
                                          <p:spTgt spid="3">
                                            <p:txEl>
                                              <p:pRg st="8" end="8"/>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wipe(left)">
                                      <p:cBhvr>
                                        <p:cTn id="6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http://pbs.twimg.com/media/BIvjKgxCUAAr_H6.jp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9287" y="4258252"/>
            <a:ext cx="1735513" cy="1301635"/>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http://www.smcvt.edu/%7E/media/images/profilephotos/faculty/philipyates.jpg?h=168&amp;w=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617" y="2654191"/>
            <a:ext cx="1427469" cy="1003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err="1" smtClean="0"/>
              <a:t>SER</a:t>
            </a:r>
            <a:r>
              <a:rPr lang="en-US" dirty="0" smtClean="0"/>
              <a:t> – the wonder years, cont’d</a:t>
            </a:r>
            <a:endParaRPr lang="en-US" dirty="0"/>
          </a:p>
        </p:txBody>
      </p:sp>
      <p:sp>
        <p:nvSpPr>
          <p:cNvPr id="3" name="Content Placeholder 2"/>
          <p:cNvSpPr>
            <a:spLocks noGrp="1"/>
          </p:cNvSpPr>
          <p:nvPr>
            <p:ph idx="1"/>
          </p:nvPr>
        </p:nvSpPr>
        <p:spPr>
          <a:xfrm>
            <a:off x="457200" y="1706880"/>
            <a:ext cx="7696200" cy="5151120"/>
          </a:xfrm>
        </p:spPr>
        <p:txBody>
          <a:bodyPr>
            <a:normAutofit/>
          </a:bodyPr>
          <a:lstStyle/>
          <a:p>
            <a:r>
              <a:rPr lang="en-US" dirty="0" err="1" smtClean="0"/>
              <a:t>USCOTS</a:t>
            </a:r>
            <a:r>
              <a:rPr lang="en-US" dirty="0" smtClean="0"/>
              <a:t> 2009</a:t>
            </a:r>
            <a:endParaRPr lang="en-US" dirty="0"/>
          </a:p>
          <a:p>
            <a:pPr lvl="1"/>
            <a:r>
              <a:rPr lang="en-US" dirty="0" smtClean="0"/>
              <a:t>Research cluster on fun</a:t>
            </a:r>
          </a:p>
          <a:p>
            <a:pPr lvl="1"/>
            <a:r>
              <a:rPr lang="en-US" dirty="0" smtClean="0"/>
              <a:t>Research cluster on attitudes</a:t>
            </a:r>
          </a:p>
          <a:p>
            <a:r>
              <a:rPr lang="en-US" dirty="0" smtClean="0"/>
              <a:t>Philadelphia Area Statistics</a:t>
            </a:r>
          </a:p>
          <a:p>
            <a:pPr marL="0" indent="0">
              <a:buNone/>
            </a:pPr>
            <a:r>
              <a:rPr lang="en-US" dirty="0"/>
              <a:t>	</a:t>
            </a:r>
            <a:r>
              <a:rPr lang="en-US" dirty="0" smtClean="0"/>
              <a:t>Teachers Alliance (PASTA)</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r>
              <a:rPr lang="en-US" dirty="0" smtClean="0"/>
              <a:t>Making </a:t>
            </a:r>
            <a:r>
              <a:rPr lang="en-US" dirty="0"/>
              <a:t>connections</a:t>
            </a:r>
          </a:p>
          <a:p>
            <a:pPr marL="0" indent="0">
              <a:buNone/>
            </a:pPr>
            <a:r>
              <a:rPr lang="en-US" dirty="0"/>
              <a:t>	…with other fields of study</a:t>
            </a:r>
          </a:p>
          <a:p>
            <a:pPr marL="0" indent="0">
              <a:buNone/>
            </a:pPr>
            <a:endParaRPr lang="en-US" dirty="0" smtClean="0"/>
          </a:p>
          <a:p>
            <a:pPr marL="292608" lvl="1" indent="0">
              <a:buNone/>
            </a:pPr>
            <a:endParaRPr lang="en-US" dirty="0" smtClean="0"/>
          </a:p>
          <a:p>
            <a:pPr lvl="1"/>
            <a:endParaRPr lang="en-US" dirty="0"/>
          </a:p>
        </p:txBody>
      </p:sp>
      <p:pic>
        <p:nvPicPr>
          <p:cNvPr id="6" name="Picture 10" descr="https://www.causeweb.org/images/ecots/pics/pearl_denn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505569"/>
            <a:ext cx="1041410" cy="1081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9" descr="https://www.grinnell.edu/sites/default/files/styles/profile_picture_235x235/public/Kuiper_0.JPG?itok=AyvwjM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505569"/>
            <a:ext cx="1058120" cy="1058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1" descr="http://www.math.utep.edu/Faculty/lesser/Lesser2011HEADSHO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505569"/>
            <a:ext cx="723487" cy="108523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bayes.bgsu.edu/jimalber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0" y="1505569"/>
            <a:ext cx="768444" cy="1066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upport.sas.com/publishing/authors/img/carv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505569"/>
            <a:ext cx="7620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depts.gpc.edu/%7Eclamcse/pics/web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01091" y="1505569"/>
            <a:ext cx="842909" cy="105812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4.bp.blogspot.com/_GcgHOnr84PU/SmkzfbuXXbI/AAAAAAAAAAc/WgFbN7aUT9k/s320/05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0686" y="2645469"/>
            <a:ext cx="1794627" cy="134597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descr="data:image/jpeg;base64,/9j/4AAQSkZJRgABAQAAAQABAAD/2wCEAAkGBxQQEhQUDxQQFBUQFQ8QEA8UFBQPDw8UFBQWFhQUFBQYHCggGBolHBQUITEhJSksLi4uFx8zODMsNygtLisBCgoKDg0OGhAQGiwkICQsLCw3LCwuNy8sLCwsLCwtLCs3LCwsLCwsLCw1LCwsLCwsLCwsLCwsLCwsLCwsLCwsLP/AABEIALIAyAMBIgACEQEDEQH/xAAcAAACAgMBAQAAAAAAAAAAAAACAwABBAUGBwj/xAA6EAACAQIEAwUGBAUEAwAAAAAAAQIDEQQSITEFQVEGEyJhcTKBkaGxwUJSctEHIzNi8BSS4fEkQ1P/xAAaAQACAwEBAAAAAAAAAAAAAAAAAQIDBAUG/8QAKREAAgICAQMCBQUAAAAAAAAAAAECEQMhMQQSQTJRBRMicfAzYaHB8f/aAAwDAQACEQMRAD8A0kUFlIFBHLZ1UC4g2GyQCQIYMRtgGgosGA2CDTBig0hAMRaiSKDihDAcQGh0xVgGAUHYFoABaJGIdiJAAqUBbHzEWGhAzQpxHtASiMBOUjiMsUyVkQYoYgUEICELSKESsZFEcS0EgIoGJGMylZREhdiRRbRdiQhkB0EKihtMiA1ItGtx3FVTeSNnLnd+GPr5mHjMdKD8fjXVPKl6WHQG9mLirmhhxOTd8qVrtc7GVHGLVuL+Lu/RB2hZtZRFtGHDGyW7i/7XpJe/og8PxSnOWW9pdHpf0YqHZlpFpEsMihDFTp3ESpmaxMwsVGNlBcTIAYwEuADiOZVgsVGOgmMVMuUB2KhaZC8pACw4MNMVENAxobEKwCGwEApxDjAZlLsFjopRMTiuM7mm5L2npFeZnJHP8Txqctr20W3vBcgcssTJyvq3e99WbfC1c7tLmFXqpb2TfLQyuG4a/TUubTRXFO6MzD8Pb2Tf+fuZEsC7bNWOk4RQUVb/ALZvKWEi9WkVtligcPh+CTal4Wrre2pp8Xw23gqrVa6K0l5o9e7tGg7RcG76KlTsqlPWD6+T8mCkNwOM4RjXfupu8kvDL8y5fI3KOOxGBqRq3tKMk75dsvpodNgcRmSTd5W8WlvgEkhIyHIXNjHEXMhQAMFoKKJYAFkyjVAJIQCspTiPyi6jsNCYixCORCQhSYaYqLGpAxoZEbAXAYkRJDUFYXFjEAheInaL9GcpTrZp20382bnHY3MqijtDKm+rd/2Ob/1Hd5pS2Wy6vkicFYm6Rnyod5KWkfKy3NxgKFtOhzfCMW5OyVrnW4SrFe18ObZKaa0GNpqzfcMdjoaDOWo4xx2o1pLqo6G04bxaM7paO1sr0kvVFTRcmmbumwakTXcQx7oq+i0vd7I56j2idRSbdeooyUWoRjGzfSF8z+BJRb4Iymlph9r6Ci4z01bV+V+hydJunUzxtre8dzseN4eWIwtWN22o95TurSTjrZnm+DruUb5neL+KeqJJWitumdzRqKauiOJgcKk7PyXxtr9GbOxCx0K7spQH5SZRDFMCw2aFSEItsx6jGSmJlIaDkVJECepB2KgIxGoSmGpANjohoVCQakFCTHRRhcYx3dQsvale3UzYM5vtVSkpJrZxb9LW/cIq3Q29GPweWaFS/OcH62Uv+DVdp1llBLZ3a+QzhGIyQlf80f3f0J2khmUZL8N9fJ2v9EaIqshTN3jZOzf9TXpoddgsM5z8LV7aN7RfWyOR4LG+SS3bafuOrwNRxkrdSGbkswL6aM/CdmZKanXqznZ3tq4y9Vf6WMjFYVQmpxlKNrK8tc3kb3B1ItXZzXHcRKVRvu5yjHwwUN11ZBtyVMvjjjHaOnaVaCcun+MvB4VR0hl9UtTC4Li6k6ai6UotW9tONxnEKFSlapTfiWtSC9mX6fMVEtG0xdHwW6pr4njGHo5ak4dLq3pc9ew3E1XgpJ3ujyzG+HGV09lUa92/3RKHkry8o6bhdC0V5myaMPhErq/wRnsrIiwZBsFgIVJiZDZIUwACcDHkZUmY0xggCFNECh2CiJlEQxDYloGIcAFQ6nIxOPUs9KVt4qTXnpqjLRzfH8ZNOLp7RzpvfVNaem4RVsbdI52hPwS9c1uq2f1Mvh+Og/5db2Jfi/K/PyKhhb+OntvKL5X3Rq8RQyO179DWlGWjK3KGzeYWg8PWyJpwbumtdeR0dHa65HBvESjl12Vv2Ov4FxFSSbt0kvPmVZYurLsE1wjucFQm6d4a25dUaTD8Ycqjj3bjJX0neF+llbU33Z/EpXhfSS0Nfi6alO0+WzWl11KYs0vZuMJWqZU5OEN17Msya5eNpcxVTDyxFSKU6ihBN1JJq1STtZKy0Ss/iOwNCDtpfbc2c9+S5sk2CXuazC4VUovlq/RHk2KxPfYqpOO06knHzV7L5JHcdueO93B0qLXeVU9L6xhtJ/ZHAcHo552Usvm1sPGqTZXku0dhwzEWm7bK0fLfU3pzuAy5t3ZaKyazW5s6GDutCqgKaBaDkxcpAAKF1Il3AqSARjVFYUNmhTJEQZEKkywHZWUuKImWAJhZSRRcQkiJItI5Hj1OpSlLwyyyacan4b3vZ+ZveMcZjh1bSU3tDp5y6I4biOPqYiV6sm+kVpCPojRhxt78GfNlUdLkz8PUb/Fkb0zK3Pk/ITiLxnlmnfZuyWnVW3NVlfUzlxCTSU1dx0zc2vMvcGnooWVSVPRlYrCLu4fnk7W59f2ApuVGbSvd2tHa/n+xeEx1pPq7JNrYriFaLjmp5s0bqU3ZZovdKNtPiRSfDLvpa748o6Ph3HXTdm7OPK6dvenYyqXGnmu9U3f0ucTQTklbRx1jLy5o7vg3AlXpRqRla+kktbNboqyQUS/HNy34Oh4bxum43Ulpur6mfX4ypxbjokm5S6JauxqMJ2djB3d38jO4nh8tCrZbU5/RoqssbZ5LWxrxE3UnfNOUufspvwr3aDoVO68Vr6rTYxeDUM104yk1tFNxWnNv3eRva2DU4u0LXX4Jqql6q7fzNMqTIYlLJjfvX88Gz4N2loO0ai7rbXeDf90uR1kWraf8HjaOj7LcddGap1HenNqOv/rb2afJdRZMGriZMXUbqR3tRiJMdUQl6bmVM1tFNiakhtSaMSrIYiNgNAKoU5AIubIDcoADQUSoDEgBIhreO8XWGhpZ1J3yR6f3PyNjWqKEXKTsoptvyR5txHHyr1JTlz2X5VyRZhx97t8FefL2Rpcg1a0ptuTbb1be7FAkvb7nQOcGgrAotMALaGUKqzeLZ6MAGS+YmrVE4TcJWjPhh+7dou8ZLNF9DrP4d8YVOv3M34a1opdJr2fS+3wOOwlTNHLJ609uWaMuvo/qOfgkmtE+a0ae6a8zPON6Z0cc7jceD39YdchPFMGnRqecWjF7JcaWLoRk2s8LQrLpNLe3RrU2+P8A6cvR/QyVTLqPn2rTyVpwWb2tuTW/3MvC0ZJbey2lrr5D+OUMmJjL88fnHR/VBQqJS3WqT+G/2LZzfg09Jhi13Sflo0GMg41JJ9b/AB1FGdxpeOLX4k18P+zBNeN3FM4nVY/l5pR/c9G7K8U/1FK0n46Voz6tfhl8vkbWqjzns1xDuK8W34Z/y5+j2fudj0SpIxZodstGrBk7o7MKoKY6bFSIJljFMiKLuMiEkQDOQKGOiMiAEpERnOdtsflhGlF61PFP9K2Xvf0ONRn8exffV6kuSeSPpHT9zAR0cUe2KRzcs+6TYSLRSLRYVkQYJAAKLIwbhABNtVvt6roNWKzRyta9egqL/YXLRpu9udtxNJk4zlHSOt/h9x6WHxUFJ+Cu40aieybfgfubt7z2+PiVmfO+Hm14qSVOE/D3krPLJbPPJaP9KPXsH27wkaMJ1ayUmssoqMpPOl4tEr2vszLmhtNI2dPk01JnHfxAwDpu6v8Ay53X6ZaP7HOynls0tn79TqO2HF4cQcYU1KClZd7JK0034dE9FfR32ORjQWbxOV1o1ta25BLWzdinKN65r/Q+LrNBS2yte9PQ1JtOL0XGHh9m6v5epqjRg9Bj+J38/ap0iJnpfDcV3tGE+coq/qtGeZRZ2fYzFXpzpveDUl6Sv90/iR6iNxv2M3TSqVe5vKgtjZi2YzdYDAYbAmNCbFtkKZRMiZjYNSVot9FJ/BEchGNqWp1H0hP6MrJHmsWEgYhI6hygiIhAAssogAVIJMGpsUpAAcefqE1cCnsGgAVCVnaV7fT0Ntg8Hmpyb3u7dPDszU4nkb/hMstJXTe/QoztqOjo/DYQnlamvDGcOxGaDhLfWVN81NLWK9V80jHxc7zk4p6vNfb2lm+5jyr/AM55VZrLl5WktTJrSvK/XK7EK8mhtt9t8OjKzvZxuno1damlxdDI2uT1j6G8bMLiSTi/LLb5leGdSo1/EMCnjtvaNLFm/wCyVfLWt+eMo/DVHP2sZeBxHdzjNfhafqua+FzZNd0WjzsJdskz0dyAbJFppNappNPyexUkc06ZVwJF2KyjELykDaISAjkY3F3/ACKv6JfQZGQPEo3o1F1hP6AtNCfDPO0WgUEdE5hZZRYAQsosAKnsxYVR6EiABoJABIABrrY6Lhy8FuhztR7G14fWlZ6vl9ynPFyidH4bmWPLvyBxCnarp+JX96MapVcpLdbK3vHcTbvF6819/sOwkFGCqKeWSaVkr5Yt6ylLl6LUUNJWPqvqnLt97GPDz/JP/awJYWbU24ySW8mmktPMznio/wD0rPzs/vMTLEw1/qT1ds2kffq37iKbLpKL1f5Ro6i2ZIMuWwuLNJxzu+zGK7yik96byP03j/nkbfIcf2QxGWq48qkfnHVfVnZJnPzLtmzo4X3QQFgWhhU0VWWCZFBSRCQUYsSsd/Sqfon9CEJeSL4POYhohDonMLIQgAWiIsgABU5ERCAASCRCAAL3RuOERTvdLkQhDJ6WaOl/Wj+eDOxlCNoeGPtLkhPCYJ99dJ2p1Wk1ezSdmiEKI8HRyep/b+jB6AR297IQl4K36jCnsxaIQ0HKZtOzz/8AIpfq+zO+RCGLqfUvsbul9D+4ZGUQzGgXIhCEhH//2Q=="/>
          <p:cNvSpPr>
            <a:spLocks noChangeAspect="1" noChangeArrowheads="1"/>
          </p:cNvSpPr>
          <p:nvPr/>
        </p:nvSpPr>
        <p:spPr bwMode="auto">
          <a:xfrm>
            <a:off x="155575" y="-1012825"/>
            <a:ext cx="23812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8" name="Picture 12" descr="http://www.monmouthcollege.edu/images/faculty/008579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6127" y="2655373"/>
            <a:ext cx="1071419" cy="95570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6" descr="data:image/jpeg;base64,/9j/4AAQSkZJRgABAQAAAQABAAD/2wCEAAkGBxQTEhUUExQUFRUXGBgbGBUYGBQXGhwXGxcWHBwdGhwcHCggGCAlHBcXJDEkJSksLi4uFx8zODMsNygtLisBCgoKDg0OGxAQGzQkICYsLCwsLCwsLCwsLCwsNCwsLCwsLCwsLCwsLCwsLCwsLCwsLCwsLCwsLCwsLCwsLCwsLP/AABEIAPAAoAMBIgACEQEDEQH/xAAcAAACAwEBAQEAAAAAAAAAAAAEBQIDBgcBAAj/xAA8EAACAAQEAwYEBAYBBAMAAAABAgADBBEFEiExQVFhBhMicYGRMqGxwUJi0fAHFCMzUnLhQ4KS8RUWsv/EABkBAAMBAQEAAAAAAAAAAAAAAAIDBAEABf/EACwRAAICAgIBBAEBCQEAAAAAAAABAhEDIRIxUQQTIkFhsTJCcZGhweHw8YH/2gAMAwEAAhEDEQA/AML2RW1QGJJVxlYH/E6RT2pwp1d7C4l6G3LhFNHLMzMbkBBe401HKDMdxB0mpO3zopccGGxhP7xq6M9Ok3CqOAvb8xg6npWY6aLlGZuAJiWLULIwmq15UzUN9j5Q3wnDHa8xyVlAaX5DcwM5qMbZzaXZ9TsAiqp0Nhc7t58vKLZVArzSPwpx5tDLBKa5ZioEtdVvqx31PLSM3JnTXmuUIGZrhTsQecB2Zzb+KNZ2UlgzZtRNALUxuOGuWywf2fcktMYXZ7t16QvZWl0qgle8qGzPl2sNF+5g/CWs5IGigW9Ixh1oO7WTARJA4319hGby5Sw3AN/lGg7ULdpWwFj8zGemvr5/pDY9Ez7Jdx8QB3trBcuZYkN8QsR1EeSl0Gniv8uBgivVEycXJuSNgOAMY3sFhPZGXkqluPDYqR0dlX6GNLWzVWUVZrO3hC8TY2Q9VBVvcRmZdTYM5vnZfCRpZg6kHyFohLmP3omXJZSbX13N/rrB8lQtxuVh2Nzz37PfVmP1hUs65La3i2rcuqg3FtieRP8AxB9BhplzpSz0+Iocv5ToM3nCuzekV0GHZrTHDCX4tVG+W17ddY1KyilpS7B5XCxJ7yYLnqRlEfSv60tlTVnVCqjQfCCbDy+kUtiMssLMSTbxDgyOxHnuI1OnYttyAMXmZGDM10myV7sA3tbu/wDxF7wgq6kzXPeMMrFiB+EZzdsoO2toJxKmUTCjCxHHoYFkU95gAsRf9/K/tHfkaopGYw2TkVhLW2bdmOYn9IHxOkNhc5rgqBbQW5RXTVzgEZQSALHzg6ZNEzulUhWVlLcrmB5SvZVj26Z92EpmmLMUteUpF1I0J125bRHtdjlz3Mk/0xa9vxEfaCsBnGVJqJQFu8c68QNjGcaUC0zTUeFR1OkKrnlbl9dC+PKbv6GWC9oUl0zplZ50xmAXzFgTFOCYa1zL1Wb8NiCMoOhPnB0jBlkDNe7ADXkekG9mKgGZMm3vkJOp49bw1VtoYocdhuNgd8qLbLLQAegAhjh+lozcurQl2ebLDMdFzpp840NDUJlzZlsLa3v9Ixxl3QyUlVWF9oF8cs8e7234xnqwWfkNxB3aftHTNMl922cqlvBqb8uvpCKt7QKmkxMvRzZh5qLkesOjGVdEr7G71LXW7XAO/wCW/wBooqnuxBI3t6QDTVjzBeXTaH8c1u7X0FiSIJaimnXvJAPILMYepLD5Aw+HpcjWkJeWEXth72zL4tBcfcXhhNBUlbXIUNYa+EjMT7Rnq2TUIhZTKfLckBWVvTxHMI9wv+JPdn+tTAowALI3i0XLpmH+N9L8YDJgktSNT5q47OhSJUtBaYAwYKM2wRQruSOfwj3MCYhXCXVSUnGxUreYdiuZyGB4ixELsK7WUtRkRXuzNk7thlbxCco30Ns63seMfdoZbHulfMHSWws2hA7w5R7AwtpLTASd7PafFCyAISuTJqDZiyoVJBGwOukCl1PeC9hwPlCgKwJXW9vLS9zBEhS9wBmIVibb2HGB47uxnFIJmWYqGmZs2l+Ww194ZSLLiBVhlCs6lbW8KKwW3movfrFeEUEp0Gdbu4cyjfRTJszEj8WYm3pFk5i+JZiTrNnC/HRXUD2EF4Mb7X4OWP4gyIbMgGvMCJYShIeYx1IHD/GPcNpxKfNMYEtsoPE/5GLKsNkDMbAs4AG1gNo6TRYtDKfXBkWdmUNfK0vYmw3gXAgsypFr2ALG/MQs/lWsGNrWvryjfdm8GSgl/wAxUAGe4BSUf+mu4Lc2424fQsOF5ZOMf+CcudYvlL/z8h5wrMoeY3dpzIuzf6rp7nQcjAtXiMiXZZcpNPxOA7edyLD0AhRieOPMYsx8hCWbPvxj1MWPFhVRVvyQT93M7m9eDQVGNltDYjkQCPa0IMQr5chw8tLTTfRDkFjxa3y9Yonzyi5rXJNlHM/oIVoupZjmYm5PM8h0jM2d9Lv9BmH06X8P1H8ntA5ZbzJwuRocuU+ZDXHtAWFyVS7uM81mJLNrY3O3XrCapnHhuNb9b8IeyMsxA8ts2g7xbeJG/MOROxhcMtv5bGzxKK+Kq+w81pO5Ji9azKLm9ulyfYQqGke/zfh08JJtfl1ih5PJP7fg0FNjUoMAz2PUGMb2lou6nzEUWW+ZRp8J1tp6/KKqp1A/uK17kgX4/K5hfOqL2AFgBoIiy5XPTK8OFQdo8XURpsH7YTVYCezTlNhmYlnUDbU/EB1jNU8fPJOw46AdTCGr0PlFPs7JhpWerhCpSyFn4hbt8PoDeGlTSy5chpkq9gjgHTMVnS5LIGPEjxiOWdn+0jUjzFCh5bqykE2uNsym2hvr1vHQMPxeXPpZ4lm62o08mXPe44aD5QKgoqiWUWn+AmlUrSrPGiyjUI+uzPkyacb5j7QpxLEbz5rymIBmPkYaHUsQRy0JgOpawYa5Sx8IJtc7XGxtHxl3yjiCT6AfrGM1Ro57TzbuOQPz5xuTSrMpiWGy5wOtoxdHL8BPFtPQb+8dMoVXuktsUAPkREfq8nGq8jpyqhV2Dw9CDVTReXKyZFOzTTcj/wAQM3tzgbHcUaa5Ykww74CkkImgKPNOw+NgFzeSBReElcksJnd7KOItZjyTi/0j3FKGDFXn+ZJGEs2Vyrr+gtmTC23r/wA8opqJwl6fE52AiqdVNN0Re7TmdT+l4pXKpIXpc8TCHkb60U8Eu9kmmMfjYkgWvtYchyiLXPThfl5RMpoPcxTOPtABlNSo5+v6CBZLMjZkJUjiDaL83/riY+JHH2ECEG0+Pkf3EDfmXwn22MMKatkv8OhPA6E63384zrkRESwYNZZIB4osPxhZhcl1t1A0tCwxb4hxMfGdwYA/X3gLsNKlRZJEEyWsb8tvPh++kCyni7NpyA68Yw5jFZAdCOQ09orwPFXkPnW9j8SbBgL7+VzEaOqBVgN7e8U18gqwPBwGHr+x7xhnemdAlTVnKChJDWI59b+sRWdbc7fQnWM12WxAIWQtYMLgnmOUbHEcNeSsppmW825sNwAEN25XDQL0Kap0YdZGoQdAI3ErBS9PN7p2zybeFdb2W9rdYzpw95U8o+4BII2I4EQT2dxWZInvNN2DCzgHfr5iEar5BNibEMdORJbqFVbWlgG2mxfibXsFhQzNOm53Oa1t9rDgBwHSG/a6mDz1KCyuA1t+Bv8ASBqaRlXbf06f8xTD5fJjJ1BVHo8mbm23DygOSviN4PdNDzj1aewJI0J1g2wUgd9PDAs9duUNBRE9Trb03+URnUZABI4fMwFh0J3FvXjA5g+okm8DMsacDgRZfn7CJ5P3xitl5Rxx8xiJHpErWiLNHHFeWPSI9j2OOPZD2Nuh9jDyrnmclje6AWJNwdNQNLgWA06wgYcoa4dOuPK0cYwHeOiUM959OtSTe8zupmlrOiLbjqGSxv0MYCuk5HI4bjyMOuy+JlM0q11mFW/7lDAadQx9hHAzVqzavILKZTnVdJUzoR8JgagoLNlI20htVygPFwGsX4JOWdLWcgsWFyvX9Y8nPLnBRT/3wTW5Ix2L0gDqD+HMvuQfpeI0eGs5NudxfjDCskM9RMUrY5s234dLGN72fwbNYgC3mL/8x6MJe3jSfZRCLkt/RhKfAWY7W6Q7pOzelmG+nP8AY6RvTgYUnax6Rb/KAbDzgHlseoHM07OGWdRcXA21BHEffyETrsEA4XvrpxJ+w+8dAnSNbwC9IDAPINjA5rO7Ns3L7RGX2P4k3HT96x0aZRgR53IEd7jNcEcyquzFttP384R12Dsv6mOtV0u4+0ZyuogTw9h9Y1ZmZ7SZzV6G28DvKEbWpw7n73vATYQvTzv+kNWRC3jZk+6MTEnjGlbCgOIPT98YX1dOBx9INSsFxoTFYlTTMrDkYlOEVFbiCBGuJyvArcV0Pkf0P1gGmmWYHrDKgPeysp8j58IUKbb78R1jjEdAnY13ckZr+IeD8wt9oHGLzKRZLKR41uw4aw8xahkmlCKtzLpwyOTuL2MZXFHz0sl9sqhfaJvYhtV2ZBKno1nY5jUTs+/gzam/EgXjrWFJYRyf+Ej+Jv8AS3oHP6x1aS0J9S6lX8CjFG4jCcQRC+cYIZ9ICmmEKY9QKZ0DtF8wmB2MFyC4lDwM7xdOgOc0dYXEGqGhLUtvDarbSE85TGpmJC+fL8xAT08NWHOBZottDEzGhFVra/0hDWOY0tUlx59IRV0kiKYMlyITTIiDEpsViHCgqgqe7e/4W0P6xCvP9V7cTf31iptRaKg28ccdOqQq08wXPhlIo6XJNoRSZRejBudC14JrpxMide47yYNOgEFdjahHBlMQFYkAnYE7QD2ZHQx/hJU5ppTTwowHVcwMdfli8cZ7G05pcXSSfxiYvLgT9o65NxyRJ0dhfiARp84kzwcp6KMckojRZWkCVEuAB21oyQO8ynqPuNoJm18t/gdW8jCXjce0MjOyM4QI415RcXuIqmbwI0onSxAryYNZ+ohXW4zIlglpg0JGmsHFWZJ0U1Um8AT6a0LZ/bmVwlOT5gQuq+2wbRZYv0Ykj0AhywyFe4NJsqFs46xQvaFv+pLe3MK36RX/APKSpjWB166R3ttBKaZ4wvANdQgi8MCsTyxqdG0mYqvoivDTpCxhaNpjEvwxkKlIphK0SzjTKQYr4xKCpctclzudesH0AbOulkrLVbDJYEnix6co+TBDYHRc1r22Gu4i+cgYK17k3bTz2i+RPvdSQOUTvKkInNrUSdTWNNxSS0vTKcqvxuRlB+cb+R2MpMpafmduecj7xjsBkZqqma2omywD/wB63hr/ABOxV5bd1KuWNywCmyg7EnbnpC5ylKuOiv01SWwXFsGw9WOWa6/lDB/qL/OFtHQKHBl1AbmpBUke8McY7ES1oUnqxmm4aZPZtlKngNAL20jn0hXDjKRuABffrvpbnHKLr9ofGa8HZuz8uYLhtdN77/pDCsJFjGV7FYo+bIfEBodbkevEGN1jsgZfSJqlypj5NIxOPOXtY2t1tGZqaFWvmY26Q1xiecxEI664lqW+EnbYnpDFyXRnxfZZTy6ZQW7rMv8AmxAB9zrBCdqKaXpLRR/pl+0Mez2HU8yXPae8g1DoRLzEZZYKmyopNgNdTzEYLE6UGYQEIA/LqCOWXS3kYcsaf7TZPKbtpJGqXtJKmfC1vPSKp5SYfEoPpGUmYUwVSoINtc2g9OMN8Hp5hGo+cbKKj0wovl2hokoaW2i5ki+TRkbxZMSwhV2FVCPF5fhjFVqamN5iCaGMdXytYoxMTmWxSJcWvLOkXpKiup04w6xNHTe1VKsrugihVIbQbX0jPM4GsbPGahiDIKS36FrNbmBa4hBJwTvGAGgIJDXuL3+do8nDJpfNkcKau9DDsJUGZW0wOoWYLD0J+0dexLDkIPhFzx6xheyHZ9JM+SwuSrXuf9WH3jqTSrrDVljl3ErwTuNnMsUw2UtyqqCdyNPfnGbNCCbIikdFAH0jq9dQKT8I9hAkvD1BG3lG1PyehHLBLrYl7OYUVW5UC5GwA1+8O+0UyyEdIYqtrG22gtCHtGbgwUF9i2+TMJXS7sYkgOUADbpeLJuh1i2jGumsEExf3rLcWNuVrxU00HmPQxspdIp1tBK0C8ozi/pmrKvBhafDzMOiMepFh6Aw1TDwg2+8aWZKC6D3hXVmMaMbsVzFtAk9tIMnNCureORyQvrGuDGWxBdTGhnmEuILb99YdDQvJ0BMMp035QprXux6Q6mU+VWLG7EHXrCBxrDoCJaOyph05hUTElKj6lWvd3uSLknYAbDrDvAMOWTJVFJYG5u2viO9uUMZV8pbyBivD6fRxyY/PWPFyTck19HkOTaoto5hlzEbgGFx0va/zjfSXAjn86TcW6RqqCt7yUj31I1/2Gh+Yg8TpF/od3BhlVOXX6QjrcQC68otr6iy668oyFXUl5gXrDXkZ7MMKNzhru0kTCLZthyHCEuMtcQbIrCqBeAUDfltGR7QYuQCFGvHp6QcciSoD2W22KcTW7WEAPMaUwa+l/3eBDiEzNcy7jmWC/Kxj55hmkDXLxv9ucHYag0b3Ca4MIaNOFoxOH1RQ6bQ8SszCFvI0zvaT2GVUyFFVMiVRUHhCyonm2pglIx4yuqmwpqJkW1E68BTNYNC3oFYwnr53iHnDaoOkZPGpt2AHCHwViMjonW1dgReF6rEBqYtUQ9KhDdn6SQWQ356xjsT7VNQ1uVwXkTEBIG6kG1xzhvPxVQN4w2KyjWTJzBv7MtSL8bsbiPB9PWaTi1okhhrbOhf/YqWauaVOXUfCdG9jEex+OZp1RTH/eXx2ADj/wDJ9451hmHcxExiLUtYk5Rfu2DW/wAl2ZfVbj2inHhTbin9D/T1Cdo6pjE826wqwSTds547RosQkK4DLqrAFTzUi4+UZmXIeVYKdVJtfa3C8IXg9tSuJsO5sLwlxamDXEDUvaea0xZMyUUc3yspuhsL7nUGw2I9YIrZs4E/02NgCSFvodjcQ5xX2BGMk+zOVOGDhtAv8uIKq62a2ynf8KmFjvOKMwUgKbEnTXfTnDIx/Js0/tl9rRKVOIOh9IzuJV82WqnRs2wXc+UW4O85tZgC9BvBShqwIyp6ZqC+YXGsLqq8PKOSMl+ZvCasYFjbnCYjHKxZNEUvtBTDeAKp4oiTyAKyZGOrHu5jQ4nUWBjMjeKsaJMj2WIIkrR43CPoYLNLT4jMAlgEsGJuP0h9hrinlVEw/FMULlb4hYk3t6wy/lZNNKz5ALf21tqW5xlMTpJjD+YmE2ckEcomwTjJcuNX15a8m5I068EZGMTAmZDx49YtqJE1lRpi5S2o8jsYL7GSJVQwlzAbK3qRra8X4y4zTHZjlBCIvIDf7Q3hFfKgYv5UdG7B4ksySaVjeZTgW6yzfb/U6eRENZ1JdrxxfDcSamnpOlnVdQeBB3B/KRHbcKxOXUSlmyzdW91PFT1Eed6iFS5L7L8UtUCzsOVr3G30i+TXz5SqoAmIJYQcGsDoSeg0gyb4TeF9dpcqbdDHRyKqkPVS1IB/+Uc3UU7C5JvmFiSB002jOYmz2cO2VXNwgtppY676wzqayZsLfOEVRKLG7mHKcF0F7UI7/wAi6VRroFGVRsIYypNuEfIhOw0i59IFysB7CVn+C0ATrR6JwsYX1dRAKOzLK6qfwhLW1AEX1s8CM5iFV/6irHEnySoExKpzGwgIRJjeIHlFSVErdk97esTOwiIj28cYdEacJj5nYFzsOCjpDbFsMvRLr+Ikk7CKextLLcTgbZiRYcl6Q9xjCBMph4yoRtRwIPOPKx5K9S4vbr+1hZJL2k15Mn2DTLWd2LeJWJJHThC3HKdmdpdjZSxJ89otocSMiarcUcWb8t/paH/8SMGIZKiUTkcAnLtY8Tzj0Iy5ITySlZjKBCy23tx5Q87J9omoZpuC0p/7iDpsyj/IDhxhbKOXccPn5RRVeIacr/OBklJUx8J+D9CUs9JstHQh0YXVhsR0gOolcDHKf4bdo2pWaW5JkMblf8GufEv3EdXmzgQGBBBFwQdCIhyY+Dp9FmKXLoT1WH2vCyZSDb7Q5n1I4QHOQ73tHKKKLf2AyqfXoIVYjOAJ5coZ1NSEUm+p4GMZiVfrBxVsW/JdNqdd4AqKqA51T7nhANQWtrpD4wEymQr62FD66mCCl9YpcXimKokk7ZUg4x5zix9BH0hLkQQJ8RoB7xBmicw3ioDWOONzgWLrIn5jre62HWNbiPaBP5WY5vlY5QNrnmIyWHyEaoAWULy2vlubn9YlikpprkTLooNlTgL/AHib2oc1l+0B2uP0CVFAcist2026cI2PZ6tabhE1ZgP9KYVlk72IuR6RLAcPmCQiP8Vteinh5wVUSrSzKUlZY10/y5wKzQjJk88qujB1CEAE+vMQM56edxwjUMiS8yoN9ydSYqn0YeQ7DcG3WO95DceRchDRy3RkYq2Qn4rWEbns/iBQMqjwjUKfUkg8Lm8W4NKWbITMLjKYymE1xzEA21K39d47HNZbjJdBRyyt1po3OA4j/OXMpGzKLlWy3te2h2MX11PO1Hdt7i31hR2JmLJrJctT8QYMTxLbfMR0OqS+/OJM8fbej08Wdy7Oa1uFT5mpKqPOFx7MkG7N+sdJqEvz/fKEGK1AQbXJ4c4Wss+kP0+zF1VEkoXANzxOmnM8YytZNzGw+H6w4x2qLEk+g/fKEmXe8ehgg1tk3qMn7qBnF4HcxdNmb2gOY8VIiPGNzaLkNlJ4k/Ifrf5QOgi+adB7RxxCbEFH2j2cY+RDbpGnH//Z"/>
          <p:cNvSpPr>
            <a:spLocks noChangeAspect="1" noChangeArrowheads="1"/>
          </p:cNvSpPr>
          <p:nvPr/>
        </p:nvSpPr>
        <p:spPr bwMode="auto">
          <a:xfrm>
            <a:off x="155575" y="-1371600"/>
            <a:ext cx="190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data:image/jpeg;base64,/9j/4AAQSkZJRgABAQAAAQABAAD/2wCEAAkGBxQTEhUUExQUFRUXGBgbGBUYGBQXGhwXGxcWHBwdGhwcHCggGCAlHBcXJDEkJSksLi4uFx8zODMsNygtLisBCgoKDg0OGxAQGzQkICYsLCwsLCwsLCwsLCwsNCwsLCwsLCwsLCwsLCwsLCwsLCwsLCwsLCwsLCwsLCwsLCwsLP/AABEIAPAAoAMBIgACEQEDEQH/xAAcAAACAwEBAQEAAAAAAAAAAAAEBQIDBgcBAAj/xAA8EAACAAQEAwYEBAYBBAMAAAABAgADBBEFEiExQVFhBhMicYGRMqGxwUJi0fAHFCMzUnLhQ4KS8RUWsv/EABkBAAMBAQEAAAAAAAAAAAAAAAIDBAEABf/EACwRAAICAgIBBAEBCQEAAAAAAAABAhEDIRIxUQQTIkFhsTJCcZGhweHw8YH/2gAMAwEAAhEDEQA/AML2RW1QGJJVxlYH/E6RT2pwp1d7C4l6G3LhFNHLMzMbkBBe401HKDMdxB0mpO3zopccGGxhP7xq6M9Ok3CqOAvb8xg6npWY6aLlGZuAJiWLULIwmq15UzUN9j5Q3wnDHa8xyVlAaX5DcwM5qMbZzaXZ9TsAiqp0Nhc7t58vKLZVArzSPwpx5tDLBKa5ZioEtdVvqx31PLSM3JnTXmuUIGZrhTsQecB2Zzb+KNZ2UlgzZtRNALUxuOGuWywf2fcktMYXZ7t16QvZWl0qgle8qGzPl2sNF+5g/CWs5IGigW9Ixh1oO7WTARJA4319hGby5Sw3AN/lGg7ULdpWwFj8zGemvr5/pDY9Ez7Jdx8QB3trBcuZYkN8QsR1EeSl0Gniv8uBgivVEycXJuSNgOAMY3sFhPZGXkqluPDYqR0dlX6GNLWzVWUVZrO3hC8TY2Q9VBVvcRmZdTYM5vnZfCRpZg6kHyFohLmP3omXJZSbX13N/rrB8lQtxuVh2Nzz37PfVmP1hUs65La3i2rcuqg3FtieRP8AxB9BhplzpSz0+Iocv5ToM3nCuzekV0GHZrTHDCX4tVG+W17ddY1KyilpS7B5XCxJ7yYLnqRlEfSv60tlTVnVCqjQfCCbDy+kUtiMssLMSTbxDgyOxHnuI1OnYttyAMXmZGDM10myV7sA3tbu/wDxF7wgq6kzXPeMMrFiB+EZzdsoO2toJxKmUTCjCxHHoYFkU95gAsRf9/K/tHfkaopGYw2TkVhLW2bdmOYn9IHxOkNhc5rgqBbQW5RXTVzgEZQSALHzg6ZNEzulUhWVlLcrmB5SvZVj26Z92EpmmLMUteUpF1I0J125bRHtdjlz3Mk/0xa9vxEfaCsBnGVJqJQFu8c68QNjGcaUC0zTUeFR1OkKrnlbl9dC+PKbv6GWC9oUl0zplZ50xmAXzFgTFOCYa1zL1Wb8NiCMoOhPnB0jBlkDNe7ADXkekG9mKgGZMm3vkJOp49bw1VtoYocdhuNgd8qLbLLQAegAhjh+lozcurQl2ebLDMdFzpp840NDUJlzZlsLa3v9Ixxl3QyUlVWF9oF8cs8e7234xnqwWfkNxB3aftHTNMl922cqlvBqb8uvpCKt7QKmkxMvRzZh5qLkesOjGVdEr7G71LXW7XAO/wCW/wBooqnuxBI3t6QDTVjzBeXTaH8c1u7X0FiSIJaimnXvJAPILMYepLD5Aw+HpcjWkJeWEXth72zL4tBcfcXhhNBUlbXIUNYa+EjMT7Rnq2TUIhZTKfLckBWVvTxHMI9wv+JPdn+tTAowALI3i0XLpmH+N9L8YDJgktSNT5q47OhSJUtBaYAwYKM2wRQruSOfwj3MCYhXCXVSUnGxUreYdiuZyGB4ixELsK7WUtRkRXuzNk7thlbxCco30Ns63seMfdoZbHulfMHSWws2hA7w5R7AwtpLTASd7PafFCyAISuTJqDZiyoVJBGwOukCl1PeC9hwPlCgKwJXW9vLS9zBEhS9wBmIVibb2HGB47uxnFIJmWYqGmZs2l+Ww194ZSLLiBVhlCs6lbW8KKwW3movfrFeEUEp0Gdbu4cyjfRTJszEj8WYm3pFk5i+JZiTrNnC/HRXUD2EF4Mb7X4OWP4gyIbMgGvMCJYShIeYx1IHD/GPcNpxKfNMYEtsoPE/5GLKsNkDMbAs4AG1gNo6TRYtDKfXBkWdmUNfK0vYmw3gXAgsypFr2ALG/MQs/lWsGNrWvryjfdm8GSgl/wAxUAGe4BSUf+mu4Lc2424fQsOF5ZOMf+CcudYvlL/z8h5wrMoeY3dpzIuzf6rp7nQcjAtXiMiXZZcpNPxOA7edyLD0AhRieOPMYsx8hCWbPvxj1MWPFhVRVvyQT93M7m9eDQVGNltDYjkQCPa0IMQr5chw8tLTTfRDkFjxa3y9Yonzyi5rXJNlHM/oIVoupZjmYm5PM8h0jM2d9Lv9BmH06X8P1H8ntA5ZbzJwuRocuU+ZDXHtAWFyVS7uM81mJLNrY3O3XrCapnHhuNb9b8IeyMsxA8ts2g7xbeJG/MOROxhcMtv5bGzxKK+Kq+w81pO5Ji9azKLm9ulyfYQqGke/zfh08JJtfl1ih5PJP7fg0FNjUoMAz2PUGMb2lou6nzEUWW+ZRp8J1tp6/KKqp1A/uK17kgX4/K5hfOqL2AFgBoIiy5XPTK8OFQdo8XURpsH7YTVYCezTlNhmYlnUDbU/EB1jNU8fPJOw46AdTCGr0PlFPs7JhpWerhCpSyFn4hbt8PoDeGlTSy5chpkq9gjgHTMVnS5LIGPEjxiOWdn+0jUjzFCh5bqykE2uNsym2hvr1vHQMPxeXPpZ4lm62o08mXPe44aD5QKgoqiWUWn+AmlUrSrPGiyjUI+uzPkyacb5j7QpxLEbz5rymIBmPkYaHUsQRy0JgOpawYa5Sx8IJtc7XGxtHxl3yjiCT6AfrGM1Ro57TzbuOQPz5xuTSrMpiWGy5wOtoxdHL8BPFtPQb+8dMoVXuktsUAPkREfq8nGq8jpyqhV2Dw9CDVTReXKyZFOzTTcj/wAQM3tzgbHcUaa5Ykww74CkkImgKPNOw+NgFzeSBReElcksJnd7KOItZjyTi/0j3FKGDFXn+ZJGEs2Vyrr+gtmTC23r/wA8opqJwl6fE52AiqdVNN0Re7TmdT+l4pXKpIXpc8TCHkb60U8Eu9kmmMfjYkgWvtYchyiLXPThfl5RMpoPcxTOPtABlNSo5+v6CBZLMjZkJUjiDaL83/riY+JHH2ECEG0+Pkf3EDfmXwn22MMKatkv8OhPA6E63384zrkRESwYNZZIB4osPxhZhcl1t1A0tCwxb4hxMfGdwYA/X3gLsNKlRZJEEyWsb8tvPh++kCyni7NpyA68Yw5jFZAdCOQ09orwPFXkPnW9j8SbBgL7+VzEaOqBVgN7e8U18gqwPBwGHr+x7xhnemdAlTVnKChJDWI59b+sRWdbc7fQnWM12WxAIWQtYMLgnmOUbHEcNeSsppmW825sNwAEN25XDQL0Kap0YdZGoQdAI3ErBS9PN7p2zybeFdb2W9rdYzpw95U8o+4BII2I4EQT2dxWZInvNN2DCzgHfr5iEar5BNibEMdORJbqFVbWlgG2mxfibXsFhQzNOm53Oa1t9rDgBwHSG/a6mDz1KCyuA1t+Bv8ASBqaRlXbf06f8xTD5fJjJ1BVHo8mbm23DygOSviN4PdNDzj1aewJI0J1g2wUgd9PDAs9duUNBRE9Trb03+URnUZABI4fMwFh0J3FvXjA5g+okm8DMsacDgRZfn7CJ5P3xitl5Rxx8xiJHpErWiLNHHFeWPSI9j2OOPZD2Nuh9jDyrnmclje6AWJNwdNQNLgWA06wgYcoa4dOuPK0cYwHeOiUM959OtSTe8zupmlrOiLbjqGSxv0MYCuk5HI4bjyMOuy+JlM0q11mFW/7lDAadQx9hHAzVqzavILKZTnVdJUzoR8JgagoLNlI20htVygPFwGsX4JOWdLWcgsWFyvX9Y8nPLnBRT/3wTW5Ix2L0gDqD+HMvuQfpeI0eGs5NudxfjDCskM9RMUrY5s234dLGN72fwbNYgC3mL/8x6MJe3jSfZRCLkt/RhKfAWY7W6Q7pOzelmG+nP8AY6RvTgYUnax6Rb/KAbDzgHlseoHM07OGWdRcXA21BHEffyETrsEA4XvrpxJ+w+8dAnSNbwC9IDAPINjA5rO7Ns3L7RGX2P4k3HT96x0aZRgR53IEd7jNcEcyquzFttP384R12Dsv6mOtV0u4+0ZyuogTw9h9Y1ZmZ7SZzV6G28DvKEbWpw7n73vATYQvTzv+kNWRC3jZk+6MTEnjGlbCgOIPT98YX1dOBx9INSsFxoTFYlTTMrDkYlOEVFbiCBGuJyvArcV0Pkf0P1gGmmWYHrDKgPeysp8j58IUKbb78R1jjEdAnY13ckZr+IeD8wt9oHGLzKRZLKR41uw4aw8xahkmlCKtzLpwyOTuL2MZXFHz0sl9sqhfaJvYhtV2ZBKno1nY5jUTs+/gzam/EgXjrWFJYRyf+Ej+Jv8AS3oHP6x1aS0J9S6lX8CjFG4jCcQRC+cYIZ9ICmmEKY9QKZ0DtF8wmB2MFyC4lDwM7xdOgOc0dYXEGqGhLUtvDarbSE85TGpmJC+fL8xAT08NWHOBZottDEzGhFVra/0hDWOY0tUlx59IRV0kiKYMlyITTIiDEpsViHCgqgqe7e/4W0P6xCvP9V7cTf31iptRaKg28ccdOqQq08wXPhlIo6XJNoRSZRejBudC14JrpxMide47yYNOgEFdjahHBlMQFYkAnYE7QD2ZHQx/hJU5ppTTwowHVcwMdfli8cZ7G05pcXSSfxiYvLgT9o65NxyRJ0dhfiARp84kzwcp6KMckojRZWkCVEuAB21oyQO8ynqPuNoJm18t/gdW8jCXjce0MjOyM4QI415RcXuIqmbwI0onSxAryYNZ+ohXW4zIlglpg0JGmsHFWZJ0U1Um8AT6a0LZ/bmVwlOT5gQuq+2wbRZYv0Ykj0AhywyFe4NJsqFs46xQvaFv+pLe3MK36RX/APKSpjWB166R3ttBKaZ4wvANdQgi8MCsTyxqdG0mYqvoivDTpCxhaNpjEvwxkKlIphK0SzjTKQYr4xKCpctclzudesH0AbOulkrLVbDJYEnix6co+TBDYHRc1r22Gu4i+cgYK17k3bTz2i+RPvdSQOUTvKkInNrUSdTWNNxSS0vTKcqvxuRlB+cb+R2MpMpafmduecj7xjsBkZqqma2omywD/wB63hr/ABOxV5bd1KuWNywCmyg7EnbnpC5ylKuOiv01SWwXFsGw9WOWa6/lDB/qL/OFtHQKHBl1AbmpBUke8McY7ES1oUnqxmm4aZPZtlKngNAL20jn0hXDjKRuABffrvpbnHKLr9ofGa8HZuz8uYLhtdN77/pDCsJFjGV7FYo+bIfEBodbkevEGN1jsgZfSJqlypj5NIxOPOXtY2t1tGZqaFWvmY26Q1xiecxEI664lqW+EnbYnpDFyXRnxfZZTy6ZQW7rMv8AmxAB9zrBCdqKaXpLRR/pl+0Mez2HU8yXPae8g1DoRLzEZZYKmyopNgNdTzEYLE6UGYQEIA/LqCOWXS3kYcsaf7TZPKbtpJGqXtJKmfC1vPSKp5SYfEoPpGUmYUwVSoINtc2g9OMN8Hp5hGo+cbKKj0wovl2hokoaW2i5ki+TRkbxZMSwhV2FVCPF5fhjFVqamN5iCaGMdXytYoxMTmWxSJcWvLOkXpKiup04w6xNHTe1VKsrugihVIbQbX0jPM4GsbPGahiDIKS36FrNbmBa4hBJwTvGAGgIJDXuL3+do8nDJpfNkcKau9DDsJUGZW0wOoWYLD0J+0dexLDkIPhFzx6xheyHZ9JM+SwuSrXuf9WH3jqTSrrDVljl3ErwTuNnMsUw2UtyqqCdyNPfnGbNCCbIikdFAH0jq9dQKT8I9hAkvD1BG3lG1PyehHLBLrYl7OYUVW5UC5GwA1+8O+0UyyEdIYqtrG22gtCHtGbgwUF9i2+TMJXS7sYkgOUADbpeLJuh1i2jGumsEExf3rLcWNuVrxU00HmPQxspdIp1tBK0C8ozi/pmrKvBhafDzMOiMepFh6Aw1TDwg2+8aWZKC6D3hXVmMaMbsVzFtAk9tIMnNCureORyQvrGuDGWxBdTGhnmEuILb99YdDQvJ0BMMp035QprXux6Q6mU+VWLG7EHXrCBxrDoCJaOyph05hUTElKj6lWvd3uSLknYAbDrDvAMOWTJVFJYG5u2viO9uUMZV8pbyBivD6fRxyY/PWPFyTck19HkOTaoto5hlzEbgGFx0va/zjfSXAjn86TcW6RqqCt7yUj31I1/2Gh+Yg8TpF/od3BhlVOXX6QjrcQC68otr6iy668oyFXUl5gXrDXkZ7MMKNzhru0kTCLZthyHCEuMtcQbIrCqBeAUDfltGR7QYuQCFGvHp6QcciSoD2W22KcTW7WEAPMaUwa+l/3eBDiEzNcy7jmWC/Kxj55hmkDXLxv9ucHYag0b3Ca4MIaNOFoxOH1RQ6bQ8SszCFvI0zvaT2GVUyFFVMiVRUHhCyonm2pglIx4yuqmwpqJkW1E68BTNYNC3oFYwnr53iHnDaoOkZPGpt2AHCHwViMjonW1dgReF6rEBqYtUQ9KhDdn6SQWQ356xjsT7VNQ1uVwXkTEBIG6kG1xzhvPxVQN4w2KyjWTJzBv7MtSL8bsbiPB9PWaTi1okhhrbOhf/YqWauaVOXUfCdG9jEex+OZp1RTH/eXx2ADj/wDJ9451hmHcxExiLUtYk5Rfu2DW/wAl2ZfVbj2inHhTbin9D/T1Cdo6pjE826wqwSTds547RosQkK4DLqrAFTzUi4+UZmXIeVYKdVJtfa3C8IXg9tSuJsO5sLwlxamDXEDUvaea0xZMyUUc3yspuhsL7nUGw2I9YIrZs4E/02NgCSFvodjcQ5xX2BGMk+zOVOGDhtAv8uIKq62a2ynf8KmFjvOKMwUgKbEnTXfTnDIx/Js0/tl9rRKVOIOh9IzuJV82WqnRs2wXc+UW4O85tZgC9BvBShqwIyp6ZqC+YXGsLqq8PKOSMl+ZvCasYFjbnCYjHKxZNEUvtBTDeAKp4oiTyAKyZGOrHu5jQ4nUWBjMjeKsaJMj2WIIkrR43CPoYLNLT4jMAlgEsGJuP0h9hrinlVEw/FMULlb4hYk3t6wy/lZNNKz5ALf21tqW5xlMTpJjD+YmE2ckEcomwTjJcuNX15a8m5I068EZGMTAmZDx49YtqJE1lRpi5S2o8jsYL7GSJVQwlzAbK3qRra8X4y4zTHZjlBCIvIDf7Q3hFfKgYv5UdG7B4ksySaVjeZTgW6yzfb/U6eRENZ1JdrxxfDcSamnpOlnVdQeBB3B/KRHbcKxOXUSlmyzdW91PFT1Eed6iFS5L7L8UtUCzsOVr3G30i+TXz5SqoAmIJYQcGsDoSeg0gyb4TeF9dpcqbdDHRyKqkPVS1IB/+Uc3UU7C5JvmFiSB002jOYmz2cO2VXNwgtppY676wzqayZsLfOEVRKLG7mHKcF0F7UI7/wAi6VRroFGVRsIYypNuEfIhOw0i59IFysB7CVn+C0ATrR6JwsYX1dRAKOzLK6qfwhLW1AEX1s8CM5iFV/6irHEnySoExKpzGwgIRJjeIHlFSVErdk97esTOwiIj28cYdEacJj5nYFzsOCjpDbFsMvRLr+Ikk7CKextLLcTgbZiRYcl6Q9xjCBMph4yoRtRwIPOPKx5K9S4vbr+1hZJL2k15Mn2DTLWd2LeJWJJHThC3HKdmdpdjZSxJ89otocSMiarcUcWb8t/paH/8SMGIZKiUTkcAnLtY8Tzj0Iy5ITySlZjKBCy23tx5Q87J9omoZpuC0p/7iDpsyj/IDhxhbKOXccPn5RRVeIacr/OBklJUx8J+D9CUs9JstHQh0YXVhsR0gOolcDHKf4bdo2pWaW5JkMblf8GufEv3EdXmzgQGBBBFwQdCIhyY+Dp9FmKXLoT1WH2vCyZSDb7Q5n1I4QHOQ73tHKKKLf2AyqfXoIVYjOAJ5coZ1NSEUm+p4GMZiVfrBxVsW/JdNqdd4AqKqA51T7nhANQWtrpD4wEymQr62FD66mCCl9YpcXimKokk7ZUg4x5zix9BH0hLkQQJ8RoB7xBmicw3ioDWOONzgWLrIn5jre62HWNbiPaBP5WY5vlY5QNrnmIyWHyEaoAWULy2vlubn9YlikpprkTLooNlTgL/AHib2oc1l+0B2uP0CVFAcist2026cI2PZ6tabhE1ZgP9KYVlk72IuR6RLAcPmCQiP8Vteinh5wVUSrSzKUlZY10/y5wKzQjJk88qujB1CEAE+vMQM56edxwjUMiS8yoN9ydSYqn0YeQ7DcG3WO95DceRchDRy3RkYq2Qn4rWEbns/iBQMqjwjUKfUkg8Lm8W4NKWbITMLjKYymE1xzEA21K39d47HNZbjJdBRyyt1po3OA4j/OXMpGzKLlWy3te2h2MX11PO1Hdt7i31hR2JmLJrJctT8QYMTxLbfMR0OqS+/OJM8fbej08Wdy7Oa1uFT5mpKqPOFx7MkG7N+sdJqEvz/fKEGK1AQbXJ4c4Wss+kP0+zF1VEkoXANzxOmnM8YytZNzGw+H6w4x2qLEk+g/fKEmXe8ehgg1tk3qMn7qBnF4HcxdNmb2gOY8VIiPGNzaLkNlJ4k/Ifrf5QOgi+adB7RxxCbEFH2j2cY+RDbpGnH//Z"/>
          <p:cNvSpPr>
            <a:spLocks noChangeAspect="1" noChangeArrowheads="1"/>
          </p:cNvSpPr>
          <p:nvPr/>
        </p:nvSpPr>
        <p:spPr bwMode="auto">
          <a:xfrm>
            <a:off x="307975" y="-1219200"/>
            <a:ext cx="190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s://pbs.twimg.com/profile_images/2446842758/rltus95gyx92lpmy6skc_400x400.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33800" y="4281900"/>
            <a:ext cx="1079486" cy="10794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apcentral.collegeboard.com/apc/images/author/ap03_hs_carver_ruth_2212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8637" y="4333845"/>
            <a:ext cx="1020763" cy="10207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atic.bfwpub.com/BFWCatalog/Complete/Authors/207W/4144.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4230195"/>
            <a:ext cx="875740" cy="13157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mathforum.org/workshops/toolfest04/images/beth.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4244151"/>
            <a:ext cx="9048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s-media-cache-ak0.pinimg.com/736x/d6/7f/5d/d67f5dace3a4526bcc64c8cabb30c307.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15000" y="4191000"/>
            <a:ext cx="1017052" cy="135492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4" descr="data:image/jpeg;base64,/9j/4AAQSkZJRgABAQAAAQABAAD/2wCEAAkGBxQSEhUTExQWFhUXGR4aFxgXGRgYHBcaHBkcHBocHBkbHSghHx4lGxgcITEhJSosLi4uGB8zODMsNygtLisBCgoKDg0OGxAQGywkHyQsLCwvLCw3LCwsMCwrLC0sLDcsLC0sLCw3LCwsNywsLCwsLCwsNywsLCwsLS4sLCssLP/AABEIAKAAeAMBIgACEQEDEQH/xAAbAAACAgMBAAAAAAAAAAAAAAAEBQMGAQIHAP/EADYQAAEDAgQDBgUEAgIDAAAAAAEAAhEDIQQSMUEFUWEGEyJxgaEykbHh8EJSwdEH8RQjFmJj/8QAGwEAAQUBAQAAAAAAAAAAAAAAAAECAwQFBgf/xAAlEQACAgEEAgICAwAAAAAAAAAAAQIRAwQSITEFQSKRUWETFEL/2gAMAwEAAhEDEQA/AKLhxFtf46JhhKMOBhBMo311PunWCowL3I5oAmDdoP8ASKwWGOU7BtxJ3PmvMZJ11FgUXgsSWtOUNObXMJixH8+iANqbSKW2YW+4PqlvwzO1p1nomVeuHWEje/kJuNRKhLJQAtqunTXUgLzienRH9yQNPZDPZmOot9UADVHAEdV6BoD8lMGDzlbdyAIiyAMUqfymfNS97BAAN/i3JGwutC60DkoDmzGDMafdABlbCOeQQ74bkTpP82WMTTNyJgHcLD8USCIy20O9ueyJpjwxf1MlACXEYfNOxB+Y/AvJi6hBMC2l9fReQAnoUxE7/SUyogCwvy6oJlMwBBTGjRuCNR05IAmd4rWj53UzGm0bHVaVKBYBN9v5WcfiW0aRqO0AO+sBAG3GcexoDyQzWZiJ6HU+SqXFu1TjmZh/CDq/9RMXjl5pDxXib8Q+XAC1gNGDkP7QAANh7JGxyQQJYc3iaf3AmfUzKa4PtDUbMif/AGJhJs7W75nev1WrS0g5hEna5A6Tb5pORWi30e0DBJLDqPhg7bSdFEO1hE56QDZsc3iLeZEaqlVnNk920tHnKkYS9sauB+Y3ulEOo0HtqszMcHNO4/PZSmmIA35Ln3Z3iho5ozEEgxEg8zrrCuuF4hTqR3ZBt6/JKJQT3MkC5O2W56o7AOaHaCdL/UIfh7oqiQbn77pwGSY2ubmb2380CAmKomT+XWVlw1Mi5k+mvuvIAWU2kwEfw+kx9QNnw39kuoc4Mjmj8I8tIMTEmYn0QA3x+FJcAACCIaJ+E7QNVy7tvxc1Khw7CMrLOP7n6nyAgK99quPU8NSmWuruEUmg3adnHkGz6rj1WqXOOYyXES7nzSMVHictgZJ5ohjQwGPi3P7fLmVARmfI6D5ovDYYvcKY3dHsB89U2xyRjDFoZNh1Nz90PiHSM/oJE339fJOG8GOQzMtcI6jy5woqmCynMbgHwg6bfyfZIpokeN0KKOKcxsZW33Ik/NQh0GRPVOMThc7xJytvr0FvzqgH4RwaZtOqdaI9rIKeJIM6+aOpYo03tqsO8lo+nqluk2+yKwhljm+oPklEOo8Kq961r2GGOAdmJu0fqHoLJzWxgbIYPDe/O6qnYHEN/wCL4i493UdnYGkggwW3G191Ya2K7yHRHPlrslGnqlSMpgHrdeUT6mWzvhI8wP2yNl5AA7nFxAMNJEAcvVMuF07O0uYEjYa32KjwDTVdkJiwE5RMcvdT4/DEvYIJDnENjXTp1QBz7/IvD3NrNrkQyoAGmbkjUEbHTRVg02n05K8f5aGUYRkyAH73/TqP5VCDoSCjTh9IeGec/wABMKeCcHuLQSLOkCcp6jkY9kJw2kXd0RuS2Os2+q6h2SwzWZgQCYAnmLqvknRbxY7RSncRsbSTBBi2YG/pdQ8UpvDA8wc2ZwbrABuTyHRdcrcBZWc01C3IwyGDdw0Lj0mYTShw6nGUsBbyIGnLqot9Fj+OzmPEuwD6eF79zpI8RaAdCJmZ90jqcPDmNJ+EjMOnh+8LvWFwtNjBTY2GR8NyI5CduipnHOw9BwIpOdTn9MksE8hsOidvGqCfBxnE4dri1o2N/Xn8l5rWXLZA0INyJT7inA3YSiM3xiq6THxAtGU+SrDp8Z2MSpoysrZIbWXL/HD81KtTzZWseHyB8TiCI+TQnFVlTOBzFh6qqdg3R3pzAHMzKJuT4rjorm/GuDnHnPmLqYrsE4m79Agwb8zNiB0ELC1dQh06jeVlAgZh8RL2O2aQIFjlOt02w7iX54E6b2k6mOgSUWIGsDXRMcLVu6HGDe2kg7kfVAFf/wAo8Pa6myqXwacgNABz5yLzOgOy5/RwTndFb+19Ks7FtBz9wYyj9JAMuILREA/VBYvCOaQC2BPpbVMk6ZJCF8j3szwMBoJuZt6D+/orhh6jsO2W08zjoJA16pP2bPwtJnX89lb8NSzm+2nkqcnyaEF8eBNhu0GIrVzQfh27+IFwAA3ktTrCYgtIBJIdpOo6JgKYGsBLeIVAXNDRodeaR0+h8E0M8djO6GY8oHmkA423vIqVmU+TdSj+IPlzZvYhBf8AjVEvbX0e3QSYPIxuk2r2LK0uBD/kgNqYdhY8OBcIIg/Rcrxr8uUD9sHqur8T4Mynh63WSOQ3mFzTFYPM0jdpt1BU+JlXOn2Z7K+GtLGtdaCT+kbx1V2xNfMSTqb+U8kn4Hw/IxtR3xEW8v7TR7dfLVWUUmYLpWUMwEmdZ2G6ylECGnUGITGk3LlfBEcvzRBEi3O6Y4bEGGg9fQeSAGGN4ex4yuPhePDYHblsRMqu8U4Q5zcrHZ3stItqLyCbFWTh9ZvduDjLWGWybjylc87Q9oGNxDnU2lzntAeCS2HTY6fFeEycbJcU9rLZwukWvy/tsrjw14CrHZqr3477LlL7luuXpMBWM4QtuFSl2aeOqsYYis1skAuPJIn4wvcNBJuOSzS7SUPFDwSDBFzBHMbKL/orXp1mtd1QkyRfoM4nRNMNPMfkojhWIa9stNxZwOx8kJiSyQKlYVCNLgD5StsO9rXl2hcB6pJCpfkH7SHNTeObSPZc0p4QvAOg3P50XR+KVwZIEgc1Va2GykiZhx8QtI8lYwK0UdZKmkjFMN0F4tGy1qOPl+aLekZnLA5HzUVR4zHn1VkoGKVPKA7VeXg6bLyAGOHaM1zpsEXWAiW/EPeUNhaZgjncrFeqQMum8IAj7wAvgbn7fRV3tJgWMqUcVTALn1A1zdRmjUxoRqnGMqltOpUGwkzoSJ1VOwYc4h7nS57g4i8agGAN4gSUSTXYkJKTpejo3Zqtlt6equ9IgmDoQqPwtkAhWTB8QAAzbWPkqElfJrRdKgDjuBcx5qUrEiDAEub/ADCY4NjnjLVo0qkgEfC0ges80dTh+8/0pjgWnUBKpL2SWq6KX2gNBrsgw1PNNhMk+YGyc8B4LToUi8gF5iZ2MkwPnp0RGJwDQ6QAAOQQ2Nx4YInTbm77Jr54QraSA+MulpExN/t7pI+COgsOfn5L2Kq945xN91A2rsfzkruOG2NGVmyb5WQU3ZXNbbf/AGoWjM4uABj80UrqYzZiZAB91AyPEQZBiE8iCaZnXzI5Ly2w12ybfysoAkpVYaSBBI+V1OKb6sRYRrz9ERhOGgQXeI9dB5f2jw1aGLSpcyOc1fmG/jh+yFmCGQ0zcEEHrPNIsZwRtOiwMH/zMuLZP6S4z8I1/hWtp+4UgwbarKjCYkC251/0k10FsUvwR+C1M/7Dxv8A1f2K8KwOY17T8QmQfzdb15Ch4BVILqbvibtlyxzb1jWbaprisJmbaFhN0zu184gvDuIlhtcckyPauk2zjlPIqu0j3bnB9o3PVRF0kvPpG5RwwTa4GfE+0OcgMBA/dCXUgHMd4/H8UO5DXXe6W0MTmrOm+xkWBEGxm5IM7aI3KCSD6fn5qtTT6aDx2uznNd5PLi1DjJcEYYInaLqKtTBiPIKasyLaAj8lBCRrP51TZ4pQ7RPh1OPKviyckSR/qEHVflsbbqcaEla1KgcZI10vrsoywZcfD4h1/AvLxY6MpIgb8/wrCALWDKim61pPv+bqR7Vto8/olBUoJ5T6qFmnlqpGolFSjTG45vFkU49pgFfAPoVWmn4w8kt8UxPxmIMzpqIjdPqFQOhzbTYg7Jbxiu3/AI5zNcX07syzPte3JA8E4oHDKzO6m0DxObGdxJBAGwEe657Lga+Nco9D02ujKsm5bGvp+x9xfC0yBnAvbzHVKuIYZjQBTF3WHTmjg5lZwFwG6z7IrimBDMrmNnKCSOdlU2yTpmrHJCcN0ejn+DwgbXrZm1C5paWlrS5oBH6jsY9VJUp1KeIaMzXU6mZzTBBGWJGsaOHyTo4TxVH95kD7uAqQJiLieSX4zE0mNa9z5DTDTHhuP3b6LWw74uPPBzGqnhyKaUW36YUWZwtBSDrEXC3wNTUHY/VSPEOB5mFq0mcupShKlwJ8fScyY0OnRCCRECw28064gyQeiR1nECB7arO1GLa7R03jdU8sNsu0a1X+EybBZQlc6DlIKyqxplzDCDHyUzHyFIIIPmogPb35LaRwUibDA/JTiotabcpAWlWxtv8AVKQPs3rsLmOAMEggEbGLFKK1R9NjBTpuAd4Q54yAHLJ18teqbU6vNTcRqNqU6eHcBldmLy6DZsWE73+Uqpqk1TibHi5QalHI3SVpGvAsXSLDECHQXZswcYF5gc1YDWkWKprsfSDstATGrg3NlGswFYMNTAa2HTvPObz6ysfUY1Dm7Oy8dqJ5lW2kiq9sjToVadTuadTvMzIdYBxgh+l1BUwX/UGviM2aAIBuYAGwkdUd2uwdOqaAqOc2HzLBmIgftOvmo+F0g6i4NzG8Z3CHOjciTobcrJ2Ga2py55G6vFNzlHG6+LNKAAI6ouqMzTa4uPRLjIjomlEyPNdAujgMicZWwXDgPLh0hIcdSIHLy1snzWFjydkBxFvs4qDURuBo+MyuOdL0xDVJIvFvf1XlNiGTMfkLyzDqj//Z"/>
          <p:cNvSpPr>
            <a:spLocks noChangeAspect="1" noChangeArrowheads="1"/>
          </p:cNvSpPr>
          <p:nvPr/>
        </p:nvSpPr>
        <p:spPr bwMode="auto">
          <a:xfrm>
            <a:off x="155575" y="-9144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6" descr="data:image/jpeg;base64,/9j/4AAQSkZJRgABAQAAAQABAAD/2wCEAAkGBxQSEhUTExQWFhUXGR4aFxgXGRgYHBcaHBkcHBocHBkbHSghHx4lGxgcITEhJSosLi4uGB8zODMsNygtLisBCgoKDg0OGxAQGywkHyQsLCwvLCw3LCwsMCwrLC0sLDcsLC0sLCw3LCwsNywsLCwsLCwsNywsLCwsLS4sLCssLP/AABEIAKAAeAMBIgACEQEDEQH/xAAbAAACAgMBAAAAAAAAAAAAAAAEBQMGAQIHAP/EADYQAAEDAgQDBgUEAgIDAAAAAAEAAhEDIQQSMUEFUWEGEyJxgaEykbHh8EJSwdEH8RQjFmJj/8QAGwEAAQUBAQAAAAAAAAAAAAAAAAECAwQFBgf/xAAlEQACAgEEAgICAwAAAAAAAAAAAQIRAwQSITEFQSKRUWETFEL/2gAMAwEAAhEDEQA/AKLhxFtf46JhhKMOBhBMo311PunWCowL3I5oAmDdoP8ASKwWGOU7BtxJ3PmvMZJ11FgUXgsSWtOUNObXMJixH8+iANqbSKW2YW+4PqlvwzO1p1nomVeuHWEje/kJuNRKhLJQAtqunTXUgLzienRH9yQNPZDPZmOot9UADVHAEdV6BoD8lMGDzlbdyAIiyAMUqfymfNS97BAAN/i3JGwutC60DkoDmzGDMafdABlbCOeQQ74bkTpP82WMTTNyJgHcLD8USCIy20O9ueyJpjwxf1MlACXEYfNOxB+Y/AvJi6hBMC2l9fReQAnoUxE7/SUyogCwvy6oJlMwBBTGjRuCNR05IAmd4rWj53UzGm0bHVaVKBYBN9v5WcfiW0aRqO0AO+sBAG3GcexoDyQzWZiJ6HU+SqXFu1TjmZh/CDq/9RMXjl5pDxXib8Q+XAC1gNGDkP7QAANh7JGxyQQJYc3iaf3AmfUzKa4PtDUbMif/AGJhJs7W75nev1WrS0g5hEna5A6Tb5pORWi30e0DBJLDqPhg7bSdFEO1hE56QDZsc3iLeZEaqlVnNk920tHnKkYS9sauB+Y3ulEOo0HtqszMcHNO4/PZSmmIA35Ln3Z3iho5ozEEgxEg8zrrCuuF4hTqR3ZBt6/JKJQT3MkC5O2W56o7AOaHaCdL/UIfh7oqiQbn77pwGSY2ubmb2380CAmKomT+XWVlw1Mi5k+mvuvIAWU2kwEfw+kx9QNnw39kuoc4Mjmj8I8tIMTEmYn0QA3x+FJcAACCIaJ+E7QNVy7tvxc1Khw7CMrLOP7n6nyAgK99quPU8NSmWuruEUmg3adnHkGz6rj1WqXOOYyXES7nzSMVHictgZJ5ohjQwGPi3P7fLmVARmfI6D5ovDYYvcKY3dHsB89U2xyRjDFoZNh1Nz90PiHSM/oJE339fJOG8GOQzMtcI6jy5woqmCynMbgHwg6bfyfZIpokeN0KKOKcxsZW33Ik/NQh0GRPVOMThc7xJytvr0FvzqgH4RwaZtOqdaI9rIKeJIM6+aOpYo03tqsO8lo+nqluk2+yKwhljm+oPklEOo8Kq961r2GGOAdmJu0fqHoLJzWxgbIYPDe/O6qnYHEN/wCL4i493UdnYGkggwW3G191Ya2K7yHRHPlrslGnqlSMpgHrdeUT6mWzvhI8wP2yNl5AA7nFxAMNJEAcvVMuF07O0uYEjYa32KjwDTVdkJiwE5RMcvdT4/DEvYIJDnENjXTp1QBz7/IvD3NrNrkQyoAGmbkjUEbHTRVg02n05K8f5aGUYRkyAH73/TqP5VCDoSCjTh9IeGec/wABMKeCcHuLQSLOkCcp6jkY9kJw2kXd0RuS2Os2+q6h2SwzWZgQCYAnmLqvknRbxY7RSncRsbSTBBi2YG/pdQ8UpvDA8wc2ZwbrABuTyHRdcrcBZWc01C3IwyGDdw0Lj0mYTShw6nGUsBbyIGnLqot9Fj+OzmPEuwD6eF79zpI8RaAdCJmZ90jqcPDmNJ+EjMOnh+8LvWFwtNjBTY2GR8NyI5CduipnHOw9BwIpOdTn9MksE8hsOidvGqCfBxnE4dri1o2N/Xn8l5rWXLZA0INyJT7inA3YSiM3xiq6THxAtGU+SrDp8Z2MSpoysrZIbWXL/HD81KtTzZWseHyB8TiCI+TQnFVlTOBzFh6qqdg3R3pzAHMzKJuT4rjorm/GuDnHnPmLqYrsE4m79Agwb8zNiB0ELC1dQh06jeVlAgZh8RL2O2aQIFjlOt02w7iX54E6b2k6mOgSUWIGsDXRMcLVu6HGDe2kg7kfVAFf/wAo8Pa6myqXwacgNABz5yLzOgOy5/RwTndFb+19Ks7FtBz9wYyj9JAMuILREA/VBYvCOaQC2BPpbVMk6ZJCF8j3szwMBoJuZt6D+/orhh6jsO2W08zjoJA16pP2bPwtJnX89lb8NSzm+2nkqcnyaEF8eBNhu0GIrVzQfh27+IFwAA3ktTrCYgtIBJIdpOo6JgKYGsBLeIVAXNDRodeaR0+h8E0M8djO6GY8oHmkA423vIqVmU+TdSj+IPlzZvYhBf8AjVEvbX0e3QSYPIxuk2r2LK0uBD/kgNqYdhY8OBcIIg/Rcrxr8uUD9sHqur8T4Mynh63WSOQ3mFzTFYPM0jdpt1BU+JlXOn2Z7K+GtLGtdaCT+kbx1V2xNfMSTqb+U8kn4Hw/IxtR3xEW8v7TR7dfLVWUUmYLpWUMwEmdZ2G6ylECGnUGITGk3LlfBEcvzRBEi3O6Y4bEGGg9fQeSAGGN4ex4yuPhePDYHblsRMqu8U4Q5zcrHZ3stItqLyCbFWTh9ZvduDjLWGWybjylc87Q9oGNxDnU2lzntAeCS2HTY6fFeEycbJcU9rLZwukWvy/tsrjw14CrHZqr3477LlL7luuXpMBWM4QtuFSl2aeOqsYYis1skAuPJIn4wvcNBJuOSzS7SUPFDwSDBFzBHMbKL/orXp1mtd1QkyRfoM4nRNMNPMfkojhWIa9stNxZwOx8kJiSyQKlYVCNLgD5StsO9rXl2hcB6pJCpfkH7SHNTeObSPZc0p4QvAOg3P50XR+KVwZIEgc1Va2GykiZhx8QtI8lYwK0UdZKmkjFMN0F4tGy1qOPl+aLekZnLA5HzUVR4zHn1VkoGKVPKA7VeXg6bLyAGOHaM1zpsEXWAiW/EPeUNhaZgjncrFeqQMum8IAj7wAvgbn7fRV3tJgWMqUcVTALn1A1zdRmjUxoRqnGMqltOpUGwkzoSJ1VOwYc4h7nS57g4i8agGAN4gSUSTXYkJKTpejo3Zqtlt6equ9IgmDoQqPwtkAhWTB8QAAzbWPkqElfJrRdKgDjuBcx5qUrEiDAEub/ADCY4NjnjLVo0qkgEfC0ges80dTh+8/0pjgWnUBKpL2SWq6KX2gNBrsgw1PNNhMk+YGyc8B4LToUi8gF5iZ2MkwPnp0RGJwDQ6QAAOQQ2Nx4YInTbm77Jr54QraSA+MulpExN/t7pI+COgsOfn5L2Kq945xN91A2rsfzkruOG2NGVmyb5WQU3ZXNbbf/AGoWjM4uABj80UrqYzZiZAB91AyPEQZBiE8iCaZnXzI5Ly2w12ybfysoAkpVYaSBBI+V1OKb6sRYRrz9ERhOGgQXeI9dB5f2jw1aGLSpcyOc1fmG/jh+yFmCGQ0zcEEHrPNIsZwRtOiwMH/zMuLZP6S4z8I1/hWtp+4UgwbarKjCYkC251/0k10FsUvwR+C1M/7Dxv8A1f2K8KwOY17T8QmQfzdb15Ch4BVILqbvibtlyxzb1jWbaprisJmbaFhN0zu184gvDuIlhtcckyPauk2zjlPIqu0j3bnB9o3PVRF0kvPpG5RwwTa4GfE+0OcgMBA/dCXUgHMd4/H8UO5DXXe6W0MTmrOm+xkWBEGxm5IM7aI3KCSD6fn5qtTT6aDx2uznNd5PLi1DjJcEYYInaLqKtTBiPIKasyLaAj8lBCRrP51TZ4pQ7RPh1OPKviyckSR/qEHVflsbbqcaEla1KgcZI10vrsoywZcfD4h1/AvLxY6MpIgb8/wrCALWDKim61pPv+bqR7Vto8/olBUoJ5T6qFmnlqpGolFSjTG45vFkU49pgFfAPoVWmn4w8kt8UxPxmIMzpqIjdPqFQOhzbTYg7Jbxiu3/AI5zNcX07syzPte3JA8E4oHDKzO6m0DxObGdxJBAGwEe657Lga+Nco9D02ujKsm5bGvp+x9xfC0yBnAvbzHVKuIYZjQBTF3WHTmjg5lZwFwG6z7IrimBDMrmNnKCSOdlU2yTpmrHJCcN0ejn+DwgbXrZm1C5paWlrS5oBH6jsY9VJUp1KeIaMzXU6mZzTBBGWJGsaOHyTo4TxVH95kD7uAqQJiLieSX4zE0mNa9z5DTDTHhuP3b6LWw74uPPBzGqnhyKaUW36YUWZwtBSDrEXC3wNTUHY/VSPEOB5mFq0mcupShKlwJ8fScyY0OnRCCRECw28064gyQeiR1nECB7arO1GLa7R03jdU8sNsu0a1X+EybBZQlc6DlIKyqxplzDCDHyUzHyFIIIPmogPb35LaRwUibDA/JTiotabcpAWlWxtv8AVKQPs3rsLmOAMEggEbGLFKK1R9NjBTpuAd4Q54yAHLJ18teqbU6vNTcRqNqU6eHcBldmLy6DZsWE73+Uqpqk1TibHi5QalHI3SVpGvAsXSLDECHQXZswcYF5gc1YDWkWKprsfSDstATGrg3NlGswFYMNTAa2HTvPObz6ysfUY1Dm7Oy8dqJ5lW2kiq9sjToVadTuadTvMzIdYBxgh+l1BUwX/UGviM2aAIBuYAGwkdUd2uwdOqaAqOc2HzLBmIgftOvmo+F0g6i4NzG8Z3CHOjciTobcrJ2Ga2py55G6vFNzlHG6+LNKAAI6ouqMzTa4uPRLjIjomlEyPNdAujgMicZWwXDgPLh0hIcdSIHLy1snzWFjydkBxFvs4qDURuBo+MyuOdL0xDVJIvFvf1XlNiGTMfkLyzDqj//Z"/>
          <p:cNvSpPr>
            <a:spLocks noChangeAspect="1" noChangeArrowheads="1"/>
          </p:cNvSpPr>
          <p:nvPr/>
        </p:nvSpPr>
        <p:spPr bwMode="auto">
          <a:xfrm>
            <a:off x="307975" y="-7620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8" descr="data:image/jpeg;base64,/9j/4AAQSkZJRgABAQAAAQABAAD/2wCEAAkGBxQSEhUTExQWFhUXGR4aFxgXGRgYHBcaHBkcHBocHBkbHSghHx4lGxgcITEhJSosLi4uGB8zODMsNygtLisBCgoKDg0OGxAQGywkHyQsLCwvLCw3LCwsMCwrLC0sLDcsLC0sLCw3LCwsNywsLCwsLCwsNywsLCwsLS4sLCssLP/AABEIAKAAeAMBIgACEQEDEQH/xAAbAAACAgMBAAAAAAAAAAAAAAAEBQMGAQIHAP/EADYQAAEDAgQDBgUEAgIDAAAAAAEAAhEDIQQSMUEFUWEGEyJxgaEykbHh8EJSwdEH8RQjFmJj/8QAGwEAAQUBAQAAAAAAAAAAAAAAAAECAwQFBgf/xAAlEQACAgEEAgICAwAAAAAAAAAAAQIRAwQSITEFQSKRUWETFEL/2gAMAwEAAhEDEQA/AKLhxFtf46JhhKMOBhBMo311PunWCowL3I5oAmDdoP8ASKwWGOU7BtxJ3PmvMZJ11FgUXgsSWtOUNObXMJixH8+iANqbSKW2YW+4PqlvwzO1p1nomVeuHWEje/kJuNRKhLJQAtqunTXUgLzienRH9yQNPZDPZmOot9UADVHAEdV6BoD8lMGDzlbdyAIiyAMUqfymfNS97BAAN/i3JGwutC60DkoDmzGDMafdABlbCOeQQ74bkTpP82WMTTNyJgHcLD8USCIy20O9ueyJpjwxf1MlACXEYfNOxB+Y/AvJi6hBMC2l9fReQAnoUxE7/SUyogCwvy6oJlMwBBTGjRuCNR05IAmd4rWj53UzGm0bHVaVKBYBN9v5WcfiW0aRqO0AO+sBAG3GcexoDyQzWZiJ6HU+SqXFu1TjmZh/CDq/9RMXjl5pDxXib8Q+XAC1gNGDkP7QAANh7JGxyQQJYc3iaf3AmfUzKa4PtDUbMif/AGJhJs7W75nev1WrS0g5hEna5A6Tb5pORWi30e0DBJLDqPhg7bSdFEO1hE56QDZsc3iLeZEaqlVnNk920tHnKkYS9sauB+Y3ulEOo0HtqszMcHNO4/PZSmmIA35Ln3Z3iho5ozEEgxEg8zrrCuuF4hTqR3ZBt6/JKJQT3MkC5O2W56o7AOaHaCdL/UIfh7oqiQbn77pwGSY2ubmb2380CAmKomT+XWVlw1Mi5k+mvuvIAWU2kwEfw+kx9QNnw39kuoc4Mjmj8I8tIMTEmYn0QA3x+FJcAACCIaJ+E7QNVy7tvxc1Khw7CMrLOP7n6nyAgK99quPU8NSmWuruEUmg3adnHkGz6rj1WqXOOYyXES7nzSMVHictgZJ5ohjQwGPi3P7fLmVARmfI6D5ovDYYvcKY3dHsB89U2xyRjDFoZNh1Nz90PiHSM/oJE339fJOG8GOQzMtcI6jy5woqmCynMbgHwg6bfyfZIpokeN0KKOKcxsZW33Ik/NQh0GRPVOMThc7xJytvr0FvzqgH4RwaZtOqdaI9rIKeJIM6+aOpYo03tqsO8lo+nqluk2+yKwhljm+oPklEOo8Kq961r2GGOAdmJu0fqHoLJzWxgbIYPDe/O6qnYHEN/wCL4i493UdnYGkggwW3G191Ya2K7yHRHPlrslGnqlSMpgHrdeUT6mWzvhI8wP2yNl5AA7nFxAMNJEAcvVMuF07O0uYEjYa32KjwDTVdkJiwE5RMcvdT4/DEvYIJDnENjXTp1QBz7/IvD3NrNrkQyoAGmbkjUEbHTRVg02n05K8f5aGUYRkyAH73/TqP5VCDoSCjTh9IeGec/wABMKeCcHuLQSLOkCcp6jkY9kJw2kXd0RuS2Os2+q6h2SwzWZgQCYAnmLqvknRbxY7RSncRsbSTBBi2YG/pdQ8UpvDA8wc2ZwbrABuTyHRdcrcBZWc01C3IwyGDdw0Lj0mYTShw6nGUsBbyIGnLqot9Fj+OzmPEuwD6eF79zpI8RaAdCJmZ90jqcPDmNJ+EjMOnh+8LvWFwtNjBTY2GR8NyI5CduipnHOw9BwIpOdTn9MksE8hsOidvGqCfBxnE4dri1o2N/Xn8l5rWXLZA0INyJT7inA3YSiM3xiq6THxAtGU+SrDp8Z2MSpoysrZIbWXL/HD81KtTzZWseHyB8TiCI+TQnFVlTOBzFh6qqdg3R3pzAHMzKJuT4rjorm/GuDnHnPmLqYrsE4m79Agwb8zNiB0ELC1dQh06jeVlAgZh8RL2O2aQIFjlOt02w7iX54E6b2k6mOgSUWIGsDXRMcLVu6HGDe2kg7kfVAFf/wAo8Pa6myqXwacgNABz5yLzOgOy5/RwTndFb+19Ks7FtBz9wYyj9JAMuILREA/VBYvCOaQC2BPpbVMk6ZJCF8j3szwMBoJuZt6D+/orhh6jsO2W08zjoJA16pP2bPwtJnX89lb8NSzm+2nkqcnyaEF8eBNhu0GIrVzQfh27+IFwAA3ktTrCYgtIBJIdpOo6JgKYGsBLeIVAXNDRodeaR0+h8E0M8djO6GY8oHmkA423vIqVmU+TdSj+IPlzZvYhBf8AjVEvbX0e3QSYPIxuk2r2LK0uBD/kgNqYdhY8OBcIIg/Rcrxr8uUD9sHqur8T4Mynh63WSOQ3mFzTFYPM0jdpt1BU+JlXOn2Z7K+GtLGtdaCT+kbx1V2xNfMSTqb+U8kn4Hw/IxtR3xEW8v7TR7dfLVWUUmYLpWUMwEmdZ2G6ylECGnUGITGk3LlfBEcvzRBEi3O6Y4bEGGg9fQeSAGGN4ex4yuPhePDYHblsRMqu8U4Q5zcrHZ3stItqLyCbFWTh9ZvduDjLWGWybjylc87Q9oGNxDnU2lzntAeCS2HTY6fFeEycbJcU9rLZwukWvy/tsrjw14CrHZqr3477LlL7luuXpMBWM4QtuFSl2aeOqsYYis1skAuPJIn4wvcNBJuOSzS7SUPFDwSDBFzBHMbKL/orXp1mtd1QkyRfoM4nRNMNPMfkojhWIa9stNxZwOx8kJiSyQKlYVCNLgD5StsO9rXl2hcB6pJCpfkH7SHNTeObSPZc0p4QvAOg3P50XR+KVwZIEgc1Va2GykiZhx8QtI8lYwK0UdZKmkjFMN0F4tGy1qOPl+aLekZnLA5HzUVR4zHn1VkoGKVPKA7VeXg6bLyAGOHaM1zpsEXWAiW/EPeUNhaZgjncrFeqQMum8IAj7wAvgbn7fRV3tJgWMqUcVTALn1A1zdRmjUxoRqnGMqltOpUGwkzoSJ1VOwYc4h7nS57g4i8agGAN4gSUSTXYkJKTpejo3Zqtlt6equ9IgmDoQqPwtkAhWTB8QAAzbWPkqElfJrRdKgDjuBcx5qUrEiDAEub/ADCY4NjnjLVo0qkgEfC0ges80dTh+8/0pjgWnUBKpL2SWq6KX2gNBrsgw1PNNhMk+YGyc8B4LToUi8gF5iZ2MkwPnp0RGJwDQ6QAAOQQ2Nx4YInTbm77Jr54QraSA+MulpExN/t7pI+COgsOfn5L2Kq945xN91A2rsfzkruOG2NGVmyb5WQU3ZXNbbf/AGoWjM4uABj80UrqYzZiZAB91AyPEQZBiE8iCaZnXzI5Ly2w12ybfysoAkpVYaSBBI+V1OKb6sRYRrz9ERhOGgQXeI9dB5f2jw1aGLSpcyOc1fmG/jh+yFmCGQ0zcEEHrPNIsZwRtOiwMH/zMuLZP6S4z8I1/hWtp+4UgwbarKjCYkC251/0k10FsUvwR+C1M/7Dxv8A1f2K8KwOY17T8QmQfzdb15Ch4BVILqbvibtlyxzb1jWbaprisJmbaFhN0zu184gvDuIlhtcckyPauk2zjlPIqu0j3bnB9o3PVRF0kvPpG5RwwTa4GfE+0OcgMBA/dCXUgHMd4/H8UO5DXXe6W0MTmrOm+xkWBEGxm5IM7aI3KCSD6fn5qtTT6aDx2uznNd5PLi1DjJcEYYInaLqKtTBiPIKasyLaAj8lBCRrP51TZ4pQ7RPh1OPKviyckSR/qEHVflsbbqcaEla1KgcZI10vrsoywZcfD4h1/AvLxY6MpIgb8/wrCALWDKim61pPv+bqR7Vto8/olBUoJ5T6qFmnlqpGolFSjTG45vFkU49pgFfAPoVWmn4w8kt8UxPxmIMzpqIjdPqFQOhzbTYg7Jbxiu3/AI5zNcX07syzPte3JA8E4oHDKzO6m0DxObGdxJBAGwEe657Lga+Nco9D02ujKsm5bGvp+x9xfC0yBnAvbzHVKuIYZjQBTF3WHTmjg5lZwFwG6z7IrimBDMrmNnKCSOdlU2yTpmrHJCcN0ejn+DwgbXrZm1C5paWlrS5oBH6jsY9VJUp1KeIaMzXU6mZzTBBGWJGsaOHyTo4TxVH95kD7uAqQJiLieSX4zE0mNa9z5DTDTHhuP3b6LWw74uPPBzGqnhyKaUW36YUWZwtBSDrEXC3wNTUHY/VSPEOB5mFq0mcupShKlwJ8fScyY0OnRCCRECw28064gyQeiR1nECB7arO1GLa7R03jdU8sNsu0a1X+EybBZQlc6DlIKyqxplzDCDHyUzHyFIIIPmogPb35LaRwUibDA/JTiotabcpAWlWxtv8AVKQPs3rsLmOAMEggEbGLFKK1R9NjBTpuAd4Q54yAHLJ18teqbU6vNTcRqNqU6eHcBldmLy6DZsWE73+Uqpqk1TibHi5QalHI3SVpGvAsXSLDECHQXZswcYF5gc1YDWkWKprsfSDstATGrg3NlGswFYMNTAa2HTvPObz6ysfUY1Dm7Oy8dqJ5lW2kiq9sjToVadTuadTvMzIdYBxgh+l1BUwX/UGviM2aAIBuYAGwkdUd2uwdOqaAqOc2HzLBmIgftOvmo+F0g6i4NzG8Z3CHOjciTobcrJ2Ga2py55G6vFNzlHG6+LNKAAI6ouqMzTa4uPRLjIjomlEyPNdAujgMicZWwXDgPLh0hIcdSIHLy1snzWFjydkBxFvs4qDURuBo+MyuOdL0xDVJIvFvf1XlNiGTMfkLyzDqj//Z"/>
          <p:cNvSpPr>
            <a:spLocks noChangeAspect="1" noChangeArrowheads="1"/>
          </p:cNvSpPr>
          <p:nvPr/>
        </p:nvSpPr>
        <p:spPr bwMode="auto">
          <a:xfrm>
            <a:off x="460375" y="-6096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0" descr="data:image/jpeg;base64,/9j/4AAQSkZJRgABAQAAAQABAAD/2wCEAAkGBxQSEhUTExQWFhUXGR4aFxgXGRgYHBcaHBkcHBocHBkbHSghHx4lGxgcITEhJSosLi4uGB8zODMsNygtLisBCgoKDg0OGxAQGywkHyQsLCwvLCw3LCwsMCwrLC0sLDcsLC0sLCw3LCwsNywsLCwsLCwsNywsLCwsLS4sLCssLP/AABEIAKAAeAMBIgACEQEDEQH/xAAbAAACAgMBAAAAAAAAAAAAAAAEBQMGAQIHAP/EADYQAAEDAgQDBgUEAgIDAAAAAAEAAhEDIQQSMUEFUWEGEyJxgaEykbHh8EJSwdEH8RQjFmJj/8QAGwEAAQUBAQAAAAAAAAAAAAAAAAECAwQFBgf/xAAlEQACAgEEAgICAwAAAAAAAAAAAQIRAwQSITEFQSKRUWETFEL/2gAMAwEAAhEDEQA/AKLhxFtf46JhhKMOBhBMo311PunWCowL3I5oAmDdoP8ASKwWGOU7BtxJ3PmvMZJ11FgUXgsSWtOUNObXMJixH8+iANqbSKW2YW+4PqlvwzO1p1nomVeuHWEje/kJuNRKhLJQAtqunTXUgLzienRH9yQNPZDPZmOot9UADVHAEdV6BoD8lMGDzlbdyAIiyAMUqfymfNS97BAAN/i3JGwutC60DkoDmzGDMafdABlbCOeQQ74bkTpP82WMTTNyJgHcLD8USCIy20O9ueyJpjwxf1MlACXEYfNOxB+Y/AvJi6hBMC2l9fReQAnoUxE7/SUyogCwvy6oJlMwBBTGjRuCNR05IAmd4rWj53UzGm0bHVaVKBYBN9v5WcfiW0aRqO0AO+sBAG3GcexoDyQzWZiJ6HU+SqXFu1TjmZh/CDq/9RMXjl5pDxXib8Q+XAC1gNGDkP7QAANh7JGxyQQJYc3iaf3AmfUzKa4PtDUbMif/AGJhJs7W75nev1WrS0g5hEna5A6Tb5pORWi30e0DBJLDqPhg7bSdFEO1hE56QDZsc3iLeZEaqlVnNk920tHnKkYS9sauB+Y3ulEOo0HtqszMcHNO4/PZSmmIA35Ln3Z3iho5ozEEgxEg8zrrCuuF4hTqR3ZBt6/JKJQT3MkC5O2W56o7AOaHaCdL/UIfh7oqiQbn77pwGSY2ubmb2380CAmKomT+XWVlw1Mi5k+mvuvIAWU2kwEfw+kx9QNnw39kuoc4Mjmj8I8tIMTEmYn0QA3x+FJcAACCIaJ+E7QNVy7tvxc1Khw7CMrLOP7n6nyAgK99quPU8NSmWuruEUmg3adnHkGz6rj1WqXOOYyXES7nzSMVHictgZJ5ohjQwGPi3P7fLmVARmfI6D5ovDYYvcKY3dHsB89U2xyRjDFoZNh1Nz90PiHSM/oJE339fJOG8GOQzMtcI6jy5woqmCynMbgHwg6bfyfZIpokeN0KKOKcxsZW33Ik/NQh0GRPVOMThc7xJytvr0FvzqgH4RwaZtOqdaI9rIKeJIM6+aOpYo03tqsO8lo+nqluk2+yKwhljm+oPklEOo8Kq961r2GGOAdmJu0fqHoLJzWxgbIYPDe/O6qnYHEN/wCL4i493UdnYGkggwW3G191Ya2K7yHRHPlrslGnqlSMpgHrdeUT6mWzvhI8wP2yNl5AA7nFxAMNJEAcvVMuF07O0uYEjYa32KjwDTVdkJiwE5RMcvdT4/DEvYIJDnENjXTp1QBz7/IvD3NrNrkQyoAGmbkjUEbHTRVg02n05K8f5aGUYRkyAH73/TqP5VCDoSCjTh9IeGec/wABMKeCcHuLQSLOkCcp6jkY9kJw2kXd0RuS2Os2+q6h2SwzWZgQCYAnmLqvknRbxY7RSncRsbSTBBi2YG/pdQ8UpvDA8wc2ZwbrABuTyHRdcrcBZWc01C3IwyGDdw0Lj0mYTShw6nGUsBbyIGnLqot9Fj+OzmPEuwD6eF79zpI8RaAdCJmZ90jqcPDmNJ+EjMOnh+8LvWFwtNjBTY2GR8NyI5CduipnHOw9BwIpOdTn9MksE8hsOidvGqCfBxnE4dri1o2N/Xn8l5rWXLZA0INyJT7inA3YSiM3xiq6THxAtGU+SrDp8Z2MSpoysrZIbWXL/HD81KtTzZWseHyB8TiCI+TQnFVlTOBzFh6qqdg3R3pzAHMzKJuT4rjorm/GuDnHnPmLqYrsE4m79Agwb8zNiB0ELC1dQh06jeVlAgZh8RL2O2aQIFjlOt02w7iX54E6b2k6mOgSUWIGsDXRMcLVu6HGDe2kg7kfVAFf/wAo8Pa6myqXwacgNABz5yLzOgOy5/RwTndFb+19Ks7FtBz9wYyj9JAMuILREA/VBYvCOaQC2BPpbVMk6ZJCF8j3szwMBoJuZt6D+/orhh6jsO2W08zjoJA16pP2bPwtJnX89lb8NSzm+2nkqcnyaEF8eBNhu0GIrVzQfh27+IFwAA3ktTrCYgtIBJIdpOo6JgKYGsBLeIVAXNDRodeaR0+h8E0M8djO6GY8oHmkA423vIqVmU+TdSj+IPlzZvYhBf8AjVEvbX0e3QSYPIxuk2r2LK0uBD/kgNqYdhY8OBcIIg/Rcrxr8uUD9sHqur8T4Mynh63WSOQ3mFzTFYPM0jdpt1BU+JlXOn2Z7K+GtLGtdaCT+kbx1V2xNfMSTqb+U8kn4Hw/IxtR3xEW8v7TR7dfLVWUUmYLpWUMwEmdZ2G6ylECGnUGITGk3LlfBEcvzRBEi3O6Y4bEGGg9fQeSAGGN4ex4yuPhePDYHblsRMqu8U4Q5zcrHZ3stItqLyCbFWTh9ZvduDjLWGWybjylc87Q9oGNxDnU2lzntAeCS2HTY6fFeEycbJcU9rLZwukWvy/tsrjw14CrHZqr3477LlL7luuXpMBWM4QtuFSl2aeOqsYYis1skAuPJIn4wvcNBJuOSzS7SUPFDwSDBFzBHMbKL/orXp1mtd1QkyRfoM4nRNMNPMfkojhWIa9stNxZwOx8kJiSyQKlYVCNLgD5StsO9rXl2hcB6pJCpfkH7SHNTeObSPZc0p4QvAOg3P50XR+KVwZIEgc1Va2GykiZhx8QtI8lYwK0UdZKmkjFMN0F4tGy1qOPl+aLekZnLA5HzUVR4zHn1VkoGKVPKA7VeXg6bLyAGOHaM1zpsEXWAiW/EPeUNhaZgjncrFeqQMum8IAj7wAvgbn7fRV3tJgWMqUcVTALn1A1zdRmjUxoRqnGMqltOpUGwkzoSJ1VOwYc4h7nS57g4i8agGAN4gSUSTXYkJKTpejo3Zqtlt6equ9IgmDoQqPwtkAhWTB8QAAzbWPkqElfJrRdKgDjuBcx5qUrEiDAEub/ADCY4NjnjLVo0qkgEfC0ges80dTh+8/0pjgWnUBKpL2SWq6KX2gNBrsgw1PNNhMk+YGyc8B4LToUi8gF5iZ2MkwPnp0RGJwDQ6QAAOQQ2Nx4YInTbm77Jr54QraSA+MulpExN/t7pI+COgsOfn5L2Kq945xN91A2rsfzkruOG2NGVmyb5WQU3ZXNbbf/AGoWjM4uABj80UrqYzZiZAB91AyPEQZBiE8iCaZnXzI5Ly2w12ybfysoAkpVYaSBBI+V1OKb6sRYRrz9ERhOGgQXeI9dB5f2jw1aGLSpcyOc1fmG/jh+yFmCGQ0zcEEHrPNIsZwRtOiwMH/zMuLZP6S4z8I1/hWtp+4UgwbarKjCYkC251/0k10FsUvwR+C1M/7Dxv8A1f2K8KwOY17T8QmQfzdb15Ch4BVILqbvibtlyxzb1jWbaprisJmbaFhN0zu184gvDuIlhtcckyPauk2zjlPIqu0j3bnB9o3PVRF0kvPpG5RwwTa4GfE+0OcgMBA/dCXUgHMd4/H8UO5DXXe6W0MTmrOm+xkWBEGxm5IM7aI3KCSD6fn5qtTT6aDx2uznNd5PLi1DjJcEYYInaLqKtTBiPIKasyLaAj8lBCRrP51TZ4pQ7RPh1OPKviyckSR/qEHVflsbbqcaEla1KgcZI10vrsoywZcfD4h1/AvLxY6MpIgb8/wrCALWDKim61pPv+bqR7Vto8/olBUoJ5T6qFmnlqpGolFSjTG45vFkU49pgFfAPoVWmn4w8kt8UxPxmIMzpqIjdPqFQOhzbTYg7Jbxiu3/AI5zNcX07syzPte3JA8E4oHDKzO6m0DxObGdxJBAGwEe657Lga+Nco9D02ujKsm5bGvp+x9xfC0yBnAvbzHVKuIYZjQBTF3WHTmjg5lZwFwG6z7IrimBDMrmNnKCSOdlU2yTpmrHJCcN0ejn+DwgbXrZm1C5paWlrS5oBH6jsY9VJUp1KeIaMzXU6mZzTBBGWJGsaOHyTo4TxVH95kD7uAqQJiLieSX4zE0mNa9z5DTDTHhuP3b6LWw74uPPBzGqnhyKaUW36YUWZwtBSDrEXC3wNTUHY/VSPEOB5mFq0mcupShKlwJ8fScyY0OnRCCRECw28064gyQeiR1nECB7arO1GLa7R03jdU8sNsu0a1X+EybBZQlc6DlIKyqxplzDCDHyUzHyFIIIPmogPb35LaRwUibDA/JTiotabcpAWlWxtv8AVKQPs3rsLmOAMEggEbGLFKK1R9NjBTpuAd4Q54yAHLJ18teqbU6vNTcRqNqU6eHcBldmLy6DZsWE73+Uqpqk1TibHi5QalHI3SVpGvAsXSLDECHQXZswcYF5gc1YDWkWKprsfSDstATGrg3NlGswFYMNTAa2HTvPObz6ysfUY1Dm7Oy8dqJ5lW2kiq9sjToVadTuadTvMzIdYBxgh+l1BUwX/UGviM2aAIBuYAGwkdUd2uwdOqaAqOc2HzLBmIgftOvmo+F0g6i4NzG8Z3CHOjciTobcrJ2Ga2py55G6vFNzlHG6+LNKAAI6ouqMzTa4uPRLjIjomlEyPNdAujgMicZWwXDgPLh0hIcdSIHLy1snzWFjydkBxFvs4qDURuBo+MyuOdL0xDVJIvFvf1XlNiGTMfkLyzDqj//Z"/>
          <p:cNvSpPr>
            <a:spLocks noChangeAspect="1" noChangeArrowheads="1"/>
          </p:cNvSpPr>
          <p:nvPr/>
        </p:nvSpPr>
        <p:spPr bwMode="auto">
          <a:xfrm>
            <a:off x="612775" y="-4572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2" descr="data:image/jpeg;base64,/9j/4AAQSkZJRgABAQAAAQABAAD/2wCEAAkGBxQSEhUTExQWFhUXGR4aFxgXGRgYHBcaHBkcHBocHBkbHSghHx4lGxgcITEhJSosLi4uGB8zODMsNygtLisBCgoKDg0OGxAQGywkHyQsLCwvLCw3LCwsMCwrLC0sLDcsLC0sLCw3LCwsNywsLCwsLCwsNywsLCwsLS4sLCssLP/AABEIAKAAeAMBIgACEQEDEQH/xAAbAAACAgMBAAAAAAAAAAAAAAAEBQMGAQIHAP/EADYQAAEDAgQDBgUEAgIDAAAAAAEAAhEDIQQSMUEFUWEGEyJxgaEykbHh8EJSwdEH8RQjFmJj/8QAGwEAAQUBAQAAAAAAAAAAAAAAAAECAwQFBgf/xAAlEQACAgEEAgICAwAAAAAAAAAAAQIRAwQSITEFQSKRUWETFEL/2gAMAwEAAhEDEQA/AKLhxFtf46JhhKMOBhBMo311PunWCowL3I5oAmDdoP8ASKwWGOU7BtxJ3PmvMZJ11FgUXgsSWtOUNObXMJixH8+iANqbSKW2YW+4PqlvwzO1p1nomVeuHWEje/kJuNRKhLJQAtqunTXUgLzienRH9yQNPZDPZmOot9UADVHAEdV6BoD8lMGDzlbdyAIiyAMUqfymfNS97BAAN/i3JGwutC60DkoDmzGDMafdABlbCOeQQ74bkTpP82WMTTNyJgHcLD8USCIy20O9ueyJpjwxf1MlACXEYfNOxB+Y/AvJi6hBMC2l9fReQAnoUxE7/SUyogCwvy6oJlMwBBTGjRuCNR05IAmd4rWj53UzGm0bHVaVKBYBN9v5WcfiW0aRqO0AO+sBAG3GcexoDyQzWZiJ6HU+SqXFu1TjmZh/CDq/9RMXjl5pDxXib8Q+XAC1gNGDkP7QAANh7JGxyQQJYc3iaf3AmfUzKa4PtDUbMif/AGJhJs7W75nev1WrS0g5hEna5A6Tb5pORWi30e0DBJLDqPhg7bSdFEO1hE56QDZsc3iLeZEaqlVnNk920tHnKkYS9sauB+Y3ulEOo0HtqszMcHNO4/PZSmmIA35Ln3Z3iho5ozEEgxEg8zrrCuuF4hTqR3ZBt6/JKJQT3MkC5O2W56o7AOaHaCdL/UIfh7oqiQbn77pwGSY2ubmb2380CAmKomT+XWVlw1Mi5k+mvuvIAWU2kwEfw+kx9QNnw39kuoc4Mjmj8I8tIMTEmYn0QA3x+FJcAACCIaJ+E7QNVy7tvxc1Khw7CMrLOP7n6nyAgK99quPU8NSmWuruEUmg3adnHkGz6rj1WqXOOYyXES7nzSMVHictgZJ5ohjQwGPi3P7fLmVARmfI6D5ovDYYvcKY3dHsB89U2xyRjDFoZNh1Nz90PiHSM/oJE339fJOG8GOQzMtcI6jy5woqmCynMbgHwg6bfyfZIpokeN0KKOKcxsZW33Ik/NQh0GRPVOMThc7xJytvr0FvzqgH4RwaZtOqdaI9rIKeJIM6+aOpYo03tqsO8lo+nqluk2+yKwhljm+oPklEOo8Kq961r2GGOAdmJu0fqHoLJzWxgbIYPDe/O6qnYHEN/wCL4i493UdnYGkggwW3G191Ya2K7yHRHPlrslGnqlSMpgHrdeUT6mWzvhI8wP2yNl5AA7nFxAMNJEAcvVMuF07O0uYEjYa32KjwDTVdkJiwE5RMcvdT4/DEvYIJDnENjXTp1QBz7/IvD3NrNrkQyoAGmbkjUEbHTRVg02n05K8f5aGUYRkyAH73/TqP5VCDoSCjTh9IeGec/wABMKeCcHuLQSLOkCcp6jkY9kJw2kXd0RuS2Os2+q6h2SwzWZgQCYAnmLqvknRbxY7RSncRsbSTBBi2YG/pdQ8UpvDA8wc2ZwbrABuTyHRdcrcBZWc01C3IwyGDdw0Lj0mYTShw6nGUsBbyIGnLqot9Fj+OzmPEuwD6eF79zpI8RaAdCJmZ90jqcPDmNJ+EjMOnh+8LvWFwtNjBTY2GR8NyI5CduipnHOw9BwIpOdTn9MksE8hsOidvGqCfBxnE4dri1o2N/Xn8l5rWXLZA0INyJT7inA3YSiM3xiq6THxAtGU+SrDp8Z2MSpoysrZIbWXL/HD81KtTzZWseHyB8TiCI+TQnFVlTOBzFh6qqdg3R3pzAHMzKJuT4rjorm/GuDnHnPmLqYrsE4m79Agwb8zNiB0ELC1dQh06jeVlAgZh8RL2O2aQIFjlOt02w7iX54E6b2k6mOgSUWIGsDXRMcLVu6HGDe2kg7kfVAFf/wAo8Pa6myqXwacgNABz5yLzOgOy5/RwTndFb+19Ks7FtBz9wYyj9JAMuILREA/VBYvCOaQC2BPpbVMk6ZJCF8j3szwMBoJuZt6D+/orhh6jsO2W08zjoJA16pP2bPwtJnX89lb8NSzm+2nkqcnyaEF8eBNhu0GIrVzQfh27+IFwAA3ktTrCYgtIBJIdpOo6JgKYGsBLeIVAXNDRodeaR0+h8E0M8djO6GY8oHmkA423vIqVmU+TdSj+IPlzZvYhBf8AjVEvbX0e3QSYPIxuk2r2LK0uBD/kgNqYdhY8OBcIIg/Rcrxr8uUD9sHqur8T4Mynh63WSOQ3mFzTFYPM0jdpt1BU+JlXOn2Z7K+GtLGtdaCT+kbx1V2xNfMSTqb+U8kn4Hw/IxtR3xEW8v7TR7dfLVWUUmYLpWUMwEmdZ2G6ylECGnUGITGk3LlfBEcvzRBEi3O6Y4bEGGg9fQeSAGGN4ex4yuPhePDYHblsRMqu8U4Q5zcrHZ3stItqLyCbFWTh9ZvduDjLWGWybjylc87Q9oGNxDnU2lzntAeCS2HTY6fFeEycbJcU9rLZwukWvy/tsrjw14CrHZqr3477LlL7luuXpMBWM4QtuFSl2aeOqsYYis1skAuPJIn4wvcNBJuOSzS7SUPFDwSDBFzBHMbKL/orXp1mtd1QkyRfoM4nRNMNPMfkojhWIa9stNxZwOx8kJiSyQKlYVCNLgD5StsO9rXl2hcB6pJCpfkH7SHNTeObSPZc0p4QvAOg3P50XR+KVwZIEgc1Va2GykiZhx8QtI8lYwK0UdZKmkjFMN0F4tGy1qOPl+aLekZnLA5HzUVR4zHn1VkoGKVPKA7VeXg6bLyAGOHaM1zpsEXWAiW/EPeUNhaZgjncrFeqQMum8IAj7wAvgbn7fRV3tJgWMqUcVTALn1A1zdRmjUxoRqnGMqltOpUGwkzoSJ1VOwYc4h7nS57g4i8agGAN4gSUSTXYkJKTpejo3Zqtlt6equ9IgmDoQqPwtkAhWTB8QAAzbWPkqElfJrRdKgDjuBcx5qUrEiDAEub/ADCY4NjnjLVo0qkgEfC0ges80dTh+8/0pjgWnUBKpL2SWq6KX2gNBrsgw1PNNhMk+YGyc8B4LToUi8gF5iZ2MkwPnp0RGJwDQ6QAAOQQ2Nx4YInTbm77Jr54QraSA+MulpExN/t7pI+COgsOfn5L2Kq945xN91A2rsfzkruOG2NGVmyb5WQU3ZXNbbf/AGoWjM4uABj80UrqYzZiZAB91AyPEQZBiE8iCaZnXzI5Ly2w12ybfysoAkpVYaSBBI+V1OKb6sRYRrz9ERhOGgQXeI9dB5f2jw1aGLSpcyOc1fmG/jh+yFmCGQ0zcEEHrPNIsZwRtOiwMH/zMuLZP6S4z8I1/hWtp+4UgwbarKjCYkC251/0k10FsUvwR+C1M/7Dxv8A1f2K8KwOY17T8QmQfzdb15Ch4BVILqbvibtlyxzb1jWbaprisJmbaFhN0zu184gvDuIlhtcckyPauk2zjlPIqu0j3bnB9o3PVRF0kvPpG5RwwTa4GfE+0OcgMBA/dCXUgHMd4/H8UO5DXXe6W0MTmrOm+xkWBEGxm5IM7aI3KCSD6fn5qtTT6aDx2uznNd5PLi1DjJcEYYInaLqKtTBiPIKasyLaAj8lBCRrP51TZ4pQ7RPh1OPKviyckSR/qEHVflsbbqcaEla1KgcZI10vrsoywZcfD4h1/AvLxY6MpIgb8/wrCALWDKim61pPv+bqR7Vto8/olBUoJ5T6qFmnlqpGolFSjTG45vFkU49pgFfAPoVWmn4w8kt8UxPxmIMzpqIjdPqFQOhzbTYg7Jbxiu3/AI5zNcX07syzPte3JA8E4oHDKzO6m0DxObGdxJBAGwEe657Lga+Nco9D02ujKsm5bGvp+x9xfC0yBnAvbzHVKuIYZjQBTF3WHTmjg5lZwFwG6z7IrimBDMrmNnKCSOdlU2yTpmrHJCcN0ejn+DwgbXrZm1C5paWlrS5oBH6jsY9VJUp1KeIaMzXU6mZzTBBGWJGsaOHyTo4TxVH95kD7uAqQJiLieSX4zE0mNa9z5DTDTHhuP3b6LWw74uPPBzGqnhyKaUW36YUWZwtBSDrEXC3wNTUHY/VSPEOB5mFq0mcupShKlwJ8fScyY0OnRCCRECw28064gyQeiR1nECB7arO1GLa7R03jdU8sNsu0a1X+EybBZQlc6DlIKyqxplzDCDHyUzHyFIIIPmogPb35LaRwUibDA/JTiotabcpAWlWxtv8AVKQPs3rsLmOAMEggEbGLFKK1R9NjBTpuAd4Q54yAHLJ18teqbU6vNTcRqNqU6eHcBldmLy6DZsWE73+Uqpqk1TibHi5QalHI3SVpGvAsXSLDECHQXZswcYF5gc1YDWkWKprsfSDstATGrg3NlGswFYMNTAa2HTvPObz6ysfUY1Dm7Oy8dqJ5lW2kiq9sjToVadTuadTvMzIdYBxgh+l1BUwX/UGviM2aAIBuYAGwkdUd2uwdOqaAqOc2HzLBmIgftOvmo+F0g6i4NzG8Z3CHOjciTobcrJ2Ga2py55G6vFNzlHG6+LNKAAI6ouqMzTa4uPRLjIjomlEyPNdAujgMicZWwXDgPLh0hIcdSIHLy1snzWFjydkBxFvs4qDURuBo+MyuOdL0xDVJIvFvf1XlNiGTMfkLyzDqj//Z"/>
          <p:cNvSpPr>
            <a:spLocks noChangeAspect="1" noChangeArrowheads="1"/>
          </p:cNvSpPr>
          <p:nvPr/>
        </p:nvSpPr>
        <p:spPr bwMode="auto">
          <a:xfrm>
            <a:off x="765175" y="-3048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4" descr="data:image/jpeg;base64,/9j/4AAQSkZJRgABAQAAAQABAAD/2wCEAAkGBxQSEhUTExQWFhUXGR4aFxgXGRgYHBcaHBkcHBocHBkbHSghHx4lGxgcITEhJSosLi4uGB8zODMsNygtLisBCgoKDg0OGxAQGywkHyQsLCwvLCw3LCwsMCwrLC0sLDcsLC0sLCw3LCwsNywsLCwsLCwsNywsLCwsLS4sLCssLP/AABEIAKAAeAMBIgACEQEDEQH/xAAbAAACAgMBAAAAAAAAAAAAAAAEBQMGAQIHAP/EADYQAAEDAgQDBgUEAgIDAAAAAAEAAhEDIQQSMUEFUWEGEyJxgaEykbHh8EJSwdEH8RQjFmJj/8QAGwEAAQUBAQAAAAAAAAAAAAAAAAECAwQFBgf/xAAlEQACAgEEAgICAwAAAAAAAAAAAQIRAwQSITEFQSKRUWETFEL/2gAMAwEAAhEDEQA/AKLhxFtf46JhhKMOBhBMo311PunWCowL3I5oAmDdoP8ASKwWGOU7BtxJ3PmvMZJ11FgUXgsSWtOUNObXMJixH8+iANqbSKW2YW+4PqlvwzO1p1nomVeuHWEje/kJuNRKhLJQAtqunTXUgLzienRH9yQNPZDPZmOot9UADVHAEdV6BoD8lMGDzlbdyAIiyAMUqfymfNS97BAAN/i3JGwutC60DkoDmzGDMafdABlbCOeQQ74bkTpP82WMTTNyJgHcLD8USCIy20O9ueyJpjwxf1MlACXEYfNOxB+Y/AvJi6hBMC2l9fReQAnoUxE7/SUyogCwvy6oJlMwBBTGjRuCNR05IAmd4rWj53UzGm0bHVaVKBYBN9v5WcfiW0aRqO0AO+sBAG3GcexoDyQzWZiJ6HU+SqXFu1TjmZh/CDq/9RMXjl5pDxXib8Q+XAC1gNGDkP7QAANh7JGxyQQJYc3iaf3AmfUzKa4PtDUbMif/AGJhJs7W75nev1WrS0g5hEna5A6Tb5pORWi30e0DBJLDqPhg7bSdFEO1hE56QDZsc3iLeZEaqlVnNk920tHnKkYS9sauB+Y3ulEOo0HtqszMcHNO4/PZSmmIA35Ln3Z3iho5ozEEgxEg8zrrCuuF4hTqR3ZBt6/JKJQT3MkC5O2W56o7AOaHaCdL/UIfh7oqiQbn77pwGSY2ubmb2380CAmKomT+XWVlw1Mi5k+mvuvIAWU2kwEfw+kx9QNnw39kuoc4Mjmj8I8tIMTEmYn0QA3x+FJcAACCIaJ+E7QNVy7tvxc1Khw7CMrLOP7n6nyAgK99quPU8NSmWuruEUmg3adnHkGz6rj1WqXOOYyXES7nzSMVHictgZJ5ohjQwGPi3P7fLmVARmfI6D5ovDYYvcKY3dHsB89U2xyRjDFoZNh1Nz90PiHSM/oJE339fJOG8GOQzMtcI6jy5woqmCynMbgHwg6bfyfZIpokeN0KKOKcxsZW33Ik/NQh0GRPVOMThc7xJytvr0FvzqgH4RwaZtOqdaI9rIKeJIM6+aOpYo03tqsO8lo+nqluk2+yKwhljm+oPklEOo8Kq961r2GGOAdmJu0fqHoLJzWxgbIYPDe/O6qnYHEN/wCL4i493UdnYGkggwW3G191Ya2K7yHRHPlrslGnqlSMpgHrdeUT6mWzvhI8wP2yNl5AA7nFxAMNJEAcvVMuF07O0uYEjYa32KjwDTVdkJiwE5RMcvdT4/DEvYIJDnENjXTp1QBz7/IvD3NrNrkQyoAGmbkjUEbHTRVg02n05K8f5aGUYRkyAH73/TqP5VCDoSCjTh9IeGec/wABMKeCcHuLQSLOkCcp6jkY9kJw2kXd0RuS2Os2+q6h2SwzWZgQCYAnmLqvknRbxY7RSncRsbSTBBi2YG/pdQ8UpvDA8wc2ZwbrABuTyHRdcrcBZWc01C3IwyGDdw0Lj0mYTShw6nGUsBbyIGnLqot9Fj+OzmPEuwD6eF79zpI8RaAdCJmZ90jqcPDmNJ+EjMOnh+8LvWFwtNjBTY2GR8NyI5CduipnHOw9BwIpOdTn9MksE8hsOidvGqCfBxnE4dri1o2N/Xn8l5rWXLZA0INyJT7inA3YSiM3xiq6THxAtGU+SrDp8Z2MSpoysrZIbWXL/HD81KtTzZWseHyB8TiCI+TQnFVlTOBzFh6qqdg3R3pzAHMzKJuT4rjorm/GuDnHnPmLqYrsE4m79Agwb8zNiB0ELC1dQh06jeVlAgZh8RL2O2aQIFjlOt02w7iX54E6b2k6mOgSUWIGsDXRMcLVu6HGDe2kg7kfVAFf/wAo8Pa6myqXwacgNABz5yLzOgOy5/RwTndFb+19Ks7FtBz9wYyj9JAMuILREA/VBYvCOaQC2BPpbVMk6ZJCF8j3szwMBoJuZt6D+/orhh6jsO2W08zjoJA16pP2bPwtJnX89lb8NSzm+2nkqcnyaEF8eBNhu0GIrVzQfh27+IFwAA3ktTrCYgtIBJIdpOo6JgKYGsBLeIVAXNDRodeaR0+h8E0M8djO6GY8oHmkA423vIqVmU+TdSj+IPlzZvYhBf8AjVEvbX0e3QSYPIxuk2r2LK0uBD/kgNqYdhY8OBcIIg/Rcrxr8uUD9sHqur8T4Mynh63WSOQ3mFzTFYPM0jdpt1BU+JlXOn2Z7K+GtLGtdaCT+kbx1V2xNfMSTqb+U8kn4Hw/IxtR3xEW8v7TR7dfLVWUUmYLpWUMwEmdZ2G6ylECGnUGITGk3LlfBEcvzRBEi3O6Y4bEGGg9fQeSAGGN4ex4yuPhePDYHblsRMqu8U4Q5zcrHZ3stItqLyCbFWTh9ZvduDjLWGWybjylc87Q9oGNxDnU2lzntAeCS2HTY6fFeEycbJcU9rLZwukWvy/tsrjw14CrHZqr3477LlL7luuXpMBWM4QtuFSl2aeOqsYYis1skAuPJIn4wvcNBJuOSzS7SUPFDwSDBFzBHMbKL/orXp1mtd1QkyRfoM4nRNMNPMfkojhWIa9stNxZwOx8kJiSyQKlYVCNLgD5StsO9rXl2hcB6pJCpfkH7SHNTeObSPZc0p4QvAOg3P50XR+KVwZIEgc1Va2GykiZhx8QtI8lYwK0UdZKmkjFMN0F4tGy1qOPl+aLekZnLA5HzUVR4zHn1VkoGKVPKA7VeXg6bLyAGOHaM1zpsEXWAiW/EPeUNhaZgjncrFeqQMum8IAj7wAvgbn7fRV3tJgWMqUcVTALn1A1zdRmjUxoRqnGMqltOpUGwkzoSJ1VOwYc4h7nS57g4i8agGAN4gSUSTXYkJKTpejo3Zqtlt6equ9IgmDoQqPwtkAhWTB8QAAzbWPkqElfJrRdKgDjuBcx5qUrEiDAEub/ADCY4NjnjLVo0qkgEfC0ges80dTh+8/0pjgWnUBKpL2SWq6KX2gNBrsgw1PNNhMk+YGyc8B4LToUi8gF5iZ2MkwPnp0RGJwDQ6QAAOQQ2Nx4YInTbm77Jr54QraSA+MulpExN/t7pI+COgsOfn5L2Kq945xN91A2rsfzkruOG2NGVmyb5WQU3ZXNbbf/AGoWjM4uABj80UrqYzZiZAB91AyPEQZBiE8iCaZnXzI5Ly2w12ybfysoAkpVYaSBBI+V1OKb6sRYRrz9ERhOGgQXeI9dB5f2jw1aGLSpcyOc1fmG/jh+yFmCGQ0zcEEHrPNIsZwRtOiwMH/zMuLZP6S4z8I1/hWtp+4UgwbarKjCYkC251/0k10FsUvwR+C1M/7Dxv8A1f2K8KwOY17T8QmQfzdb15Ch4BVILqbvibtlyxzb1jWbaprisJmbaFhN0zu184gvDuIlhtcckyPauk2zjlPIqu0j3bnB9o3PVRF0kvPpG5RwwTa4GfE+0OcgMBA/dCXUgHMd4/H8UO5DXXe6W0MTmrOm+xkWBEGxm5IM7aI3KCSD6fn5qtTT6aDx2uznNd5PLi1DjJcEYYInaLqKtTBiPIKasyLaAj8lBCRrP51TZ4pQ7RPh1OPKviyckSR/qEHVflsbbqcaEla1KgcZI10vrsoywZcfD4h1/AvLxY6MpIgb8/wrCALWDKim61pPv+bqR7Vto8/olBUoJ5T6qFmnlqpGolFSjTG45vFkU49pgFfAPoVWmn4w8kt8UxPxmIMzpqIjdPqFQOhzbTYg7Jbxiu3/AI5zNcX07syzPte3JA8E4oHDKzO6m0DxObGdxJBAGwEe657Lga+Nco9D02ujKsm5bGvp+x9xfC0yBnAvbzHVKuIYZjQBTF3WHTmjg5lZwFwG6z7IrimBDMrmNnKCSOdlU2yTpmrHJCcN0ejn+DwgbXrZm1C5paWlrS5oBH6jsY9VJUp1KeIaMzXU6mZzTBBGWJGsaOHyTo4TxVH95kD7uAqQJiLieSX4zE0mNa9z5DTDTHhuP3b6LWw74uPPBzGqnhyKaUW36YUWZwtBSDrEXC3wNTUHY/VSPEOB5mFq0mcupShKlwJ8fScyY0OnRCCRECw28064gyQeiR1nECB7arO1GLa7R03jdU8sNsu0a1X+EybBZQlc6DlIKyqxplzDCDHyUzHyFIIIPmogPb35LaRwUibDA/JTiotabcpAWlWxtv8AVKQPs3rsLmOAMEggEbGLFKK1R9NjBTpuAd4Q54yAHLJ18teqbU6vNTcRqNqU6eHcBldmLy6DZsWE73+Uqpqk1TibHi5QalHI3SVpGvAsXSLDECHQXZswcYF5gc1YDWkWKprsfSDstATGrg3NlGswFYMNTAa2HTvPObz6ysfUY1Dm7Oy8dqJ5lW2kiq9sjToVadTuadTvMzIdYBxgh+l1BUwX/UGviM2aAIBuYAGwkdUd2uwdOqaAqOc2HzLBmIgftOvmo+F0g6i4NzG8Z3CHOjciTobcrJ2Ga2py55G6vFNzlHG6+LNKAAI6ouqMzTa4uPRLjIjomlEyPNdAujgMicZWwXDgPLh0hIcdSIHLy1snzWFjydkBxFvs4qDURuBo+MyuOdL0xDVJIvFvf1XlNiGTMfkLyzDqj//Z"/>
          <p:cNvSpPr>
            <a:spLocks noChangeAspect="1" noChangeArrowheads="1"/>
          </p:cNvSpPr>
          <p:nvPr/>
        </p:nvSpPr>
        <p:spPr bwMode="auto">
          <a:xfrm>
            <a:off x="917575" y="-1524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7" name="Picture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24800" y="4191000"/>
            <a:ext cx="1026665" cy="13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02305" y="3658239"/>
            <a:ext cx="2225717" cy="380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8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nodeType="withEffect">
                                  <p:stCondLst>
                                    <p:cond delay="0"/>
                                  </p:stCondLst>
                                  <p:childTnLst>
                                    <p:set>
                                      <p:cBhvr>
                                        <p:cTn id="21" dur="1" fill="hold">
                                          <p:stCondLst>
                                            <p:cond delay="0"/>
                                          </p:stCondLst>
                                        </p:cTn>
                                        <p:tgtEl>
                                          <p:spTgt spid="14340"/>
                                        </p:tgtEl>
                                        <p:attrNameLst>
                                          <p:attrName>style.visibility</p:attrName>
                                        </p:attrNameLst>
                                      </p:cBhvr>
                                      <p:to>
                                        <p:strVal val="visible"/>
                                      </p:to>
                                    </p:set>
                                    <p:animEffect transition="in" filter="wipe(left)">
                                      <p:cBhvr>
                                        <p:cTn id="22" dur="500"/>
                                        <p:tgtEl>
                                          <p:spTgt spid="14340"/>
                                        </p:tgtEl>
                                      </p:cBhvr>
                                    </p:animEffect>
                                  </p:childTnLst>
                                </p:cTn>
                              </p:par>
                              <p:par>
                                <p:cTn id="23" presetID="22" presetClass="entr" presetSubtype="8" fill="hold" nodeType="withEffect">
                                  <p:stCondLst>
                                    <p:cond delay="0"/>
                                  </p:stCondLst>
                                  <p:childTnLst>
                                    <p:set>
                                      <p:cBhvr>
                                        <p:cTn id="24" dur="1" fill="hold">
                                          <p:stCondLst>
                                            <p:cond delay="0"/>
                                          </p:stCondLst>
                                        </p:cTn>
                                        <p:tgtEl>
                                          <p:spTgt spid="14338"/>
                                        </p:tgtEl>
                                        <p:attrNameLst>
                                          <p:attrName>style.visibility</p:attrName>
                                        </p:attrNameLst>
                                      </p:cBhvr>
                                      <p:to>
                                        <p:strVal val="visible"/>
                                      </p:to>
                                    </p:set>
                                    <p:animEffect transition="in" filter="wipe(left)">
                                      <p:cBhvr>
                                        <p:cTn id="25" dur="500"/>
                                        <p:tgtEl>
                                          <p:spTgt spid="143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4342"/>
                                        </p:tgtEl>
                                        <p:attrNameLst>
                                          <p:attrName>style.visibility</p:attrName>
                                        </p:attrNameLst>
                                      </p:cBhvr>
                                      <p:to>
                                        <p:strVal val="visible"/>
                                      </p:to>
                                    </p:set>
                                    <p:animEffect transition="in" filter="wipe(left)">
                                      <p:cBhvr>
                                        <p:cTn id="31" dur="500"/>
                                        <p:tgtEl>
                                          <p:spTgt spid="14342"/>
                                        </p:tgtEl>
                                      </p:cBhvr>
                                    </p:animEffect>
                                  </p:childTnLst>
                                </p:cTn>
                              </p:par>
                              <p:par>
                                <p:cTn id="32" presetID="22" presetClass="entr" presetSubtype="8" fill="hold" nodeType="withEffect">
                                  <p:stCondLst>
                                    <p:cond delay="0"/>
                                  </p:stCondLst>
                                  <p:childTnLst>
                                    <p:set>
                                      <p:cBhvr>
                                        <p:cTn id="33" dur="1" fill="hold">
                                          <p:stCondLst>
                                            <p:cond delay="0"/>
                                          </p:stCondLst>
                                        </p:cTn>
                                        <p:tgtEl>
                                          <p:spTgt spid="14348"/>
                                        </p:tgtEl>
                                        <p:attrNameLst>
                                          <p:attrName>style.visibility</p:attrName>
                                        </p:attrNameLst>
                                      </p:cBhvr>
                                      <p:to>
                                        <p:strVal val="visible"/>
                                      </p:to>
                                    </p:set>
                                    <p:animEffect transition="in" filter="wipe(left)">
                                      <p:cBhvr>
                                        <p:cTn id="34" dur="500"/>
                                        <p:tgtEl>
                                          <p:spTgt spid="14348"/>
                                        </p:tgtEl>
                                      </p:cBhvr>
                                    </p:animEffect>
                                  </p:childTnLst>
                                </p:cTn>
                              </p:par>
                              <p:par>
                                <p:cTn id="35" presetID="22" presetClass="entr" presetSubtype="8" fill="hold" nodeType="withEffect">
                                  <p:stCondLst>
                                    <p:cond delay="0"/>
                                  </p:stCondLst>
                                  <p:childTnLst>
                                    <p:set>
                                      <p:cBhvr>
                                        <p:cTn id="36" dur="1" fill="hold">
                                          <p:stCondLst>
                                            <p:cond delay="0"/>
                                          </p:stCondLst>
                                        </p:cTn>
                                        <p:tgtEl>
                                          <p:spTgt spid="14350"/>
                                        </p:tgtEl>
                                        <p:attrNameLst>
                                          <p:attrName>style.visibility</p:attrName>
                                        </p:attrNameLst>
                                      </p:cBhvr>
                                      <p:to>
                                        <p:strVal val="visible"/>
                                      </p:to>
                                    </p:set>
                                    <p:animEffect transition="in" filter="wipe(left)">
                                      <p:cBhvr>
                                        <p:cTn id="37" dur="500"/>
                                        <p:tgtEl>
                                          <p:spTgt spid="143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left)">
                                      <p:cBhvr>
                                        <p:cTn id="42" dur="500"/>
                                        <p:tgtEl>
                                          <p:spTgt spid="3">
                                            <p:txEl>
                                              <p:pRg st="3" end="3"/>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left)">
                                      <p:cBhvr>
                                        <p:cTn id="45" dur="500"/>
                                        <p:tgtEl>
                                          <p:spTgt spid="3">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204"/>
                                        </p:tgtEl>
                                        <p:attrNameLst>
                                          <p:attrName>style.visibility</p:attrName>
                                        </p:attrNameLst>
                                      </p:cBhvr>
                                      <p:to>
                                        <p:strVal val="visible"/>
                                      </p:to>
                                    </p:set>
                                    <p:animEffect transition="in" filter="fade">
                                      <p:cBhvr>
                                        <p:cTn id="48" dur="500"/>
                                        <p:tgtEl>
                                          <p:spTgt spid="8204"/>
                                        </p:tgtEl>
                                      </p:cBhvr>
                                    </p:animEffect>
                                  </p:childTnLst>
                                </p:cTn>
                              </p:par>
                              <p:par>
                                <p:cTn id="49" presetID="10" presetClass="entr" presetSubtype="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fade">
                                      <p:cBhvr>
                                        <p:cTn id="51" dur="500"/>
                                        <p:tgtEl>
                                          <p:spTgt spid="8194"/>
                                        </p:tgtEl>
                                      </p:cBhvr>
                                    </p:animEffect>
                                  </p:childTnLst>
                                </p:cTn>
                              </p:par>
                              <p:par>
                                <p:cTn id="52" presetID="10" presetClass="entr" presetSubtype="0" fill="hold" nodeType="withEffect">
                                  <p:stCondLst>
                                    <p:cond delay="0"/>
                                  </p:stCondLst>
                                  <p:childTnLst>
                                    <p:set>
                                      <p:cBhvr>
                                        <p:cTn id="53" dur="1" fill="hold">
                                          <p:stCondLst>
                                            <p:cond delay="0"/>
                                          </p:stCondLst>
                                        </p:cTn>
                                        <p:tgtEl>
                                          <p:spTgt spid="8196"/>
                                        </p:tgtEl>
                                        <p:attrNameLst>
                                          <p:attrName>style.visibility</p:attrName>
                                        </p:attrNameLst>
                                      </p:cBhvr>
                                      <p:to>
                                        <p:strVal val="visible"/>
                                      </p:to>
                                    </p:set>
                                    <p:animEffect transition="in" filter="fade">
                                      <p:cBhvr>
                                        <p:cTn id="54" dur="500"/>
                                        <p:tgtEl>
                                          <p:spTgt spid="8196"/>
                                        </p:tgtEl>
                                      </p:cBhvr>
                                    </p:animEffect>
                                  </p:childTnLst>
                                </p:cTn>
                              </p:par>
                              <p:par>
                                <p:cTn id="55" presetID="10" presetClass="entr" presetSubtype="0" fill="hold" nodeType="withEffect">
                                  <p:stCondLst>
                                    <p:cond delay="0"/>
                                  </p:stCondLst>
                                  <p:childTnLst>
                                    <p:set>
                                      <p:cBhvr>
                                        <p:cTn id="56" dur="1" fill="hold">
                                          <p:stCondLst>
                                            <p:cond delay="0"/>
                                          </p:stCondLst>
                                        </p:cTn>
                                        <p:tgtEl>
                                          <p:spTgt spid="8198"/>
                                        </p:tgtEl>
                                        <p:attrNameLst>
                                          <p:attrName>style.visibility</p:attrName>
                                        </p:attrNameLst>
                                      </p:cBhvr>
                                      <p:to>
                                        <p:strVal val="visible"/>
                                      </p:to>
                                    </p:set>
                                    <p:animEffect transition="in" filter="fade">
                                      <p:cBhvr>
                                        <p:cTn id="57" dur="500"/>
                                        <p:tgtEl>
                                          <p:spTgt spid="8198"/>
                                        </p:tgtEl>
                                      </p:cBhvr>
                                    </p:animEffect>
                                  </p:childTnLst>
                                </p:cTn>
                              </p:par>
                              <p:par>
                                <p:cTn id="58" presetID="10" presetClass="entr" presetSubtype="0" fill="hold" nodeType="withEffect">
                                  <p:stCondLst>
                                    <p:cond delay="0"/>
                                  </p:stCondLst>
                                  <p:childTnLst>
                                    <p:set>
                                      <p:cBhvr>
                                        <p:cTn id="59" dur="1" fill="hold">
                                          <p:stCondLst>
                                            <p:cond delay="0"/>
                                          </p:stCondLst>
                                        </p:cTn>
                                        <p:tgtEl>
                                          <p:spTgt spid="8200"/>
                                        </p:tgtEl>
                                        <p:attrNameLst>
                                          <p:attrName>style.visibility</p:attrName>
                                        </p:attrNameLst>
                                      </p:cBhvr>
                                      <p:to>
                                        <p:strVal val="visible"/>
                                      </p:to>
                                    </p:set>
                                    <p:animEffect transition="in" filter="fade">
                                      <p:cBhvr>
                                        <p:cTn id="60" dur="500"/>
                                        <p:tgtEl>
                                          <p:spTgt spid="8200"/>
                                        </p:tgtEl>
                                      </p:cBhvr>
                                    </p:animEffect>
                                  </p:childTnLst>
                                </p:cTn>
                              </p:par>
                              <p:par>
                                <p:cTn id="61" presetID="10" presetClass="entr" presetSubtype="0" fill="hold" nodeType="withEffect">
                                  <p:stCondLst>
                                    <p:cond delay="0"/>
                                  </p:stCondLst>
                                  <p:childTnLst>
                                    <p:set>
                                      <p:cBhvr>
                                        <p:cTn id="62" dur="1" fill="hold">
                                          <p:stCondLst>
                                            <p:cond delay="0"/>
                                          </p:stCondLst>
                                        </p:cTn>
                                        <p:tgtEl>
                                          <p:spTgt spid="8202"/>
                                        </p:tgtEl>
                                        <p:attrNameLst>
                                          <p:attrName>style.visibility</p:attrName>
                                        </p:attrNameLst>
                                      </p:cBhvr>
                                      <p:to>
                                        <p:strVal val="visible"/>
                                      </p:to>
                                    </p:set>
                                    <p:animEffect transition="in" filter="fade">
                                      <p:cBhvr>
                                        <p:cTn id="63" dur="500"/>
                                        <p:tgtEl>
                                          <p:spTgt spid="8202"/>
                                        </p:tgtEl>
                                      </p:cBhvr>
                                    </p:animEffect>
                                  </p:childTnLst>
                                </p:cTn>
                              </p:par>
                              <p:par>
                                <p:cTn id="64" presetID="10" presetClass="entr" presetSubtype="0" fill="hold" nodeType="withEffect">
                                  <p:stCondLst>
                                    <p:cond delay="0"/>
                                  </p:stCondLst>
                                  <p:childTnLst>
                                    <p:set>
                                      <p:cBhvr>
                                        <p:cTn id="65" dur="1" fill="hold">
                                          <p:stCondLst>
                                            <p:cond delay="0"/>
                                          </p:stCondLst>
                                        </p:cTn>
                                        <p:tgtEl>
                                          <p:spTgt spid="8217"/>
                                        </p:tgtEl>
                                        <p:attrNameLst>
                                          <p:attrName>style.visibility</p:attrName>
                                        </p:attrNameLst>
                                      </p:cBhvr>
                                      <p:to>
                                        <p:strVal val="visible"/>
                                      </p:to>
                                    </p:set>
                                    <p:animEffect transition="in" filter="fade">
                                      <p:cBhvr>
                                        <p:cTn id="66" dur="500"/>
                                        <p:tgtEl>
                                          <p:spTgt spid="82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wipe(left)">
                                      <p:cBhvr>
                                        <p:cTn id="71" dur="500"/>
                                        <p:tgtEl>
                                          <p:spTgt spid="3">
                                            <p:txEl>
                                              <p:pRg st="9" end="9"/>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wipe(left)">
                                      <p:cBhvr>
                                        <p:cTn id="7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9416"/>
            <a:ext cx="7391400" cy="5019984"/>
          </a:xfrm>
        </p:spPr>
        <p:txBody>
          <a:bodyPr/>
          <a:lstStyle/>
          <a:p>
            <a:r>
              <a:rPr lang="en-US" dirty="0" smtClean="0"/>
              <a:t>What makes a great teacher?</a:t>
            </a:r>
          </a:p>
          <a:p>
            <a:r>
              <a:rPr lang="en-US" i="1" dirty="0" smtClean="0"/>
              <a:t>Disconnecting </a:t>
            </a:r>
            <a:r>
              <a:rPr lang="en-US" dirty="0" smtClean="0"/>
              <a:t>at </a:t>
            </a:r>
            <a:r>
              <a:rPr lang="en-US" dirty="0" err="1" smtClean="0"/>
              <a:t>USCOTS</a:t>
            </a:r>
            <a:endParaRPr lang="en-US" dirty="0"/>
          </a:p>
          <a:p>
            <a:r>
              <a:rPr lang="en-US" dirty="0" smtClean="0"/>
              <a:t>Scholarship of teaching and learning (</a:t>
            </a:r>
            <a:r>
              <a:rPr lang="en-US" dirty="0" err="1" smtClean="0"/>
              <a:t>SoTL</a:t>
            </a:r>
            <a:r>
              <a:rPr lang="en-US" dirty="0" smtClean="0"/>
              <a:t>)</a:t>
            </a:r>
          </a:p>
          <a:p>
            <a:r>
              <a:rPr lang="en-US" dirty="0" smtClean="0"/>
              <a:t>Growing up in my village</a:t>
            </a:r>
          </a:p>
          <a:p>
            <a:r>
              <a:rPr lang="en-US" dirty="0" smtClean="0"/>
              <a:t>Building your own village</a:t>
            </a:r>
          </a:p>
        </p:txBody>
      </p:sp>
    </p:spTree>
    <p:extLst>
      <p:ext uri="{BB962C8B-B14F-4D97-AF65-F5344CB8AC3E}">
        <p14:creationId xmlns:p14="http://schemas.microsoft.com/office/powerpoint/2010/main" val="2082746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learning theory</a:t>
            </a:r>
            <a:br>
              <a:rPr lang="en-US" dirty="0" smtClean="0"/>
            </a:br>
            <a:r>
              <a:rPr lang="en-US" dirty="0" smtClean="0"/>
              <a:t>&amp; educational psychology</a:t>
            </a:r>
            <a:endParaRPr lang="en-US" dirty="0"/>
          </a:p>
        </p:txBody>
      </p:sp>
      <p:sp>
        <p:nvSpPr>
          <p:cNvPr id="3" name="Content Placeholder 2"/>
          <p:cNvSpPr>
            <a:spLocks noGrp="1"/>
          </p:cNvSpPr>
          <p:nvPr>
            <p:ph idx="1"/>
          </p:nvPr>
        </p:nvSpPr>
        <p:spPr>
          <a:xfrm>
            <a:off x="457200" y="1609416"/>
            <a:ext cx="7620000" cy="5248584"/>
          </a:xfrm>
        </p:spPr>
        <p:txBody>
          <a:bodyPr>
            <a:normAutofit fontScale="92500" lnSpcReduction="20000"/>
          </a:bodyPr>
          <a:lstStyle/>
          <a:p>
            <a:r>
              <a:rPr lang="en-US" sz="2700" dirty="0"/>
              <a:t>Bloom’s Taxonomy/Webb’s Depth of </a:t>
            </a:r>
            <a:r>
              <a:rPr lang="en-US" sz="2700" dirty="0" smtClean="0"/>
              <a:t>Knowledge</a:t>
            </a:r>
            <a:endParaRPr lang="en-US" sz="2700" dirty="0"/>
          </a:p>
          <a:p>
            <a:r>
              <a:rPr lang="en-US" sz="2700" dirty="0"/>
              <a:t>Common themes in successful international mathematics education (Stigler &amp; </a:t>
            </a:r>
            <a:r>
              <a:rPr lang="en-US" sz="2700" dirty="0" err="1" smtClean="0"/>
              <a:t>Hiebert</a:t>
            </a:r>
            <a:r>
              <a:rPr lang="en-US" sz="2700" dirty="0" smtClean="0"/>
              <a:t>)</a:t>
            </a:r>
            <a:endParaRPr lang="en-US" sz="2700" dirty="0"/>
          </a:p>
          <a:p>
            <a:pPr lvl="1"/>
            <a:r>
              <a:rPr lang="en-US" sz="2400" dirty="0" smtClean="0"/>
              <a:t>Deliberate practice</a:t>
            </a:r>
          </a:p>
          <a:p>
            <a:pPr lvl="1"/>
            <a:r>
              <a:rPr lang="en-US" sz="2400" dirty="0" smtClean="0"/>
              <a:t>Making explicit connections</a:t>
            </a:r>
          </a:p>
          <a:p>
            <a:pPr lvl="1"/>
            <a:r>
              <a:rPr lang="en-US" sz="2400" dirty="0" smtClean="0"/>
              <a:t>Productive Struggle</a:t>
            </a:r>
          </a:p>
          <a:p>
            <a:r>
              <a:rPr lang="en-US" sz="2700" dirty="0" smtClean="0"/>
              <a:t>“</a:t>
            </a:r>
            <a:r>
              <a:rPr lang="en-US" sz="2700" dirty="0"/>
              <a:t>Applying Cognitive Theory to Statistics Instruction” (Lovett &amp; </a:t>
            </a:r>
            <a:r>
              <a:rPr lang="en-US" sz="2700" dirty="0" smtClean="0"/>
              <a:t>Greenhouse)</a:t>
            </a:r>
            <a:endParaRPr lang="en-US" sz="2700" dirty="0"/>
          </a:p>
          <a:p>
            <a:pPr lvl="1"/>
            <a:r>
              <a:rPr lang="en-US" sz="2400" dirty="0"/>
              <a:t>Time on </a:t>
            </a:r>
            <a:r>
              <a:rPr lang="en-US" sz="2400" dirty="0" smtClean="0"/>
              <a:t>task</a:t>
            </a:r>
            <a:endParaRPr lang="en-US" sz="2400" dirty="0"/>
          </a:p>
          <a:p>
            <a:pPr lvl="1"/>
            <a:r>
              <a:rPr lang="en-US" sz="2400" dirty="0"/>
              <a:t>Knowledge is context-specific and learning must integrate new knowledge with existing beliefs</a:t>
            </a:r>
          </a:p>
          <a:p>
            <a:pPr lvl="1"/>
            <a:r>
              <a:rPr lang="en-US" sz="2400" dirty="0"/>
              <a:t>Real-time feedback promotes efficient learning</a:t>
            </a:r>
          </a:p>
          <a:p>
            <a:pPr lvl="1"/>
            <a:r>
              <a:rPr lang="en-US" sz="2400" dirty="0"/>
              <a:t>Learning decreases as mental load </a:t>
            </a:r>
            <a:r>
              <a:rPr lang="en-US" sz="2400" dirty="0" smtClean="0"/>
              <a:t>increases</a:t>
            </a:r>
          </a:p>
          <a:p>
            <a:r>
              <a:rPr lang="en-US" sz="2700" dirty="0" smtClean="0"/>
              <a:t>Understanding by Design (Wiggins &amp; </a:t>
            </a:r>
            <a:r>
              <a:rPr lang="en-US" sz="2700" dirty="0" err="1" smtClean="0"/>
              <a:t>McTighe</a:t>
            </a:r>
            <a:r>
              <a:rPr lang="en-US" sz="2700" dirty="0" smtClean="0"/>
              <a:t>)</a:t>
            </a:r>
          </a:p>
          <a:p>
            <a:pPr lvl="1"/>
            <a:r>
              <a:rPr lang="en-US" sz="2400" dirty="0" smtClean="0"/>
              <a:t>Goals -&gt; Assessments -&gt; Learning Experiences</a:t>
            </a:r>
            <a:endParaRPr lang="en-US" sz="2400" dirty="0"/>
          </a:p>
        </p:txBody>
      </p:sp>
      <p:sp>
        <p:nvSpPr>
          <p:cNvPr id="4" name="Rectangle 3"/>
          <p:cNvSpPr/>
          <p:nvPr/>
        </p:nvSpPr>
        <p:spPr>
          <a:xfrm>
            <a:off x="3733800" y="6324600"/>
            <a:ext cx="3200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800" y="6324600"/>
            <a:ext cx="3200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4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8" fill="hold" grpId="0" nodeType="clickEffect">
                                  <p:stCondLst>
                                    <p:cond delay="0"/>
                                  </p:stCondLst>
                                  <p:childTnLst>
                                    <p:animEffect transition="out" filter="wipe(left)">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xit" presetSubtype="8" fill="hold" grpId="0" nodeType="clickEffect">
                                  <p:stCondLst>
                                    <p:cond delay="0"/>
                                  </p:stCondLst>
                                  <p:childTnLst>
                                    <p:animEffect transition="out" filter="wipe(left)">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Ser</a:t>
            </a:r>
            <a:r>
              <a:rPr lang="en-US" dirty="0" smtClean="0"/>
              <a:t> – growing up (2010-today)</a:t>
            </a:r>
            <a:endParaRPr lang="en-US" dirty="0"/>
          </a:p>
        </p:txBody>
      </p:sp>
      <p:sp>
        <p:nvSpPr>
          <p:cNvPr id="3" name="Content Placeholder 2"/>
          <p:cNvSpPr>
            <a:spLocks noGrp="1"/>
          </p:cNvSpPr>
          <p:nvPr>
            <p:ph idx="1"/>
          </p:nvPr>
        </p:nvSpPr>
        <p:spPr>
          <a:xfrm>
            <a:off x="457200" y="1609416"/>
            <a:ext cx="7543800" cy="5172384"/>
          </a:xfrm>
        </p:spPr>
        <p:txBody>
          <a:bodyPr>
            <a:normAutofit/>
          </a:bodyPr>
          <a:lstStyle/>
          <a:p>
            <a:r>
              <a:rPr lang="en-US" dirty="0" smtClean="0"/>
              <a:t>PARLO NSF </a:t>
            </a:r>
            <a:r>
              <a:rPr lang="en-US" dirty="0"/>
              <a:t>s</a:t>
            </a:r>
            <a:r>
              <a:rPr lang="en-US" dirty="0" smtClean="0"/>
              <a:t>tudy – Preliminary results</a:t>
            </a:r>
          </a:p>
          <a:p>
            <a:pPr lvl="1"/>
            <a:r>
              <a:rPr lang="en-US" dirty="0" smtClean="0"/>
              <a:t>Teachers loved the system, but not the workload</a:t>
            </a:r>
          </a:p>
          <a:p>
            <a:pPr lvl="1"/>
            <a:r>
              <a:rPr lang="en-US" dirty="0" smtClean="0"/>
              <a:t>Content tests – no increase</a:t>
            </a:r>
          </a:p>
          <a:p>
            <a:pPr lvl="1"/>
            <a:r>
              <a:rPr lang="en-US" dirty="0"/>
              <a:t>A</a:t>
            </a:r>
            <a:r>
              <a:rPr lang="en-US" dirty="0" smtClean="0"/>
              <a:t>ttitudes – decrease</a:t>
            </a:r>
          </a:p>
          <a:p>
            <a:pPr lvl="1"/>
            <a:r>
              <a:rPr lang="en-US" dirty="0" smtClean="0"/>
              <a:t>State tests – causal?</a:t>
            </a:r>
          </a:p>
          <a:p>
            <a:r>
              <a:rPr lang="en-US" dirty="0" smtClean="0"/>
              <a:t>Fun in the classroom</a:t>
            </a:r>
          </a:p>
          <a:p>
            <a:pPr lvl="1"/>
            <a:r>
              <a:rPr lang="en-US" dirty="0" smtClean="0">
                <a:sym typeface="Wingdings" panose="05000000000000000000" pitchFamily="2" charset="2"/>
              </a:rPr>
              <a:t>Fun video before exams to reduce anxiety</a:t>
            </a:r>
          </a:p>
          <a:p>
            <a:pPr lvl="2"/>
            <a:r>
              <a:rPr lang="en-US" dirty="0" smtClean="0">
                <a:sym typeface="Wingdings" panose="05000000000000000000" pitchFamily="2" charset="2"/>
              </a:rPr>
              <a:t>No impact!</a:t>
            </a:r>
          </a:p>
          <a:p>
            <a:pPr lvl="2"/>
            <a:r>
              <a:rPr lang="en-US" dirty="0" smtClean="0">
                <a:sym typeface="Wingdings" panose="05000000000000000000" pitchFamily="2" charset="2"/>
              </a:rPr>
              <a:t>High anxiety related to low exam scores</a:t>
            </a:r>
            <a:endParaRPr lang="en-US" dirty="0">
              <a:sym typeface="Wingdings" panose="05000000000000000000" pitchFamily="2" charset="2"/>
            </a:endParaRPr>
          </a:p>
          <a:p>
            <a:r>
              <a:rPr lang="en-US" dirty="0" smtClean="0"/>
              <a:t>Attitudes</a:t>
            </a:r>
          </a:p>
          <a:p>
            <a:pPr lvl="1"/>
            <a:r>
              <a:rPr lang="en-US" dirty="0" smtClean="0"/>
              <a:t>Instructor characteristics, Pre-post analysis</a:t>
            </a:r>
          </a:p>
          <a:p>
            <a:pPr lvl="1"/>
            <a:r>
              <a:rPr lang="en-US" dirty="0" smtClean="0"/>
              <a:t>Villanova attitudes study</a:t>
            </a:r>
            <a:endParaRPr lang="en-US" dirty="0"/>
          </a:p>
        </p:txBody>
      </p:sp>
      <p:sp>
        <p:nvSpPr>
          <p:cNvPr id="4" name="Rectangle 3"/>
          <p:cNvSpPr/>
          <p:nvPr/>
        </p:nvSpPr>
        <p:spPr>
          <a:xfrm>
            <a:off x="4495800" y="2133600"/>
            <a:ext cx="3124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9400" y="2514600"/>
            <a:ext cx="3124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0" y="2971800"/>
            <a:ext cx="3124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4600" y="3352800"/>
            <a:ext cx="3124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4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wipe(left)">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wipe(left)">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wipe(left)">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wipe(left)">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wipe(left)">
                                      <p:cBhvr>
                                        <p:cTn id="7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dirty="0" smtClean="0"/>
              <a:t>Villanova attitudes study</a:t>
            </a:r>
            <a:endParaRPr lang="en-US" dirty="0"/>
          </a:p>
        </p:txBody>
      </p:sp>
      <p:sp>
        <p:nvSpPr>
          <p:cNvPr id="3" name="Content Placeholder 2"/>
          <p:cNvSpPr>
            <a:spLocks noGrp="1"/>
          </p:cNvSpPr>
          <p:nvPr>
            <p:ph idx="1"/>
          </p:nvPr>
        </p:nvSpPr>
        <p:spPr>
          <a:xfrm>
            <a:off x="304800" y="1295400"/>
            <a:ext cx="7696200" cy="5248584"/>
          </a:xfrm>
        </p:spPr>
        <p:txBody>
          <a:bodyPr>
            <a:normAutofit lnSpcReduction="10000"/>
          </a:bodyPr>
          <a:lstStyle/>
          <a:p>
            <a:r>
              <a:rPr lang="en-US" dirty="0" smtClean="0"/>
              <a:t>First day impact</a:t>
            </a:r>
          </a:p>
          <a:p>
            <a:pPr lvl="1"/>
            <a:r>
              <a:rPr lang="en-US" dirty="0" smtClean="0"/>
              <a:t>Affect and Difficulty higher after the first day</a:t>
            </a:r>
          </a:p>
          <a:p>
            <a:pPr lvl="1"/>
            <a:r>
              <a:rPr lang="en-US" dirty="0" smtClean="0"/>
              <a:t>There is large variability across professors</a:t>
            </a:r>
          </a:p>
          <a:p>
            <a:pPr lvl="1"/>
            <a:r>
              <a:rPr lang="en-US" dirty="0" smtClean="0"/>
              <a:t>If these results were applied to eight published studies on student attitudes, conclusions would change for seven of them!</a:t>
            </a:r>
          </a:p>
          <a:p>
            <a:pPr lvl="1"/>
            <a:r>
              <a:rPr lang="en-US" dirty="0" smtClean="0"/>
              <a:t>Future research – what contributes to changing student impact on the first day?</a:t>
            </a:r>
          </a:p>
          <a:p>
            <a:r>
              <a:rPr lang="en-US" dirty="0" smtClean="0"/>
              <a:t>Relationship with course grade</a:t>
            </a:r>
          </a:p>
          <a:p>
            <a:pPr lvl="1"/>
            <a:r>
              <a:rPr lang="en-US" dirty="0" smtClean="0"/>
              <a:t>Affect </a:t>
            </a:r>
            <a:r>
              <a:rPr lang="en-US" dirty="0"/>
              <a:t>and Cognitive Competence had a moderate positive relationship</a:t>
            </a:r>
          </a:p>
          <a:p>
            <a:pPr lvl="1"/>
            <a:r>
              <a:rPr lang="en-US" dirty="0"/>
              <a:t>Value and Difficulty had a weak positive relationship</a:t>
            </a:r>
          </a:p>
          <a:p>
            <a:pPr lvl="1"/>
            <a:r>
              <a:rPr lang="en-US" dirty="0"/>
              <a:t>Interest and Effort had minimal relationship</a:t>
            </a:r>
          </a:p>
          <a:p>
            <a:pPr lvl="1"/>
            <a:endParaRPr lang="en-US" dirty="0"/>
          </a:p>
        </p:txBody>
      </p:sp>
    </p:spTree>
    <p:extLst>
      <p:ext uri="{BB962C8B-B14F-4D97-AF65-F5344CB8AC3E}">
        <p14:creationId xmlns:p14="http://schemas.microsoft.com/office/powerpoint/2010/main" val="14624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fontScale="90000"/>
          </a:bodyPr>
          <a:lstStyle/>
          <a:p>
            <a:r>
              <a:rPr lang="en-US" dirty="0" smtClean="0"/>
              <a:t>Long-term retention (prelim)</a:t>
            </a:r>
            <a:endParaRPr lang="en-US" dirty="0"/>
          </a:p>
        </p:txBody>
      </p:sp>
      <p:sp>
        <p:nvSpPr>
          <p:cNvPr id="3" name="Content Placeholder 2"/>
          <p:cNvSpPr>
            <a:spLocks noGrp="1"/>
          </p:cNvSpPr>
          <p:nvPr>
            <p:ph idx="1"/>
          </p:nvPr>
        </p:nvSpPr>
        <p:spPr>
          <a:xfrm>
            <a:off x="457200" y="1304616"/>
            <a:ext cx="7696200" cy="5553384"/>
          </a:xfrm>
        </p:spPr>
        <p:txBody>
          <a:bodyPr>
            <a:normAutofit fontScale="92500" lnSpcReduction="10000"/>
          </a:bodyPr>
          <a:lstStyle/>
          <a:p>
            <a:r>
              <a:rPr lang="en-US" dirty="0" smtClean="0"/>
              <a:t>Three-year follow-up in </a:t>
            </a:r>
            <a:r>
              <a:rPr lang="en-US" dirty="0"/>
              <a:t>b</a:t>
            </a:r>
            <a:r>
              <a:rPr lang="en-US" dirty="0" smtClean="0"/>
              <a:t>usiness students</a:t>
            </a:r>
          </a:p>
          <a:p>
            <a:r>
              <a:rPr lang="en-US" dirty="0" smtClean="0"/>
              <a:t>Impact career path?  Business </a:t>
            </a:r>
            <a:r>
              <a:rPr lang="en-US" dirty="0"/>
              <a:t>analytics </a:t>
            </a:r>
            <a:r>
              <a:rPr lang="en-US" dirty="0" smtClean="0"/>
              <a:t>courses</a:t>
            </a:r>
          </a:p>
          <a:p>
            <a:pPr lvl="1"/>
            <a:r>
              <a:rPr lang="en-US" dirty="0" smtClean="0"/>
              <a:t>Not related to post-course attitudes and grades</a:t>
            </a:r>
          </a:p>
          <a:p>
            <a:r>
              <a:rPr lang="en-US" dirty="0" smtClean="0"/>
              <a:t>Long-term attitudes were related to…</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Long-term </a:t>
            </a:r>
            <a:r>
              <a:rPr lang="en-US" dirty="0"/>
              <a:t>c</a:t>
            </a:r>
            <a:r>
              <a:rPr lang="en-US" dirty="0" smtClean="0"/>
              <a:t>ontent test score</a:t>
            </a:r>
          </a:p>
          <a:p>
            <a:pPr lvl="1"/>
            <a:r>
              <a:rPr lang="en-US" dirty="0" smtClean="0"/>
              <a:t>Related to HS stat class, Math SAT, and Post Affect</a:t>
            </a:r>
          </a:p>
        </p:txBody>
      </p:sp>
      <p:graphicFrame>
        <p:nvGraphicFramePr>
          <p:cNvPr id="4" name="Table 3"/>
          <p:cNvGraphicFramePr>
            <a:graphicFrameLocks noGrp="1"/>
          </p:cNvGraphicFramePr>
          <p:nvPr>
            <p:extLst>
              <p:ext uri="{D42A27DB-BD31-4B8C-83A1-F6EECF244321}">
                <p14:modId xmlns:p14="http://schemas.microsoft.com/office/powerpoint/2010/main" val="2027629618"/>
              </p:ext>
            </p:extLst>
          </p:nvPr>
        </p:nvGraphicFramePr>
        <p:xfrm>
          <a:off x="1143000" y="2895600"/>
          <a:ext cx="6059805" cy="2763520"/>
        </p:xfrm>
        <a:graphic>
          <a:graphicData uri="http://schemas.openxmlformats.org/drawingml/2006/table">
            <a:tbl>
              <a:tblPr firstRow="1" bandRow="1">
                <a:tableStyleId>{5C22544A-7EE6-4342-B048-85BDC9FD1C3A}</a:tableStyleId>
              </a:tblPr>
              <a:tblGrid>
                <a:gridCol w="1524000"/>
                <a:gridCol w="1524000"/>
                <a:gridCol w="3011805"/>
              </a:tblGrid>
              <a:tr h="370840">
                <a:tc>
                  <a:txBody>
                    <a:bodyPr/>
                    <a:lstStyle/>
                    <a:p>
                      <a:r>
                        <a:rPr lang="en-US" dirty="0" smtClean="0"/>
                        <a:t>Long-term</a:t>
                      </a:r>
                      <a:r>
                        <a:rPr lang="en-US" baseline="0" dirty="0" smtClean="0"/>
                        <a:t> </a:t>
                      </a:r>
                      <a:r>
                        <a:rPr lang="en-US" dirty="0" smtClean="0"/>
                        <a:t>Attitude</a:t>
                      </a:r>
                      <a:endParaRPr lang="en-US" dirty="0"/>
                    </a:p>
                  </a:txBody>
                  <a:tcPr/>
                </a:tc>
                <a:tc>
                  <a:txBody>
                    <a:bodyPr/>
                    <a:lstStyle/>
                    <a:p>
                      <a:r>
                        <a:rPr lang="en-US" dirty="0" smtClean="0"/>
                        <a:t>Post-</a:t>
                      </a:r>
                      <a:r>
                        <a:rPr lang="en-US" baseline="0" dirty="0" smtClean="0"/>
                        <a:t> Attitude</a:t>
                      </a:r>
                      <a:endParaRPr lang="en-US" dirty="0"/>
                    </a:p>
                  </a:txBody>
                  <a:tcPr/>
                </a:tc>
                <a:tc>
                  <a:txBody>
                    <a:bodyPr/>
                    <a:lstStyle/>
                    <a:p>
                      <a:r>
                        <a:rPr lang="en-US" dirty="0" smtClean="0"/>
                        <a:t>Additional Variables</a:t>
                      </a:r>
                      <a:endParaRPr lang="en-US" dirty="0"/>
                    </a:p>
                  </a:txBody>
                  <a:tcPr/>
                </a:tc>
              </a:tr>
              <a:tr h="370840">
                <a:tc>
                  <a:txBody>
                    <a:bodyPr/>
                    <a:lstStyle/>
                    <a:p>
                      <a:r>
                        <a:rPr lang="en-US" dirty="0" smtClean="0"/>
                        <a:t>Affect</a:t>
                      </a:r>
                      <a:endParaRPr lang="en-US" dirty="0"/>
                    </a:p>
                  </a:txBody>
                  <a:tcPr/>
                </a:tc>
                <a:tc>
                  <a:txBody>
                    <a:bodyPr/>
                    <a:lstStyle/>
                    <a:p>
                      <a:r>
                        <a:rPr lang="en-US" dirty="0" smtClean="0"/>
                        <a:t>Yes</a:t>
                      </a:r>
                      <a:endParaRPr lang="en-US" dirty="0"/>
                    </a:p>
                  </a:txBody>
                  <a:tcPr/>
                </a:tc>
                <a:tc>
                  <a:txBody>
                    <a:bodyPr/>
                    <a:lstStyle/>
                    <a:p>
                      <a:r>
                        <a:rPr lang="en-US" dirty="0" smtClean="0"/>
                        <a:t>Course grade, HS</a:t>
                      </a:r>
                      <a:r>
                        <a:rPr lang="en-US" baseline="0" dirty="0" smtClean="0"/>
                        <a:t> stat class</a:t>
                      </a:r>
                      <a:endParaRPr lang="en-US" dirty="0"/>
                    </a:p>
                  </a:txBody>
                  <a:tcPr/>
                </a:tc>
              </a:tr>
              <a:tr h="370840">
                <a:tc>
                  <a:txBody>
                    <a:bodyPr/>
                    <a:lstStyle/>
                    <a:p>
                      <a:r>
                        <a:rPr lang="en-US" dirty="0" smtClean="0"/>
                        <a:t>Cognitive</a:t>
                      </a:r>
                    </a:p>
                    <a:p>
                      <a:r>
                        <a:rPr lang="en-US" dirty="0" smtClean="0"/>
                        <a:t>Competence</a:t>
                      </a:r>
                      <a:endParaRPr lang="en-US" dirty="0"/>
                    </a:p>
                  </a:txBody>
                  <a:tcPr/>
                </a:tc>
                <a:tc>
                  <a:txBody>
                    <a:bodyPr/>
                    <a:lstStyle/>
                    <a:p>
                      <a:r>
                        <a:rPr lang="en-US" dirty="0" smtClean="0"/>
                        <a:t>No</a:t>
                      </a:r>
                      <a:endParaRPr lang="en-US" dirty="0"/>
                    </a:p>
                  </a:txBody>
                  <a:tcPr/>
                </a:tc>
                <a:tc>
                  <a:txBody>
                    <a:bodyPr/>
                    <a:lstStyle/>
                    <a:p>
                      <a:r>
                        <a:rPr lang="en-US" dirty="0" smtClean="0"/>
                        <a:t>Course grade, HS stat</a:t>
                      </a:r>
                      <a:r>
                        <a:rPr lang="en-US" baseline="0" dirty="0" smtClean="0"/>
                        <a:t> class</a:t>
                      </a:r>
                      <a:endParaRPr lang="en-US" dirty="0"/>
                    </a:p>
                  </a:txBody>
                  <a:tcPr/>
                </a:tc>
              </a:tr>
              <a:tr h="370840">
                <a:tc>
                  <a:txBody>
                    <a:bodyPr/>
                    <a:lstStyle/>
                    <a:p>
                      <a:r>
                        <a:rPr lang="en-US" dirty="0" smtClean="0"/>
                        <a:t>Difficulty</a:t>
                      </a:r>
                      <a:endParaRPr lang="en-US" dirty="0"/>
                    </a:p>
                  </a:txBody>
                  <a:tcPr/>
                </a:tc>
                <a:tc>
                  <a:txBody>
                    <a:bodyPr/>
                    <a:lstStyle/>
                    <a:p>
                      <a:r>
                        <a:rPr lang="en-US" dirty="0" smtClean="0"/>
                        <a:t>No</a:t>
                      </a:r>
                      <a:endParaRPr lang="en-US" dirty="0"/>
                    </a:p>
                  </a:txBody>
                  <a:tcPr/>
                </a:tc>
                <a:tc>
                  <a:txBody>
                    <a:bodyPr/>
                    <a:lstStyle/>
                    <a:p>
                      <a:r>
                        <a:rPr lang="en-US" dirty="0" smtClean="0"/>
                        <a:t>HS stat class</a:t>
                      </a:r>
                      <a:endParaRPr lang="en-US" dirty="0"/>
                    </a:p>
                  </a:txBody>
                  <a:tcPr/>
                </a:tc>
              </a:tr>
              <a:tr h="370840">
                <a:tc>
                  <a:txBody>
                    <a:bodyPr/>
                    <a:lstStyle/>
                    <a:p>
                      <a:r>
                        <a:rPr lang="en-US" dirty="0" smtClean="0"/>
                        <a:t>Value</a:t>
                      </a:r>
                      <a:endParaRPr lang="en-US" dirty="0"/>
                    </a:p>
                  </a:txBody>
                  <a:tcPr/>
                </a:tc>
                <a:tc>
                  <a:txBody>
                    <a:bodyPr/>
                    <a:lstStyle/>
                    <a:p>
                      <a:r>
                        <a:rPr lang="en-US" dirty="0" smtClean="0"/>
                        <a:t>Yes</a:t>
                      </a:r>
                      <a:endParaRPr lang="en-US" dirty="0"/>
                    </a:p>
                  </a:txBody>
                  <a:tcPr/>
                </a:tc>
                <a:tc>
                  <a:txBody>
                    <a:bodyPr/>
                    <a:lstStyle/>
                    <a:p>
                      <a:r>
                        <a:rPr lang="en-US" dirty="0" smtClean="0"/>
                        <a:t>Instructor</a:t>
                      </a:r>
                      <a:endParaRPr lang="en-US" dirty="0"/>
                    </a:p>
                  </a:txBody>
                  <a:tcPr/>
                </a:tc>
              </a:tr>
              <a:tr h="370840">
                <a:tc>
                  <a:txBody>
                    <a:bodyPr/>
                    <a:lstStyle/>
                    <a:p>
                      <a:r>
                        <a:rPr lang="en-US" dirty="0" smtClean="0"/>
                        <a:t>Interest</a:t>
                      </a:r>
                      <a:endParaRPr lang="en-US" dirty="0"/>
                    </a:p>
                  </a:txBody>
                  <a:tcPr/>
                </a:tc>
                <a:tc>
                  <a:txBody>
                    <a:bodyPr/>
                    <a:lstStyle/>
                    <a:p>
                      <a:r>
                        <a:rPr lang="en-US" dirty="0" smtClean="0"/>
                        <a:t>Yes</a:t>
                      </a:r>
                      <a:endParaRPr lang="en-US" dirty="0"/>
                    </a:p>
                  </a:txBody>
                  <a:tcPr/>
                </a:tc>
                <a:tc>
                  <a:txBody>
                    <a:bodyPr/>
                    <a:lstStyle/>
                    <a:p>
                      <a:r>
                        <a:rPr lang="en-US" dirty="0" smtClean="0"/>
                        <a:t>None</a:t>
                      </a:r>
                      <a:endParaRPr lang="en-US" dirty="0"/>
                    </a:p>
                  </a:txBody>
                  <a:tcPr/>
                </a:tc>
              </a:tr>
            </a:tbl>
          </a:graphicData>
        </a:graphic>
      </p:graphicFrame>
      <p:sp>
        <p:nvSpPr>
          <p:cNvPr id="5" name="Rectangle 4"/>
          <p:cNvSpPr/>
          <p:nvPr/>
        </p:nvSpPr>
        <p:spPr>
          <a:xfrm>
            <a:off x="2667000" y="3505200"/>
            <a:ext cx="1524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3505200"/>
            <a:ext cx="32004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20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xit" presetSubtype="8" fill="hold" grpId="0" nodeType="withEffect">
                                  <p:stCondLst>
                                    <p:cond delay="0"/>
                                  </p:stCondLst>
                                  <p:childTnLst>
                                    <p:animEffect transition="out" filter="wipe(left)">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22" presetClass="exit" presetSubtype="8" fill="hold" grpId="0" nodeType="withEffect">
                                  <p:stCondLst>
                                    <p:cond delay="0"/>
                                  </p:stCondLst>
                                  <p:childTnLst>
                                    <p:animEffect transition="out" filter="wipe(left)">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ipe(left)">
                                      <p:cBhvr>
                                        <p:cTn id="29" dur="500"/>
                                        <p:tgtEl>
                                          <p:spTgt spid="3">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wipe(left)">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the decade</a:t>
            </a:r>
            <a:endParaRPr lang="en-US" dirty="0"/>
          </a:p>
        </p:txBody>
      </p:sp>
      <p:sp>
        <p:nvSpPr>
          <p:cNvPr id="3" name="Content Placeholder 2"/>
          <p:cNvSpPr>
            <a:spLocks noGrp="1"/>
          </p:cNvSpPr>
          <p:nvPr>
            <p:ph idx="1"/>
          </p:nvPr>
        </p:nvSpPr>
        <p:spPr/>
        <p:txBody>
          <a:bodyPr/>
          <a:lstStyle/>
          <a:p>
            <a:r>
              <a:rPr lang="en-US" dirty="0"/>
              <a:t>Seek evidence of your teaching effectiveness</a:t>
            </a:r>
          </a:p>
          <a:p>
            <a:r>
              <a:rPr lang="en-US" dirty="0" smtClean="0"/>
              <a:t>Getting started can be hard</a:t>
            </a:r>
          </a:p>
          <a:p>
            <a:r>
              <a:rPr lang="en-US" dirty="0" smtClean="0"/>
              <a:t>Ask the questions</a:t>
            </a:r>
          </a:p>
          <a:p>
            <a:pPr lvl="1"/>
            <a:r>
              <a:rPr lang="en-US" dirty="0" smtClean="0"/>
              <a:t>“does it work”?</a:t>
            </a:r>
          </a:p>
          <a:p>
            <a:pPr lvl="1"/>
            <a:r>
              <a:rPr lang="en-US" dirty="0" smtClean="0"/>
              <a:t>“how do I know”?</a:t>
            </a:r>
          </a:p>
          <a:p>
            <a:r>
              <a:rPr lang="en-US" u="sng" dirty="0" smtClean="0"/>
              <a:t>Make connections</a:t>
            </a:r>
            <a:r>
              <a:rPr lang="en-US" dirty="0" smtClean="0"/>
              <a:t> with friends / colleagues</a:t>
            </a:r>
          </a:p>
          <a:p>
            <a:r>
              <a:rPr lang="en-US" dirty="0" smtClean="0"/>
              <a:t>…with diverse interests</a:t>
            </a:r>
          </a:p>
        </p:txBody>
      </p:sp>
      <p:sp>
        <p:nvSpPr>
          <p:cNvPr id="4" name="TextBox 3"/>
          <p:cNvSpPr txBox="1"/>
          <p:nvPr/>
        </p:nvSpPr>
        <p:spPr>
          <a:xfrm>
            <a:off x="381000" y="5124271"/>
            <a:ext cx="6477000" cy="1200329"/>
          </a:xfrm>
          <a:prstGeom prst="rect">
            <a:avLst/>
          </a:prstGeom>
          <a:noFill/>
        </p:spPr>
        <p:txBody>
          <a:bodyPr wrap="square" rtlCol="0">
            <a:spAutoFit/>
          </a:bodyPr>
          <a:lstStyle/>
          <a:p>
            <a:r>
              <a:rPr lang="en-US" b="1" dirty="0">
                <a:solidFill>
                  <a:srgbClr val="FF0000"/>
                </a:solidFill>
              </a:rPr>
              <a:t>The secret of getting ahead is getting started. The secret of getting started is breaking your complex overwhelming tasks into small manageable tasks, and starting on the first </a:t>
            </a:r>
            <a:r>
              <a:rPr lang="en-US" b="1" dirty="0" smtClean="0">
                <a:solidFill>
                  <a:srgbClr val="FF0000"/>
                </a:solidFill>
              </a:rPr>
              <a:t>one.  --- Mark Twain</a:t>
            </a:r>
          </a:p>
        </p:txBody>
      </p:sp>
      <p:pic>
        <p:nvPicPr>
          <p:cNvPr id="11266" name="Picture 2" descr="https://encrypted-tbn2.gstatic.com/images?q=tbn:ANd9GcTgzzTPYkOi1ZDZZnqFTUKaTqiHn8nxvKbwnww6GaUyBdUC04c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012" y="4800600"/>
            <a:ext cx="155918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58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1266"/>
                                        </p:tgtEl>
                                        <p:attrNameLst>
                                          <p:attrName>style.visibility</p:attrName>
                                        </p:attrNameLst>
                                      </p:cBhvr>
                                      <p:to>
                                        <p:strVal val="visible"/>
                                      </p:to>
                                    </p:set>
                                    <p:animEffect transition="in" filter="fade">
                                      <p:cBhvr>
                                        <p:cTn id="18" dur="500"/>
                                        <p:tgtEl>
                                          <p:spTgt spid="112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the decade</a:t>
            </a:r>
            <a:endParaRPr lang="en-US" dirty="0"/>
          </a:p>
        </p:txBody>
      </p:sp>
      <p:sp>
        <p:nvSpPr>
          <p:cNvPr id="3" name="Content Placeholder 2"/>
          <p:cNvSpPr>
            <a:spLocks noGrp="1"/>
          </p:cNvSpPr>
          <p:nvPr>
            <p:ph idx="1"/>
          </p:nvPr>
        </p:nvSpPr>
        <p:spPr/>
        <p:txBody>
          <a:bodyPr>
            <a:normAutofit/>
          </a:bodyPr>
          <a:lstStyle/>
          <a:p>
            <a:r>
              <a:rPr lang="en-US" dirty="0" smtClean="0"/>
              <a:t>Try new things and be willing to fail</a:t>
            </a:r>
          </a:p>
          <a:p>
            <a:r>
              <a:rPr lang="en-US" dirty="0"/>
              <a:t>Be generous in how you define success</a:t>
            </a:r>
          </a:p>
          <a:p>
            <a:r>
              <a:rPr lang="en-US" dirty="0" smtClean="0"/>
              <a:t>Your first study design won’t be your last</a:t>
            </a:r>
          </a:p>
          <a:p>
            <a:r>
              <a:rPr lang="en-US" dirty="0" smtClean="0"/>
              <a:t>Embrace in the </a:t>
            </a:r>
            <a:r>
              <a:rPr lang="en-US" dirty="0"/>
              <a:t>generous stat </a:t>
            </a:r>
            <a:r>
              <a:rPr lang="en-US" dirty="0" err="1"/>
              <a:t>ed</a:t>
            </a:r>
            <a:r>
              <a:rPr lang="en-US" dirty="0"/>
              <a:t> community</a:t>
            </a:r>
          </a:p>
          <a:p>
            <a:endParaRPr lang="en-US" dirty="0"/>
          </a:p>
        </p:txBody>
      </p:sp>
      <p:sp>
        <p:nvSpPr>
          <p:cNvPr id="4" name="TextBox 3"/>
          <p:cNvSpPr txBox="1"/>
          <p:nvPr/>
        </p:nvSpPr>
        <p:spPr>
          <a:xfrm>
            <a:off x="381000" y="5334000"/>
            <a:ext cx="7010400" cy="1569660"/>
          </a:xfrm>
          <a:prstGeom prst="rect">
            <a:avLst/>
          </a:prstGeom>
          <a:noFill/>
        </p:spPr>
        <p:txBody>
          <a:bodyPr wrap="square" rtlCol="0">
            <a:spAutoFit/>
          </a:bodyPr>
          <a:lstStyle/>
          <a:p>
            <a:r>
              <a:rPr lang="en-US" sz="1600" dirty="0">
                <a:solidFill>
                  <a:srgbClr val="FF0000"/>
                </a:solidFill>
              </a:rPr>
              <a:t>“I have not failed. I’ve just found 10,000 ways that won’t work.” - </a:t>
            </a:r>
            <a:r>
              <a:rPr lang="en-US" sz="1600" dirty="0" smtClean="0">
                <a:solidFill>
                  <a:srgbClr val="FF0000"/>
                </a:solidFill>
              </a:rPr>
              <a:t>	</a:t>
            </a:r>
          </a:p>
          <a:p>
            <a:r>
              <a:rPr lang="en-US" sz="1600" dirty="0">
                <a:solidFill>
                  <a:srgbClr val="FF0000"/>
                </a:solidFill>
              </a:rPr>
              <a:t>	</a:t>
            </a:r>
            <a:r>
              <a:rPr lang="en-US" sz="1600" dirty="0" smtClean="0">
                <a:solidFill>
                  <a:srgbClr val="FF0000"/>
                </a:solidFill>
              </a:rPr>
              <a:t>--- Thomas </a:t>
            </a:r>
            <a:r>
              <a:rPr lang="en-US" sz="1600" dirty="0">
                <a:solidFill>
                  <a:srgbClr val="FF0000"/>
                </a:solidFill>
              </a:rPr>
              <a:t>A. </a:t>
            </a:r>
            <a:r>
              <a:rPr lang="en-US" sz="1600" dirty="0" smtClean="0">
                <a:solidFill>
                  <a:srgbClr val="FF0000"/>
                </a:solidFill>
              </a:rPr>
              <a:t>Edison</a:t>
            </a:r>
          </a:p>
          <a:p>
            <a:r>
              <a:rPr lang="en-US" sz="1600" dirty="0">
                <a:solidFill>
                  <a:srgbClr val="FF0000"/>
                </a:solidFill>
              </a:rPr>
              <a:t>“Failure is so important. We speak about success all the time. It is the ability to resist failure or use failure that often leads to greater success. I’ve met people who don’t want to try for fear of failing</a:t>
            </a:r>
            <a:r>
              <a:rPr lang="en-US" sz="1600" dirty="0" smtClean="0">
                <a:solidFill>
                  <a:srgbClr val="FF0000"/>
                </a:solidFill>
              </a:rPr>
              <a:t>.”</a:t>
            </a:r>
          </a:p>
          <a:p>
            <a:r>
              <a:rPr lang="en-US" sz="1600" dirty="0">
                <a:solidFill>
                  <a:srgbClr val="FF0000"/>
                </a:solidFill>
              </a:rPr>
              <a:t>	</a:t>
            </a:r>
            <a:r>
              <a:rPr lang="en-US" sz="1600" dirty="0" smtClean="0">
                <a:solidFill>
                  <a:srgbClr val="FF0000"/>
                </a:solidFill>
              </a:rPr>
              <a:t>--- </a:t>
            </a:r>
            <a:r>
              <a:rPr lang="en-US" sz="1600" dirty="0" err="1" smtClean="0">
                <a:solidFill>
                  <a:srgbClr val="FF0000"/>
                </a:solidFill>
              </a:rPr>
              <a:t>J.K</a:t>
            </a:r>
            <a:r>
              <a:rPr lang="en-US" sz="1600" dirty="0">
                <a:solidFill>
                  <a:srgbClr val="FF0000"/>
                </a:solidFill>
              </a:rPr>
              <a:t>. Rowling</a:t>
            </a:r>
          </a:p>
        </p:txBody>
      </p:sp>
      <p:pic>
        <p:nvPicPr>
          <p:cNvPr id="5" name="Picture 2" descr="http://upload.wikimedia.org/wikipedia/commons/9/9d/Thomas_Edis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964824"/>
            <a:ext cx="1309239" cy="1673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i.telegraph.co.uk/multimedia/archive/02617/jk_2617100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0759" y="5638800"/>
            <a:ext cx="1953239"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9416"/>
            <a:ext cx="7391400" cy="5019984"/>
          </a:xfrm>
        </p:spPr>
        <p:txBody>
          <a:bodyPr/>
          <a:lstStyle/>
          <a:p>
            <a:r>
              <a:rPr lang="en-US" dirty="0" smtClean="0"/>
              <a:t>What makes a great teacher?</a:t>
            </a:r>
          </a:p>
          <a:p>
            <a:r>
              <a:rPr lang="en-US" i="1" dirty="0" smtClean="0"/>
              <a:t>Disconnecting </a:t>
            </a:r>
            <a:r>
              <a:rPr lang="en-US" dirty="0" smtClean="0"/>
              <a:t>at </a:t>
            </a:r>
            <a:r>
              <a:rPr lang="en-US" dirty="0" err="1" smtClean="0"/>
              <a:t>USCOTS</a:t>
            </a:r>
            <a:endParaRPr lang="en-US" dirty="0"/>
          </a:p>
          <a:p>
            <a:r>
              <a:rPr lang="en-US" dirty="0" smtClean="0"/>
              <a:t>Scholarship of teaching and learning (</a:t>
            </a:r>
            <a:r>
              <a:rPr lang="en-US" dirty="0" err="1" smtClean="0"/>
              <a:t>SoTL</a:t>
            </a:r>
            <a:r>
              <a:rPr lang="en-US" dirty="0" smtClean="0"/>
              <a:t>)</a:t>
            </a:r>
          </a:p>
          <a:p>
            <a:r>
              <a:rPr lang="en-US" dirty="0" smtClean="0"/>
              <a:t>Growing up in my village</a:t>
            </a:r>
          </a:p>
          <a:p>
            <a:r>
              <a:rPr lang="en-US" dirty="0" smtClean="0"/>
              <a:t>Building your own village</a:t>
            </a:r>
          </a:p>
        </p:txBody>
      </p:sp>
    </p:spTree>
    <p:extLst>
      <p:ext uri="{BB962C8B-B14F-4D97-AF65-F5344CB8AC3E}">
        <p14:creationId xmlns:p14="http://schemas.microsoft.com/office/powerpoint/2010/main" val="40070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3">
                                            <p:txEl>
                                              <p:pRg st="4" end="4"/>
                                            </p:txEl>
                                          </p:spTgt>
                                        </p:tgtEl>
                                        <p:attrNameLst>
                                          <p:attrName>style.color</p:attrName>
                                        </p:attrNameLst>
                                      </p:cBhvr>
                                      <p:to>
                                        <a:srgbClr val="00B050"/>
                                      </p:to>
                                    </p:animClr>
                                    <p:animClr clrSpc="rgb" dir="cw">
                                      <p:cBhvr>
                                        <p:cTn id="7" dur="500" fill="hold"/>
                                        <p:tgtEl>
                                          <p:spTgt spid="3">
                                            <p:txEl>
                                              <p:pRg st="4" end="4"/>
                                            </p:txEl>
                                          </p:spTgt>
                                        </p:tgtEl>
                                        <p:attrNameLst>
                                          <p:attrName>fillcolor</p:attrName>
                                        </p:attrNameLst>
                                      </p:cBhvr>
                                      <p:to>
                                        <a:srgbClr val="00B050"/>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your own village</a:t>
            </a:r>
            <a:endParaRPr lang="en-US" dirty="0"/>
          </a:p>
        </p:txBody>
      </p:sp>
      <p:sp>
        <p:nvSpPr>
          <p:cNvPr id="3" name="Content Placeholder 2"/>
          <p:cNvSpPr>
            <a:spLocks noGrp="1"/>
          </p:cNvSpPr>
          <p:nvPr>
            <p:ph idx="1"/>
          </p:nvPr>
        </p:nvSpPr>
        <p:spPr>
          <a:xfrm>
            <a:off x="457200" y="1609416"/>
            <a:ext cx="7696200" cy="5248584"/>
          </a:xfrm>
        </p:spPr>
        <p:txBody>
          <a:bodyPr>
            <a:normAutofit/>
          </a:bodyPr>
          <a:lstStyle/>
          <a:p>
            <a:r>
              <a:rPr lang="en-US" dirty="0" err="1" smtClean="0"/>
              <a:t>SoTL</a:t>
            </a:r>
            <a:r>
              <a:rPr lang="en-US" dirty="0" smtClean="0"/>
              <a:t> in your classroom</a:t>
            </a:r>
          </a:p>
          <a:p>
            <a:pPr lvl="1"/>
            <a:r>
              <a:rPr lang="en-US" dirty="0" smtClean="0"/>
              <a:t>What just didn’t seem to work well or</a:t>
            </a:r>
          </a:p>
          <a:p>
            <a:pPr marL="292608" lvl="1" indent="0">
              <a:buNone/>
            </a:pPr>
            <a:r>
              <a:rPr lang="en-US" dirty="0"/>
              <a:t>	</a:t>
            </a:r>
            <a:r>
              <a:rPr lang="en-US" dirty="0" smtClean="0"/>
              <a:t>what innovation do you want to try?</a:t>
            </a:r>
          </a:p>
          <a:p>
            <a:pPr lvl="1"/>
            <a:r>
              <a:rPr lang="en-US" dirty="0" smtClean="0"/>
              <a:t>Design a small study, focus on one thing</a:t>
            </a:r>
          </a:p>
          <a:p>
            <a:pPr lvl="1"/>
            <a:r>
              <a:rPr lang="en-US" dirty="0" smtClean="0"/>
              <a:t>How will you measure student learning?</a:t>
            </a:r>
          </a:p>
          <a:p>
            <a:pPr lvl="2"/>
            <a:r>
              <a:rPr lang="en-US" dirty="0" smtClean="0"/>
              <a:t>Look for validated assessments</a:t>
            </a:r>
          </a:p>
          <a:p>
            <a:pPr lvl="1"/>
            <a:r>
              <a:rPr lang="en-US" dirty="0"/>
              <a:t>Connect with </a:t>
            </a:r>
            <a:r>
              <a:rPr lang="en-US" dirty="0" smtClean="0"/>
              <a:t>colleagues with similar interests</a:t>
            </a:r>
          </a:p>
          <a:p>
            <a:pPr lvl="1"/>
            <a:r>
              <a:rPr lang="en-US" dirty="0" smtClean="0"/>
              <a:t>If there are insights to share, present at </a:t>
            </a:r>
            <a:r>
              <a:rPr lang="en-US" dirty="0" err="1" smtClean="0"/>
              <a:t>USCOTS</a:t>
            </a:r>
            <a:endParaRPr lang="en-US" dirty="0" smtClean="0"/>
          </a:p>
        </p:txBody>
      </p:sp>
    </p:spTree>
    <p:extLst>
      <p:ext uri="{BB962C8B-B14F-4D97-AF65-F5344CB8AC3E}">
        <p14:creationId xmlns:p14="http://schemas.microsoft.com/office/powerpoint/2010/main" val="6651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resources</a:t>
            </a:r>
            <a:endParaRPr lang="en-US" dirty="0"/>
          </a:p>
        </p:txBody>
      </p:sp>
      <p:sp>
        <p:nvSpPr>
          <p:cNvPr id="3" name="Content Placeholder 2"/>
          <p:cNvSpPr>
            <a:spLocks noGrp="1"/>
          </p:cNvSpPr>
          <p:nvPr>
            <p:ph idx="1"/>
          </p:nvPr>
        </p:nvSpPr>
        <p:spPr/>
        <p:txBody>
          <a:bodyPr/>
          <a:lstStyle/>
          <a:p>
            <a:r>
              <a:rPr lang="en-US" dirty="0" smtClean="0"/>
              <a:t>Statistics Education Journals</a:t>
            </a:r>
          </a:p>
          <a:p>
            <a:pPr lvl="1"/>
            <a:r>
              <a:rPr lang="en-US" dirty="0" smtClean="0"/>
              <a:t>Journal of Statistics Education</a:t>
            </a:r>
          </a:p>
          <a:p>
            <a:pPr lvl="1"/>
            <a:r>
              <a:rPr lang="en-US" dirty="0" smtClean="0"/>
              <a:t>Statistics Education Research Journal</a:t>
            </a:r>
          </a:p>
          <a:p>
            <a:pPr lvl="1"/>
            <a:r>
              <a:rPr lang="en-US" dirty="0" smtClean="0"/>
              <a:t>Teaching Statistics</a:t>
            </a:r>
          </a:p>
          <a:p>
            <a:pPr lvl="1"/>
            <a:r>
              <a:rPr lang="en-US" dirty="0" smtClean="0"/>
              <a:t>Technology in Statistics Education</a:t>
            </a:r>
          </a:p>
          <a:p>
            <a:pPr lvl="1"/>
            <a:r>
              <a:rPr lang="en-US" dirty="0" smtClean="0"/>
              <a:t>Other discipline-based education research</a:t>
            </a:r>
          </a:p>
          <a:p>
            <a:r>
              <a:rPr lang="en-US" dirty="0" smtClean="0"/>
              <a:t>Using Statistics Effectively in Mathematics Education Research (</a:t>
            </a:r>
            <a:r>
              <a:rPr lang="en-US" dirty="0" err="1" smtClean="0">
                <a:hlinkClick r:id="rId2"/>
              </a:rPr>
              <a:t>SMER</a:t>
            </a:r>
            <a:r>
              <a:rPr lang="en-US" dirty="0" smtClean="0">
                <a:hlinkClick r:id="rId2"/>
              </a:rPr>
              <a:t> Report</a:t>
            </a:r>
            <a:r>
              <a:rPr lang="en-US" dirty="0" smtClean="0"/>
              <a:t>)</a:t>
            </a:r>
          </a:p>
          <a:p>
            <a:r>
              <a:rPr lang="en-US" dirty="0" smtClean="0"/>
              <a:t>Statistics Education Research Report (</a:t>
            </a:r>
            <a:r>
              <a:rPr lang="en-US" dirty="0" err="1" smtClean="0">
                <a:hlinkClick r:id="rId3"/>
              </a:rPr>
              <a:t>CAUSEweb</a:t>
            </a:r>
            <a:r>
              <a:rPr lang="en-US" dirty="0" smtClean="0"/>
              <a:t>)</a:t>
            </a:r>
          </a:p>
        </p:txBody>
      </p:sp>
    </p:spTree>
    <p:extLst>
      <p:ext uri="{BB962C8B-B14F-4D97-AF65-F5344CB8AC3E}">
        <p14:creationId xmlns:p14="http://schemas.microsoft.com/office/powerpoint/2010/main" val="4010200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Smer</a:t>
            </a:r>
            <a:r>
              <a:rPr lang="en-US" dirty="0" smtClean="0"/>
              <a:t> report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a:t>Generate -&gt; Frame -&gt; Examine -&gt; Generalize -&gt; Extend </a:t>
            </a:r>
            <a:r>
              <a:rPr lang="en-US" dirty="0" smtClean="0"/>
              <a:t>cycle</a:t>
            </a:r>
          </a:p>
          <a:p>
            <a:r>
              <a:rPr lang="en-US" dirty="0"/>
              <a:t>What is the outcome of interest?</a:t>
            </a:r>
          </a:p>
          <a:p>
            <a:r>
              <a:rPr lang="en-US" dirty="0"/>
              <a:t>Design</a:t>
            </a:r>
          </a:p>
          <a:p>
            <a:pPr lvl="1"/>
            <a:r>
              <a:rPr lang="en-US" dirty="0"/>
              <a:t>What are you comparing it to (control group)</a:t>
            </a:r>
          </a:p>
          <a:p>
            <a:pPr lvl="1"/>
            <a:r>
              <a:rPr lang="en-US" dirty="0"/>
              <a:t>Experimental vs. Observational</a:t>
            </a:r>
          </a:p>
          <a:p>
            <a:r>
              <a:rPr lang="en-US" dirty="0"/>
              <a:t>Measurement</a:t>
            </a:r>
          </a:p>
          <a:p>
            <a:pPr lvl="1"/>
            <a:r>
              <a:rPr lang="en-US" dirty="0"/>
              <a:t>Use an existing instrument (</a:t>
            </a:r>
            <a:r>
              <a:rPr lang="en-US" dirty="0" err="1"/>
              <a:t>ATMI</a:t>
            </a:r>
            <a:r>
              <a:rPr lang="en-US" dirty="0"/>
              <a:t>, SATS)</a:t>
            </a:r>
          </a:p>
          <a:p>
            <a:r>
              <a:rPr lang="en-US" dirty="0" smtClean="0"/>
              <a:t>Unit </a:t>
            </a:r>
            <a:r>
              <a:rPr lang="en-US" dirty="0"/>
              <a:t>of Randomization = Unit of Analysis</a:t>
            </a:r>
          </a:p>
          <a:p>
            <a:r>
              <a:rPr lang="en-US" dirty="0"/>
              <a:t>Gain scores are sometimes inappropriate</a:t>
            </a:r>
          </a:p>
          <a:p>
            <a:r>
              <a:rPr lang="en-US" dirty="0"/>
              <a:t>Recognize your own </a:t>
            </a:r>
            <a:r>
              <a:rPr lang="en-US" dirty="0" smtClean="0"/>
              <a:t>biases</a:t>
            </a:r>
            <a:endParaRPr lang="en-US" dirty="0"/>
          </a:p>
          <a:p>
            <a:r>
              <a:rPr lang="en-US" dirty="0"/>
              <a:t>Quantitative and qualitative results</a:t>
            </a:r>
          </a:p>
          <a:p>
            <a:r>
              <a:rPr lang="en-US" dirty="0"/>
              <a:t>Get </a:t>
            </a:r>
            <a:r>
              <a:rPr lang="en-US" dirty="0" err="1"/>
              <a:t>IRB</a:t>
            </a:r>
            <a:r>
              <a:rPr lang="en-US" dirty="0"/>
              <a:t> approval</a:t>
            </a:r>
          </a:p>
          <a:p>
            <a:endParaRPr lang="en-US" dirty="0"/>
          </a:p>
        </p:txBody>
      </p:sp>
    </p:spTree>
    <p:extLst>
      <p:ext uri="{BB962C8B-B14F-4D97-AF65-F5344CB8AC3E}">
        <p14:creationId xmlns:p14="http://schemas.microsoft.com/office/powerpoint/2010/main" val="50519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9416"/>
            <a:ext cx="7391400" cy="5019984"/>
          </a:xfrm>
        </p:spPr>
        <p:txBody>
          <a:bodyPr/>
          <a:lstStyle/>
          <a:p>
            <a:r>
              <a:rPr lang="en-US" dirty="0" smtClean="0"/>
              <a:t>What makes a great teacher?</a:t>
            </a:r>
          </a:p>
          <a:p>
            <a:r>
              <a:rPr lang="en-US" i="1" dirty="0" smtClean="0"/>
              <a:t>Disconnecting </a:t>
            </a:r>
            <a:r>
              <a:rPr lang="en-US" dirty="0" smtClean="0"/>
              <a:t>at </a:t>
            </a:r>
            <a:r>
              <a:rPr lang="en-US" dirty="0" err="1" smtClean="0"/>
              <a:t>USCOTS</a:t>
            </a:r>
            <a:endParaRPr lang="en-US" dirty="0"/>
          </a:p>
          <a:p>
            <a:r>
              <a:rPr lang="en-US" dirty="0" smtClean="0"/>
              <a:t>Scholarship of teaching and learning (</a:t>
            </a:r>
            <a:r>
              <a:rPr lang="en-US" dirty="0" err="1" smtClean="0"/>
              <a:t>SoTL</a:t>
            </a:r>
            <a:r>
              <a:rPr lang="en-US" dirty="0" smtClean="0"/>
              <a:t>)</a:t>
            </a:r>
          </a:p>
          <a:p>
            <a:r>
              <a:rPr lang="en-US" dirty="0" smtClean="0"/>
              <a:t>Growing up in my village</a:t>
            </a:r>
          </a:p>
          <a:p>
            <a:r>
              <a:rPr lang="en-US" dirty="0" smtClean="0"/>
              <a:t>Building your own village</a:t>
            </a:r>
          </a:p>
        </p:txBody>
      </p:sp>
    </p:spTree>
    <p:extLst>
      <p:ext uri="{BB962C8B-B14F-4D97-AF65-F5344CB8AC3E}">
        <p14:creationId xmlns:p14="http://schemas.microsoft.com/office/powerpoint/2010/main" val="27752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rgbClr val="00B050"/>
                                      </p:to>
                                    </p:animClr>
                                    <p:animClr clrSpc="rgb" dir="cw">
                                      <p:cBhvr>
                                        <p:cTn id="7" dur="500" fill="hold"/>
                                        <p:tgtEl>
                                          <p:spTgt spid="3">
                                            <p:txEl>
                                              <p:pRg st="0" end="0"/>
                                            </p:txEl>
                                          </p:spTgt>
                                        </p:tgtEl>
                                        <p:attrNameLst>
                                          <p:attrName>fillcolor</p:attrName>
                                        </p:attrNameLst>
                                      </p:cBhvr>
                                      <p:to>
                                        <a:srgbClr val="00B05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 </a:t>
            </a:r>
            <a:r>
              <a:rPr lang="en-US" dirty="0" err="1" smtClean="0"/>
              <a:t>ed</a:t>
            </a:r>
            <a:r>
              <a:rPr lang="en-US" dirty="0" smtClean="0"/>
              <a:t> research report</a:t>
            </a:r>
            <a:endParaRPr lang="en-US" dirty="0"/>
          </a:p>
        </p:txBody>
      </p:sp>
      <p:sp>
        <p:nvSpPr>
          <p:cNvPr id="3" name="Content Placeholder 2"/>
          <p:cNvSpPr>
            <a:spLocks noGrp="1"/>
          </p:cNvSpPr>
          <p:nvPr>
            <p:ph idx="1"/>
          </p:nvPr>
        </p:nvSpPr>
        <p:spPr>
          <a:xfrm>
            <a:off x="457200" y="1609416"/>
            <a:ext cx="7543800" cy="5172384"/>
          </a:xfrm>
        </p:spPr>
        <p:txBody>
          <a:bodyPr>
            <a:normAutofit/>
          </a:bodyPr>
          <a:lstStyle/>
          <a:p>
            <a:r>
              <a:rPr lang="en-US" dirty="0" smtClean="0"/>
              <a:t>Connecting Research to Practice in a Culture of Assessment for Introductory College-level Statistics (2012)</a:t>
            </a:r>
          </a:p>
          <a:p>
            <a:r>
              <a:rPr lang="en-US" dirty="0" smtClean="0"/>
              <a:t>Result of many Stat </a:t>
            </a:r>
            <a:r>
              <a:rPr lang="en-US" dirty="0"/>
              <a:t>E</a:t>
            </a:r>
            <a:r>
              <a:rPr lang="en-US" dirty="0" smtClean="0"/>
              <a:t>d Research initiatives</a:t>
            </a:r>
          </a:p>
          <a:p>
            <a:r>
              <a:rPr lang="en-US" dirty="0" smtClean="0"/>
              <a:t>Goals</a:t>
            </a:r>
          </a:p>
          <a:p>
            <a:pPr lvl="1"/>
            <a:r>
              <a:rPr lang="en-US" dirty="0" smtClean="0"/>
              <a:t>Foster productivity and coherence</a:t>
            </a:r>
          </a:p>
          <a:p>
            <a:pPr lvl="1"/>
            <a:r>
              <a:rPr lang="en-US" dirty="0" smtClean="0"/>
              <a:t>Provide impetus for instrument development</a:t>
            </a:r>
            <a:endParaRPr lang="en-US" dirty="0"/>
          </a:p>
        </p:txBody>
      </p:sp>
    </p:spTree>
    <p:extLst>
      <p:ext uri="{BB962C8B-B14F-4D97-AF65-F5344CB8AC3E}">
        <p14:creationId xmlns:p14="http://schemas.microsoft.com/office/powerpoint/2010/main" val="231760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 Ed research report</a:t>
            </a:r>
            <a:endParaRPr lang="en-US" dirty="0"/>
          </a:p>
        </p:txBody>
      </p:sp>
      <p:sp>
        <p:nvSpPr>
          <p:cNvPr id="3" name="Content Placeholder 2"/>
          <p:cNvSpPr>
            <a:spLocks noGrp="1"/>
          </p:cNvSpPr>
          <p:nvPr>
            <p:ph idx="1"/>
          </p:nvPr>
        </p:nvSpPr>
        <p:spPr>
          <a:xfrm>
            <a:off x="457200" y="1609416"/>
            <a:ext cx="7543800" cy="5172384"/>
          </a:xfrm>
        </p:spPr>
        <p:txBody>
          <a:bodyPr>
            <a:normAutofit/>
          </a:bodyPr>
          <a:lstStyle/>
          <a:p>
            <a:r>
              <a:rPr lang="en-US" dirty="0"/>
              <a:t>Seven areas discussed</a:t>
            </a:r>
          </a:p>
          <a:p>
            <a:pPr lvl="1"/>
            <a:r>
              <a:rPr lang="en-US" dirty="0"/>
              <a:t>Cognitive outcomes – content knowledge</a:t>
            </a:r>
          </a:p>
          <a:p>
            <a:pPr lvl="1"/>
            <a:r>
              <a:rPr lang="en-US" dirty="0"/>
              <a:t>Affective constructs - attitudes</a:t>
            </a:r>
          </a:p>
          <a:p>
            <a:pPr lvl="1"/>
            <a:r>
              <a:rPr lang="en-US" dirty="0"/>
              <a:t>Curriculum – </a:t>
            </a:r>
            <a:r>
              <a:rPr lang="en-US" dirty="0" smtClean="0"/>
              <a:t>simulation-based, data science, etc.</a:t>
            </a:r>
            <a:endParaRPr lang="en-US" dirty="0"/>
          </a:p>
          <a:p>
            <a:pPr lvl="1"/>
            <a:r>
              <a:rPr lang="en-US" dirty="0"/>
              <a:t>Teaching practice – modality (active, flipped, etc.)</a:t>
            </a:r>
          </a:p>
          <a:p>
            <a:pPr lvl="1"/>
            <a:r>
              <a:rPr lang="en-US" dirty="0"/>
              <a:t>Teacher development – do we have the right skills</a:t>
            </a:r>
            <a:r>
              <a:rPr lang="en-US" dirty="0" smtClean="0"/>
              <a:t>?</a:t>
            </a:r>
          </a:p>
        </p:txBody>
      </p:sp>
    </p:spTree>
    <p:extLst>
      <p:ext uri="{BB962C8B-B14F-4D97-AF65-F5344CB8AC3E}">
        <p14:creationId xmlns:p14="http://schemas.microsoft.com/office/powerpoint/2010/main" val="42321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opportunity</a:t>
            </a:r>
            <a:endParaRPr lang="en-US" dirty="0"/>
          </a:p>
        </p:txBody>
      </p:sp>
      <p:sp>
        <p:nvSpPr>
          <p:cNvPr id="3" name="Content Placeholder 2"/>
          <p:cNvSpPr>
            <a:spLocks noGrp="1"/>
          </p:cNvSpPr>
          <p:nvPr>
            <p:ph idx="1"/>
          </p:nvPr>
        </p:nvSpPr>
        <p:spPr>
          <a:xfrm>
            <a:off x="457200" y="1609416"/>
            <a:ext cx="7696200" cy="5248584"/>
          </a:xfrm>
        </p:spPr>
        <p:txBody>
          <a:bodyPr>
            <a:normAutofit/>
          </a:bodyPr>
          <a:lstStyle/>
          <a:p>
            <a:r>
              <a:rPr lang="en-US" dirty="0" smtClean="0"/>
              <a:t>TANGO Stat Ed</a:t>
            </a:r>
          </a:p>
          <a:p>
            <a:pPr lvl="1"/>
            <a:r>
              <a:rPr lang="en-US" dirty="0" smtClean="0"/>
              <a:t>“Training A New Generation Of Statistics Educators”</a:t>
            </a:r>
          </a:p>
          <a:p>
            <a:pPr lvl="1"/>
            <a:r>
              <a:rPr lang="en-US" dirty="0" smtClean="0"/>
              <a:t>Pair stat </a:t>
            </a:r>
            <a:r>
              <a:rPr lang="en-US" dirty="0" err="1" smtClean="0"/>
              <a:t>ed</a:t>
            </a:r>
            <a:r>
              <a:rPr lang="en-US" dirty="0" smtClean="0"/>
              <a:t> mentors with community college instructors</a:t>
            </a:r>
          </a:p>
          <a:p>
            <a:pPr lvl="1"/>
            <a:r>
              <a:rPr lang="en-US" dirty="0" smtClean="0"/>
              <a:t>NSF-grant – four regional hubs, training</a:t>
            </a:r>
          </a:p>
          <a:p>
            <a:pPr lvl="1"/>
            <a:r>
              <a:rPr lang="en-US" dirty="0" err="1" smtClean="0"/>
              <a:t>ASA</a:t>
            </a:r>
            <a:r>
              <a:rPr lang="en-US" dirty="0" smtClean="0"/>
              <a:t> Member Initiative – national</a:t>
            </a:r>
          </a:p>
          <a:p>
            <a:pPr lvl="1"/>
            <a:r>
              <a:rPr lang="en-US" dirty="0" smtClean="0">
                <a:hlinkClick r:id="rId2"/>
              </a:rPr>
              <a:t>www.tinyurl.com/TANGOStatEd</a:t>
            </a:r>
            <a:endParaRPr lang="en-US" dirty="0" smtClean="0"/>
          </a:p>
          <a:p>
            <a:r>
              <a:rPr lang="en-US" dirty="0" smtClean="0"/>
              <a:t>Back to our regularly scheduled plenary…</a:t>
            </a:r>
            <a:endParaRPr lang="en-US" dirty="0"/>
          </a:p>
        </p:txBody>
      </p:sp>
    </p:spTree>
    <p:extLst>
      <p:ext uri="{BB962C8B-B14F-4D97-AF65-F5344CB8AC3E}">
        <p14:creationId xmlns:p14="http://schemas.microsoft.com/office/powerpoint/2010/main" val="14510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 Ed research report</a:t>
            </a:r>
            <a:endParaRPr lang="en-US" dirty="0"/>
          </a:p>
        </p:txBody>
      </p:sp>
      <p:sp>
        <p:nvSpPr>
          <p:cNvPr id="3" name="Content Placeholder 2"/>
          <p:cNvSpPr>
            <a:spLocks noGrp="1"/>
          </p:cNvSpPr>
          <p:nvPr>
            <p:ph idx="1"/>
          </p:nvPr>
        </p:nvSpPr>
        <p:spPr>
          <a:xfrm>
            <a:off x="457200" y="1609416"/>
            <a:ext cx="7543800" cy="5172384"/>
          </a:xfrm>
        </p:spPr>
        <p:txBody>
          <a:bodyPr>
            <a:normAutofit fontScale="92500" lnSpcReduction="10000"/>
          </a:bodyPr>
          <a:lstStyle/>
          <a:p>
            <a:r>
              <a:rPr lang="en-US" dirty="0"/>
              <a:t>Seven areas discussed</a:t>
            </a:r>
          </a:p>
          <a:p>
            <a:pPr lvl="1"/>
            <a:r>
              <a:rPr lang="en-US" dirty="0" smtClean="0"/>
              <a:t>Cognitive outcomes – content knowledge</a:t>
            </a:r>
          </a:p>
          <a:p>
            <a:pPr lvl="1"/>
            <a:r>
              <a:rPr lang="en-US" dirty="0" smtClean="0"/>
              <a:t>Affective constructs - attitudes</a:t>
            </a:r>
          </a:p>
          <a:p>
            <a:pPr lvl="1"/>
            <a:r>
              <a:rPr lang="en-US" dirty="0" smtClean="0"/>
              <a:t>Curriculum – </a:t>
            </a:r>
            <a:r>
              <a:rPr lang="en-US" dirty="0"/>
              <a:t>simulation-based, data science, etc.</a:t>
            </a:r>
            <a:endParaRPr lang="en-US" dirty="0" smtClean="0"/>
          </a:p>
          <a:p>
            <a:pPr lvl="1"/>
            <a:r>
              <a:rPr lang="en-US" dirty="0" smtClean="0"/>
              <a:t>Teaching practice – modality (active, flipped, etc.)</a:t>
            </a:r>
          </a:p>
          <a:p>
            <a:pPr lvl="1"/>
            <a:r>
              <a:rPr lang="en-US" dirty="0" smtClean="0"/>
              <a:t>Teacher development – do we have the right skills?</a:t>
            </a:r>
          </a:p>
          <a:p>
            <a:pPr lvl="1"/>
            <a:r>
              <a:rPr lang="en-US" dirty="0" smtClean="0"/>
              <a:t>Technology </a:t>
            </a:r>
            <a:r>
              <a:rPr lang="en-US" dirty="0"/>
              <a:t>– </a:t>
            </a:r>
            <a:r>
              <a:rPr lang="en-US" dirty="0" smtClean="0"/>
              <a:t>software, computing, etc.</a:t>
            </a:r>
            <a:endParaRPr lang="en-US" dirty="0"/>
          </a:p>
          <a:p>
            <a:pPr lvl="1"/>
            <a:r>
              <a:rPr lang="en-US" dirty="0"/>
              <a:t>Assessment – valid and reliable evidence</a:t>
            </a:r>
          </a:p>
          <a:p>
            <a:r>
              <a:rPr lang="en-US" dirty="0" smtClean="0"/>
              <a:t>Structure (~5 pages each)</a:t>
            </a:r>
            <a:endParaRPr lang="en-US" dirty="0"/>
          </a:p>
          <a:p>
            <a:pPr lvl="1"/>
            <a:r>
              <a:rPr lang="en-US" dirty="0"/>
              <a:t>Introduction</a:t>
            </a:r>
          </a:p>
          <a:p>
            <a:pPr lvl="1"/>
            <a:r>
              <a:rPr lang="en-US" dirty="0"/>
              <a:t>Brief literature review</a:t>
            </a:r>
          </a:p>
          <a:p>
            <a:pPr lvl="1"/>
            <a:r>
              <a:rPr lang="en-US" dirty="0"/>
              <a:t>Research questions and priorities</a:t>
            </a:r>
          </a:p>
          <a:p>
            <a:pPr lvl="1"/>
            <a:r>
              <a:rPr lang="en-US" dirty="0"/>
              <a:t>Implications to knowing the answer to the questions</a:t>
            </a:r>
          </a:p>
          <a:p>
            <a:pPr lvl="1"/>
            <a:r>
              <a:rPr lang="en-US" dirty="0"/>
              <a:t>Measurement/assessment </a:t>
            </a:r>
            <a:r>
              <a:rPr lang="en-US" dirty="0" smtClean="0"/>
              <a:t>needs</a:t>
            </a:r>
            <a:endParaRPr lang="en-US" dirty="0"/>
          </a:p>
        </p:txBody>
      </p:sp>
    </p:spTree>
    <p:extLst>
      <p:ext uri="{BB962C8B-B14F-4D97-AF65-F5344CB8AC3E}">
        <p14:creationId xmlns:p14="http://schemas.microsoft.com/office/powerpoint/2010/main" val="72700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left)">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500"/>
                                        <p:tgtEl>
                                          <p:spTgt spid="3">
                                            <p:txEl>
                                              <p:pRg st="8" end="8"/>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wipe(left)">
                                      <p:cBhvr>
                                        <p:cTn id="20" dur="500"/>
                                        <p:tgtEl>
                                          <p:spTgt spid="3">
                                            <p:txEl>
                                              <p:pRg st="9" end="9"/>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wipe(left)">
                                      <p:cBhvr>
                                        <p:cTn id="23" dur="500"/>
                                        <p:tgtEl>
                                          <p:spTgt spid="3">
                                            <p:txEl>
                                              <p:pRg st="10" end="10"/>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wipe(left)">
                                      <p:cBhvr>
                                        <p:cTn id="26" dur="500"/>
                                        <p:tgtEl>
                                          <p:spTgt spid="3">
                                            <p:txEl>
                                              <p:pRg st="11" end="11"/>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wipe(left)">
                                      <p:cBhvr>
                                        <p:cTn id="29" dur="500"/>
                                        <p:tgtEl>
                                          <p:spTgt spid="3">
                                            <p:txEl>
                                              <p:pRg st="12" end="12"/>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wipe(left)">
                                      <p:cBhvr>
                                        <p:cTn id="32" dur="500"/>
                                        <p:tgtEl>
                                          <p:spTgt spid="3">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3">
                                            <p:txEl>
                                              <p:pRg st="12" end="12"/>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session</a:t>
            </a:r>
            <a:endParaRPr lang="en-US" dirty="0"/>
          </a:p>
        </p:txBody>
      </p:sp>
      <p:sp>
        <p:nvSpPr>
          <p:cNvPr id="3" name="Content Placeholder 2"/>
          <p:cNvSpPr>
            <a:spLocks noGrp="1"/>
          </p:cNvSpPr>
          <p:nvPr>
            <p:ph idx="1"/>
          </p:nvPr>
        </p:nvSpPr>
        <p:spPr/>
        <p:txBody>
          <a:bodyPr/>
          <a:lstStyle/>
          <a:p>
            <a:r>
              <a:rPr lang="en-US" dirty="0" smtClean="0"/>
              <a:t>Welcome to the Village: Developing a Personal Statistics Education Research Agenda</a:t>
            </a:r>
          </a:p>
          <a:p>
            <a:pPr lvl="1"/>
            <a:r>
              <a:rPr lang="en-US" dirty="0"/>
              <a:t>w</a:t>
            </a:r>
            <a:r>
              <a:rPr lang="en-US" dirty="0" smtClean="0"/>
              <a:t>ith Bob delMas, University of Minnesota</a:t>
            </a:r>
          </a:p>
          <a:p>
            <a:pPr lvl="1"/>
            <a:r>
              <a:rPr lang="en-US" dirty="0" smtClean="0"/>
              <a:t>Session 4A, 3:00 - 4:15pm today, Room 208</a:t>
            </a:r>
          </a:p>
          <a:p>
            <a:r>
              <a:rPr lang="en-US" dirty="0" smtClean="0"/>
              <a:t>Identify topics of interest</a:t>
            </a:r>
          </a:p>
          <a:p>
            <a:pPr lvl="1"/>
            <a:r>
              <a:rPr lang="en-US" dirty="0"/>
              <a:t>What always irks you after you teach it?</a:t>
            </a:r>
          </a:p>
          <a:p>
            <a:pPr lvl="1"/>
            <a:r>
              <a:rPr lang="en-US" dirty="0"/>
              <a:t>What pedagogical innovation are you interested in </a:t>
            </a:r>
            <a:r>
              <a:rPr lang="en-US" dirty="0" smtClean="0"/>
              <a:t>exploring?</a:t>
            </a:r>
            <a:endParaRPr lang="en-US" dirty="0"/>
          </a:p>
          <a:p>
            <a:r>
              <a:rPr lang="en-US" dirty="0" smtClean="0"/>
              <a:t>Meeting your village neighbors</a:t>
            </a:r>
            <a:endParaRPr lang="en-US" dirty="0"/>
          </a:p>
        </p:txBody>
      </p:sp>
    </p:spTree>
    <p:extLst>
      <p:ext uri="{BB962C8B-B14F-4D97-AF65-F5344CB8AC3E}">
        <p14:creationId xmlns:p14="http://schemas.microsoft.com/office/powerpoint/2010/main" val="3110457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609416"/>
            <a:ext cx="7700364" cy="4846320"/>
          </a:xfrm>
        </p:spPr>
        <p:txBody>
          <a:bodyPr>
            <a:normAutofit/>
          </a:bodyPr>
          <a:lstStyle/>
          <a:p>
            <a:r>
              <a:rPr lang="en-US" dirty="0" smtClean="0"/>
              <a:t>I am honored to be here.</a:t>
            </a:r>
          </a:p>
          <a:p>
            <a:r>
              <a:rPr lang="en-US" dirty="0" smtClean="0"/>
              <a:t>Thanks to those who offered wisdom, guidance, support, friendship, etc.</a:t>
            </a:r>
          </a:p>
          <a:p>
            <a:r>
              <a:rPr lang="en-US" dirty="0" smtClean="0"/>
              <a:t>Allan </a:t>
            </a:r>
            <a:r>
              <a:rPr lang="en-US" dirty="0" err="1" smtClean="0"/>
              <a:t>Rossman</a:t>
            </a:r>
            <a:r>
              <a:rPr lang="en-US" dirty="0" smtClean="0"/>
              <a:t> for the invitation</a:t>
            </a:r>
          </a:p>
          <a:p>
            <a:r>
              <a:rPr lang="en-US" dirty="0" smtClean="0"/>
              <a:t>Dennis Pearl’s </a:t>
            </a:r>
            <a:r>
              <a:rPr lang="en-US" dirty="0" smtClean="0">
                <a:solidFill>
                  <a:srgbClr val="FF0000"/>
                </a:solidFill>
              </a:rPr>
              <a:t>CRUCIAL EYES</a:t>
            </a:r>
          </a:p>
          <a:p>
            <a:pPr marL="0" indent="0">
              <a:buNone/>
            </a:pPr>
            <a:r>
              <a:rPr lang="en-US" sz="2400" dirty="0"/>
              <a:t> </a:t>
            </a:r>
            <a:r>
              <a:rPr lang="en-US" sz="2400" dirty="0" smtClean="0"/>
              <a:t>     </a:t>
            </a:r>
            <a:r>
              <a:rPr lang="en-US" sz="2400" dirty="0" err="1" smtClean="0">
                <a:solidFill>
                  <a:srgbClr val="FF0000"/>
                </a:solidFill>
              </a:rPr>
              <a:t>CR</a:t>
            </a:r>
            <a:r>
              <a:rPr lang="en-US" sz="2400" dirty="0" err="1" smtClean="0"/>
              <a:t>eating</a:t>
            </a:r>
            <a:r>
              <a:rPr lang="en-US" sz="2400" dirty="0" smtClean="0"/>
              <a:t> </a:t>
            </a:r>
            <a:r>
              <a:rPr lang="en-US" sz="2400" dirty="0" smtClean="0">
                <a:solidFill>
                  <a:srgbClr val="FF0000"/>
                </a:solidFill>
              </a:rPr>
              <a:t>U</a:t>
            </a:r>
            <a:r>
              <a:rPr lang="en-US" sz="2400" dirty="0" smtClean="0"/>
              <a:t>nequaled </a:t>
            </a:r>
            <a:r>
              <a:rPr lang="en-US" sz="2400" dirty="0" smtClean="0">
                <a:solidFill>
                  <a:srgbClr val="FF0000"/>
                </a:solidFill>
              </a:rPr>
              <a:t>C</a:t>
            </a:r>
            <a:r>
              <a:rPr lang="en-US" sz="2400" dirty="0" smtClean="0"/>
              <a:t>atalysts for</a:t>
            </a:r>
          </a:p>
          <a:p>
            <a:pPr marL="0" indent="0">
              <a:buNone/>
            </a:pPr>
            <a:r>
              <a:rPr lang="en-US" sz="2400" dirty="0">
                <a:solidFill>
                  <a:srgbClr val="FF0000"/>
                </a:solidFill>
              </a:rPr>
              <a:t> </a:t>
            </a:r>
            <a:r>
              <a:rPr lang="en-US" sz="2400" dirty="0" smtClean="0">
                <a:solidFill>
                  <a:srgbClr val="FF0000"/>
                </a:solidFill>
              </a:rPr>
              <a:t>     I</a:t>
            </a:r>
            <a:r>
              <a:rPr lang="en-US" sz="2400" dirty="0" smtClean="0"/>
              <a:t>nspiring </a:t>
            </a:r>
            <a:r>
              <a:rPr lang="en-US" sz="2400" dirty="0" smtClean="0">
                <a:solidFill>
                  <a:srgbClr val="FF0000"/>
                </a:solidFill>
              </a:rPr>
              <a:t>A</a:t>
            </a:r>
            <a:r>
              <a:rPr lang="en-US" sz="2400" dirty="0" smtClean="0"/>
              <a:t>mazing </a:t>
            </a:r>
            <a:r>
              <a:rPr lang="en-US" sz="2400" dirty="0" smtClean="0">
                <a:solidFill>
                  <a:srgbClr val="FF0000"/>
                </a:solidFill>
              </a:rPr>
              <a:t>L</a:t>
            </a:r>
            <a:r>
              <a:rPr lang="en-US" sz="2400" dirty="0" smtClean="0"/>
              <a:t>eaders </a:t>
            </a:r>
            <a:r>
              <a:rPr lang="en-US" sz="2400" dirty="0" smtClean="0">
                <a:solidFill>
                  <a:srgbClr val="FF0000"/>
                </a:solidFill>
              </a:rPr>
              <a:t>E</a:t>
            </a:r>
            <a:r>
              <a:rPr lang="en-US" sz="2400" dirty="0" smtClean="0"/>
              <a:t>verywhere</a:t>
            </a:r>
          </a:p>
          <a:p>
            <a:pPr marL="0" indent="0">
              <a:buNone/>
            </a:pPr>
            <a:r>
              <a:rPr lang="en-US" sz="2400" dirty="0">
                <a:solidFill>
                  <a:srgbClr val="FF0000"/>
                </a:solidFill>
              </a:rPr>
              <a:t> </a:t>
            </a:r>
            <a:r>
              <a:rPr lang="en-US" sz="2400" dirty="0" smtClean="0">
                <a:solidFill>
                  <a:srgbClr val="FF0000"/>
                </a:solidFill>
              </a:rPr>
              <a:t>     Y</a:t>
            </a:r>
            <a:r>
              <a:rPr lang="en-US" sz="2400" dirty="0" smtClean="0"/>
              <a:t>ou find </a:t>
            </a:r>
            <a:r>
              <a:rPr lang="en-US" sz="2400" dirty="0" smtClean="0">
                <a:solidFill>
                  <a:srgbClr val="FF0000"/>
                </a:solidFill>
              </a:rPr>
              <a:t>E</a:t>
            </a:r>
            <a:r>
              <a:rPr lang="en-US" sz="2400" dirty="0" smtClean="0"/>
              <a:t>ducators of </a:t>
            </a:r>
            <a:r>
              <a:rPr lang="en-US" sz="2400" dirty="0" smtClean="0">
                <a:solidFill>
                  <a:srgbClr val="FF0000"/>
                </a:solidFill>
              </a:rPr>
              <a:t>S</a:t>
            </a:r>
            <a:r>
              <a:rPr lang="en-US" sz="2400" dirty="0" smtClean="0"/>
              <a:t>tatistics</a:t>
            </a:r>
          </a:p>
        </p:txBody>
      </p:sp>
      <p:sp>
        <p:nvSpPr>
          <p:cNvPr id="7" name="AutoShape 16" descr="data:image/jpeg;base64,/9j/4AAQSkZJRgABAQAAAQABAAD/2wCEAAkGBxQTEhUUExQVFhUXGBwXGRcYGBgcHBgZHBoXGBgYHBgcHSggGholHBQYITEhJSkrLi4uHB8zODMsNygtLisBCgoKDg0OGxAQGy8kICQsLCwsLCwsLCwsLDQsLCwsLCwsLCwsLCwsLCwsLCwsLCwsLCwsLCwsLCwsLCwsLCwsLP/AABEIAQMAwgMBIgACEQEDEQH/xAAcAAACAgMBAQAAAAAAAAAAAAAEBQMGAAIHAQj/xABDEAABAwIEAwUGAwcCAwkAAAABAAIRAyEEEjFBBVFhBhMicYEykaGx0fAUQsEHI1JiguHxcrIkkqIVFjM0Q1NjwuL/xAAZAQADAQEBAAAAAAAAAAAAAAAAAQIDBAX/xAAjEQACAgICAgIDAQAAAAAAAAAAAQIRAyESMQRBE1EiYXEy/9oADAMBAAIRAxEAPwCeric77ty8ostquHLSTBM6b+9aUvEJObqSL87IilWyFwcS7MRE2svN9UjJOyZuJOS8GNii8FxFmZwcLco+Siw+KY5sOi2vPqFJWwTJaWOEE78ysOFIq0GVcEwsLgSbEiTo7YKDC4p4YBluNTKjcajDGrXEGykq0szpa6CducKH+2JL7JvxbPCHEzqeinq4dpFiSD+bdLscTZkD76qXhlXIzKTI+7KVJJ2vRFoiw1ENeRE+Ej3byouEVI9ppIM67ogNIbE6g7ragQ1oE+yPVdjkuOzR5F7PKdLM6SBE26IzFPLWEyLC02+whfxIDhNp0H6o+q1rxlcARafJClbLxyuxB2iqNpvpd6xlUkSC3Rw3aVVK+La8lzGGmAT4ZmD6p5xHhDmFz6eaAfBOo/sgafDjUzPc5oO5O5HzK7k401Ewlyb2AUATEp/gHBrg7NED5pRIY0k+7ovcRig0QNSFnJCrRYsbUa7IQ4RyUPEsLDJYBOpAQGAx1Jw0ylmvJGuIeRAMC8TqijKxHiMwGdp8W87IvC8QZVYXEzVAjJAWvEGw8BrI5zYJJxBhJBpw18wY18/JHYM8quqMY/M4ZT7TevRQcSYKghgDW5dt45KHjDXMDC50mbnr+qGoMe5+Vr5bPNFCF9OmSCM0ObpNpW9HCmoBDhrcb+aPx3D2NBM+MXMmx6StcEGTma68XH90ATChVFs2ll4pvx7f4XLEch1+zpFUABwAjkAF5ThwIg2i/VescTOUGQZM6FRkjNDXXNyF5nTo1miVuHmnlAj5mUIKbmPGhEmeXJGYevluY994Rhr0iZIsb/cK7vRMZ09kfctcbEiwm+i1L8jxlvAjzQzy0OcWkncAA/NatruiXCZ52IWfBt7By+g6vnMAtnn9FDhm+Eg2i9/khRiHZSc030MqSi0u9sGNTsEuNEbJw9u9yNLrK1Np8Qu6PgpsDgA8uyukD3rxuEgGDLgYgclS29lKLInsu03myPoC4jc/5QOEc8lzcpzAwJCYUqbszrQ7L9ldNUbxWw3FU8widREqo4/A1KDRkuWzeP0Vrw9aw3U76YdY7hUpSizRxUjl7iKrC55uRc8ih+HUyXOzZXAWBKccc4G7Dhxa7M0ukjkCf0Q1CiQ2T0lbXZz1RPheGyNAeYmykxNWLmGRZeNfAkG+0L2liWubL4JNjKSTIkeVsZnbeLb7JFjauU5pDefVE8TpuaJbAaNhugcRiHOpTAPQhWkShbiQ6rcNzRzfbzhC0qwzlxaA7QRp5Iapj3B82A0AA96PwrqLiAGhpBm+jk2KxJUxby4gqPC1srxFnDdScXZlqmIglNOD4D87oM7EJFDBvE7C3wWIgt/lCxHFj0X1r3NbMb/ZQ1QF1zY6nkj8HU8Lmki1rqLEYadBbmuKWPi7RrJXsibhDkDiW+RBE+qmocMf/EOcEQAvXNMQ42AR+Aecp+B5q1j3sSivYNUwb4Fmj139VMzh0+0RA5ItzJHJTU4Demi0+NXvZaggL/s0E2ywNAbymNPBty5SLRp81pSkW328kTRBcbKZYq0ikka0cHTb7Ii0Wle0cBBBaJ5z85R9KiB1PwRbCt4+Hf8AopYwHC8HOYkkCd9SjG8BZc5nSd7fRF00QHLf4IR6Q+NCk8BgeF3vCDrcOqN2kcxdWMPWwKiWCLDo5/2jw2anZoJ38lSuJtcwRcA812zGYFlQGRBO41/uufdteztRrQWAFgNz8p5LP4nH+GWRXspgrhonQHklbMWe8sYBNpKYY6k5oILdNYVVxlSSXEHpKZzSLNjcS1+3iFrGxK1p02GmQ4EOgGNigOH1g8EObqJHPzRNJ9wNxa/1QO7EHaPhWQtNMiDz2PJLq9Ow3gfFWrG4dlSRUOgkXi6r3EcOaYBzBxOwn3/ogQuqkub1HyR/Dq7jZxsNpj4oZlMEGToj8ExlNwzXa7fkUP8AyP0HNqu+ysRQaNjZYo5smjoFZ470QAGkXEz4tz5JjToDI4NO8goejg27tnUkxutX+AjZugifesVmjklo6YsjYHtcQbjVFOOXK5sgDZQV6hyk2jeVthqwg6ELWTBhpLjcQeiJb4m3S6nVA9kpnQIc0XuiU6Vj5Ub4ZpJAF+vIJnRaGjK31S/BnK3qfsKaniLLrxxS37N4R9jJrgiKcJU2si6eIW6LoOzr3OhBVXorJ6FQYHrZtRBGot6b0qQUGh60qNkXuNCOYXjCpCFJJzDtxwo0HFzSBSeLTqDu2fl/ZcvxdYZg0wQV9EdpeEjE4d9I6kS08nC7T+nkSuC8fw4p+EM/eAQT8JI2K5si4v8ApyZcdO0J6T3seCHWNgDp0TsvMSQc2/Q80owNKZBcCd+n905pPztLYNrTzUWYoV8SxQzZfzc+inZTGQ1GuDubOY/QoHj2bK0G/wANLFD4HG5SGgkSII5pUNaY14tSY6jngBxcNLQOqU4nAvdBkFo3HyU3EQDTJD7x7KzCYqIBBJDbz9E6pDb1YUyrAA8VhCxbh45/NYopEHQ+9c0AEmOcz5ypDipERPUr3C1mAeM8yg6eLAJ0g6b+i5FDfRvKxhMidLaHZSUQZENH8U8/RLjipvzgEA/NM6DxAiNvOVTm0QpUeYqt44EAFMMKBk1IJ5hC4ikHQYgzr9QiKAAAEg7yrc1KKS+zS7DazoCioVOair1JXlIr0L2ehFaDSp6Kgaw6oylZaIGyemCpqbOa0p1RzUpcFZJs1qlYxQNqIllRAiYKUKIVAtgbJMg1qFcc/aXghSxNR4ECo0P6GZDh55gT6rsLwqB+1SgMlF7gIzFhJ5ESP9pWeRWiMsbicgp0S7xD81zFrBNWTH7si3xG6fYjg1DuCQQ3w2vuq5RplpyjQCARquRO2cdGnGml9MyIynMOg0KrTQMwmSJVopOzSC6ZBEEc7aoehwhmQgkh/wAJ39FUnoDQ8LJaJdbbyUDXkO9gxpJ5BOWUXAXHoEOaLsxN8vlaVKeqD0Bfh/8AUsRxodQsTpBxRfsHg2BxkzA5xIU7uFMMw0yQTrbpCT4ipUkA5IibXJHn6oujxN4bZ2gjRcUuSV2bVoIHCoAkGB7gt6UtJBjmCNkI/iUiDUI384WU3E3md1D5abMpDIVzqTOyIwoBOqVtfmIbbNpG6Z4bhlWm7M6MuhhwMeYWuDHJzTXWgxxblo3qPXtILbJJsoOKVTTpOcBJAsOuy9Stnp3SD8XxulQb4jJ5DVJsV26oN1sPNUd7alQFz35ZOpmT0HRKcVhsOTDnuc70+Q0WvNIxfJ7Oi4ft1ScbGfJWXAcUFRoLTuuNYbDUm2h7SPv0XRewbAWkAyNlnzt0jaKaWyycRxZpyTpEqgcc7d12kinb0XSOMcKFSlfbkuT8XhrsoaASYBIv6A/4SlJxY+PNHmC7cYtxyOc48nNDr/AfJXDs32prtMVMz2ndwKpGFxT6dQN7rP8A1kaf6QNV0LAv8PjpPb0dDgdPYfrPR2uyv5HWzL41emXvDVQ9ocNCq3+0XC5sDUdEmm5jxPRwB+Dim3AjDYgxtY/co7FxldImLxrpf9EPaE43o4P/ANn1QwPqU3tpuuCWuAO4glLajiLtvzXXuNYqu8mk/L3dVjmgR+aDlN95hcgDiwgRfRczikY5/HeKrfYKaRmZ3J1+CNpB8l0tDcoOUi5O91mGwNyXXvI6IigxpIkE5dp13hSc6Nw10A3jdegm4BtuN1mJxZJJAyjkgalWSTm13ULsVkTnGdR71i8zU+XwWKuIuJZcKQCZgk8zb3KOjXe4w5sbE7eUJdWplz5Zru78s8wUww1WoWiRz0O/VYOkabDThg51nAbQY02RTKThoL20S8VMpGZrpPIT8QmeExALra9ZGixbZDsjwVNzaknNMkjzAO6I4bjav5nFzdwfivaDvGCTBnSea3qjumH/AFG/quzx5Wmz0vBfKMo/wd4SoIB1UXG2d4whsnnDbe/SUv4JiXFhJFs1uqeUHF33oNgOp5rqTstwp0yiV+zlVzpqEtboGi/viYWreztBrgSf6R7zaJhdJHDmuHiv02+KjHBqbdGhUoNB+L7KBU4EK1QODHecx622Vr7N4UUCB97ps/DACJgIN1AbGTKdUUtlsaJaqrx3spnOamGzrcCfQqxcMecsHki3wBcgJtJmdtMoOD4dWpkS34wrXgB4Yc0fEz00+qYWPIramxCjRUpWaYeg1vsgDpH0QPHOIii1pO7ojnb6Ju9qQdqKGfDPESQWlvmD9CVMrrQYqc1YLjWCv3FRloeFyXGOaKzhycY63K6zwRpY1jHWvm8oXJ+IWe5wE+L5lZZVpMz871FdKwetmmAYaoagGg52P6rRzySZK9ZVabEwsJWjzno9oul0HSfsoLiLspLWmRMeiJFHKZ1OxWwwjTc/5SWgXRA2o2BcrFN+G6BeosVlkqV8jRSyNDS20xEE6qKmBAOfXlsvX8DBqSxxDb29o9L6AKGtSqUhcta2YAcRKxXFrRrdhuDLgdS6Y1IspqzC6pJFtJBv6oLC41pNnAOi4/KT0U7K8jM3exP6LKapkNUTljgRlJcBHWPVWHHYE1QQNxI897qr08SQIA8Rdc3srfw3HA0g2bixXX4nbizq8ObjJoHwVMhmWIjT5JjQrR+q8dFpIk+yOn2ENVdErsemdc3bHDMYIUGL4mGiUkdioSbiOMc+Ws+9v1Q8npFJRSth9TiTq9VrMxDCblWGm2lTFiFUaWFc1kEQTED3mec201v5qt8UbiaJLhUeQ0wRM35Qdfvld8ZRVkPNF6OwUeNMzNATqq5j2mSIOsri3BO1tN2UVTkcNbGDyO6fs4scQ9pZJaHBpcZhul2t/XWUlKTdBJwpNMaO4g/D1SwuJbJg8wrNw3igeFXsbhe+bDt2y07j+GfO3vS/CGrQfkfJvY8wk04fwpTjk17OhitKgxA5+aDwWJzAFBcY4yKNai0iRUtHQOE+ViVXJEKOwjieIayjUrGAWsN/IWXCq1bW5EmTJsJK6J+0DtHTk4ejvGffrl/VUGszM2TFrHqssst0cmfIpNUQ1zYCQfkUDjmn8rYKIpUmkgXRmIDZGXldZNmD2DYR50daANd9lpXqbC3Tqvary+AAZ005KOqYINr7pdiYGap6/FeIjvPJYkKkXCuXteHAGJOxDTrr1Rn4mnVEPYMwnYkAkRPkvKOPa4OAgdNZ8lPTx7OQGxO56QuNuwsTUuGbloI2I2RjKAaMrQBJv980bUx7TYODbctVCa+YES3pbZU5cu2PlZHVAkARbb9VNhaxLoFjHvKF7sscXBwiACPess4j9OaS10Cf0M8Jjg6tTlxmSCDtYhOcUqdhqmWoHaQ4GfW8q2vqDRdnjTcouzt8ebmnbAMQ2bBL31Dh8zyJyifefv8AumbxDpSXtVhn1WZadydeW4k+U/FbQ1Kzoyr8Ba3ti06mHCx1MEXN77gaydfIeY/jtJzPba5xMnUA2IG2w25m6UcO4N3MhwtOnVPKLqEXb8By/stucmZQx46/JiXCYhjXOqOdTlzjluCAAGkN+fvVn4fxCnT8VMFxdcANLgALCY1OsehUVN1AAE07eQ6fVWbg3F6TfD3ZEi2lxAI+BCE2X8eH7K//AN9jSqF9RlSJJMtgRA2gXECPJWXh/ERi6DHi8Ps46kaAzuDdAcawrcU3wsAm+l/UIjspw0UaQa0x44yxYaGx+Om+ylybTTJ4xUk4luwzIC5v+1riLm4ik1j3My0pcWkiczja3+gLpbCuFdq8b+KxlWqD4C7K3/S0BoPqBPqsm6Rn5MqiL69e4Ok3lM6Fc5RO6CqU/wB2QTMaL2hiAxg1cdANVnZxJk1MAA7Gf7rag/mRE76qBhJsRB1jz5rQYQOqC58tkmgaYdh6kA3kXFkBVLZLWiOiNw9GBY25IWtRb7Wp5dUIOhaQ7+Ar1M856+5eKdi4/oLbVgASQOcz8kRinh5bBnNymBGhWVcKABNrb7lDxl0iT1VcIPo34pjSnJPhN9Laea8GHqU6ucidrG1942QeFccwkgDchOqdjLTmH3sssi4vRElQQHAwHAAaAfr1RVNlJrcosfivMHRdUcAxmZ3KCffyTzDdlKjiHVS1jdwLu8hFgpjinLpdkVfQDw/gGfLVLR3QM3MZgDcAbqfibMryedx9E/4jUhkMFmiw8v8ACQ4+qHNB1+/novRj48YRpHTifBi2rUUvCY71oOhkfAoGsYMevmOYXmGxcPaeRCy6kjtb5RHXH+CNcRlHTo0ak/L7KpuK4BVEmLCN7nc9ALx7l0qtiJki55nQaW+fuS7EUQWwIJiSf5T7XrK6nFHGtlRp8GqODsxiBMAi0RBHTxA21I6pzhuCPaWlzSCAGQP4dJnnoD9w14RQEZiJLhEcwCNvIgf4T3BOc0nNcXidyf0ED3pdlJUQcF4KWkF0206c04xeGaGaQQeXJTYfEC5Okn7PuUPEsRIDRck/BKWosa3JFY7W47usHVcCGlw7tp6usY6gSfRcZGGuCDMciu4cbw1Kv/wdTSrTJm0tdIyPHUEH4riHE8NWwjnMq0n04JbLmuAcQYlpIggxqFzSjSTMfJvlYLXqZjlEo3CktvoY5SgcO4uBcBpqUThKb4l+boLac1DOa6PMTiX3g+171E3vAcx5QUxbRESDeJuhHEZfKQpuyk7JGY4xbyUTsXBEbm634ZVpk5HNvznXzC1q8MEgB2+m/RCdFbN/xJWLG0yLZj7liXILLTWwzoybDY/C6gPDjuPJWUsYOebbkB1RGCwWYhrAXOJ2H3AWkccekbKKK/wrs5Wrk903MBqZAA8yT8FceDdiMt8Q6f8A42G39TtT5D3q08Nwfc0wwROpjmdVNVfyXVHBFbYUCtpik3LTaGN5NEf5Ub65OpWj8QR7W+yEe41NPZ36fUhbDAeIY3UC14uLzqIG6SYfMJY4QCMzffcJpiaX722nqSoMTTkA7t+yEgFjqAeCw66tduD0SDGYk0HBta0+zUAhpPLoeisFV4PiBW+JwzK9Ih7QQRBBvy+qzlBSKjNxI+HcaaWFpNyLHnt/ZMKOMEgZhyN+S51xHhNXCOOQl1HaZlvSUXgscXb3WLyOOmaqCls6I3FgPDhEN66+iZt4owi5AFwL78/Nc9o4onUo7D1JKn539F/CvsvVLiwdpfW+x/W6KoOzHN0j3Kv8JYTF7fr7k4xmLaymbjRUpOXYuCj0Vetje84g87MyNHoMx/3FX3ENNVgAiSNHQWu2II3XLuzdfPVfU/iqu9YMf/WPVdMwjMzBFo0Igaam2xWsDOZSOJ9msK5xY+j+GfPt0QA0+dP2SPKFVsT+zvHNeS0trU5kOY5onlLXEEHpfzK6txKm2tTOYeJgnqRzSjBcV7h0GckxMSNxc6DY76pSxpmEscWcu4lwWvQg1Kb2zaS0gf8ANolVahOkTrrK75jKbnAPoOkESWTLXDmNiOirON7JYXFXyfh6sxmpgBpN/ap6H0grN4K6F8ddHIfwhY4Oc2Bz1lHjESSQI+9Ex7Q9m8TgnDvIdSdZrwSWu3i/sujYpbUpGztJ5Lnkq7Mpa0SfieixDOaZ9n4FYnSJs7LwfgjntBd4GdR4ndR9SrFRpNpNim0Dmdz5lTVagiUN3ua2n39813xxqP8ATrNGYwlxadOf1CkdWp+ySAUDjqBbdsz8xy8kFXYKtORZ7dQrET43COBu4QdhN+UnbX+60Z4QB+lvdspeF4jOzKdRot6tGyAFmKpXkIdyY5LQgqjLpAV3HN7t/Jrvg7l6rzB18roNg7Xz2+aa8RwwewtP+ORVbZIJa72p945qWIs4ohwhwmbRrPoqtxHhdAVnU8PVaazRLqN5G8A6E/y6pliOKuZhqtRsF9Km9wm/ia0kGPmPNco4HWc15qOJLs0km5MwXE8/alZ5EnpmkZuPRe20XDa/JFYOvBgyp+E4kYhpaXBzxZjtzAEMJ1dImJuCI0KIZhC0gkQuaWNpnTHIpKx5g6rgwEWHM/oEq7RcVy03X2KndiCRCqPbCsS3KLl1gOZNoWiVEykG9lsTlotcTBIDhPM+L5lW3Hdu/wAH+Hc6iX0qjnMc5rr03Ny7aOBa8H+kqt8K4Y6GNY3MAADtI5ybBNeJ8IbW7jDNBOSp39STo1rXMAPIuzG3QLWF0YyLpxGvlLazDLHa/wCEk4rgiJqUyXU3fl/h6eSi7H8QNTvcNWNySR0P0U+CxhoVDTqeyTB6ciruyRJwfjTsM/I6chNtbfRXQ1qdZjajfanpcgTB6wkHaXg7XAkC/MJN2c4iabu5qyASC138Lh7J+vRJOnTGWziVVmemHtDqFUZXtN2vB0ts4HcKpdsP2cuYDVwcvbqaUy5vVh/MOmvmrbxPAh2HrZXXb+9YN2EXIH8useic8HxPeUadQauaJTlBS7IcU9M+dX0nyZc4GbgzY8l4vpVwvdjD1ht1ix+D9mfxfsCc4l3L0j4grzPeCPI/XqgGYio0Alhy7gmSPVHZw9oIuuo1PSS2xu1DVMHBzsRNN0+EqHxMPRIBO49ziW7NqCR0cNQntRsiR6pN2rpl1DvG+1TcHD9Uy4Pig+k12xEoEQlt0PiqW6PxVKD02WClmCQxFVp3Vf47gjZ410nr9DorhVoIKrhQ4FrhYoEUfC1wJDh4XAscOhBB/VU12C7iq+nMhpyg7ibtvyIKufHOHOp5n2tZ86X9l5OwIi/OENjsC2rke0A+DKfIWnnAPyWc42rBPdA/BMSGuBbAIIOsXEHT0V74hRIlzZyOEgjQjb1XM3YIh0OsRvz5H5prwx9Wk7M2/MbOG4IWcZV2aDsVxFyRf7vPNCYLhZr1HVHDMynIA3cSImdgAdeqmxgaY7sH94RDTzJAjzVj4h2cDaIpMiCPEd3H6XK0aQWVZvaB7qwweEaJ8I7zNLQYl2U3kN0zHedVf+zeBFIVaGrwcxedXndxKovZfgjsPXrPyyPC1rv6vHHqGj1XQatTJiKVTZ4AKqO+ySs8Wp/h8U2sNCbwnnaHDh7W1W3DhNlt2rwGZpt97FQdma3e4d1J3tM08kV6A94LiM7DTd7TBb+Zn1CVcc4MPaaOq3OajUa8atPW4Vjrlrmh49h3/SfonVgLezmNzANfctGU/wAzDr6j6ppwbCOoNfRzTlOZp/lJMffRJvw/dvDgN7EaJ/SqTUZ/Mxw90W/6k0Af3h5rEAa5Fp06f/leqhCTAdoWus8Qem/onGHA9plwdR/ZJsTwkHQQVFhs9I9EgLBUEaaKV4zNHND4bFioOR5qZgixQAM5gcHMOjgQUi7GVy01KDtWOIHlP1T/ABDSDIVcx/7nG06o9mqMrujh9hAi3PH5SoaNnQVvWu0OC0p1M4kahIo8r0oKBxFJN8uYIZ9OQQkBXuKUrCqBMeGoObD9D81WKVGo3F1KdVwLav7zDPiIgQaf3rcq8MYBLXXBlp6g2SPHcLL2OoT+9pHPRceeovyO/wDZDEL6nDm1gWkBtVtiPokFSk6i6HTHOFbqI/EU21Wy2q2zhuHCzmkcwZQvEMOKw8QhwseR5FS4gVtlealMA6PaQf6gurcXflBdBkNdGkTPPmuQmg5lem0D/wBRv+4LrXaC7XNEjw8raj4oXQxSyl/wod/NP36hMXDvMK127VNRw4/DZfvdQdnXS2pSPmFSEMHHvaAO8QVWOHVe4xIJ9lxg+qsXBnRnpna4SjtFg4OYJsAjjeEufghuAYqM1J126QmOErd7QadxY+Y0+CSY1ndVA8DdADLG4V1MwCSw+yf0PVF4J0tDt2GfQ2d+nuUWJxYAaXXpVAJ/lPNE4WiWktNwd9iDoZQMFxFanndcanZvNYqvX4kQ5wNYAybQLX09pepgXEBaVMOTqFIxbwUCFZoOaZgpjQxAeMrvvqFhPNQ1MPeQEAE1LWcbHR315FI+0WGzUnAe03xt8xf46J1h6ocC1wslvEiafhddp9l3Pm09fmkAw4DixUpNOzgCoKpNJ/RJ+xdeA9n/ALdRzfQ+IfB0Kz8Rod4yRqE2CJsO4HxDTdeVWw6dilHC8bkdlOifVWS2QkApx9CLoHiDTDao9plndWn6H5lPHMzN8ktbZxadDYjpogBZjKXdVhWb/wCHWgP6P/K710PUDmtOI4XcbphhaQcyrh33y6cy03BHXQ+aEplxYWu9tlj13B9RdICm4jDk16Qtm7xsCeTh9F0Lirc1S0nYX01ExvvZU9zYxVExrUbf1gKzVcM8uc5zTcklpcbEwYkE+G5NufKyK0JDfDN/dR0SXBVO7xI5GyZ4Kv1B5wbenqEr42wte1w80xjep4MS07Ot71NxDD5mkIbFHPRY8ahGmpOU8wD9UwEHA3Fr30jvp57IzHYcPYZ/wheMsLHtqN2Kal0kO2cEgFWBp97QfSOrdPRa8Cx5vSffKbTqApGjucQI0coOJ0e7xAcNCfgUASYjhIc9zrXJPvMrEY3EWWKrAW4XHZTBKdYSsDuq9XoTcC6jpY0sKQFtqjooG1BzWvDsY2oOqnrU+iQAtenFxcdFjmtrU3Mdy/wR7lMLhAVKpY8ECyAKp2Ze6njcTRd/C13mQXCfUQrfgOJQ8tdzhK+M0mtr067ReoMh8wZj1k+5CcYdkcHDdFghxxrDZHZmphwPH5hlOqH4bXGIowbuCUU6ho1INhKALc5sFBY+hIzBGYesHtWoGoQAlruILKzRdnhd1af7/NecRZleKg9k2P8ApPsn0Jj16IqlT8TmO0cIWrGB1Msd+WWuH8psUAVHjdHLiKDiYAqsPpmCvWJ8TZBktMGZuOXxVO45RLqDt6lEwesGQ7yNirhg6xcAfyuaDM6g8h5FAIX4d/tC0gRYQOY6E6my04i3vKM7hSYoFroBOmkSJHXawj1UWEqTnad7oQ2bdnK2am+mdhZHYd37sfykhI+CVO7xEc7Kwd3HeD+oe9MRHj6IqMI6W81Dwl+allOrD8EXRdLfJB4EZKxGzvmgCPjFPwh24uCtOODNTpvR+OoksNtEurtP4cAg2JHkgARrzG6xQszQPA73FeJANniyWYpokrFibAH4XVIqAA2VzpHwrFiAIagugca0QsWKRgWLbOGqT+WCOhzC/wAUFxlv7r0WLE2I07G1Dnidv1THtGwAkrFiAJ+zVQxqnrx4l4sTABxI/eBbBgzuO8D5LFiAA6rA6jUJAkggmBJhpAkjyCF4K8/hKN/ygemVv0WLEMBnimzrz/SfdKTUT4wfvRYsS9j9EDv/ADDfNOMbXd3rhJgfSn9SsWJ+hIXYuu4EQ53/ADFEYCoTEkm3MrFiQG9bUpLhKh74XP5t1ixIY67w81ixYmB//9k="/>
          <p:cNvSpPr>
            <a:spLocks noChangeAspect="1" noChangeArrowheads="1"/>
          </p:cNvSpPr>
          <p:nvPr/>
        </p:nvSpPr>
        <p:spPr bwMode="auto">
          <a:xfrm>
            <a:off x="155575" y="-2811463"/>
            <a:ext cx="4391025" cy="5857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8" descr="data:image/jpeg;base64,/9j/4AAQSkZJRgABAQAAAQABAAD/2wCEAAkGBxQTEhUUExQVFhUXGBwXGRcYGBgcHBgZHBoXGBgYHBgcHSggGholHBQYITEhJSkrLi4uHB8zODMsNygtLisBCgoKDg0OGxAQGy8kICQsLCwsLCwsLCwsLDQsLCwsLCwsLCwsLCwsLCwsLCwsLCwsLCwsLCwsLCwsLCwsLCwsLP/AABEIAQMAwgMBIgACEQEDEQH/xAAcAAACAgMBAQAAAAAAAAAAAAAEBQMGAAIHAQj/xABDEAABAwIEAwUGAwcCAwkAAAABAAIRAyEEEjFBBVFhBhMicYEykaGx0fAUQsEHI1JiguHxcrIkkqIVFjM0Q1NjwuL/xAAZAQADAQEBAAAAAAAAAAAAAAAAAQIDBAX/xAAjEQACAgICAgIDAQAAAAAAAAAAAQIRAyESMQRBE1EiYXEy/9oADAMBAAIRAxEAPwCeric77ty8ostquHLSTBM6b+9aUvEJObqSL87IilWyFwcS7MRE2svN9UjJOyZuJOS8GNii8FxFmZwcLco+Siw+KY5sOi2vPqFJWwTJaWOEE78ysOFIq0GVcEwsLgSbEiTo7YKDC4p4YBluNTKjcajDGrXEGykq0szpa6CducKH+2JL7JvxbPCHEzqeinq4dpFiSD+bdLscTZkD76qXhlXIzKTI+7KVJJ2vRFoiw1ENeRE+Ej3byouEVI9ppIM67ogNIbE6g7ragQ1oE+yPVdjkuOzR5F7PKdLM6SBE26IzFPLWEyLC02+whfxIDhNp0H6o+q1rxlcARafJClbLxyuxB2iqNpvpd6xlUkSC3Rw3aVVK+La8lzGGmAT4ZmD6p5xHhDmFz6eaAfBOo/sgafDjUzPc5oO5O5HzK7k401Ewlyb2AUATEp/gHBrg7NED5pRIY0k+7ovcRig0QNSFnJCrRYsbUa7IQ4RyUPEsLDJYBOpAQGAx1Jw0ylmvJGuIeRAMC8TqijKxHiMwGdp8W87IvC8QZVYXEzVAjJAWvEGw8BrI5zYJJxBhJBpw18wY18/JHYM8quqMY/M4ZT7TevRQcSYKghgDW5dt45KHjDXMDC50mbnr+qGoMe5+Vr5bPNFCF9OmSCM0ObpNpW9HCmoBDhrcb+aPx3D2NBM+MXMmx6StcEGTma68XH90ATChVFs2ll4pvx7f4XLEch1+zpFUABwAjkAF5ThwIg2i/VescTOUGQZM6FRkjNDXXNyF5nTo1miVuHmnlAj5mUIKbmPGhEmeXJGYevluY994Rhr0iZIsb/cK7vRMZ09kfctcbEiwm+i1L8jxlvAjzQzy0OcWkncAA/NatruiXCZ52IWfBt7By+g6vnMAtnn9FDhm+Eg2i9/khRiHZSc030MqSi0u9sGNTsEuNEbJw9u9yNLrK1Np8Qu6PgpsDgA8uyukD3rxuEgGDLgYgclS29lKLInsu03myPoC4jc/5QOEc8lzcpzAwJCYUqbszrQ7L9ldNUbxWw3FU8widREqo4/A1KDRkuWzeP0Vrw9aw3U76YdY7hUpSizRxUjl7iKrC55uRc8ih+HUyXOzZXAWBKccc4G7Dhxa7M0ukjkCf0Q1CiQ2T0lbXZz1RPheGyNAeYmykxNWLmGRZeNfAkG+0L2liWubL4JNjKSTIkeVsZnbeLb7JFjauU5pDefVE8TpuaJbAaNhugcRiHOpTAPQhWkShbiQ6rcNzRzfbzhC0qwzlxaA7QRp5Iapj3B82A0AA96PwrqLiAGhpBm+jk2KxJUxby4gqPC1srxFnDdScXZlqmIglNOD4D87oM7EJFDBvE7C3wWIgt/lCxHFj0X1r3NbMb/ZQ1QF1zY6nkj8HU8Lmki1rqLEYadBbmuKWPi7RrJXsibhDkDiW+RBE+qmocMf/EOcEQAvXNMQ42AR+Aecp+B5q1j3sSivYNUwb4Fmj139VMzh0+0RA5ItzJHJTU4Demi0+NXvZaggL/s0E2ywNAbymNPBty5SLRp81pSkW328kTRBcbKZYq0ikka0cHTb7Ii0Wle0cBBBaJ5z85R9KiB1PwRbCt4+Hf8AopYwHC8HOYkkCd9SjG8BZc5nSd7fRF00QHLf4IR6Q+NCk8BgeF3vCDrcOqN2kcxdWMPWwKiWCLDo5/2jw2anZoJ38lSuJtcwRcA812zGYFlQGRBO41/uufdteztRrQWAFgNz8p5LP4nH+GWRXspgrhonQHklbMWe8sYBNpKYY6k5oILdNYVVxlSSXEHpKZzSLNjcS1+3iFrGxK1p02GmQ4EOgGNigOH1g8EObqJHPzRNJ9wNxa/1QO7EHaPhWQtNMiDz2PJLq9Ow3gfFWrG4dlSRUOgkXi6r3EcOaYBzBxOwn3/ogQuqkub1HyR/Dq7jZxsNpj4oZlMEGToj8ExlNwzXa7fkUP8AyP0HNqu+ysRQaNjZYo5smjoFZ470QAGkXEz4tz5JjToDI4NO8goejg27tnUkxutX+AjZugifesVmjklo6YsjYHtcQbjVFOOXK5sgDZQV6hyk2jeVthqwg6ELWTBhpLjcQeiJb4m3S6nVA9kpnQIc0XuiU6Vj5Ub4ZpJAF+vIJnRaGjK31S/BnK3qfsKaniLLrxxS37N4R9jJrgiKcJU2si6eIW6LoOzr3OhBVXorJ6FQYHrZtRBGot6b0qQUGh60qNkXuNCOYXjCpCFJJzDtxwo0HFzSBSeLTqDu2fl/ZcvxdYZg0wQV9EdpeEjE4d9I6kS08nC7T+nkSuC8fw4p+EM/eAQT8JI2K5si4v8ApyZcdO0J6T3seCHWNgDp0TsvMSQc2/Q80owNKZBcCd+n905pPztLYNrTzUWYoV8SxQzZfzc+inZTGQ1GuDubOY/QoHj2bK0G/wANLFD4HG5SGgkSII5pUNaY14tSY6jngBxcNLQOqU4nAvdBkFo3HyU3EQDTJD7x7KzCYqIBBJDbz9E6pDb1YUyrAA8VhCxbh45/NYopEHQ+9c0AEmOcz5ypDipERPUr3C1mAeM8yg6eLAJ0g6b+i5FDfRvKxhMidLaHZSUQZENH8U8/RLjipvzgEA/NM6DxAiNvOVTm0QpUeYqt44EAFMMKBk1IJ5hC4ikHQYgzr9QiKAAAEg7yrc1KKS+zS7DazoCioVOair1JXlIr0L2ehFaDSp6Kgaw6oylZaIGyemCpqbOa0p1RzUpcFZJs1qlYxQNqIllRAiYKUKIVAtgbJMg1qFcc/aXghSxNR4ECo0P6GZDh55gT6rsLwqB+1SgMlF7gIzFhJ5ESP9pWeRWiMsbicgp0S7xD81zFrBNWTH7si3xG6fYjg1DuCQQ3w2vuq5RplpyjQCARquRO2cdGnGml9MyIynMOg0KrTQMwmSJVopOzSC6ZBEEc7aoehwhmQgkh/wAJ39FUnoDQ8LJaJdbbyUDXkO9gxpJ5BOWUXAXHoEOaLsxN8vlaVKeqD0Bfh/8AUsRxodQsTpBxRfsHg2BxkzA5xIU7uFMMw0yQTrbpCT4ipUkA5IibXJHn6oujxN4bZ2gjRcUuSV2bVoIHCoAkGB7gt6UtJBjmCNkI/iUiDUI384WU3E3md1D5abMpDIVzqTOyIwoBOqVtfmIbbNpG6Z4bhlWm7M6MuhhwMeYWuDHJzTXWgxxblo3qPXtILbJJsoOKVTTpOcBJAsOuy9Stnp3SD8XxulQb4jJ5DVJsV26oN1sPNUd7alQFz35ZOpmT0HRKcVhsOTDnuc70+Q0WvNIxfJ7Oi4ft1ScbGfJWXAcUFRoLTuuNYbDUm2h7SPv0XRewbAWkAyNlnzt0jaKaWyycRxZpyTpEqgcc7d12kinb0XSOMcKFSlfbkuT8XhrsoaASYBIv6A/4SlJxY+PNHmC7cYtxyOc48nNDr/AfJXDs32prtMVMz2ndwKpGFxT6dQN7rP8A1kaf6QNV0LAv8PjpPb0dDgdPYfrPR2uyv5HWzL41emXvDVQ9ocNCq3+0XC5sDUdEmm5jxPRwB+Dim3AjDYgxtY/co7FxldImLxrpf9EPaE43o4P/ANn1QwPqU3tpuuCWuAO4glLajiLtvzXXuNYqu8mk/L3dVjmgR+aDlN95hcgDiwgRfRczikY5/HeKrfYKaRmZ3J1+CNpB8l0tDcoOUi5O91mGwNyXXvI6IigxpIkE5dp13hSc6Nw10A3jdegm4BtuN1mJxZJJAyjkgalWSTm13ULsVkTnGdR71i8zU+XwWKuIuJZcKQCZgk8zb3KOjXe4w5sbE7eUJdWplz5Zru78s8wUww1WoWiRz0O/VYOkabDThg51nAbQY02RTKThoL20S8VMpGZrpPIT8QmeExALra9ZGixbZDsjwVNzaknNMkjzAO6I4bjav5nFzdwfivaDvGCTBnSea3qjumH/AFG/quzx5Wmz0vBfKMo/wd4SoIB1UXG2d4whsnnDbe/SUv4JiXFhJFs1uqeUHF33oNgOp5rqTstwp0yiV+zlVzpqEtboGi/viYWreztBrgSf6R7zaJhdJHDmuHiv02+KjHBqbdGhUoNB+L7KBU4EK1QODHecx622Vr7N4UUCB97ps/DACJgIN1AbGTKdUUtlsaJaqrx3spnOamGzrcCfQqxcMecsHki3wBcgJtJmdtMoOD4dWpkS34wrXgB4Yc0fEz00+qYWPIramxCjRUpWaYeg1vsgDpH0QPHOIii1pO7ojnb6Ju9qQdqKGfDPESQWlvmD9CVMrrQYqc1YLjWCv3FRloeFyXGOaKzhycY63K6zwRpY1jHWvm8oXJ+IWe5wE+L5lZZVpMz871FdKwetmmAYaoagGg52P6rRzySZK9ZVabEwsJWjzno9oul0HSfsoLiLspLWmRMeiJFHKZ1OxWwwjTc/5SWgXRA2o2BcrFN+G6BeosVlkqV8jRSyNDS20xEE6qKmBAOfXlsvX8DBqSxxDb29o9L6AKGtSqUhcta2YAcRKxXFrRrdhuDLgdS6Y1IspqzC6pJFtJBv6oLC41pNnAOi4/KT0U7K8jM3exP6LKapkNUTljgRlJcBHWPVWHHYE1QQNxI897qr08SQIA8Rdc3srfw3HA0g2bixXX4nbizq8ObjJoHwVMhmWIjT5JjQrR+q8dFpIk+yOn2ENVdErsemdc3bHDMYIUGL4mGiUkdioSbiOMc+Ws+9v1Q8npFJRSth9TiTq9VrMxDCblWGm2lTFiFUaWFc1kEQTED3mec201v5qt8UbiaJLhUeQ0wRM35Qdfvld8ZRVkPNF6OwUeNMzNATqq5j2mSIOsri3BO1tN2UVTkcNbGDyO6fs4scQ9pZJaHBpcZhul2t/XWUlKTdBJwpNMaO4g/D1SwuJbJg8wrNw3igeFXsbhe+bDt2y07j+GfO3vS/CGrQfkfJvY8wk04fwpTjk17OhitKgxA5+aDwWJzAFBcY4yKNai0iRUtHQOE+ViVXJEKOwjieIayjUrGAWsN/IWXCq1bW5EmTJsJK6J+0DtHTk4ejvGffrl/VUGszM2TFrHqssst0cmfIpNUQ1zYCQfkUDjmn8rYKIpUmkgXRmIDZGXldZNmD2DYR50daANd9lpXqbC3Tqvary+AAZ005KOqYINr7pdiYGap6/FeIjvPJYkKkXCuXteHAGJOxDTrr1Rn4mnVEPYMwnYkAkRPkvKOPa4OAgdNZ8lPTx7OQGxO56QuNuwsTUuGbloI2I2RjKAaMrQBJv980bUx7TYODbctVCa+YES3pbZU5cu2PlZHVAkARbb9VNhaxLoFjHvKF7sscXBwiACPess4j9OaS10Cf0M8Jjg6tTlxmSCDtYhOcUqdhqmWoHaQ4GfW8q2vqDRdnjTcouzt8ebmnbAMQ2bBL31Dh8zyJyifefv8AumbxDpSXtVhn1WZadydeW4k+U/FbQ1Kzoyr8Ba3ti06mHCx1MEXN77gaydfIeY/jtJzPba5xMnUA2IG2w25m6UcO4N3MhwtOnVPKLqEXb8By/stucmZQx46/JiXCYhjXOqOdTlzjluCAAGkN+fvVn4fxCnT8VMFxdcANLgALCY1OsehUVN1AAE07eQ6fVWbg3F6TfD3ZEi2lxAI+BCE2X8eH7K//AN9jSqF9RlSJJMtgRA2gXECPJWXh/ERi6DHi8Ps46kaAzuDdAcawrcU3wsAm+l/UIjspw0UaQa0x44yxYaGx+Om+ylybTTJ4xUk4luwzIC5v+1riLm4ik1j3My0pcWkiczja3+gLpbCuFdq8b+KxlWqD4C7K3/S0BoPqBPqsm6Rn5MqiL69e4Ok3lM6Fc5RO6CqU/wB2QTMaL2hiAxg1cdANVnZxJk1MAA7Gf7rag/mRE76qBhJsRB1jz5rQYQOqC58tkmgaYdh6kA3kXFkBVLZLWiOiNw9GBY25IWtRb7Wp5dUIOhaQ7+Ar1M856+5eKdi4/oLbVgASQOcz8kRinh5bBnNymBGhWVcKABNrb7lDxl0iT1VcIPo34pjSnJPhN9Laea8GHqU6ucidrG1942QeFccwkgDchOqdjLTmH3sssi4vRElQQHAwHAAaAfr1RVNlJrcosfivMHRdUcAxmZ3KCffyTzDdlKjiHVS1jdwLu8hFgpjinLpdkVfQDw/gGfLVLR3QM3MZgDcAbqfibMryedx9E/4jUhkMFmiw8v8ACQ4+qHNB1+/novRj48YRpHTifBi2rUUvCY71oOhkfAoGsYMevmOYXmGxcPaeRCy6kjtb5RHXH+CNcRlHTo0ak/L7KpuK4BVEmLCN7nc9ALx7l0qtiJki55nQaW+fuS7EUQWwIJiSf5T7XrK6nFHGtlRp8GqODsxiBMAi0RBHTxA21I6pzhuCPaWlzSCAGQP4dJnnoD9w14RQEZiJLhEcwCNvIgf4T3BOc0nNcXidyf0ED3pdlJUQcF4KWkF0206c04xeGaGaQQeXJTYfEC5Okn7PuUPEsRIDRck/BKWosa3JFY7W47usHVcCGlw7tp6usY6gSfRcZGGuCDMciu4cbw1Kv/wdTSrTJm0tdIyPHUEH4riHE8NWwjnMq0n04JbLmuAcQYlpIggxqFzSjSTMfJvlYLXqZjlEo3CktvoY5SgcO4uBcBpqUThKb4l+boLac1DOa6PMTiX3g+171E3vAcx5QUxbRESDeJuhHEZfKQpuyk7JGY4xbyUTsXBEbm634ZVpk5HNvznXzC1q8MEgB2+m/RCdFbN/xJWLG0yLZj7liXILLTWwzoybDY/C6gPDjuPJWUsYOebbkB1RGCwWYhrAXOJ2H3AWkccekbKKK/wrs5Wrk903MBqZAA8yT8FceDdiMt8Q6f8A42G39TtT5D3q08Nwfc0wwROpjmdVNVfyXVHBFbYUCtpik3LTaGN5NEf5Ub65OpWj8QR7W+yEe41NPZ36fUhbDAeIY3UC14uLzqIG6SYfMJY4QCMzffcJpiaX722nqSoMTTkA7t+yEgFjqAeCw66tduD0SDGYk0HBta0+zUAhpPLoeisFV4PiBW+JwzK9Ih7QQRBBvy+qzlBSKjNxI+HcaaWFpNyLHnt/ZMKOMEgZhyN+S51xHhNXCOOQl1HaZlvSUXgscXb3WLyOOmaqCls6I3FgPDhEN66+iZt4owi5AFwL78/Nc9o4onUo7D1JKn539F/CvsvVLiwdpfW+x/W6KoOzHN0j3Kv8JYTF7fr7k4xmLaymbjRUpOXYuCj0Vetje84g87MyNHoMx/3FX3ENNVgAiSNHQWu2II3XLuzdfPVfU/iqu9YMf/WPVdMwjMzBFo0Igaam2xWsDOZSOJ9msK5xY+j+GfPt0QA0+dP2SPKFVsT+zvHNeS0trU5kOY5onlLXEEHpfzK6txKm2tTOYeJgnqRzSjBcV7h0GckxMSNxc6DY76pSxpmEscWcu4lwWvQg1Kb2zaS0gf8ANolVahOkTrrK75jKbnAPoOkESWTLXDmNiOirON7JYXFXyfh6sxmpgBpN/ap6H0grN4K6F8ddHIfwhY4Oc2Bz1lHjESSQI+9Ex7Q9m8TgnDvIdSdZrwSWu3i/sujYpbUpGztJ5Lnkq7Mpa0SfieixDOaZ9n4FYnSJs7LwfgjntBd4GdR4ndR9SrFRpNpNim0Dmdz5lTVagiUN3ua2n39813xxqP8ATrNGYwlxadOf1CkdWp+ySAUDjqBbdsz8xy8kFXYKtORZ7dQrET43COBu4QdhN+UnbX+60Z4QB+lvdspeF4jOzKdRot6tGyAFmKpXkIdyY5LQgqjLpAV3HN7t/Jrvg7l6rzB18roNg7Xz2+aa8RwwewtP+ORVbZIJa72p945qWIs4ohwhwmbRrPoqtxHhdAVnU8PVaazRLqN5G8A6E/y6pliOKuZhqtRsF9Km9wm/ia0kGPmPNco4HWc15qOJLs0km5MwXE8/alZ5EnpmkZuPRe20XDa/JFYOvBgyp+E4kYhpaXBzxZjtzAEMJ1dImJuCI0KIZhC0gkQuaWNpnTHIpKx5g6rgwEWHM/oEq7RcVy03X2KndiCRCqPbCsS3KLl1gOZNoWiVEykG9lsTlotcTBIDhPM+L5lW3Hdu/wAH+Hc6iX0qjnMc5rr03Ny7aOBa8H+kqt8K4Y6GNY3MAADtI5ybBNeJ8IbW7jDNBOSp39STo1rXMAPIuzG3QLWF0YyLpxGvlLazDLHa/wCEk4rgiJqUyXU3fl/h6eSi7H8QNTvcNWNySR0P0U+CxhoVDTqeyTB6ciruyRJwfjTsM/I6chNtbfRXQ1qdZjajfanpcgTB6wkHaXg7XAkC/MJN2c4iabu5qyASC138Lh7J+vRJOnTGWziVVmemHtDqFUZXtN2vB0ts4HcKpdsP2cuYDVwcvbqaUy5vVh/MOmvmrbxPAh2HrZXXb+9YN2EXIH8useic8HxPeUadQauaJTlBS7IcU9M+dX0nyZc4GbgzY8l4vpVwvdjD1ht1ix+D9mfxfsCc4l3L0j4grzPeCPI/XqgGYio0Alhy7gmSPVHZw9oIuuo1PSS2xu1DVMHBzsRNN0+EqHxMPRIBO49ziW7NqCR0cNQntRsiR6pN2rpl1DvG+1TcHD9Uy4Pig+k12xEoEQlt0PiqW6PxVKD02WClmCQxFVp3Vf47gjZ410nr9DorhVoIKrhQ4FrhYoEUfC1wJDh4XAscOhBB/VU12C7iq+nMhpyg7ibtvyIKufHOHOp5n2tZ86X9l5OwIi/OENjsC2rke0A+DKfIWnnAPyWc42rBPdA/BMSGuBbAIIOsXEHT0V74hRIlzZyOEgjQjb1XM3YIh0OsRvz5H5prwx9Wk7M2/MbOG4IWcZV2aDsVxFyRf7vPNCYLhZr1HVHDMynIA3cSImdgAdeqmxgaY7sH94RDTzJAjzVj4h2cDaIpMiCPEd3H6XK0aQWVZvaB7qwweEaJ8I7zNLQYl2U3kN0zHedVf+zeBFIVaGrwcxedXndxKovZfgjsPXrPyyPC1rv6vHHqGj1XQatTJiKVTZ4AKqO+ySs8Wp/h8U2sNCbwnnaHDh7W1W3DhNlt2rwGZpt97FQdma3e4d1J3tM08kV6A94LiM7DTd7TBb+Zn1CVcc4MPaaOq3OajUa8atPW4Vjrlrmh49h3/SfonVgLezmNzANfctGU/wAzDr6j6ppwbCOoNfRzTlOZp/lJMffRJvw/dvDgN7EaJ/SqTUZ/Mxw90W/6k0Af3h5rEAa5Fp06f/leqhCTAdoWus8Qem/onGHA9plwdR/ZJsTwkHQQVFhs9I9EgLBUEaaKV4zNHND4bFioOR5qZgixQAM5gcHMOjgQUi7GVy01KDtWOIHlP1T/ABDSDIVcx/7nG06o9mqMrujh9hAi3PH5SoaNnQVvWu0OC0p1M4kahIo8r0oKBxFJN8uYIZ9OQQkBXuKUrCqBMeGoObD9D81WKVGo3F1KdVwLav7zDPiIgQaf3rcq8MYBLXXBlp6g2SPHcLL2OoT+9pHPRceeovyO/wDZDEL6nDm1gWkBtVtiPokFSk6i6HTHOFbqI/EU21Wy2q2zhuHCzmkcwZQvEMOKw8QhwseR5FS4gVtlealMA6PaQf6gurcXflBdBkNdGkTPPmuQmg5lem0D/wBRv+4LrXaC7XNEjw8raj4oXQxSyl/wod/NP36hMXDvMK127VNRw4/DZfvdQdnXS2pSPmFSEMHHvaAO8QVWOHVe4xIJ9lxg+qsXBnRnpna4SjtFg4OYJsAjjeEufghuAYqM1J126QmOErd7QadxY+Y0+CSY1ndVA8DdADLG4V1MwCSw+yf0PVF4J0tDt2GfQ2d+nuUWJxYAaXXpVAJ/lPNE4WiWktNwd9iDoZQMFxFanndcanZvNYqvX4kQ5wNYAybQLX09pepgXEBaVMOTqFIxbwUCFZoOaZgpjQxAeMrvvqFhPNQ1MPeQEAE1LWcbHR315FI+0WGzUnAe03xt8xf46J1h6ocC1wslvEiafhddp9l3Pm09fmkAw4DixUpNOzgCoKpNJ/RJ+xdeA9n/ALdRzfQ+IfB0Kz8Rod4yRqE2CJsO4HxDTdeVWw6dilHC8bkdlOifVWS2QkApx9CLoHiDTDao9plndWn6H5lPHMzN8ktbZxadDYjpogBZjKXdVhWb/wCHWgP6P/K710PUDmtOI4XcbphhaQcyrh33y6cy03BHXQ+aEplxYWu9tlj13B9RdICm4jDk16Qtm7xsCeTh9F0Lirc1S0nYX01ExvvZU9zYxVExrUbf1gKzVcM8uc5zTcklpcbEwYkE+G5NufKyK0JDfDN/dR0SXBVO7xI5GyZ4Kv1B5wbenqEr42wte1w80xjep4MS07Ot71NxDD5mkIbFHPRY8ahGmpOU8wD9UwEHA3Fr30jvp57IzHYcPYZ/wheMsLHtqN2Kal0kO2cEgFWBp97QfSOrdPRa8Cx5vSffKbTqApGjucQI0coOJ0e7xAcNCfgUASYjhIc9zrXJPvMrEY3EWWKrAW4XHZTBKdYSsDuq9XoTcC6jpY0sKQFtqjooG1BzWvDsY2oOqnrU+iQAtenFxcdFjmtrU3Mdy/wR7lMLhAVKpY8ECyAKp2Ze6njcTRd/C13mQXCfUQrfgOJQ8tdzhK+M0mtr067ReoMh8wZj1k+5CcYdkcHDdFghxxrDZHZmphwPH5hlOqH4bXGIowbuCUU6ho1INhKALc5sFBY+hIzBGYesHtWoGoQAlruILKzRdnhd1af7/NecRZleKg9k2P8ApPsn0Jj16IqlT8TmO0cIWrGB1Msd+WWuH8psUAVHjdHLiKDiYAqsPpmCvWJ8TZBktMGZuOXxVO45RLqDt6lEwesGQ7yNirhg6xcAfyuaDM6g8h5FAIX4d/tC0gRYQOY6E6my04i3vKM7hSYoFroBOmkSJHXawj1UWEqTnad7oQ2bdnK2am+mdhZHYd37sfykhI+CVO7xEc7Kwd3HeD+oe9MRHj6IqMI6W81Dwl+allOrD8EXRdLfJB4EZKxGzvmgCPjFPwh24uCtOODNTpvR+OoksNtEurtP4cAg2JHkgARrzG6xQszQPA73FeJANniyWYpokrFibAH4XVIqAA2VzpHwrFiAIagugca0QsWKRgWLbOGqT+WCOhzC/wAUFxlv7r0WLE2I07G1Dnidv1THtGwAkrFiAJ+zVQxqnrx4l4sTABxI/eBbBgzuO8D5LFiAA6rA6jUJAkggmBJhpAkjyCF4K8/hKN/ygemVv0WLEMBnimzrz/SfdKTUT4wfvRYsS9j9EDv/ADDfNOMbXd3rhJgfSn9SsWJ+hIXYuu4EQ53/ADFEYCoTEkm3MrFiQG9bUpLhKh74XP5t1ixIY67w81ixYmB//9k="/>
          <p:cNvSpPr>
            <a:spLocks noChangeAspect="1" noChangeArrowheads="1"/>
          </p:cNvSpPr>
          <p:nvPr/>
        </p:nvSpPr>
        <p:spPr bwMode="auto">
          <a:xfrm>
            <a:off x="307975" y="-2659063"/>
            <a:ext cx="4391025" cy="5857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 name="Picture 2" descr="http://www18.homepage.villanova.edu/douglas.norton/dougface_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140" y="5509252"/>
            <a:ext cx="2115460" cy="13487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rochester.edu/currents/V31/V31N11/photos/Gabr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4" y="5515169"/>
            <a:ext cx="1007124" cy="134283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www.causeweb.org/images/ecots/pics/pearl_denn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641067"/>
            <a:ext cx="1041410" cy="10810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5509252"/>
            <a:ext cx="1066800" cy="136863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8510" y="5505683"/>
            <a:ext cx="1085490" cy="1356862"/>
          </a:xfrm>
          <a:prstGeom prst="rect">
            <a:avLst/>
          </a:prstGeom>
        </p:spPr>
      </p:pic>
      <p:pic>
        <p:nvPicPr>
          <p:cNvPr id="4121" name="Picture 25" descr="\\artscistore.vuad.villanova.edu\users\mposner\Personal\My Pictures\Best of Smith Posners\IMG_20130923_073636_95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4989784"/>
            <a:ext cx="2743200" cy="18682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29400" y="3657600"/>
            <a:ext cx="1041410" cy="1039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profiles.umassmed.edu/profiles/profile/Modules/CustomViewPersonGeneralInfo/ImageHandler.ashx?NodeID=130117&amp;photoNum=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515169"/>
            <a:ext cx="1010982" cy="134283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nobaproject.com/images/shared/author_photos/000/000/108/lar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0542" y="2590799"/>
            <a:ext cx="1050267" cy="10502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0617" y="5791200"/>
            <a:ext cx="1109599" cy="830997"/>
          </a:xfrm>
          <a:prstGeom prst="rect">
            <a:avLst/>
          </a:prstGeom>
          <a:noFill/>
        </p:spPr>
        <p:txBody>
          <a:bodyPr wrap="none" rtlCol="0">
            <a:spAutoFit/>
          </a:bodyPr>
          <a:lstStyle/>
          <a:p>
            <a:pPr algn="ctr"/>
            <a:r>
              <a:rPr lang="en-US" sz="2400" dirty="0" smtClean="0"/>
              <a:t>Carol</a:t>
            </a:r>
          </a:p>
          <a:p>
            <a:pPr algn="ctr"/>
            <a:r>
              <a:rPr lang="en-US" sz="2400" dirty="0" err="1" smtClean="0"/>
              <a:t>Bouma</a:t>
            </a:r>
            <a:endParaRPr lang="en-US" sz="2400" dirty="0"/>
          </a:p>
        </p:txBody>
      </p:sp>
    </p:spTree>
    <p:extLst>
      <p:ext uri="{BB962C8B-B14F-4D97-AF65-F5344CB8AC3E}">
        <p14:creationId xmlns:p14="http://schemas.microsoft.com/office/powerpoint/2010/main" val="312064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106"/>
                                        </p:tgtEl>
                                        <p:attrNameLst>
                                          <p:attrName>style.visibility</p:attrName>
                                        </p:attrNameLst>
                                      </p:cBhvr>
                                      <p:to>
                                        <p:strVal val="visible"/>
                                      </p:to>
                                    </p:set>
                                    <p:animEffect transition="in" filter="fade">
                                      <p:cBhvr>
                                        <p:cTn id="18" dur="500"/>
                                        <p:tgtEl>
                                          <p:spTgt spid="4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1000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1900"/>
                            </p:stCondLst>
                            <p:childTnLst>
                              <p:par>
                                <p:cTn id="28" presetID="22" presetClass="entr" presetSubtype="8" fill="hold" grpId="0" nodeType="afterEffect">
                                  <p:stCondLst>
                                    <p:cond delay="0"/>
                                  </p:stCondLst>
                                  <p:iterate type="lt">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40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lstStyle/>
          <a:p>
            <a:pPr eaLnBrk="1" hangingPunct="1">
              <a:defRPr/>
            </a:pPr>
            <a:r>
              <a:rPr lang="en-US" dirty="0" smtClean="0"/>
              <a:t>Change is Hard!</a:t>
            </a:r>
            <a:endParaRPr lang="en-US" dirty="0"/>
          </a:p>
        </p:txBody>
      </p:sp>
      <p:sp>
        <p:nvSpPr>
          <p:cNvPr id="12291" name="Content Placeholder 2"/>
          <p:cNvSpPr>
            <a:spLocks noGrp="1"/>
          </p:cNvSpPr>
          <p:nvPr>
            <p:ph idx="1"/>
          </p:nvPr>
        </p:nvSpPr>
        <p:spPr>
          <a:xfrm>
            <a:off x="304800" y="1524000"/>
            <a:ext cx="7848600" cy="5334000"/>
          </a:xfrm>
        </p:spPr>
        <p:txBody>
          <a:bodyPr>
            <a:normAutofit/>
          </a:bodyPr>
          <a:lstStyle/>
          <a:p>
            <a:pPr eaLnBrk="1" hangingPunct="1">
              <a:buFontTx/>
              <a:buNone/>
              <a:defRPr/>
            </a:pPr>
            <a:r>
              <a:rPr lang="en-US" sz="2400" i="1" dirty="0" smtClean="0"/>
              <a:t>If you would attain to what you are not yet, you must always be displeased by what you are.  For where you are pleased with yourself there you have remained.  Keep adding, keep walking, keep advancing.   </a:t>
            </a:r>
            <a:r>
              <a:rPr lang="en-US" sz="2000" dirty="0" smtClean="0"/>
              <a:t>~Saint Augustine</a:t>
            </a:r>
          </a:p>
          <a:p>
            <a:pPr marL="0" lvl="1" indent="7938" eaLnBrk="1" hangingPunct="1">
              <a:buFontTx/>
              <a:buNone/>
              <a:defRPr/>
            </a:pPr>
            <a:endParaRPr lang="en-US" dirty="0"/>
          </a:p>
          <a:p>
            <a:pPr marL="0" lvl="1" indent="7938">
              <a:buNone/>
              <a:defRPr/>
            </a:pPr>
            <a:r>
              <a:rPr lang="en-US" sz="2800" dirty="0" smtClean="0">
                <a:solidFill>
                  <a:schemeClr val="tx1"/>
                </a:solidFill>
              </a:rPr>
              <a:t>Q: What is it that makes you a great teacher?</a:t>
            </a:r>
          </a:p>
          <a:p>
            <a:pPr marL="401638" lvl="1" indent="-393700">
              <a:buNone/>
              <a:defRPr/>
            </a:pPr>
            <a:r>
              <a:rPr lang="en-US" sz="2800" dirty="0" smtClean="0">
                <a:solidFill>
                  <a:srgbClr val="FF0000"/>
                </a:solidFill>
              </a:rPr>
              <a:t>A: The desire to improve your teaching</a:t>
            </a:r>
          </a:p>
          <a:p>
            <a:pPr marL="401638" lvl="1" indent="-393700">
              <a:buNone/>
              <a:defRPr/>
            </a:pPr>
            <a:r>
              <a:rPr lang="en-US" sz="2800" dirty="0">
                <a:solidFill>
                  <a:srgbClr val="FF0000"/>
                </a:solidFill>
              </a:rPr>
              <a:t> </a:t>
            </a:r>
            <a:r>
              <a:rPr lang="en-US" sz="2800" dirty="0" smtClean="0">
                <a:solidFill>
                  <a:srgbClr val="FF0000"/>
                </a:solidFill>
              </a:rPr>
              <a:t>  …and your students’ learning</a:t>
            </a:r>
          </a:p>
          <a:p>
            <a:pPr marL="401638" lvl="1" indent="-393700">
              <a:buNone/>
              <a:defRPr/>
            </a:pPr>
            <a:r>
              <a:rPr lang="en-US" sz="2800" dirty="0">
                <a:solidFill>
                  <a:srgbClr val="FF0000"/>
                </a:solidFill>
              </a:rPr>
              <a:t>	</a:t>
            </a:r>
            <a:r>
              <a:rPr lang="en-US" sz="2800" dirty="0" smtClean="0">
                <a:solidFill>
                  <a:srgbClr val="FF0000"/>
                </a:solidFill>
              </a:rPr>
              <a:t>…using evidence-based methods.</a:t>
            </a:r>
          </a:p>
          <a:p>
            <a:pPr marL="0" lvl="1" indent="7938">
              <a:buNone/>
              <a:defRPr/>
            </a:pPr>
            <a:endParaRPr lang="en-US" sz="2400" dirty="0" smtClean="0">
              <a:solidFill>
                <a:schemeClr val="tx1"/>
              </a:solidFill>
            </a:endParaRPr>
          </a:p>
        </p:txBody>
      </p:sp>
      <p:pic>
        <p:nvPicPr>
          <p:cNvPr id="7170" name="Picture 2" descr="C:\Users\mposner\AppData\Local\Microsoft\Windows\Temporary Internet Files\Content.IE5\3BJNAU55\retez-1374575962q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326" y="5898004"/>
            <a:ext cx="3507874" cy="9599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867400"/>
            <a:ext cx="1667444" cy="830997"/>
          </a:xfrm>
          <a:prstGeom prst="rect">
            <a:avLst/>
          </a:prstGeom>
          <a:noFill/>
        </p:spPr>
        <p:txBody>
          <a:bodyPr wrap="none" rtlCol="0">
            <a:spAutoFit/>
          </a:bodyPr>
          <a:lstStyle/>
          <a:p>
            <a:pPr algn="ctr"/>
            <a:r>
              <a:rPr lang="en-US" sz="2400" dirty="0" smtClean="0">
                <a:solidFill>
                  <a:srgbClr val="00B050"/>
                </a:solidFill>
              </a:rPr>
              <a:t>Passion for</a:t>
            </a:r>
          </a:p>
          <a:p>
            <a:pPr algn="ctr"/>
            <a:r>
              <a:rPr lang="en-US" sz="2400" dirty="0" smtClean="0">
                <a:solidFill>
                  <a:srgbClr val="00B050"/>
                </a:solidFill>
              </a:rPr>
              <a:t>Statistics</a:t>
            </a:r>
            <a:endParaRPr lang="en-US" sz="2400" dirty="0">
              <a:solidFill>
                <a:srgbClr val="00B050"/>
              </a:solidFill>
            </a:endParaRPr>
          </a:p>
        </p:txBody>
      </p:sp>
      <p:sp>
        <p:nvSpPr>
          <p:cNvPr id="6" name="TextBox 5"/>
          <p:cNvSpPr txBox="1"/>
          <p:nvPr/>
        </p:nvSpPr>
        <p:spPr>
          <a:xfrm>
            <a:off x="5791200" y="5867400"/>
            <a:ext cx="1667444" cy="830997"/>
          </a:xfrm>
          <a:prstGeom prst="rect">
            <a:avLst/>
          </a:prstGeom>
          <a:noFill/>
        </p:spPr>
        <p:txBody>
          <a:bodyPr wrap="none" rtlCol="0">
            <a:spAutoFit/>
          </a:bodyPr>
          <a:lstStyle/>
          <a:p>
            <a:pPr algn="ctr"/>
            <a:r>
              <a:rPr lang="en-US" sz="2400" dirty="0" smtClean="0">
                <a:solidFill>
                  <a:srgbClr val="00B050"/>
                </a:solidFill>
              </a:rPr>
              <a:t>Passion for</a:t>
            </a:r>
          </a:p>
          <a:p>
            <a:pPr algn="ctr"/>
            <a:r>
              <a:rPr lang="en-US" sz="2400" dirty="0" smtClean="0">
                <a:solidFill>
                  <a:srgbClr val="00B050"/>
                </a:solidFill>
              </a:rPr>
              <a:t>Teaching</a:t>
            </a:r>
            <a:endParaRPr lang="en-US" sz="2400" dirty="0">
              <a:solidFill>
                <a:srgbClr val="00B050"/>
              </a:solidFill>
            </a:endParaRPr>
          </a:p>
        </p:txBody>
      </p:sp>
    </p:spTree>
    <p:extLst>
      <p:ext uri="{BB962C8B-B14F-4D97-AF65-F5344CB8AC3E}">
        <p14:creationId xmlns:p14="http://schemas.microsoft.com/office/powerpoint/2010/main" val="3534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wipe(left)">
                                      <p:cBhvr>
                                        <p:cTn id="7" dur="500"/>
                                        <p:tgtEl>
                                          <p:spTgt spid="122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wipe(left)">
                                      <p:cBhvr>
                                        <p:cTn id="12" dur="500"/>
                                        <p:tgtEl>
                                          <p:spTgt spid="122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wipe(left)">
                                      <p:cBhvr>
                                        <p:cTn id="17" dur="500"/>
                                        <p:tgtEl>
                                          <p:spTgt spid="122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wipe(left)">
                                      <p:cBhvr>
                                        <p:cTn id="22" dur="500"/>
                                        <p:tgtEl>
                                          <p:spTgt spid="122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decade of the evolution of my stat </a:t>
            </a:r>
            <a:r>
              <a:rPr lang="en-US" dirty="0" err="1" smtClean="0"/>
              <a:t>ed</a:t>
            </a:r>
            <a:r>
              <a:rPr lang="en-US" dirty="0" smtClean="0"/>
              <a:t> research program</a:t>
            </a:r>
            <a:endParaRPr lang="en-US" dirty="0"/>
          </a:p>
        </p:txBody>
      </p:sp>
      <p:sp>
        <p:nvSpPr>
          <p:cNvPr id="5" name="TextBox 4"/>
          <p:cNvSpPr txBox="1"/>
          <p:nvPr/>
        </p:nvSpPr>
        <p:spPr>
          <a:xfrm>
            <a:off x="152400" y="1828800"/>
            <a:ext cx="830612" cy="369332"/>
          </a:xfrm>
          <a:prstGeom prst="rect">
            <a:avLst/>
          </a:prstGeom>
          <a:noFill/>
        </p:spPr>
        <p:txBody>
          <a:bodyPr wrap="none" rtlCol="0">
            <a:spAutoFit/>
          </a:bodyPr>
          <a:lstStyle/>
          <a:p>
            <a:r>
              <a:rPr lang="en-US" dirty="0" smtClean="0"/>
              <a:t>PARLO</a:t>
            </a:r>
            <a:endParaRPr lang="en-US" dirty="0"/>
          </a:p>
        </p:txBody>
      </p:sp>
      <p:sp>
        <p:nvSpPr>
          <p:cNvPr id="6" name="TextBox 5"/>
          <p:cNvSpPr txBox="1"/>
          <p:nvPr/>
        </p:nvSpPr>
        <p:spPr>
          <a:xfrm>
            <a:off x="160153" y="3248799"/>
            <a:ext cx="878767" cy="369332"/>
          </a:xfrm>
          <a:prstGeom prst="rect">
            <a:avLst/>
          </a:prstGeom>
          <a:noFill/>
        </p:spPr>
        <p:txBody>
          <a:bodyPr wrap="none" rtlCol="0">
            <a:spAutoFit/>
          </a:bodyPr>
          <a:lstStyle/>
          <a:p>
            <a:r>
              <a:rPr lang="en-US" dirty="0" smtClean="0"/>
              <a:t>Choice</a:t>
            </a:r>
            <a:endParaRPr lang="en-US" dirty="0"/>
          </a:p>
        </p:txBody>
      </p:sp>
      <p:sp>
        <p:nvSpPr>
          <p:cNvPr id="7" name="TextBox 6"/>
          <p:cNvSpPr txBox="1"/>
          <p:nvPr/>
        </p:nvSpPr>
        <p:spPr>
          <a:xfrm>
            <a:off x="202231" y="4086999"/>
            <a:ext cx="559769" cy="369332"/>
          </a:xfrm>
          <a:prstGeom prst="rect">
            <a:avLst/>
          </a:prstGeom>
          <a:noFill/>
        </p:spPr>
        <p:txBody>
          <a:bodyPr wrap="none" rtlCol="0">
            <a:spAutoFit/>
          </a:bodyPr>
          <a:lstStyle/>
          <a:p>
            <a:r>
              <a:rPr lang="en-US" dirty="0" smtClean="0"/>
              <a:t>Fun</a:t>
            </a:r>
            <a:endParaRPr lang="en-US" dirty="0"/>
          </a:p>
        </p:txBody>
      </p:sp>
      <p:sp>
        <p:nvSpPr>
          <p:cNvPr id="8" name="TextBox 7"/>
          <p:cNvSpPr txBox="1"/>
          <p:nvPr/>
        </p:nvSpPr>
        <p:spPr>
          <a:xfrm>
            <a:off x="152400" y="4876800"/>
            <a:ext cx="1135247" cy="369332"/>
          </a:xfrm>
          <a:prstGeom prst="rect">
            <a:avLst/>
          </a:prstGeom>
          <a:noFill/>
        </p:spPr>
        <p:txBody>
          <a:bodyPr wrap="none" rtlCol="0">
            <a:spAutoFit/>
          </a:bodyPr>
          <a:lstStyle/>
          <a:p>
            <a:r>
              <a:rPr lang="en-US" dirty="0" smtClean="0"/>
              <a:t>Attitudes</a:t>
            </a:r>
            <a:endParaRPr lang="en-US" dirty="0"/>
          </a:p>
        </p:txBody>
      </p:sp>
      <p:sp>
        <p:nvSpPr>
          <p:cNvPr id="9" name="TextBox 8"/>
          <p:cNvSpPr txBox="1"/>
          <p:nvPr/>
        </p:nvSpPr>
        <p:spPr>
          <a:xfrm>
            <a:off x="160153" y="6135469"/>
            <a:ext cx="1354858" cy="646331"/>
          </a:xfrm>
          <a:prstGeom prst="rect">
            <a:avLst/>
          </a:prstGeom>
          <a:noFill/>
        </p:spPr>
        <p:txBody>
          <a:bodyPr wrap="none" rtlCol="0">
            <a:spAutoFit/>
          </a:bodyPr>
          <a:lstStyle/>
          <a:p>
            <a:pPr algn="ctr"/>
            <a:r>
              <a:rPr lang="en-US" dirty="0" smtClean="0"/>
              <a:t>Stat Ed</a:t>
            </a:r>
          </a:p>
          <a:p>
            <a:pPr algn="ctr"/>
            <a:r>
              <a:rPr lang="en-US" dirty="0" smtClean="0"/>
              <a:t>Community</a:t>
            </a:r>
          </a:p>
        </p:txBody>
      </p:sp>
      <p:sp>
        <p:nvSpPr>
          <p:cNvPr id="12" name="TextBox 11"/>
          <p:cNvSpPr txBox="1"/>
          <p:nvPr/>
        </p:nvSpPr>
        <p:spPr>
          <a:xfrm>
            <a:off x="955580" y="2151965"/>
            <a:ext cx="1356462" cy="923330"/>
          </a:xfrm>
          <a:prstGeom prst="rect">
            <a:avLst/>
          </a:prstGeom>
          <a:noFill/>
        </p:spPr>
        <p:txBody>
          <a:bodyPr wrap="none" rtlCol="0">
            <a:spAutoFit/>
          </a:bodyPr>
          <a:lstStyle/>
          <a:p>
            <a:pPr algn="ctr"/>
            <a:r>
              <a:rPr lang="en-US" dirty="0" smtClean="0">
                <a:solidFill>
                  <a:srgbClr val="00B050"/>
                </a:solidFill>
              </a:rPr>
              <a:t>Formative</a:t>
            </a:r>
          </a:p>
          <a:p>
            <a:pPr algn="ctr"/>
            <a:r>
              <a:rPr lang="en-US" dirty="0" smtClean="0">
                <a:solidFill>
                  <a:srgbClr val="00B050"/>
                </a:solidFill>
              </a:rPr>
              <a:t>Assessment</a:t>
            </a:r>
          </a:p>
          <a:p>
            <a:pPr algn="ctr"/>
            <a:r>
              <a:rPr lang="en-US" dirty="0" smtClean="0">
                <a:solidFill>
                  <a:srgbClr val="00B050"/>
                </a:solidFill>
              </a:rPr>
              <a:t>Workshop</a:t>
            </a:r>
            <a:endParaRPr lang="en-US" dirty="0">
              <a:solidFill>
                <a:srgbClr val="00B050"/>
              </a:solidFill>
            </a:endParaRPr>
          </a:p>
        </p:txBody>
      </p:sp>
      <p:sp>
        <p:nvSpPr>
          <p:cNvPr id="13" name="TextBox 12"/>
          <p:cNvSpPr txBox="1"/>
          <p:nvPr/>
        </p:nvSpPr>
        <p:spPr>
          <a:xfrm>
            <a:off x="2133600" y="1505634"/>
            <a:ext cx="1370889" cy="646331"/>
          </a:xfrm>
          <a:prstGeom prst="rect">
            <a:avLst/>
          </a:prstGeom>
          <a:noFill/>
        </p:spPr>
        <p:txBody>
          <a:bodyPr wrap="none" rtlCol="0">
            <a:spAutoFit/>
          </a:bodyPr>
          <a:lstStyle/>
          <a:p>
            <a:pPr algn="ctr"/>
            <a:r>
              <a:rPr lang="en-US" dirty="0" smtClean="0">
                <a:solidFill>
                  <a:schemeClr val="accent2"/>
                </a:solidFill>
              </a:rPr>
              <a:t>Classroom</a:t>
            </a:r>
          </a:p>
          <a:p>
            <a:pPr algn="ctr"/>
            <a:r>
              <a:rPr lang="en-US" dirty="0" smtClean="0">
                <a:solidFill>
                  <a:schemeClr val="accent2"/>
                </a:solidFill>
              </a:rPr>
              <a:t>Experiment</a:t>
            </a:r>
            <a:endParaRPr lang="en-US" dirty="0">
              <a:solidFill>
                <a:schemeClr val="accent2"/>
              </a:solidFill>
            </a:endParaRPr>
          </a:p>
        </p:txBody>
      </p:sp>
      <p:sp>
        <p:nvSpPr>
          <p:cNvPr id="14" name="TextBox 13"/>
          <p:cNvSpPr txBox="1"/>
          <p:nvPr/>
        </p:nvSpPr>
        <p:spPr>
          <a:xfrm>
            <a:off x="2971800" y="2198132"/>
            <a:ext cx="1370888" cy="923330"/>
          </a:xfrm>
          <a:prstGeom prst="rect">
            <a:avLst/>
          </a:prstGeom>
          <a:noFill/>
        </p:spPr>
        <p:txBody>
          <a:bodyPr wrap="none" rtlCol="0">
            <a:spAutoFit/>
          </a:bodyPr>
          <a:lstStyle/>
          <a:p>
            <a:pPr algn="ctr"/>
            <a:r>
              <a:rPr lang="en-US" dirty="0" smtClean="0">
                <a:solidFill>
                  <a:schemeClr val="accent2"/>
                </a:solidFill>
              </a:rPr>
              <a:t>Classroom</a:t>
            </a:r>
          </a:p>
          <a:p>
            <a:pPr algn="ctr"/>
            <a:r>
              <a:rPr lang="en-US" dirty="0" smtClean="0">
                <a:solidFill>
                  <a:schemeClr val="accent2"/>
                </a:solidFill>
              </a:rPr>
              <a:t>Experiment</a:t>
            </a:r>
          </a:p>
          <a:p>
            <a:pPr algn="ctr"/>
            <a:r>
              <a:rPr lang="en-US" dirty="0" smtClean="0">
                <a:solidFill>
                  <a:schemeClr val="accent2"/>
                </a:solidFill>
              </a:rPr>
              <a:t>Take 2</a:t>
            </a:r>
            <a:endParaRPr lang="en-US" dirty="0">
              <a:solidFill>
                <a:schemeClr val="accent2"/>
              </a:solidFill>
            </a:endParaRPr>
          </a:p>
        </p:txBody>
      </p:sp>
      <p:sp>
        <p:nvSpPr>
          <p:cNvPr id="15" name="TextBox 14"/>
          <p:cNvSpPr txBox="1"/>
          <p:nvPr/>
        </p:nvSpPr>
        <p:spPr>
          <a:xfrm>
            <a:off x="3886200" y="1505634"/>
            <a:ext cx="875561" cy="646331"/>
          </a:xfrm>
          <a:prstGeom prst="rect">
            <a:avLst/>
          </a:prstGeom>
          <a:noFill/>
        </p:spPr>
        <p:txBody>
          <a:bodyPr wrap="none" rtlCol="0">
            <a:spAutoFit/>
          </a:bodyPr>
          <a:lstStyle/>
          <a:p>
            <a:pPr algn="ctr"/>
            <a:r>
              <a:rPr lang="en-US" dirty="0" err="1" smtClean="0">
                <a:solidFill>
                  <a:srgbClr val="00B0F0"/>
                </a:solidFill>
              </a:rPr>
              <a:t>SERJ</a:t>
            </a:r>
            <a:endParaRPr lang="en-US" dirty="0">
              <a:solidFill>
                <a:srgbClr val="00B0F0"/>
              </a:solidFill>
            </a:endParaRPr>
          </a:p>
          <a:p>
            <a:pPr algn="ctr"/>
            <a:r>
              <a:rPr lang="en-US" dirty="0" smtClean="0">
                <a:solidFill>
                  <a:srgbClr val="00B0F0"/>
                </a:solidFill>
              </a:rPr>
              <a:t>Article</a:t>
            </a:r>
            <a:endParaRPr lang="en-US" dirty="0">
              <a:solidFill>
                <a:srgbClr val="00B0F0"/>
              </a:solidFill>
            </a:endParaRPr>
          </a:p>
        </p:txBody>
      </p:sp>
      <p:sp>
        <p:nvSpPr>
          <p:cNvPr id="16" name="TextBox 15"/>
          <p:cNvSpPr txBox="1"/>
          <p:nvPr/>
        </p:nvSpPr>
        <p:spPr>
          <a:xfrm>
            <a:off x="4343400" y="2336631"/>
            <a:ext cx="1164101" cy="646331"/>
          </a:xfrm>
          <a:prstGeom prst="rect">
            <a:avLst/>
          </a:prstGeom>
          <a:noFill/>
        </p:spPr>
        <p:txBody>
          <a:bodyPr wrap="none" rtlCol="0">
            <a:spAutoFit/>
          </a:bodyPr>
          <a:lstStyle/>
          <a:p>
            <a:pPr algn="ctr"/>
            <a:r>
              <a:rPr lang="en-US" dirty="0" smtClean="0">
                <a:solidFill>
                  <a:srgbClr val="00B0F0"/>
                </a:solidFill>
              </a:rPr>
              <a:t>NSF &amp; </a:t>
            </a:r>
            <a:r>
              <a:rPr lang="en-US" dirty="0" err="1" smtClean="0">
                <a:solidFill>
                  <a:srgbClr val="00B0F0"/>
                </a:solidFill>
              </a:rPr>
              <a:t>IES</a:t>
            </a:r>
            <a:endParaRPr lang="en-US" dirty="0" smtClean="0">
              <a:solidFill>
                <a:srgbClr val="00B0F0"/>
              </a:solidFill>
            </a:endParaRPr>
          </a:p>
          <a:p>
            <a:pPr algn="ctr"/>
            <a:r>
              <a:rPr lang="en-US" dirty="0" smtClean="0">
                <a:solidFill>
                  <a:srgbClr val="00B0F0"/>
                </a:solidFill>
              </a:rPr>
              <a:t>Grants</a:t>
            </a:r>
            <a:endParaRPr lang="en-US" dirty="0">
              <a:solidFill>
                <a:srgbClr val="00B0F0"/>
              </a:solidFill>
            </a:endParaRPr>
          </a:p>
        </p:txBody>
      </p:sp>
      <p:sp>
        <p:nvSpPr>
          <p:cNvPr id="18" name="TextBox 17"/>
          <p:cNvSpPr txBox="1"/>
          <p:nvPr/>
        </p:nvSpPr>
        <p:spPr>
          <a:xfrm>
            <a:off x="6324600" y="1563469"/>
            <a:ext cx="769763" cy="646331"/>
          </a:xfrm>
          <a:prstGeom prst="rect">
            <a:avLst/>
          </a:prstGeom>
          <a:noFill/>
        </p:spPr>
        <p:txBody>
          <a:bodyPr wrap="none" rtlCol="0">
            <a:spAutoFit/>
          </a:bodyPr>
          <a:lstStyle/>
          <a:p>
            <a:pPr algn="ctr"/>
            <a:r>
              <a:rPr lang="en-US" dirty="0" smtClean="0">
                <a:solidFill>
                  <a:srgbClr val="00B0F0"/>
                </a:solidFill>
              </a:rPr>
              <a:t>NSF</a:t>
            </a:r>
          </a:p>
          <a:p>
            <a:pPr algn="ctr"/>
            <a:r>
              <a:rPr lang="en-US" dirty="0" smtClean="0">
                <a:solidFill>
                  <a:srgbClr val="00B0F0"/>
                </a:solidFill>
              </a:rPr>
              <a:t>Grant</a:t>
            </a:r>
            <a:endParaRPr lang="en-US" dirty="0">
              <a:solidFill>
                <a:srgbClr val="00B0F0"/>
              </a:solidFill>
            </a:endParaRPr>
          </a:p>
        </p:txBody>
      </p:sp>
      <p:sp>
        <p:nvSpPr>
          <p:cNvPr id="19" name="TextBox 18"/>
          <p:cNvSpPr txBox="1"/>
          <p:nvPr/>
        </p:nvSpPr>
        <p:spPr>
          <a:xfrm>
            <a:off x="6789554" y="2277070"/>
            <a:ext cx="1135246" cy="923330"/>
          </a:xfrm>
          <a:prstGeom prst="rect">
            <a:avLst/>
          </a:prstGeom>
          <a:noFill/>
        </p:spPr>
        <p:txBody>
          <a:bodyPr wrap="none" rtlCol="0">
            <a:spAutoFit/>
          </a:bodyPr>
          <a:lstStyle/>
          <a:p>
            <a:pPr algn="ctr"/>
            <a:r>
              <a:rPr lang="en-US" dirty="0" smtClean="0">
                <a:solidFill>
                  <a:schemeClr val="accent2"/>
                </a:solidFill>
              </a:rPr>
              <a:t>Content</a:t>
            </a:r>
          </a:p>
          <a:p>
            <a:pPr algn="ctr"/>
            <a:r>
              <a:rPr lang="en-US" dirty="0" smtClean="0">
                <a:solidFill>
                  <a:schemeClr val="accent2"/>
                </a:solidFill>
              </a:rPr>
              <a:t>Attitudes</a:t>
            </a:r>
          </a:p>
          <a:p>
            <a:pPr algn="ctr"/>
            <a:r>
              <a:rPr lang="en-US" dirty="0" err="1" smtClean="0">
                <a:solidFill>
                  <a:schemeClr val="accent2"/>
                </a:solidFill>
              </a:rPr>
              <a:t>PSSA</a:t>
            </a:r>
            <a:endParaRPr lang="en-US" dirty="0">
              <a:solidFill>
                <a:schemeClr val="accent2"/>
              </a:solidFill>
            </a:endParaRPr>
          </a:p>
        </p:txBody>
      </p:sp>
      <p:sp>
        <p:nvSpPr>
          <p:cNvPr id="22" name="TextBox 21"/>
          <p:cNvSpPr txBox="1"/>
          <p:nvPr/>
        </p:nvSpPr>
        <p:spPr>
          <a:xfrm>
            <a:off x="1143000" y="3200400"/>
            <a:ext cx="1370889" cy="646331"/>
          </a:xfrm>
          <a:prstGeom prst="rect">
            <a:avLst/>
          </a:prstGeom>
          <a:noFill/>
        </p:spPr>
        <p:txBody>
          <a:bodyPr wrap="none" rtlCol="0">
            <a:spAutoFit/>
          </a:bodyPr>
          <a:lstStyle/>
          <a:p>
            <a:pPr algn="ctr"/>
            <a:r>
              <a:rPr lang="en-US" dirty="0" smtClean="0">
                <a:solidFill>
                  <a:schemeClr val="accent2"/>
                </a:solidFill>
              </a:rPr>
              <a:t>Classroom</a:t>
            </a:r>
          </a:p>
          <a:p>
            <a:pPr algn="ctr"/>
            <a:r>
              <a:rPr lang="en-US" dirty="0" smtClean="0">
                <a:solidFill>
                  <a:schemeClr val="accent2"/>
                </a:solidFill>
              </a:rPr>
              <a:t>Experiment</a:t>
            </a:r>
            <a:endParaRPr lang="en-US" dirty="0">
              <a:solidFill>
                <a:schemeClr val="accent2"/>
              </a:solidFill>
            </a:endParaRPr>
          </a:p>
        </p:txBody>
      </p:sp>
      <p:sp>
        <p:nvSpPr>
          <p:cNvPr id="23" name="TextBox 22"/>
          <p:cNvSpPr txBox="1"/>
          <p:nvPr/>
        </p:nvSpPr>
        <p:spPr>
          <a:xfrm>
            <a:off x="2858239" y="3200400"/>
            <a:ext cx="875561" cy="646331"/>
          </a:xfrm>
          <a:prstGeom prst="rect">
            <a:avLst/>
          </a:prstGeom>
          <a:noFill/>
        </p:spPr>
        <p:txBody>
          <a:bodyPr wrap="none" rtlCol="0">
            <a:spAutoFit/>
          </a:bodyPr>
          <a:lstStyle/>
          <a:p>
            <a:pPr algn="ctr"/>
            <a:r>
              <a:rPr lang="en-US" dirty="0" err="1" smtClean="0">
                <a:solidFill>
                  <a:srgbClr val="00B0F0"/>
                </a:solidFill>
              </a:rPr>
              <a:t>AMLE</a:t>
            </a:r>
            <a:endParaRPr lang="en-US" dirty="0">
              <a:solidFill>
                <a:srgbClr val="00B0F0"/>
              </a:solidFill>
            </a:endParaRPr>
          </a:p>
          <a:p>
            <a:pPr algn="ctr"/>
            <a:r>
              <a:rPr lang="en-US" dirty="0" smtClean="0">
                <a:solidFill>
                  <a:srgbClr val="00B0F0"/>
                </a:solidFill>
              </a:rPr>
              <a:t>Article</a:t>
            </a:r>
            <a:endParaRPr lang="en-US" dirty="0">
              <a:solidFill>
                <a:srgbClr val="00B0F0"/>
              </a:solidFill>
            </a:endParaRPr>
          </a:p>
        </p:txBody>
      </p:sp>
      <p:sp>
        <p:nvSpPr>
          <p:cNvPr id="24" name="TextBox 23"/>
          <p:cNvSpPr txBox="1"/>
          <p:nvPr/>
        </p:nvSpPr>
        <p:spPr>
          <a:xfrm>
            <a:off x="4220567" y="3200400"/>
            <a:ext cx="1327608" cy="646331"/>
          </a:xfrm>
          <a:prstGeom prst="rect">
            <a:avLst/>
          </a:prstGeom>
          <a:noFill/>
        </p:spPr>
        <p:txBody>
          <a:bodyPr wrap="none" rtlCol="0">
            <a:spAutoFit/>
          </a:bodyPr>
          <a:lstStyle/>
          <a:p>
            <a:pPr algn="ctr"/>
            <a:r>
              <a:rPr lang="en-US" dirty="0" smtClean="0">
                <a:solidFill>
                  <a:srgbClr val="00B050"/>
                </a:solidFill>
              </a:rPr>
              <a:t>Improved</a:t>
            </a:r>
          </a:p>
          <a:p>
            <a:pPr algn="ctr"/>
            <a:r>
              <a:rPr lang="en-US" dirty="0" smtClean="0">
                <a:solidFill>
                  <a:srgbClr val="00B050"/>
                </a:solidFill>
              </a:rPr>
              <a:t>Experience</a:t>
            </a:r>
            <a:endParaRPr lang="en-US" dirty="0">
              <a:solidFill>
                <a:srgbClr val="00B050"/>
              </a:solidFill>
            </a:endParaRPr>
          </a:p>
        </p:txBody>
      </p:sp>
      <p:sp>
        <p:nvSpPr>
          <p:cNvPr id="25" name="TextBox 24"/>
          <p:cNvSpPr txBox="1"/>
          <p:nvPr/>
        </p:nvSpPr>
        <p:spPr>
          <a:xfrm>
            <a:off x="4876800" y="1524000"/>
            <a:ext cx="1417632" cy="646331"/>
          </a:xfrm>
          <a:prstGeom prst="rect">
            <a:avLst/>
          </a:prstGeom>
          <a:noFill/>
        </p:spPr>
        <p:txBody>
          <a:bodyPr wrap="none" rtlCol="0">
            <a:spAutoFit/>
          </a:bodyPr>
          <a:lstStyle/>
          <a:p>
            <a:pPr algn="ctr"/>
            <a:r>
              <a:rPr lang="en-US" dirty="0" smtClean="0">
                <a:solidFill>
                  <a:srgbClr val="00B050"/>
                </a:solidFill>
              </a:rPr>
              <a:t>Educational</a:t>
            </a:r>
          </a:p>
          <a:p>
            <a:pPr algn="ctr"/>
            <a:r>
              <a:rPr lang="en-US" dirty="0" smtClean="0">
                <a:solidFill>
                  <a:srgbClr val="00B050"/>
                </a:solidFill>
              </a:rPr>
              <a:t>Researchers</a:t>
            </a:r>
            <a:endParaRPr lang="en-US" dirty="0">
              <a:solidFill>
                <a:srgbClr val="00B050"/>
              </a:solidFill>
            </a:endParaRPr>
          </a:p>
        </p:txBody>
      </p:sp>
      <p:sp>
        <p:nvSpPr>
          <p:cNvPr id="26" name="TextBox 25"/>
          <p:cNvSpPr txBox="1"/>
          <p:nvPr/>
        </p:nvSpPr>
        <p:spPr>
          <a:xfrm>
            <a:off x="2245892" y="3962400"/>
            <a:ext cx="1487908" cy="646331"/>
          </a:xfrm>
          <a:prstGeom prst="rect">
            <a:avLst/>
          </a:prstGeom>
          <a:noFill/>
        </p:spPr>
        <p:txBody>
          <a:bodyPr wrap="none" rtlCol="0">
            <a:spAutoFit/>
          </a:bodyPr>
          <a:lstStyle/>
          <a:p>
            <a:pPr algn="ctr"/>
            <a:r>
              <a:rPr lang="en-US" dirty="0" smtClean="0">
                <a:solidFill>
                  <a:schemeClr val="accent2"/>
                </a:solidFill>
              </a:rPr>
              <a:t>Videos</a:t>
            </a:r>
          </a:p>
          <a:p>
            <a:pPr algn="ctr"/>
            <a:r>
              <a:rPr lang="en-US" dirty="0" smtClean="0">
                <a:solidFill>
                  <a:schemeClr val="accent2"/>
                </a:solidFill>
              </a:rPr>
              <a:t>Before Exam</a:t>
            </a:r>
            <a:endParaRPr lang="en-US" dirty="0">
              <a:solidFill>
                <a:schemeClr val="accent2"/>
              </a:solidFill>
            </a:endParaRPr>
          </a:p>
        </p:txBody>
      </p:sp>
      <p:sp>
        <p:nvSpPr>
          <p:cNvPr id="27" name="TextBox 26"/>
          <p:cNvSpPr txBox="1"/>
          <p:nvPr/>
        </p:nvSpPr>
        <p:spPr>
          <a:xfrm>
            <a:off x="1143000" y="3962400"/>
            <a:ext cx="917239" cy="646331"/>
          </a:xfrm>
          <a:prstGeom prst="rect">
            <a:avLst/>
          </a:prstGeom>
          <a:noFill/>
        </p:spPr>
        <p:txBody>
          <a:bodyPr wrap="none" rtlCol="0">
            <a:spAutoFit/>
          </a:bodyPr>
          <a:lstStyle/>
          <a:p>
            <a:pPr algn="ctr"/>
            <a:r>
              <a:rPr lang="en-US" dirty="0" smtClean="0">
                <a:solidFill>
                  <a:srgbClr val="00B050"/>
                </a:solidFill>
              </a:rPr>
              <a:t>CAUSE</a:t>
            </a:r>
          </a:p>
          <a:p>
            <a:pPr algn="ctr"/>
            <a:r>
              <a:rPr lang="en-US" dirty="0" smtClean="0">
                <a:solidFill>
                  <a:srgbClr val="00B050"/>
                </a:solidFill>
              </a:rPr>
              <a:t>Cluster</a:t>
            </a:r>
            <a:endParaRPr lang="en-US" dirty="0">
              <a:solidFill>
                <a:srgbClr val="00B050"/>
              </a:solidFill>
            </a:endParaRPr>
          </a:p>
        </p:txBody>
      </p:sp>
      <p:sp>
        <p:nvSpPr>
          <p:cNvPr id="28" name="TextBox 27"/>
          <p:cNvSpPr txBox="1"/>
          <p:nvPr/>
        </p:nvSpPr>
        <p:spPr>
          <a:xfrm>
            <a:off x="5753839" y="3962400"/>
            <a:ext cx="875561" cy="646331"/>
          </a:xfrm>
          <a:prstGeom prst="rect">
            <a:avLst/>
          </a:prstGeom>
          <a:noFill/>
        </p:spPr>
        <p:txBody>
          <a:bodyPr wrap="none" rtlCol="0">
            <a:spAutoFit/>
          </a:bodyPr>
          <a:lstStyle/>
          <a:p>
            <a:pPr algn="ctr"/>
            <a:r>
              <a:rPr lang="en-US" dirty="0" err="1" smtClean="0">
                <a:solidFill>
                  <a:srgbClr val="00B0F0"/>
                </a:solidFill>
              </a:rPr>
              <a:t>JSE</a:t>
            </a:r>
            <a:endParaRPr lang="en-US" dirty="0">
              <a:solidFill>
                <a:srgbClr val="00B0F0"/>
              </a:solidFill>
            </a:endParaRPr>
          </a:p>
          <a:p>
            <a:pPr algn="ctr"/>
            <a:r>
              <a:rPr lang="en-US" dirty="0" smtClean="0">
                <a:solidFill>
                  <a:srgbClr val="00B0F0"/>
                </a:solidFill>
              </a:rPr>
              <a:t>Article</a:t>
            </a:r>
            <a:endParaRPr lang="en-US" dirty="0">
              <a:solidFill>
                <a:srgbClr val="00B0F0"/>
              </a:solidFill>
            </a:endParaRPr>
          </a:p>
        </p:txBody>
      </p:sp>
      <p:sp>
        <p:nvSpPr>
          <p:cNvPr id="29" name="TextBox 28"/>
          <p:cNvSpPr txBox="1"/>
          <p:nvPr/>
        </p:nvSpPr>
        <p:spPr>
          <a:xfrm>
            <a:off x="3984539" y="3962400"/>
            <a:ext cx="1578061" cy="646331"/>
          </a:xfrm>
          <a:prstGeom prst="rect">
            <a:avLst/>
          </a:prstGeom>
          <a:noFill/>
        </p:spPr>
        <p:txBody>
          <a:bodyPr wrap="none" rtlCol="0">
            <a:spAutoFit/>
          </a:bodyPr>
          <a:lstStyle/>
          <a:p>
            <a:pPr algn="ctr"/>
            <a:r>
              <a:rPr lang="en-US" dirty="0" err="1" smtClean="0">
                <a:solidFill>
                  <a:srgbClr val="00B0F0"/>
                </a:solidFill>
              </a:rPr>
              <a:t>USCOTS</a:t>
            </a:r>
            <a:endParaRPr lang="en-US" dirty="0" smtClean="0">
              <a:solidFill>
                <a:srgbClr val="00B0F0"/>
              </a:solidFill>
            </a:endParaRPr>
          </a:p>
          <a:p>
            <a:pPr algn="ctr"/>
            <a:r>
              <a:rPr lang="en-US" dirty="0" smtClean="0">
                <a:solidFill>
                  <a:srgbClr val="00B0F0"/>
                </a:solidFill>
              </a:rPr>
              <a:t>Presentations</a:t>
            </a:r>
            <a:endParaRPr lang="en-US" dirty="0">
              <a:solidFill>
                <a:srgbClr val="00B0F0"/>
              </a:solidFill>
            </a:endParaRPr>
          </a:p>
        </p:txBody>
      </p:sp>
      <p:sp>
        <p:nvSpPr>
          <p:cNvPr id="30" name="TextBox 29"/>
          <p:cNvSpPr txBox="1"/>
          <p:nvPr/>
        </p:nvSpPr>
        <p:spPr>
          <a:xfrm>
            <a:off x="5626229" y="6260068"/>
            <a:ext cx="1116139" cy="369332"/>
          </a:xfrm>
          <a:prstGeom prst="rect">
            <a:avLst/>
          </a:prstGeom>
          <a:noFill/>
        </p:spPr>
        <p:txBody>
          <a:bodyPr wrap="none" rtlCol="0">
            <a:spAutoFit/>
          </a:bodyPr>
          <a:lstStyle/>
          <a:p>
            <a:r>
              <a:rPr lang="en-US" dirty="0" smtClean="0"/>
              <a:t>Textbook</a:t>
            </a:r>
          </a:p>
        </p:txBody>
      </p:sp>
      <p:sp>
        <p:nvSpPr>
          <p:cNvPr id="32" name="TextBox 31"/>
          <p:cNvSpPr txBox="1"/>
          <p:nvPr/>
        </p:nvSpPr>
        <p:spPr>
          <a:xfrm>
            <a:off x="1425656" y="6096000"/>
            <a:ext cx="1108252" cy="646331"/>
          </a:xfrm>
          <a:prstGeom prst="rect">
            <a:avLst/>
          </a:prstGeom>
          <a:noFill/>
        </p:spPr>
        <p:txBody>
          <a:bodyPr wrap="none" rtlCol="0">
            <a:spAutoFit/>
          </a:bodyPr>
          <a:lstStyle/>
          <a:p>
            <a:pPr algn="ctr"/>
            <a:r>
              <a:rPr lang="en-US" dirty="0" smtClean="0">
                <a:solidFill>
                  <a:srgbClr val="00B050"/>
                </a:solidFill>
              </a:rPr>
              <a:t>Research</a:t>
            </a:r>
          </a:p>
          <a:p>
            <a:pPr algn="ctr"/>
            <a:r>
              <a:rPr lang="en-US" dirty="0" smtClean="0">
                <a:solidFill>
                  <a:srgbClr val="00B050"/>
                </a:solidFill>
              </a:rPr>
              <a:t>Retreats</a:t>
            </a:r>
            <a:endParaRPr lang="en-US" dirty="0">
              <a:solidFill>
                <a:srgbClr val="00B050"/>
              </a:solidFill>
            </a:endParaRPr>
          </a:p>
        </p:txBody>
      </p:sp>
      <p:sp>
        <p:nvSpPr>
          <p:cNvPr id="33" name="TextBox 32"/>
          <p:cNvSpPr txBox="1"/>
          <p:nvPr/>
        </p:nvSpPr>
        <p:spPr>
          <a:xfrm>
            <a:off x="2706184" y="6096000"/>
            <a:ext cx="1332416" cy="646331"/>
          </a:xfrm>
          <a:prstGeom prst="rect">
            <a:avLst/>
          </a:prstGeom>
          <a:noFill/>
        </p:spPr>
        <p:txBody>
          <a:bodyPr wrap="none" rtlCol="0">
            <a:spAutoFit/>
          </a:bodyPr>
          <a:lstStyle/>
          <a:p>
            <a:pPr algn="ctr"/>
            <a:r>
              <a:rPr lang="en-US" dirty="0" smtClean="0">
                <a:solidFill>
                  <a:srgbClr val="00B050"/>
                </a:solidFill>
              </a:rPr>
              <a:t>Committee</a:t>
            </a:r>
          </a:p>
          <a:p>
            <a:pPr algn="ctr"/>
            <a:r>
              <a:rPr lang="en-US" dirty="0" smtClean="0">
                <a:solidFill>
                  <a:srgbClr val="00B050"/>
                </a:solidFill>
              </a:rPr>
              <a:t>Leadership</a:t>
            </a:r>
            <a:endParaRPr lang="en-US" dirty="0">
              <a:solidFill>
                <a:srgbClr val="00B050"/>
              </a:solidFill>
            </a:endParaRPr>
          </a:p>
        </p:txBody>
      </p:sp>
      <p:sp>
        <p:nvSpPr>
          <p:cNvPr id="34" name="TextBox 33"/>
          <p:cNvSpPr txBox="1"/>
          <p:nvPr/>
        </p:nvSpPr>
        <p:spPr>
          <a:xfrm>
            <a:off x="4348173" y="6135469"/>
            <a:ext cx="958917" cy="646331"/>
          </a:xfrm>
          <a:prstGeom prst="rect">
            <a:avLst/>
          </a:prstGeom>
          <a:noFill/>
        </p:spPr>
        <p:txBody>
          <a:bodyPr wrap="none" rtlCol="0">
            <a:spAutoFit/>
          </a:bodyPr>
          <a:lstStyle/>
          <a:p>
            <a:pPr algn="ctr"/>
            <a:r>
              <a:rPr lang="en-US" dirty="0" smtClean="0">
                <a:solidFill>
                  <a:srgbClr val="00B050"/>
                </a:solidFill>
              </a:rPr>
              <a:t>Plenary</a:t>
            </a:r>
          </a:p>
          <a:p>
            <a:pPr algn="ctr"/>
            <a:r>
              <a:rPr lang="en-US" dirty="0" smtClean="0">
                <a:solidFill>
                  <a:srgbClr val="00B050"/>
                </a:solidFill>
              </a:rPr>
              <a:t>Talk</a:t>
            </a:r>
            <a:endParaRPr lang="en-US" dirty="0">
              <a:solidFill>
                <a:srgbClr val="00B050"/>
              </a:solidFill>
            </a:endParaRPr>
          </a:p>
        </p:txBody>
      </p:sp>
      <p:cxnSp>
        <p:nvCxnSpPr>
          <p:cNvPr id="36" name="Straight Arrow Connector 35"/>
          <p:cNvCxnSpPr>
            <a:stCxn id="22" idx="3"/>
            <a:endCxn id="23" idx="1"/>
          </p:cNvCxnSpPr>
          <p:nvPr/>
        </p:nvCxnSpPr>
        <p:spPr>
          <a:xfrm>
            <a:off x="2513889" y="3523566"/>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846650" y="3541931"/>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62600" y="2325469"/>
            <a:ext cx="1207382" cy="646331"/>
          </a:xfrm>
          <a:prstGeom prst="rect">
            <a:avLst/>
          </a:prstGeom>
          <a:noFill/>
        </p:spPr>
        <p:txBody>
          <a:bodyPr wrap="none" rtlCol="0">
            <a:spAutoFit/>
          </a:bodyPr>
          <a:lstStyle/>
          <a:p>
            <a:pPr algn="ctr"/>
            <a:r>
              <a:rPr lang="en-US" dirty="0" smtClean="0">
                <a:solidFill>
                  <a:srgbClr val="00B050"/>
                </a:solidFill>
              </a:rPr>
              <a:t>Learning</a:t>
            </a:r>
          </a:p>
          <a:p>
            <a:pPr algn="ctr"/>
            <a:r>
              <a:rPr lang="en-US" dirty="0" smtClean="0">
                <a:solidFill>
                  <a:srgbClr val="00B050"/>
                </a:solidFill>
              </a:rPr>
              <a:t>Outcomes</a:t>
            </a:r>
            <a:endParaRPr lang="en-US" dirty="0">
              <a:solidFill>
                <a:srgbClr val="00B050"/>
              </a:solidFill>
            </a:endParaRPr>
          </a:p>
        </p:txBody>
      </p:sp>
      <p:sp>
        <p:nvSpPr>
          <p:cNvPr id="39" name="TextBox 38"/>
          <p:cNvSpPr txBox="1"/>
          <p:nvPr/>
        </p:nvSpPr>
        <p:spPr>
          <a:xfrm>
            <a:off x="1295400" y="4876800"/>
            <a:ext cx="830612" cy="369332"/>
          </a:xfrm>
          <a:prstGeom prst="rect">
            <a:avLst/>
          </a:prstGeom>
          <a:noFill/>
        </p:spPr>
        <p:txBody>
          <a:bodyPr wrap="none" rtlCol="0">
            <a:spAutoFit/>
          </a:bodyPr>
          <a:lstStyle/>
          <a:p>
            <a:pPr algn="ctr"/>
            <a:r>
              <a:rPr lang="en-US" dirty="0" smtClean="0">
                <a:solidFill>
                  <a:schemeClr val="accent2"/>
                </a:solidFill>
              </a:rPr>
              <a:t>PARLO</a:t>
            </a:r>
            <a:endParaRPr lang="en-US" dirty="0">
              <a:solidFill>
                <a:schemeClr val="accent2"/>
              </a:solidFill>
            </a:endParaRPr>
          </a:p>
        </p:txBody>
      </p:sp>
      <p:sp>
        <p:nvSpPr>
          <p:cNvPr id="40" name="TextBox 39"/>
          <p:cNvSpPr txBox="1"/>
          <p:nvPr/>
        </p:nvSpPr>
        <p:spPr>
          <a:xfrm>
            <a:off x="2435561" y="4724400"/>
            <a:ext cx="917239" cy="646331"/>
          </a:xfrm>
          <a:prstGeom prst="rect">
            <a:avLst/>
          </a:prstGeom>
          <a:noFill/>
        </p:spPr>
        <p:txBody>
          <a:bodyPr wrap="none" rtlCol="0">
            <a:spAutoFit/>
          </a:bodyPr>
          <a:lstStyle/>
          <a:p>
            <a:pPr algn="ctr"/>
            <a:r>
              <a:rPr lang="en-US" dirty="0" smtClean="0">
                <a:solidFill>
                  <a:srgbClr val="00B050"/>
                </a:solidFill>
              </a:rPr>
              <a:t>CAUSE</a:t>
            </a:r>
          </a:p>
          <a:p>
            <a:pPr algn="ctr"/>
            <a:r>
              <a:rPr lang="en-US" dirty="0" smtClean="0">
                <a:solidFill>
                  <a:srgbClr val="00B050"/>
                </a:solidFill>
              </a:rPr>
              <a:t>Cluster</a:t>
            </a:r>
            <a:endParaRPr lang="en-US" dirty="0">
              <a:solidFill>
                <a:srgbClr val="00B050"/>
              </a:solidFill>
            </a:endParaRPr>
          </a:p>
        </p:txBody>
      </p:sp>
      <p:sp>
        <p:nvSpPr>
          <p:cNvPr id="41" name="TextBox 40"/>
          <p:cNvSpPr txBox="1"/>
          <p:nvPr/>
        </p:nvSpPr>
        <p:spPr>
          <a:xfrm>
            <a:off x="5379414" y="4724400"/>
            <a:ext cx="1935786" cy="646331"/>
          </a:xfrm>
          <a:prstGeom prst="rect">
            <a:avLst/>
          </a:prstGeom>
          <a:noFill/>
        </p:spPr>
        <p:txBody>
          <a:bodyPr wrap="none" rtlCol="0">
            <a:spAutoFit/>
          </a:bodyPr>
          <a:lstStyle/>
          <a:p>
            <a:pPr algn="ctr"/>
            <a:r>
              <a:rPr lang="en-US" dirty="0" smtClean="0">
                <a:solidFill>
                  <a:schemeClr val="accent2"/>
                </a:solidFill>
              </a:rPr>
              <a:t>Villanova Studies</a:t>
            </a:r>
          </a:p>
          <a:p>
            <a:pPr algn="ctr"/>
            <a:r>
              <a:rPr lang="en-US" dirty="0" smtClean="0">
                <a:solidFill>
                  <a:schemeClr val="accent2"/>
                </a:solidFill>
              </a:rPr>
              <a:t>(1</a:t>
            </a:r>
            <a:r>
              <a:rPr lang="en-US" baseline="30000" dirty="0" smtClean="0">
                <a:solidFill>
                  <a:schemeClr val="accent2"/>
                </a:solidFill>
              </a:rPr>
              <a:t>st</a:t>
            </a:r>
            <a:r>
              <a:rPr lang="en-US" dirty="0" smtClean="0">
                <a:solidFill>
                  <a:schemeClr val="accent2"/>
                </a:solidFill>
              </a:rPr>
              <a:t>, A&lt;-&gt;C, LT)</a:t>
            </a:r>
            <a:endParaRPr lang="en-US" dirty="0">
              <a:solidFill>
                <a:schemeClr val="accent2"/>
              </a:solidFill>
            </a:endParaRPr>
          </a:p>
        </p:txBody>
      </p:sp>
      <p:sp>
        <p:nvSpPr>
          <p:cNvPr id="42" name="TextBox 41"/>
          <p:cNvSpPr txBox="1"/>
          <p:nvPr/>
        </p:nvSpPr>
        <p:spPr>
          <a:xfrm>
            <a:off x="3454845" y="4724400"/>
            <a:ext cx="1726755" cy="646331"/>
          </a:xfrm>
          <a:prstGeom prst="rect">
            <a:avLst/>
          </a:prstGeom>
          <a:noFill/>
        </p:spPr>
        <p:txBody>
          <a:bodyPr wrap="none" rtlCol="0">
            <a:spAutoFit/>
          </a:bodyPr>
          <a:lstStyle/>
          <a:p>
            <a:pPr algn="ctr"/>
            <a:r>
              <a:rPr lang="en-US" dirty="0" smtClean="0">
                <a:solidFill>
                  <a:schemeClr val="accent2"/>
                </a:solidFill>
              </a:rPr>
              <a:t>Instructor</a:t>
            </a:r>
          </a:p>
          <a:p>
            <a:pPr algn="ctr"/>
            <a:r>
              <a:rPr lang="en-US" dirty="0" smtClean="0">
                <a:solidFill>
                  <a:schemeClr val="accent2"/>
                </a:solidFill>
              </a:rPr>
              <a:t>Characteristics</a:t>
            </a:r>
            <a:endParaRPr lang="en-US" dirty="0">
              <a:solidFill>
                <a:schemeClr val="accent2"/>
              </a:solidFill>
            </a:endParaRPr>
          </a:p>
        </p:txBody>
      </p:sp>
      <p:sp>
        <p:nvSpPr>
          <p:cNvPr id="43" name="TextBox 42"/>
          <p:cNvSpPr txBox="1"/>
          <p:nvPr/>
        </p:nvSpPr>
        <p:spPr>
          <a:xfrm>
            <a:off x="144982" y="5410200"/>
            <a:ext cx="1226618" cy="646331"/>
          </a:xfrm>
          <a:prstGeom prst="rect">
            <a:avLst/>
          </a:prstGeom>
          <a:noFill/>
        </p:spPr>
        <p:txBody>
          <a:bodyPr wrap="none" rtlCol="0">
            <a:spAutoFit/>
          </a:bodyPr>
          <a:lstStyle/>
          <a:p>
            <a:pPr algn="ctr"/>
            <a:r>
              <a:rPr lang="en-US" dirty="0" smtClean="0"/>
              <a:t>Flipped</a:t>
            </a:r>
          </a:p>
          <a:p>
            <a:pPr algn="ctr"/>
            <a:r>
              <a:rPr lang="en-US" dirty="0" smtClean="0"/>
              <a:t>Classroom</a:t>
            </a:r>
            <a:endParaRPr lang="en-US" dirty="0"/>
          </a:p>
        </p:txBody>
      </p:sp>
      <p:sp>
        <p:nvSpPr>
          <p:cNvPr id="44" name="TextBox 43"/>
          <p:cNvSpPr txBox="1"/>
          <p:nvPr/>
        </p:nvSpPr>
        <p:spPr>
          <a:xfrm>
            <a:off x="1626323" y="5498068"/>
            <a:ext cx="820866" cy="369332"/>
          </a:xfrm>
          <a:prstGeom prst="rect">
            <a:avLst/>
          </a:prstGeom>
          <a:noFill/>
        </p:spPr>
        <p:txBody>
          <a:bodyPr wrap="none" rtlCol="0">
            <a:spAutoFit/>
          </a:bodyPr>
          <a:lstStyle/>
          <a:p>
            <a:pPr algn="ctr"/>
            <a:r>
              <a:rPr lang="en-US" dirty="0" smtClean="0">
                <a:solidFill>
                  <a:schemeClr val="accent2"/>
                </a:solidFill>
              </a:rPr>
              <a:t>Year 1</a:t>
            </a:r>
            <a:endParaRPr lang="en-US" dirty="0">
              <a:solidFill>
                <a:schemeClr val="accent2"/>
              </a:solidFill>
            </a:endParaRPr>
          </a:p>
        </p:txBody>
      </p:sp>
      <p:sp>
        <p:nvSpPr>
          <p:cNvPr id="45" name="TextBox 44"/>
          <p:cNvSpPr txBox="1"/>
          <p:nvPr/>
        </p:nvSpPr>
        <p:spPr>
          <a:xfrm>
            <a:off x="2684334" y="5498068"/>
            <a:ext cx="820866" cy="369332"/>
          </a:xfrm>
          <a:prstGeom prst="rect">
            <a:avLst/>
          </a:prstGeom>
          <a:noFill/>
        </p:spPr>
        <p:txBody>
          <a:bodyPr wrap="none" rtlCol="0">
            <a:spAutoFit/>
          </a:bodyPr>
          <a:lstStyle/>
          <a:p>
            <a:pPr algn="ctr"/>
            <a:r>
              <a:rPr lang="en-US" dirty="0" smtClean="0">
                <a:solidFill>
                  <a:schemeClr val="accent2"/>
                </a:solidFill>
              </a:rPr>
              <a:t>Year 2</a:t>
            </a:r>
            <a:endParaRPr lang="en-US" dirty="0">
              <a:solidFill>
                <a:schemeClr val="accent2"/>
              </a:solidFill>
            </a:endParaRPr>
          </a:p>
        </p:txBody>
      </p:sp>
      <p:sp>
        <p:nvSpPr>
          <p:cNvPr id="46" name="TextBox 45"/>
          <p:cNvSpPr txBox="1"/>
          <p:nvPr/>
        </p:nvSpPr>
        <p:spPr>
          <a:xfrm>
            <a:off x="3789529" y="5334000"/>
            <a:ext cx="934871" cy="646331"/>
          </a:xfrm>
          <a:prstGeom prst="rect">
            <a:avLst/>
          </a:prstGeom>
          <a:noFill/>
        </p:spPr>
        <p:txBody>
          <a:bodyPr wrap="none" rtlCol="0">
            <a:spAutoFit/>
          </a:bodyPr>
          <a:lstStyle/>
          <a:p>
            <a:pPr algn="ctr"/>
            <a:r>
              <a:rPr lang="en-US" dirty="0" smtClean="0">
                <a:solidFill>
                  <a:srgbClr val="00B0F0"/>
                </a:solidFill>
              </a:rPr>
              <a:t>PRIMUS</a:t>
            </a:r>
            <a:endParaRPr lang="en-US" dirty="0">
              <a:solidFill>
                <a:srgbClr val="00B0F0"/>
              </a:solidFill>
            </a:endParaRPr>
          </a:p>
          <a:p>
            <a:pPr algn="ctr"/>
            <a:r>
              <a:rPr lang="en-US" dirty="0" smtClean="0">
                <a:solidFill>
                  <a:srgbClr val="00B0F0"/>
                </a:solidFill>
              </a:rPr>
              <a:t>Article</a:t>
            </a:r>
            <a:endParaRPr lang="en-US" dirty="0">
              <a:solidFill>
                <a:srgbClr val="00B0F0"/>
              </a:solidFill>
            </a:endParaRPr>
          </a:p>
        </p:txBody>
      </p:sp>
      <p:cxnSp>
        <p:nvCxnSpPr>
          <p:cNvPr id="47" name="Straight Arrow Connector 46"/>
          <p:cNvCxnSpPr/>
          <p:nvPr/>
        </p:nvCxnSpPr>
        <p:spPr>
          <a:xfrm>
            <a:off x="2017850" y="42672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733800" y="42672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562600" y="42672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742250" y="42672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170250" y="5059757"/>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276600" y="50292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105400" y="50292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428050" y="48768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428050" y="50292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428050" y="51816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398850" y="57150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05200" y="57150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837250" y="5715000"/>
            <a:ext cx="17921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438400" y="64770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075250" y="6477000"/>
            <a:ext cx="3443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3" idx="1"/>
          </p:cNvCxnSpPr>
          <p:nvPr/>
        </p:nvCxnSpPr>
        <p:spPr>
          <a:xfrm flipV="1">
            <a:off x="1715889" y="1828800"/>
            <a:ext cx="417711" cy="3170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657600" y="1987334"/>
            <a:ext cx="304800" cy="2224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105400" y="2139734"/>
            <a:ext cx="304800" cy="2224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324600" y="2133600"/>
            <a:ext cx="304800" cy="2224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696200" y="2133600"/>
            <a:ext cx="304800" cy="2224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743200" y="2127468"/>
            <a:ext cx="304800" cy="234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419600" y="2133600"/>
            <a:ext cx="304800" cy="234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715000" y="2133600"/>
            <a:ext cx="304800" cy="234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934200" y="2133600"/>
            <a:ext cx="304800" cy="234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220" name="Picture 4" descr="https://o.quizlet.com/muEuLa2HzSExO9szaPbiUw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425" y="3198748"/>
            <a:ext cx="998350" cy="68636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s://o.quizlet.com/muEuLa2HzSExO9szaPbiUw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095434"/>
            <a:ext cx="998350" cy="686366"/>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rot="19457672">
            <a:off x="2153397" y="1600298"/>
            <a:ext cx="1334020" cy="461665"/>
          </a:xfrm>
          <a:prstGeom prst="rect">
            <a:avLst/>
          </a:prstGeom>
          <a:noFill/>
          <a:ln>
            <a:noFill/>
          </a:ln>
        </p:spPr>
        <p:txBody>
          <a:bodyPr wrap="none" lIns="91440" tIns="45720" rIns="91440" bIns="45720">
            <a:spAutoFit/>
          </a:bodyPr>
          <a:lstStyle/>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Refined</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4" name="Rectangle 83"/>
          <p:cNvSpPr/>
          <p:nvPr/>
        </p:nvSpPr>
        <p:spPr>
          <a:xfrm rot="19457672">
            <a:off x="2879991" y="2213900"/>
            <a:ext cx="1367682" cy="830997"/>
          </a:xfrm>
          <a:prstGeom prst="rect">
            <a:avLst/>
          </a:prstGeom>
          <a:noFill/>
        </p:spPr>
        <p:txBody>
          <a:bodyPr wrap="none" lIns="91440" tIns="45720" rIns="91440" bIns="45720">
            <a:spAutoFit/>
          </a:bodyPr>
          <a:lstStyle/>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 Main</a:t>
            </a:r>
          </a:p>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Effect</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5" name="Rectangle 84"/>
          <p:cNvSpPr/>
          <p:nvPr/>
        </p:nvSpPr>
        <p:spPr>
          <a:xfrm rot="19457672">
            <a:off x="4357225" y="2347204"/>
            <a:ext cx="1154483" cy="461665"/>
          </a:xfrm>
          <a:prstGeom prst="rect">
            <a:avLst/>
          </a:prstGeom>
          <a:noFill/>
        </p:spPr>
        <p:txBody>
          <a:bodyPr wrap="none" lIns="91440" tIns="45720" rIns="91440" bIns="45720">
            <a:spAutoFit/>
          </a:bodyPr>
          <a:lstStyle/>
          <a:p>
            <a:pPr algn="ctr"/>
            <a:r>
              <a:rPr lang="en-US" sz="2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Reject</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86" name="Rectangle 85"/>
          <p:cNvSpPr/>
          <p:nvPr/>
        </p:nvSpPr>
        <p:spPr>
          <a:xfrm rot="20559464">
            <a:off x="6697040" y="2251106"/>
            <a:ext cx="1351652" cy="400110"/>
          </a:xfrm>
          <a:prstGeom prst="rect">
            <a:avLst/>
          </a:prstGeom>
          <a:noFill/>
        </p:spPr>
        <p:txBody>
          <a:bodyPr wrap="none" lIns="91440" tIns="45720" rIns="91440" bIns="45720">
            <a:spAutoFit/>
          </a:bodyPr>
          <a:lstStyle/>
          <a:p>
            <a:pPr algn="ct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 Effect</a:t>
            </a:r>
            <a:endPar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7" name="Rectangle 86"/>
          <p:cNvSpPr/>
          <p:nvPr/>
        </p:nvSpPr>
        <p:spPr>
          <a:xfrm rot="20559464">
            <a:off x="6699429" y="2532337"/>
            <a:ext cx="1279517" cy="400110"/>
          </a:xfrm>
          <a:prstGeom prst="rect">
            <a:avLst/>
          </a:prstGeom>
          <a:noFill/>
        </p:spPr>
        <p:txBody>
          <a:bodyPr wrap="none" lIns="91440" tIns="45720" rIns="91440" bIns="45720">
            <a:spAutoFit/>
          </a:bodyPr>
          <a:lstStyle/>
          <a:p>
            <a:pPr algn="ct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Negative</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8" name="Rectangle 87"/>
          <p:cNvSpPr/>
          <p:nvPr/>
        </p:nvSpPr>
        <p:spPr>
          <a:xfrm rot="20559464">
            <a:off x="6649407" y="2837137"/>
            <a:ext cx="1460656" cy="400110"/>
          </a:xfrm>
          <a:prstGeom prst="rect">
            <a:avLst/>
          </a:prstGeom>
          <a:noFill/>
        </p:spPr>
        <p:txBody>
          <a:bodyPr wrap="none" lIns="91440" tIns="45720" rIns="91440" bIns="45720">
            <a:spAutoFit/>
          </a:bodyPr>
          <a:lstStyle/>
          <a:p>
            <a:pPr algn="ct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Attribute?</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0" name="Rectangle 89"/>
          <p:cNvSpPr/>
          <p:nvPr/>
        </p:nvSpPr>
        <p:spPr>
          <a:xfrm rot="19457672">
            <a:off x="2432436" y="3808379"/>
            <a:ext cx="1080745" cy="830997"/>
          </a:xfrm>
          <a:prstGeom prst="rect">
            <a:avLst/>
          </a:prstGeom>
          <a:noFill/>
          <a:ln>
            <a:noFill/>
          </a:ln>
        </p:spPr>
        <p:txBody>
          <a:bodyPr wrap="none" lIns="91440" tIns="45720" rIns="91440" bIns="45720">
            <a:spAutoFit/>
          </a:bodyPr>
          <a:lstStyle/>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a:t>
            </a:r>
          </a:p>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Effect</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1" name="Rectangle 90"/>
          <p:cNvSpPr/>
          <p:nvPr/>
        </p:nvSpPr>
        <p:spPr>
          <a:xfrm rot="19457672">
            <a:off x="1507109" y="5224571"/>
            <a:ext cx="928460" cy="830997"/>
          </a:xfrm>
          <a:prstGeom prst="rect">
            <a:avLst/>
          </a:prstGeom>
          <a:noFill/>
          <a:ln>
            <a:noFill/>
          </a:ln>
        </p:spPr>
        <p:txBody>
          <a:bodyPr wrap="none" lIns="91440" tIns="45720" rIns="91440" bIns="45720">
            <a:spAutoFit/>
          </a:bodyPr>
          <a:lstStyle/>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Dear</a:t>
            </a:r>
          </a:p>
          <a:p>
            <a:pPr algn="ctr"/>
            <a:r>
              <a:rPr lang="en-US" sz="2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Dean</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2" name="Rectangle 91"/>
          <p:cNvSpPr/>
          <p:nvPr/>
        </p:nvSpPr>
        <p:spPr>
          <a:xfrm rot="19457672">
            <a:off x="2465065" y="5473696"/>
            <a:ext cx="1149674" cy="461665"/>
          </a:xfrm>
          <a:prstGeom prst="rect">
            <a:avLst/>
          </a:prstGeom>
          <a:noFill/>
          <a:ln>
            <a:noFill/>
          </a:ln>
        </p:spPr>
        <p:txBody>
          <a:bodyPr wrap="none" lIns="91440" tIns="45720" rIns="91440" bIns="45720">
            <a:spAutoFit/>
          </a:bodyPr>
          <a:lstStyle/>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Refine</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470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2000"/>
                                        <p:tgtEl>
                                          <p:spTgt spid="76"/>
                                        </p:tgtEl>
                                      </p:cBhvr>
                                    </p:animEffect>
                                    <p:anim calcmode="lin" valueType="num">
                                      <p:cBhvr>
                                        <p:cTn id="21" dur="2000" fill="hold"/>
                                        <p:tgtEl>
                                          <p:spTgt spid="76"/>
                                        </p:tgtEl>
                                        <p:attrNameLst>
                                          <p:attrName>ppt_w</p:attrName>
                                        </p:attrNameLst>
                                      </p:cBhvr>
                                      <p:tavLst>
                                        <p:tav tm="0" fmla="#ppt_w*sin(2.5*pi*$)">
                                          <p:val>
                                            <p:fltVal val="0"/>
                                          </p:val>
                                        </p:tav>
                                        <p:tav tm="100000">
                                          <p:val>
                                            <p:fltVal val="1"/>
                                          </p:val>
                                        </p:tav>
                                      </p:tavLst>
                                    </p:anim>
                                    <p:anim calcmode="lin" valueType="num">
                                      <p:cBhvr>
                                        <p:cTn id="22" dur="2000" fill="hold"/>
                                        <p:tgtEl>
                                          <p:spTgt spid="7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84">
                                            <p:txEl>
                                              <p:pRg st="0" end="0"/>
                                            </p:txEl>
                                          </p:spTgt>
                                        </p:tgtEl>
                                        <p:attrNameLst>
                                          <p:attrName>style.visibility</p:attrName>
                                        </p:attrNameLst>
                                      </p:cBhvr>
                                      <p:to>
                                        <p:strVal val="visible"/>
                                      </p:to>
                                    </p:set>
                                    <p:animEffect transition="in" filter="fade">
                                      <p:cBhvr>
                                        <p:cTn id="35" dur="2000"/>
                                        <p:tgtEl>
                                          <p:spTgt spid="84">
                                            <p:txEl>
                                              <p:pRg st="0" end="0"/>
                                            </p:txEl>
                                          </p:spTgt>
                                        </p:tgtEl>
                                      </p:cBhvr>
                                    </p:animEffect>
                                    <p:anim calcmode="lin" valueType="num">
                                      <p:cBhvr>
                                        <p:cTn id="36" dur="2000" fill="hold"/>
                                        <p:tgtEl>
                                          <p:spTgt spid="84">
                                            <p:txEl>
                                              <p:pRg st="0" end="0"/>
                                            </p:txEl>
                                          </p:spTgt>
                                        </p:tgtEl>
                                        <p:attrNameLst>
                                          <p:attrName>ppt_w</p:attrName>
                                        </p:attrNameLst>
                                      </p:cBhvr>
                                      <p:tavLst>
                                        <p:tav tm="0" fmla="#ppt_w*sin(2.5*pi*$)">
                                          <p:val>
                                            <p:fltVal val="0"/>
                                          </p:val>
                                        </p:tav>
                                        <p:tav tm="100000">
                                          <p:val>
                                            <p:fltVal val="1"/>
                                          </p:val>
                                        </p:tav>
                                      </p:tavLst>
                                    </p:anim>
                                    <p:anim calcmode="lin" valueType="num">
                                      <p:cBhvr>
                                        <p:cTn id="37" dur="2000" fill="hold"/>
                                        <p:tgtEl>
                                          <p:spTgt spid="84">
                                            <p:txEl>
                                              <p:pRg st="0" end="0"/>
                                            </p:txEl>
                                          </p:spTgt>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84">
                                            <p:txEl>
                                              <p:pRg st="1" end="1"/>
                                            </p:txEl>
                                          </p:spTgt>
                                        </p:tgtEl>
                                        <p:attrNameLst>
                                          <p:attrName>style.visibility</p:attrName>
                                        </p:attrNameLst>
                                      </p:cBhvr>
                                      <p:to>
                                        <p:strVal val="visible"/>
                                      </p:to>
                                    </p:set>
                                    <p:animEffect transition="in" filter="fade">
                                      <p:cBhvr>
                                        <p:cTn id="40" dur="2000"/>
                                        <p:tgtEl>
                                          <p:spTgt spid="84">
                                            <p:txEl>
                                              <p:pRg st="1" end="1"/>
                                            </p:txEl>
                                          </p:spTgt>
                                        </p:tgtEl>
                                      </p:cBhvr>
                                    </p:animEffect>
                                    <p:anim calcmode="lin" valueType="num">
                                      <p:cBhvr>
                                        <p:cTn id="41" dur="2000" fill="hold"/>
                                        <p:tgtEl>
                                          <p:spTgt spid="84">
                                            <p:txEl>
                                              <p:pRg st="1" end="1"/>
                                            </p:txEl>
                                          </p:spTgt>
                                        </p:tgtEl>
                                        <p:attrNameLst>
                                          <p:attrName>ppt_w</p:attrName>
                                        </p:attrNameLst>
                                      </p:cBhvr>
                                      <p:tavLst>
                                        <p:tav tm="0" fmla="#ppt_w*sin(2.5*pi*$)">
                                          <p:val>
                                            <p:fltVal val="0"/>
                                          </p:val>
                                        </p:tav>
                                        <p:tav tm="100000">
                                          <p:val>
                                            <p:fltVal val="1"/>
                                          </p:val>
                                        </p:tav>
                                      </p:tavLst>
                                    </p:anim>
                                    <p:anim calcmode="lin" valueType="num">
                                      <p:cBhvr>
                                        <p:cTn id="42" dur="2000" fill="hold"/>
                                        <p:tgtEl>
                                          <p:spTgt spid="8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left)">
                                      <p:cBhvr>
                                        <p:cTn id="55" dur="500"/>
                                        <p:tgtEl>
                                          <p:spTgt spid="7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2000"/>
                                        <p:tgtEl>
                                          <p:spTgt spid="85"/>
                                        </p:tgtEl>
                                      </p:cBhvr>
                                    </p:animEffect>
                                    <p:anim calcmode="lin" valueType="num">
                                      <p:cBhvr>
                                        <p:cTn id="64" dur="2000" fill="hold"/>
                                        <p:tgtEl>
                                          <p:spTgt spid="85"/>
                                        </p:tgtEl>
                                        <p:attrNameLst>
                                          <p:attrName>ppt_w</p:attrName>
                                        </p:attrNameLst>
                                      </p:cBhvr>
                                      <p:tavLst>
                                        <p:tav tm="0" fmla="#ppt_w*sin(2.5*pi*$)">
                                          <p:val>
                                            <p:fltVal val="0"/>
                                          </p:val>
                                        </p:tav>
                                        <p:tav tm="100000">
                                          <p:val>
                                            <p:fltVal val="1"/>
                                          </p:val>
                                        </p:tav>
                                      </p:tavLst>
                                    </p:anim>
                                    <p:anim calcmode="lin" valueType="num">
                                      <p:cBhvr>
                                        <p:cTn id="65" dur="2000" fill="hold"/>
                                        <p:tgtEl>
                                          <p:spTgt spid="85"/>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left)">
                                      <p:cBhvr>
                                        <p:cTn id="70" dur="500"/>
                                        <p:tgtEl>
                                          <p:spTgt spid="6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ipe(left)">
                                      <p:cBhvr>
                                        <p:cTn id="86" dur="500"/>
                                        <p:tgtEl>
                                          <p:spTgt spid="6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wipe(left)">
                                      <p:cBhvr>
                                        <p:cTn id="94" dur="500"/>
                                        <p:tgtEl>
                                          <p:spTgt spid="75"/>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grpId="0" nodeType="click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2000"/>
                                        <p:tgtEl>
                                          <p:spTgt spid="86"/>
                                        </p:tgtEl>
                                      </p:cBhvr>
                                    </p:animEffect>
                                    <p:anim calcmode="lin" valueType="num">
                                      <p:cBhvr>
                                        <p:cTn id="103" dur="2000" fill="hold"/>
                                        <p:tgtEl>
                                          <p:spTgt spid="86"/>
                                        </p:tgtEl>
                                        <p:attrNameLst>
                                          <p:attrName>ppt_w</p:attrName>
                                        </p:attrNameLst>
                                      </p:cBhvr>
                                      <p:tavLst>
                                        <p:tav tm="0" fmla="#ppt_w*sin(2.5*pi*$)">
                                          <p:val>
                                            <p:fltVal val="0"/>
                                          </p:val>
                                        </p:tav>
                                        <p:tav tm="100000">
                                          <p:val>
                                            <p:fltVal val="1"/>
                                          </p:val>
                                        </p:tav>
                                      </p:tavLst>
                                    </p:anim>
                                    <p:anim calcmode="lin" valueType="num">
                                      <p:cBhvr>
                                        <p:cTn id="104" dur="20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45" presetClass="entr" presetSubtype="0" fill="hold" grpId="0" nodeType="click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fade">
                                      <p:cBhvr>
                                        <p:cTn id="109" dur="2000"/>
                                        <p:tgtEl>
                                          <p:spTgt spid="87"/>
                                        </p:tgtEl>
                                      </p:cBhvr>
                                    </p:animEffect>
                                    <p:anim calcmode="lin" valueType="num">
                                      <p:cBhvr>
                                        <p:cTn id="110" dur="2000" fill="hold"/>
                                        <p:tgtEl>
                                          <p:spTgt spid="87"/>
                                        </p:tgtEl>
                                        <p:attrNameLst>
                                          <p:attrName>ppt_w</p:attrName>
                                        </p:attrNameLst>
                                      </p:cBhvr>
                                      <p:tavLst>
                                        <p:tav tm="0" fmla="#ppt_w*sin(2.5*pi*$)">
                                          <p:val>
                                            <p:fltVal val="0"/>
                                          </p:val>
                                        </p:tav>
                                        <p:tav tm="100000">
                                          <p:val>
                                            <p:fltVal val="1"/>
                                          </p:val>
                                        </p:tav>
                                      </p:tavLst>
                                    </p:anim>
                                    <p:anim calcmode="lin" valueType="num">
                                      <p:cBhvr>
                                        <p:cTn id="111" dur="2000" fill="hold"/>
                                        <p:tgtEl>
                                          <p:spTgt spid="87"/>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45" presetClass="entr" presetSubtype="0" fill="hold" grpId="0" nodeType="click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fade">
                                      <p:cBhvr>
                                        <p:cTn id="116" dur="2000"/>
                                        <p:tgtEl>
                                          <p:spTgt spid="88"/>
                                        </p:tgtEl>
                                      </p:cBhvr>
                                    </p:animEffect>
                                    <p:anim calcmode="lin" valueType="num">
                                      <p:cBhvr>
                                        <p:cTn id="117" dur="2000" fill="hold"/>
                                        <p:tgtEl>
                                          <p:spTgt spid="88"/>
                                        </p:tgtEl>
                                        <p:attrNameLst>
                                          <p:attrName>ppt_w</p:attrName>
                                        </p:attrNameLst>
                                      </p:cBhvr>
                                      <p:tavLst>
                                        <p:tav tm="0" fmla="#ppt_w*sin(2.5*pi*$)">
                                          <p:val>
                                            <p:fltVal val="0"/>
                                          </p:val>
                                        </p:tav>
                                        <p:tav tm="100000">
                                          <p:val>
                                            <p:fltVal val="1"/>
                                          </p:val>
                                        </p:tav>
                                      </p:tavLst>
                                    </p:anim>
                                    <p:anim calcmode="lin" valueType="num">
                                      <p:cBhvr>
                                        <p:cTn id="118" dur="20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left)">
                                      <p:cBhvr>
                                        <p:cTn id="123" dur="500"/>
                                        <p:tgtEl>
                                          <p:spTgt spid="70"/>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left)">
                                      <p:cBhvr>
                                        <p:cTn id="126" dur="500"/>
                                        <p:tgtEl>
                                          <p:spTgt spid="2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left)">
                                      <p:cBhvr>
                                        <p:cTn id="131" dur="500"/>
                                        <p:tgtEl>
                                          <p:spTgt spid="36"/>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wipe(left)">
                                      <p:cBhvr>
                                        <p:cTn id="134" dur="500"/>
                                        <p:tgtEl>
                                          <p:spTgt spid="2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wipe(left)">
                                      <p:cBhvr>
                                        <p:cTn id="139" dur="500"/>
                                        <p:tgtEl>
                                          <p:spTgt spid="3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wipe(left)">
                                      <p:cBhvr>
                                        <p:cTn id="142" dur="500"/>
                                        <p:tgtEl>
                                          <p:spTgt spid="24"/>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9220"/>
                                        </p:tgtEl>
                                        <p:attrNameLst>
                                          <p:attrName>style.visibility</p:attrName>
                                        </p:attrNameLst>
                                      </p:cBhvr>
                                      <p:to>
                                        <p:strVal val="visible"/>
                                      </p:to>
                                    </p:set>
                                    <p:animEffect transition="in" filter="wipe(left)">
                                      <p:cBhvr>
                                        <p:cTn id="147" dur="500"/>
                                        <p:tgtEl>
                                          <p:spTgt spid="9220"/>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wipe(left)">
                                      <p:cBhvr>
                                        <p:cTn id="157" dur="500"/>
                                        <p:tgtEl>
                                          <p:spTgt spid="47"/>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26"/>
                                        </p:tgtEl>
                                        <p:attrNameLst>
                                          <p:attrName>style.visibility</p:attrName>
                                        </p:attrNameLst>
                                      </p:cBhvr>
                                      <p:to>
                                        <p:strVal val="visible"/>
                                      </p:to>
                                    </p:set>
                                    <p:animEffect transition="in" filter="wipe(left)">
                                      <p:cBhvr>
                                        <p:cTn id="160" dur="50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5" presetClass="entr" presetSubtype="0" fill="hold" grpId="0" nodeType="clickEffect">
                                  <p:stCondLst>
                                    <p:cond delay="0"/>
                                  </p:stCondLst>
                                  <p:childTnLst>
                                    <p:set>
                                      <p:cBhvr>
                                        <p:cTn id="164" dur="1" fill="hold">
                                          <p:stCondLst>
                                            <p:cond delay="0"/>
                                          </p:stCondLst>
                                        </p:cTn>
                                        <p:tgtEl>
                                          <p:spTgt spid="90"/>
                                        </p:tgtEl>
                                        <p:attrNameLst>
                                          <p:attrName>style.visibility</p:attrName>
                                        </p:attrNameLst>
                                      </p:cBhvr>
                                      <p:to>
                                        <p:strVal val="visible"/>
                                      </p:to>
                                    </p:set>
                                    <p:animEffect transition="in" filter="fade">
                                      <p:cBhvr>
                                        <p:cTn id="165" dur="2000"/>
                                        <p:tgtEl>
                                          <p:spTgt spid="90"/>
                                        </p:tgtEl>
                                      </p:cBhvr>
                                    </p:animEffect>
                                    <p:anim calcmode="lin" valueType="num">
                                      <p:cBhvr>
                                        <p:cTn id="166" dur="2000" fill="hold"/>
                                        <p:tgtEl>
                                          <p:spTgt spid="90"/>
                                        </p:tgtEl>
                                        <p:attrNameLst>
                                          <p:attrName>ppt_w</p:attrName>
                                        </p:attrNameLst>
                                      </p:cBhvr>
                                      <p:tavLst>
                                        <p:tav tm="0" fmla="#ppt_w*sin(2.5*pi*$)">
                                          <p:val>
                                            <p:fltVal val="0"/>
                                          </p:val>
                                        </p:tav>
                                        <p:tav tm="100000">
                                          <p:val>
                                            <p:fltVal val="1"/>
                                          </p:val>
                                        </p:tav>
                                      </p:tavLst>
                                    </p:anim>
                                    <p:anim calcmode="lin" valueType="num">
                                      <p:cBhvr>
                                        <p:cTn id="167" dur="2000" fill="hold"/>
                                        <p:tgtEl>
                                          <p:spTgt spid="90"/>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wipe(left)">
                                      <p:cBhvr>
                                        <p:cTn id="172" dur="500"/>
                                        <p:tgtEl>
                                          <p:spTgt spid="48"/>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29"/>
                                        </p:tgtEl>
                                        <p:attrNameLst>
                                          <p:attrName>style.visibility</p:attrName>
                                        </p:attrNameLst>
                                      </p:cBhvr>
                                      <p:to>
                                        <p:strVal val="visible"/>
                                      </p:to>
                                    </p:set>
                                    <p:animEffect transition="in" filter="wipe(left)">
                                      <p:cBhvr>
                                        <p:cTn id="175" dur="500"/>
                                        <p:tgtEl>
                                          <p:spTgt spid="29"/>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49"/>
                                        </p:tgtEl>
                                        <p:attrNameLst>
                                          <p:attrName>style.visibility</p:attrName>
                                        </p:attrNameLst>
                                      </p:cBhvr>
                                      <p:to>
                                        <p:strVal val="visible"/>
                                      </p:to>
                                    </p:set>
                                    <p:animEffect transition="in" filter="wipe(left)">
                                      <p:cBhvr>
                                        <p:cTn id="180" dur="500"/>
                                        <p:tgtEl>
                                          <p:spTgt spid="49"/>
                                        </p:tgtEl>
                                      </p:cBhvr>
                                    </p:animEffect>
                                  </p:childTnLst>
                                </p:cTn>
                              </p:par>
                              <p:par>
                                <p:cTn id="181" presetID="22" presetClass="entr" presetSubtype="8" fill="hold" grpId="0" nodeType="withEffect">
                                  <p:stCondLst>
                                    <p:cond delay="0"/>
                                  </p:stCondLst>
                                  <p:childTnLst>
                                    <p:set>
                                      <p:cBhvr>
                                        <p:cTn id="182" dur="1" fill="hold">
                                          <p:stCondLst>
                                            <p:cond delay="0"/>
                                          </p:stCondLst>
                                        </p:cTn>
                                        <p:tgtEl>
                                          <p:spTgt spid="28"/>
                                        </p:tgtEl>
                                        <p:attrNameLst>
                                          <p:attrName>style.visibility</p:attrName>
                                        </p:attrNameLst>
                                      </p:cBhvr>
                                      <p:to>
                                        <p:strVal val="visible"/>
                                      </p:to>
                                    </p:set>
                                    <p:animEffect transition="in" filter="wipe(left)">
                                      <p:cBhvr>
                                        <p:cTn id="183" dur="500"/>
                                        <p:tgtEl>
                                          <p:spTgt spid="28"/>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wipe(left)">
                                      <p:cBhvr>
                                        <p:cTn id="188" dur="500"/>
                                        <p:tgtEl>
                                          <p:spTgt spid="50"/>
                                        </p:tgtEl>
                                      </p:cBhvr>
                                    </p:animEffect>
                                  </p:childTnLst>
                                </p:cTn>
                              </p:par>
                              <p:par>
                                <p:cTn id="189" presetID="22" presetClass="entr" presetSubtype="8" fill="hold" grpId="0" nodeType="withEffect">
                                  <p:stCondLst>
                                    <p:cond delay="0"/>
                                  </p:stCondLst>
                                  <p:childTnLst>
                                    <p:set>
                                      <p:cBhvr>
                                        <p:cTn id="190" dur="1" fill="hold">
                                          <p:stCondLst>
                                            <p:cond delay="0"/>
                                          </p:stCondLst>
                                        </p:cTn>
                                        <p:tgtEl>
                                          <p:spTgt spid="39"/>
                                        </p:tgtEl>
                                        <p:attrNameLst>
                                          <p:attrName>style.visibility</p:attrName>
                                        </p:attrNameLst>
                                      </p:cBhvr>
                                      <p:to>
                                        <p:strVal val="visible"/>
                                      </p:to>
                                    </p:set>
                                    <p:animEffect transition="in" filter="wipe(left)">
                                      <p:cBhvr>
                                        <p:cTn id="191" dur="500"/>
                                        <p:tgtEl>
                                          <p:spTgt spid="39"/>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childTnLst>
                                    <p:set>
                                      <p:cBhvr>
                                        <p:cTn id="195" dur="1" fill="hold">
                                          <p:stCondLst>
                                            <p:cond delay="0"/>
                                          </p:stCondLst>
                                        </p:cTn>
                                        <p:tgtEl>
                                          <p:spTgt spid="52"/>
                                        </p:tgtEl>
                                        <p:attrNameLst>
                                          <p:attrName>style.visibility</p:attrName>
                                        </p:attrNameLst>
                                      </p:cBhvr>
                                      <p:to>
                                        <p:strVal val="visible"/>
                                      </p:to>
                                    </p:set>
                                    <p:animEffect transition="in" filter="wipe(left)">
                                      <p:cBhvr>
                                        <p:cTn id="196" dur="500"/>
                                        <p:tgtEl>
                                          <p:spTgt spid="52"/>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40"/>
                                        </p:tgtEl>
                                        <p:attrNameLst>
                                          <p:attrName>style.visibility</p:attrName>
                                        </p:attrNameLst>
                                      </p:cBhvr>
                                      <p:to>
                                        <p:strVal val="visible"/>
                                      </p:to>
                                    </p:set>
                                    <p:animEffect transition="in" filter="wipe(left)">
                                      <p:cBhvr>
                                        <p:cTn id="199" dur="500"/>
                                        <p:tgtEl>
                                          <p:spTgt spid="40"/>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53"/>
                                        </p:tgtEl>
                                        <p:attrNameLst>
                                          <p:attrName>style.visibility</p:attrName>
                                        </p:attrNameLst>
                                      </p:cBhvr>
                                      <p:to>
                                        <p:strVal val="visible"/>
                                      </p:to>
                                    </p:set>
                                    <p:animEffect transition="in" filter="wipe(left)">
                                      <p:cBhvr>
                                        <p:cTn id="204" dur="500"/>
                                        <p:tgtEl>
                                          <p:spTgt spid="53"/>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42"/>
                                        </p:tgtEl>
                                        <p:attrNameLst>
                                          <p:attrName>style.visibility</p:attrName>
                                        </p:attrNameLst>
                                      </p:cBhvr>
                                      <p:to>
                                        <p:strVal val="visible"/>
                                      </p:to>
                                    </p:set>
                                    <p:animEffect transition="in" filter="wipe(left)">
                                      <p:cBhvr>
                                        <p:cTn id="207" dur="500"/>
                                        <p:tgtEl>
                                          <p:spTgt spid="42"/>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nodeType="clickEffect">
                                  <p:stCondLst>
                                    <p:cond delay="0"/>
                                  </p:stCondLst>
                                  <p:childTnLst>
                                    <p:set>
                                      <p:cBhvr>
                                        <p:cTn id="211" dur="1" fill="hold">
                                          <p:stCondLst>
                                            <p:cond delay="0"/>
                                          </p:stCondLst>
                                        </p:cTn>
                                        <p:tgtEl>
                                          <p:spTgt spid="54"/>
                                        </p:tgtEl>
                                        <p:attrNameLst>
                                          <p:attrName>style.visibility</p:attrName>
                                        </p:attrNameLst>
                                      </p:cBhvr>
                                      <p:to>
                                        <p:strVal val="visible"/>
                                      </p:to>
                                    </p:set>
                                    <p:animEffect transition="in" filter="wipe(left)">
                                      <p:cBhvr>
                                        <p:cTn id="212" dur="500"/>
                                        <p:tgtEl>
                                          <p:spTgt spid="54"/>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41"/>
                                        </p:tgtEl>
                                        <p:attrNameLst>
                                          <p:attrName>style.visibility</p:attrName>
                                        </p:attrNameLst>
                                      </p:cBhvr>
                                      <p:to>
                                        <p:strVal val="visible"/>
                                      </p:to>
                                    </p:set>
                                    <p:animEffect transition="in" filter="wipe(left)">
                                      <p:cBhvr>
                                        <p:cTn id="215" dur="500"/>
                                        <p:tgtEl>
                                          <p:spTgt spid="41"/>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55"/>
                                        </p:tgtEl>
                                        <p:attrNameLst>
                                          <p:attrName>style.visibility</p:attrName>
                                        </p:attrNameLst>
                                      </p:cBhvr>
                                      <p:to>
                                        <p:strVal val="visible"/>
                                      </p:to>
                                    </p:set>
                                    <p:animEffect transition="in" filter="wipe(left)">
                                      <p:cBhvr>
                                        <p:cTn id="220" dur="500"/>
                                        <p:tgtEl>
                                          <p:spTgt spid="55"/>
                                        </p:tgtEl>
                                      </p:cBhvr>
                                    </p:animEffect>
                                  </p:childTnLst>
                                </p:cTn>
                              </p:par>
                              <p:par>
                                <p:cTn id="221" presetID="22" presetClass="entr" presetSubtype="8" fill="hold" nodeType="withEffect">
                                  <p:stCondLst>
                                    <p:cond delay="0"/>
                                  </p:stCondLst>
                                  <p:childTnLst>
                                    <p:set>
                                      <p:cBhvr>
                                        <p:cTn id="222" dur="1" fill="hold">
                                          <p:stCondLst>
                                            <p:cond delay="0"/>
                                          </p:stCondLst>
                                        </p:cTn>
                                        <p:tgtEl>
                                          <p:spTgt spid="56"/>
                                        </p:tgtEl>
                                        <p:attrNameLst>
                                          <p:attrName>style.visibility</p:attrName>
                                        </p:attrNameLst>
                                      </p:cBhvr>
                                      <p:to>
                                        <p:strVal val="visible"/>
                                      </p:to>
                                    </p:set>
                                    <p:animEffect transition="in" filter="wipe(left)">
                                      <p:cBhvr>
                                        <p:cTn id="223" dur="500"/>
                                        <p:tgtEl>
                                          <p:spTgt spid="56"/>
                                        </p:tgtEl>
                                      </p:cBhvr>
                                    </p:animEffect>
                                  </p:childTnLst>
                                </p:cTn>
                              </p:par>
                              <p:par>
                                <p:cTn id="224" presetID="22" presetClass="entr" presetSubtype="8" fill="hold" nodeType="withEffect">
                                  <p:stCondLst>
                                    <p:cond delay="0"/>
                                  </p:stCondLst>
                                  <p:childTnLst>
                                    <p:set>
                                      <p:cBhvr>
                                        <p:cTn id="225" dur="1" fill="hold">
                                          <p:stCondLst>
                                            <p:cond delay="0"/>
                                          </p:stCondLst>
                                        </p:cTn>
                                        <p:tgtEl>
                                          <p:spTgt spid="57"/>
                                        </p:tgtEl>
                                        <p:attrNameLst>
                                          <p:attrName>style.visibility</p:attrName>
                                        </p:attrNameLst>
                                      </p:cBhvr>
                                      <p:to>
                                        <p:strVal val="visible"/>
                                      </p:to>
                                    </p:set>
                                    <p:animEffect transition="in" filter="wipe(left)">
                                      <p:cBhvr>
                                        <p:cTn id="226" dur="500"/>
                                        <p:tgtEl>
                                          <p:spTgt spid="57"/>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grpId="0" nodeType="clickEffect">
                                  <p:stCondLst>
                                    <p:cond delay="0"/>
                                  </p:stCondLst>
                                  <p:childTnLst>
                                    <p:set>
                                      <p:cBhvr>
                                        <p:cTn id="230" dur="1" fill="hold">
                                          <p:stCondLst>
                                            <p:cond delay="0"/>
                                          </p:stCondLst>
                                        </p:cTn>
                                        <p:tgtEl>
                                          <p:spTgt spid="44"/>
                                        </p:tgtEl>
                                        <p:attrNameLst>
                                          <p:attrName>style.visibility</p:attrName>
                                        </p:attrNameLst>
                                      </p:cBhvr>
                                      <p:to>
                                        <p:strVal val="visible"/>
                                      </p:to>
                                    </p:set>
                                    <p:animEffect transition="in" filter="wipe(left)">
                                      <p:cBhvr>
                                        <p:cTn id="231" dur="500"/>
                                        <p:tgtEl>
                                          <p:spTgt spid="44"/>
                                        </p:tgtEl>
                                      </p:cBhvr>
                                    </p:animEffect>
                                  </p:childTnLst>
                                </p:cTn>
                              </p:par>
                            </p:childTnLst>
                          </p:cTn>
                        </p:par>
                      </p:childTnLst>
                    </p:cTn>
                  </p:par>
                  <p:par>
                    <p:cTn id="232" fill="hold">
                      <p:stCondLst>
                        <p:cond delay="indefinite"/>
                      </p:stCondLst>
                      <p:childTnLst>
                        <p:par>
                          <p:cTn id="233" fill="hold">
                            <p:stCondLst>
                              <p:cond delay="0"/>
                            </p:stCondLst>
                            <p:childTnLst>
                              <p:par>
                                <p:cTn id="234" presetID="45" presetClass="entr" presetSubtype="0" fill="hold" grpId="0" nodeType="clickEffect">
                                  <p:stCondLst>
                                    <p:cond delay="0"/>
                                  </p:stCondLst>
                                  <p:childTnLst>
                                    <p:set>
                                      <p:cBhvr>
                                        <p:cTn id="235" dur="1" fill="hold">
                                          <p:stCondLst>
                                            <p:cond delay="0"/>
                                          </p:stCondLst>
                                        </p:cTn>
                                        <p:tgtEl>
                                          <p:spTgt spid="91"/>
                                        </p:tgtEl>
                                        <p:attrNameLst>
                                          <p:attrName>style.visibility</p:attrName>
                                        </p:attrNameLst>
                                      </p:cBhvr>
                                      <p:to>
                                        <p:strVal val="visible"/>
                                      </p:to>
                                    </p:set>
                                    <p:animEffect transition="in" filter="fade">
                                      <p:cBhvr>
                                        <p:cTn id="236" dur="2000"/>
                                        <p:tgtEl>
                                          <p:spTgt spid="91"/>
                                        </p:tgtEl>
                                      </p:cBhvr>
                                    </p:animEffect>
                                    <p:anim calcmode="lin" valueType="num">
                                      <p:cBhvr>
                                        <p:cTn id="237" dur="2000" fill="hold"/>
                                        <p:tgtEl>
                                          <p:spTgt spid="91"/>
                                        </p:tgtEl>
                                        <p:attrNameLst>
                                          <p:attrName>ppt_w</p:attrName>
                                        </p:attrNameLst>
                                      </p:cBhvr>
                                      <p:tavLst>
                                        <p:tav tm="0" fmla="#ppt_w*sin(2.5*pi*$)">
                                          <p:val>
                                            <p:fltVal val="0"/>
                                          </p:val>
                                        </p:tav>
                                        <p:tav tm="100000">
                                          <p:val>
                                            <p:fltVal val="1"/>
                                          </p:val>
                                        </p:tav>
                                      </p:tavLst>
                                    </p:anim>
                                    <p:anim calcmode="lin" valueType="num">
                                      <p:cBhvr>
                                        <p:cTn id="238" dur="2000" fill="hold"/>
                                        <p:tgtEl>
                                          <p:spTgt spid="91"/>
                                        </p:tgtEl>
                                        <p:attrNameLst>
                                          <p:attrName>ppt_h</p:attrName>
                                        </p:attrNameLst>
                                      </p:cBhvr>
                                      <p:tavLst>
                                        <p:tav tm="0">
                                          <p:val>
                                            <p:strVal val="#ppt_h"/>
                                          </p:val>
                                        </p:tav>
                                        <p:tav tm="100000">
                                          <p:val>
                                            <p:strVal val="#ppt_h"/>
                                          </p:val>
                                        </p:tav>
                                      </p:tavLst>
                                    </p:anim>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nodeType="click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wipe(left)">
                                      <p:cBhvr>
                                        <p:cTn id="243" dur="500"/>
                                        <p:tgtEl>
                                          <p:spTgt spid="58"/>
                                        </p:tgtEl>
                                      </p:cBhvr>
                                    </p:animEffect>
                                  </p:childTnLst>
                                </p:cTn>
                              </p:par>
                              <p:par>
                                <p:cTn id="244" presetID="22" presetClass="entr" presetSubtype="8" fill="hold" grpId="0" nodeType="withEffect">
                                  <p:stCondLst>
                                    <p:cond delay="0"/>
                                  </p:stCondLst>
                                  <p:childTnLst>
                                    <p:set>
                                      <p:cBhvr>
                                        <p:cTn id="245" dur="1" fill="hold">
                                          <p:stCondLst>
                                            <p:cond delay="0"/>
                                          </p:stCondLst>
                                        </p:cTn>
                                        <p:tgtEl>
                                          <p:spTgt spid="45"/>
                                        </p:tgtEl>
                                        <p:attrNameLst>
                                          <p:attrName>style.visibility</p:attrName>
                                        </p:attrNameLst>
                                      </p:cBhvr>
                                      <p:to>
                                        <p:strVal val="visible"/>
                                      </p:to>
                                    </p:set>
                                    <p:animEffect transition="in" filter="wipe(left)">
                                      <p:cBhvr>
                                        <p:cTn id="246" dur="500"/>
                                        <p:tgtEl>
                                          <p:spTgt spid="45"/>
                                        </p:tgtEl>
                                      </p:cBhvr>
                                    </p:animEffect>
                                  </p:childTnLst>
                                </p:cTn>
                              </p:par>
                            </p:childTnLst>
                          </p:cTn>
                        </p:par>
                      </p:childTnLst>
                    </p:cTn>
                  </p:par>
                  <p:par>
                    <p:cTn id="247" fill="hold">
                      <p:stCondLst>
                        <p:cond delay="indefinite"/>
                      </p:stCondLst>
                      <p:childTnLst>
                        <p:par>
                          <p:cTn id="248" fill="hold">
                            <p:stCondLst>
                              <p:cond delay="0"/>
                            </p:stCondLst>
                            <p:childTnLst>
                              <p:par>
                                <p:cTn id="249" presetID="45" presetClass="entr" presetSubtype="0" fill="hold" grpId="0" nodeType="clickEffect">
                                  <p:stCondLst>
                                    <p:cond delay="0"/>
                                  </p:stCondLst>
                                  <p:childTnLst>
                                    <p:set>
                                      <p:cBhvr>
                                        <p:cTn id="250" dur="1" fill="hold">
                                          <p:stCondLst>
                                            <p:cond delay="0"/>
                                          </p:stCondLst>
                                        </p:cTn>
                                        <p:tgtEl>
                                          <p:spTgt spid="92"/>
                                        </p:tgtEl>
                                        <p:attrNameLst>
                                          <p:attrName>style.visibility</p:attrName>
                                        </p:attrNameLst>
                                      </p:cBhvr>
                                      <p:to>
                                        <p:strVal val="visible"/>
                                      </p:to>
                                    </p:set>
                                    <p:animEffect transition="in" filter="fade">
                                      <p:cBhvr>
                                        <p:cTn id="251" dur="2000"/>
                                        <p:tgtEl>
                                          <p:spTgt spid="92"/>
                                        </p:tgtEl>
                                      </p:cBhvr>
                                    </p:animEffect>
                                    <p:anim calcmode="lin" valueType="num">
                                      <p:cBhvr>
                                        <p:cTn id="252" dur="2000" fill="hold"/>
                                        <p:tgtEl>
                                          <p:spTgt spid="92"/>
                                        </p:tgtEl>
                                        <p:attrNameLst>
                                          <p:attrName>ppt_w</p:attrName>
                                        </p:attrNameLst>
                                      </p:cBhvr>
                                      <p:tavLst>
                                        <p:tav tm="0" fmla="#ppt_w*sin(2.5*pi*$)">
                                          <p:val>
                                            <p:fltVal val="0"/>
                                          </p:val>
                                        </p:tav>
                                        <p:tav tm="100000">
                                          <p:val>
                                            <p:fltVal val="1"/>
                                          </p:val>
                                        </p:tav>
                                      </p:tavLst>
                                    </p:anim>
                                    <p:anim calcmode="lin" valueType="num">
                                      <p:cBhvr>
                                        <p:cTn id="253" dur="2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nodeType="clickEffect">
                                  <p:stCondLst>
                                    <p:cond delay="0"/>
                                  </p:stCondLst>
                                  <p:childTnLst>
                                    <p:set>
                                      <p:cBhvr>
                                        <p:cTn id="257" dur="1" fill="hold">
                                          <p:stCondLst>
                                            <p:cond delay="0"/>
                                          </p:stCondLst>
                                        </p:cTn>
                                        <p:tgtEl>
                                          <p:spTgt spid="59"/>
                                        </p:tgtEl>
                                        <p:attrNameLst>
                                          <p:attrName>style.visibility</p:attrName>
                                        </p:attrNameLst>
                                      </p:cBhvr>
                                      <p:to>
                                        <p:strVal val="visible"/>
                                      </p:to>
                                    </p:set>
                                    <p:animEffect transition="in" filter="wipe(left)">
                                      <p:cBhvr>
                                        <p:cTn id="258" dur="500"/>
                                        <p:tgtEl>
                                          <p:spTgt spid="59"/>
                                        </p:tgtEl>
                                      </p:cBhvr>
                                    </p:animEffect>
                                  </p:childTnLst>
                                </p:cTn>
                              </p:par>
                              <p:par>
                                <p:cTn id="259" presetID="22" presetClass="entr" presetSubtype="8"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left)">
                                      <p:cBhvr>
                                        <p:cTn id="261" dur="500"/>
                                        <p:tgtEl>
                                          <p:spTgt spid="46"/>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8" fill="hold" nodeType="clickEffect">
                                  <p:stCondLst>
                                    <p:cond delay="0"/>
                                  </p:stCondLst>
                                  <p:childTnLst>
                                    <p:set>
                                      <p:cBhvr>
                                        <p:cTn id="265" dur="1" fill="hold">
                                          <p:stCondLst>
                                            <p:cond delay="0"/>
                                          </p:stCondLst>
                                        </p:cTn>
                                        <p:tgtEl>
                                          <p:spTgt spid="60"/>
                                        </p:tgtEl>
                                        <p:attrNameLst>
                                          <p:attrName>style.visibility</p:attrName>
                                        </p:attrNameLst>
                                      </p:cBhvr>
                                      <p:to>
                                        <p:strVal val="visible"/>
                                      </p:to>
                                    </p:set>
                                    <p:animEffect transition="in" filter="wipe(left)">
                                      <p:cBhvr>
                                        <p:cTn id="266" dur="500"/>
                                        <p:tgtEl>
                                          <p:spTgt spid="60"/>
                                        </p:tgtEl>
                                      </p:cBhvr>
                                    </p:animEffect>
                                  </p:childTnLst>
                                </p:cTn>
                              </p:par>
                            </p:childTnLst>
                          </p:cTn>
                        </p:par>
                      </p:childTnLst>
                    </p:cTn>
                  </p:par>
                  <p:par>
                    <p:cTn id="267" fill="hold">
                      <p:stCondLst>
                        <p:cond delay="indefinite"/>
                      </p:stCondLst>
                      <p:childTnLst>
                        <p:par>
                          <p:cTn id="268" fill="hold">
                            <p:stCondLst>
                              <p:cond delay="0"/>
                            </p:stCondLst>
                            <p:childTnLst>
                              <p:par>
                                <p:cTn id="269" presetID="22" presetClass="entr" presetSubtype="8" fill="hold" grpId="0" nodeType="clickEffect">
                                  <p:stCondLst>
                                    <p:cond delay="0"/>
                                  </p:stCondLst>
                                  <p:childTnLst>
                                    <p:set>
                                      <p:cBhvr>
                                        <p:cTn id="270" dur="1" fill="hold">
                                          <p:stCondLst>
                                            <p:cond delay="0"/>
                                          </p:stCondLst>
                                        </p:cTn>
                                        <p:tgtEl>
                                          <p:spTgt spid="32"/>
                                        </p:tgtEl>
                                        <p:attrNameLst>
                                          <p:attrName>style.visibility</p:attrName>
                                        </p:attrNameLst>
                                      </p:cBhvr>
                                      <p:to>
                                        <p:strVal val="visible"/>
                                      </p:to>
                                    </p:set>
                                    <p:animEffect transition="in" filter="wipe(left)">
                                      <p:cBhvr>
                                        <p:cTn id="271" dur="500"/>
                                        <p:tgtEl>
                                          <p:spTgt spid="32"/>
                                        </p:tgtEl>
                                      </p:cBhvr>
                                    </p:animEffect>
                                  </p:childTnLst>
                                </p:cTn>
                              </p:par>
                            </p:childTnLst>
                          </p:cTn>
                        </p:par>
                      </p:childTnLst>
                    </p:cTn>
                  </p:par>
                  <p:par>
                    <p:cTn id="272" fill="hold">
                      <p:stCondLst>
                        <p:cond delay="indefinite"/>
                      </p:stCondLst>
                      <p:childTnLst>
                        <p:par>
                          <p:cTn id="273" fill="hold">
                            <p:stCondLst>
                              <p:cond delay="0"/>
                            </p:stCondLst>
                            <p:childTnLst>
                              <p:par>
                                <p:cTn id="274" presetID="22" presetClass="entr" presetSubtype="8" fill="hold" nodeType="clickEffect">
                                  <p:stCondLst>
                                    <p:cond delay="0"/>
                                  </p:stCondLst>
                                  <p:childTnLst>
                                    <p:set>
                                      <p:cBhvr>
                                        <p:cTn id="275" dur="1" fill="hold">
                                          <p:stCondLst>
                                            <p:cond delay="0"/>
                                          </p:stCondLst>
                                        </p:cTn>
                                        <p:tgtEl>
                                          <p:spTgt spid="62"/>
                                        </p:tgtEl>
                                        <p:attrNameLst>
                                          <p:attrName>style.visibility</p:attrName>
                                        </p:attrNameLst>
                                      </p:cBhvr>
                                      <p:to>
                                        <p:strVal val="visible"/>
                                      </p:to>
                                    </p:set>
                                    <p:animEffect transition="in" filter="wipe(left)">
                                      <p:cBhvr>
                                        <p:cTn id="276" dur="500"/>
                                        <p:tgtEl>
                                          <p:spTgt spid="62"/>
                                        </p:tgtEl>
                                      </p:cBhvr>
                                    </p:animEffect>
                                  </p:childTnLst>
                                </p:cTn>
                              </p:par>
                              <p:par>
                                <p:cTn id="277" presetID="22" presetClass="entr" presetSubtype="8" fill="hold" grpId="0" nodeType="withEffect">
                                  <p:stCondLst>
                                    <p:cond delay="0"/>
                                  </p:stCondLst>
                                  <p:childTnLst>
                                    <p:set>
                                      <p:cBhvr>
                                        <p:cTn id="278" dur="1" fill="hold">
                                          <p:stCondLst>
                                            <p:cond delay="0"/>
                                          </p:stCondLst>
                                        </p:cTn>
                                        <p:tgtEl>
                                          <p:spTgt spid="33"/>
                                        </p:tgtEl>
                                        <p:attrNameLst>
                                          <p:attrName>style.visibility</p:attrName>
                                        </p:attrNameLst>
                                      </p:cBhvr>
                                      <p:to>
                                        <p:strVal val="visible"/>
                                      </p:to>
                                    </p:set>
                                    <p:animEffect transition="in" filter="wipe(left)">
                                      <p:cBhvr>
                                        <p:cTn id="279" dur="500"/>
                                        <p:tgtEl>
                                          <p:spTgt spid="33"/>
                                        </p:tgtEl>
                                      </p:cBhvr>
                                    </p:animEffect>
                                  </p:childTnLst>
                                </p:cTn>
                              </p:par>
                            </p:childTnLst>
                          </p:cTn>
                        </p:par>
                      </p:childTnLst>
                    </p:cTn>
                  </p:par>
                  <p:par>
                    <p:cTn id="280" fill="hold">
                      <p:stCondLst>
                        <p:cond delay="indefinite"/>
                      </p:stCondLst>
                      <p:childTnLst>
                        <p:par>
                          <p:cTn id="281" fill="hold">
                            <p:stCondLst>
                              <p:cond delay="0"/>
                            </p:stCondLst>
                            <p:childTnLst>
                              <p:par>
                                <p:cTn id="282" presetID="22" presetClass="entr" presetSubtype="8" fill="hold" nodeType="clickEffect">
                                  <p:stCondLst>
                                    <p:cond delay="0"/>
                                  </p:stCondLst>
                                  <p:childTnLst>
                                    <p:set>
                                      <p:cBhvr>
                                        <p:cTn id="283" dur="1" fill="hold">
                                          <p:stCondLst>
                                            <p:cond delay="0"/>
                                          </p:stCondLst>
                                        </p:cTn>
                                        <p:tgtEl>
                                          <p:spTgt spid="63"/>
                                        </p:tgtEl>
                                        <p:attrNameLst>
                                          <p:attrName>style.visibility</p:attrName>
                                        </p:attrNameLst>
                                      </p:cBhvr>
                                      <p:to>
                                        <p:strVal val="visible"/>
                                      </p:to>
                                    </p:set>
                                    <p:animEffect transition="in" filter="wipe(left)">
                                      <p:cBhvr>
                                        <p:cTn id="284" dur="500"/>
                                        <p:tgtEl>
                                          <p:spTgt spid="63"/>
                                        </p:tgtEl>
                                      </p:cBhvr>
                                    </p:animEffect>
                                  </p:childTnLst>
                                </p:cTn>
                              </p:par>
                              <p:par>
                                <p:cTn id="285" presetID="22" presetClass="entr" presetSubtype="8" fill="hold" grpId="0" nodeType="withEffect">
                                  <p:stCondLst>
                                    <p:cond delay="0"/>
                                  </p:stCondLst>
                                  <p:childTnLst>
                                    <p:set>
                                      <p:cBhvr>
                                        <p:cTn id="286" dur="1" fill="hold">
                                          <p:stCondLst>
                                            <p:cond delay="0"/>
                                          </p:stCondLst>
                                        </p:cTn>
                                        <p:tgtEl>
                                          <p:spTgt spid="34"/>
                                        </p:tgtEl>
                                        <p:attrNameLst>
                                          <p:attrName>style.visibility</p:attrName>
                                        </p:attrNameLst>
                                      </p:cBhvr>
                                      <p:to>
                                        <p:strVal val="visible"/>
                                      </p:to>
                                    </p:set>
                                    <p:animEffect transition="in" filter="wipe(left)">
                                      <p:cBhvr>
                                        <p:cTn id="287" dur="500"/>
                                        <p:tgtEl>
                                          <p:spTgt spid="34"/>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30"/>
                                        </p:tgtEl>
                                        <p:attrNameLst>
                                          <p:attrName>style.visibility</p:attrName>
                                        </p:attrNameLst>
                                      </p:cBhvr>
                                      <p:to>
                                        <p:strVal val="visible"/>
                                      </p:to>
                                    </p:set>
                                    <p:animEffect transition="in" filter="wipe(left)">
                                      <p:cBhvr>
                                        <p:cTn id="292" dur="500"/>
                                        <p:tgtEl>
                                          <p:spTgt spid="30"/>
                                        </p:tgtEl>
                                      </p:cBhvr>
                                    </p:animEffect>
                                  </p:childTnLst>
                                </p:cTn>
                              </p:par>
                            </p:childTnLst>
                          </p:cTn>
                        </p:par>
                      </p:childTnLst>
                    </p:cTn>
                  </p:par>
                  <p:par>
                    <p:cTn id="293" fill="hold">
                      <p:stCondLst>
                        <p:cond delay="indefinite"/>
                      </p:stCondLst>
                      <p:childTnLst>
                        <p:par>
                          <p:cTn id="294" fill="hold">
                            <p:stCondLst>
                              <p:cond delay="0"/>
                            </p:stCondLst>
                            <p:childTnLst>
                              <p:par>
                                <p:cTn id="295" presetID="22" presetClass="entr" presetSubtype="8" fill="hold" nodeType="click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in" filter="wipe(left)">
                                      <p:cBhvr>
                                        <p:cTn id="29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2" grpId="0"/>
      <p:bldP spid="23" grpId="0"/>
      <p:bldP spid="24" grpId="0"/>
      <p:bldP spid="25" grpId="0"/>
      <p:bldP spid="26" grpId="0"/>
      <p:bldP spid="27" grpId="0"/>
      <p:bldP spid="28" grpId="0"/>
      <p:bldP spid="29" grpId="0"/>
      <p:bldP spid="30" grpId="0"/>
      <p:bldP spid="32" grpId="0"/>
      <p:bldP spid="33" grpId="0"/>
      <p:bldP spid="34" grpId="0"/>
      <p:bldP spid="38" grpId="0"/>
      <p:bldP spid="39" grpId="0"/>
      <p:bldP spid="40" grpId="0"/>
      <p:bldP spid="41" grpId="0"/>
      <p:bldP spid="42" grpId="0"/>
      <p:bldP spid="44" grpId="0"/>
      <p:bldP spid="45" grpId="0"/>
      <p:bldP spid="46" grpId="0"/>
      <p:bldP spid="76" grpId="0"/>
      <p:bldP spid="85" grpId="0"/>
      <p:bldP spid="86" grpId="0"/>
      <p:bldP spid="87" grpId="0"/>
      <p:bldP spid="88" grpId="0"/>
      <p:bldP spid="90" grpId="0"/>
      <p:bldP spid="91" grpId="0"/>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You</a:t>
            </a:r>
            <a:r>
              <a:rPr lang="en-US" dirty="0" smtClean="0"/>
              <a:t> Are a Great Teacher!</a:t>
            </a:r>
            <a:endParaRPr lang="en-US" dirty="0"/>
          </a:p>
        </p:txBody>
      </p:sp>
      <p:sp>
        <p:nvSpPr>
          <p:cNvPr id="3" name="Content Placeholder 2"/>
          <p:cNvSpPr>
            <a:spLocks noGrp="1"/>
          </p:cNvSpPr>
          <p:nvPr>
            <p:ph idx="1"/>
          </p:nvPr>
        </p:nvSpPr>
        <p:spPr>
          <a:xfrm>
            <a:off x="457200" y="1609416"/>
            <a:ext cx="7239000" cy="5248584"/>
          </a:xfrm>
        </p:spPr>
        <p:txBody>
          <a:bodyPr>
            <a:normAutofit/>
          </a:bodyPr>
          <a:lstStyle/>
          <a:p>
            <a:r>
              <a:rPr lang="en-US" dirty="0" smtClean="0"/>
              <a:t>What is it about your teaching that makes you great?</a:t>
            </a:r>
          </a:p>
          <a:p>
            <a:endParaRPr lang="en-US" dirty="0" smtClean="0"/>
          </a:p>
          <a:p>
            <a:r>
              <a:rPr lang="en-US" dirty="0" smtClean="0"/>
              <a:t>What evidence do you have</a:t>
            </a:r>
            <a:endParaRPr lang="en-US" dirty="0"/>
          </a:p>
          <a:p>
            <a:pPr marL="0" indent="0">
              <a:buNone/>
            </a:pPr>
            <a:r>
              <a:rPr lang="en-US" dirty="0"/>
              <a:t>	</a:t>
            </a:r>
            <a:r>
              <a:rPr lang="en-US" dirty="0" smtClean="0"/>
              <a:t>that this leads to increased</a:t>
            </a:r>
          </a:p>
          <a:p>
            <a:pPr marL="0" indent="0">
              <a:buNone/>
            </a:pPr>
            <a:r>
              <a:rPr lang="en-US" dirty="0"/>
              <a:t>	</a:t>
            </a:r>
            <a:r>
              <a:rPr lang="en-US" dirty="0" smtClean="0"/>
              <a:t>student learning?</a:t>
            </a:r>
            <a:endParaRPr lang="en-US" dirty="0"/>
          </a:p>
          <a:p>
            <a:r>
              <a:rPr lang="en-US" dirty="0" smtClean="0"/>
              <a:t>How do you even measure</a:t>
            </a:r>
          </a:p>
          <a:p>
            <a:pPr marL="0" indent="0">
              <a:buNone/>
            </a:pPr>
            <a:r>
              <a:rPr lang="en-US" dirty="0"/>
              <a:t>	</a:t>
            </a:r>
            <a:r>
              <a:rPr lang="en-US" dirty="0" smtClean="0"/>
              <a:t>student learning?</a:t>
            </a:r>
          </a:p>
        </p:txBody>
      </p:sp>
      <p:pic>
        <p:nvPicPr>
          <p:cNvPr id="4" name="Picture 2" descr="http://larrycuban.files.wordpress.com/2012/07/7203_education_cartoon.gif?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782" y="2209800"/>
            <a:ext cx="352621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5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in Styles/Skills</a:t>
            </a:r>
            <a:endParaRPr lang="en-US" dirty="0"/>
          </a:p>
        </p:txBody>
      </p:sp>
      <p:sp>
        <p:nvSpPr>
          <p:cNvPr id="3" name="Content Placeholder 2"/>
          <p:cNvSpPr>
            <a:spLocks noGrp="1"/>
          </p:cNvSpPr>
          <p:nvPr>
            <p:ph idx="1"/>
          </p:nvPr>
        </p:nvSpPr>
        <p:spPr/>
        <p:txBody>
          <a:bodyPr>
            <a:normAutofit/>
          </a:bodyPr>
          <a:lstStyle/>
          <a:p>
            <a:r>
              <a:rPr lang="en-US" dirty="0" smtClean="0"/>
              <a:t>Impeccable recall</a:t>
            </a:r>
          </a:p>
          <a:p>
            <a:r>
              <a:rPr lang="en-US" dirty="0" smtClean="0"/>
              <a:t>Performers deserving of off-Broadway show</a:t>
            </a:r>
          </a:p>
          <a:p>
            <a:r>
              <a:rPr lang="en-US" dirty="0" smtClean="0"/>
              <a:t>Comfortable behind the podium or dynamic, agile facilitator</a:t>
            </a:r>
          </a:p>
          <a:p>
            <a:pPr marL="0" indent="0">
              <a:buNone/>
            </a:pPr>
            <a:endParaRPr lang="en-US" dirty="0" smtClean="0"/>
          </a:p>
        </p:txBody>
      </p:sp>
    </p:spTree>
    <p:extLst>
      <p:ext uri="{BB962C8B-B14F-4D97-AF65-F5344CB8AC3E}">
        <p14:creationId xmlns:p14="http://schemas.microsoft.com/office/powerpoint/2010/main" val="366651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You are all individuals!</a:t>
            </a:r>
            <a:endParaRPr lang="en-US" dirty="0"/>
          </a:p>
        </p:txBody>
      </p:sp>
      <p:sp>
        <p:nvSpPr>
          <p:cNvPr id="3" name="Content Placeholder 2"/>
          <p:cNvSpPr>
            <a:spLocks noGrp="1"/>
          </p:cNvSpPr>
          <p:nvPr>
            <p:ph idx="1"/>
          </p:nvPr>
        </p:nvSpPr>
        <p:spPr>
          <a:xfrm>
            <a:off x="457200" y="1609416"/>
            <a:ext cx="7543800" cy="4846320"/>
          </a:xfrm>
        </p:spPr>
        <p:txBody>
          <a:bodyPr/>
          <a:lstStyle/>
          <a:p>
            <a:endParaRPr lang="en-US" sz="2400" dirty="0"/>
          </a:p>
        </p:txBody>
      </p:sp>
    </p:spTree>
    <p:controls>
      <mc:AlternateContent xmlns:mc="http://schemas.openxmlformats.org/markup-compatibility/2006">
        <mc:Choice xmlns:v="urn:schemas-microsoft-com:vml" Requires="v">
          <p:control spid="5148" name="ShockwaveFlash1" r:id="rId2" imgW="6171429" imgH="4266667"/>
        </mc:Choice>
        <mc:Fallback>
          <p:control name="ShockwaveFlash1" r:id="rId2" imgW="6171429" imgH="4266667">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7237413" cy="563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27712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9416"/>
            <a:ext cx="7391400" cy="5019984"/>
          </a:xfrm>
        </p:spPr>
        <p:txBody>
          <a:bodyPr/>
          <a:lstStyle/>
          <a:p>
            <a:r>
              <a:rPr lang="en-US" dirty="0" smtClean="0"/>
              <a:t>What makes a great teacher?</a:t>
            </a:r>
          </a:p>
          <a:p>
            <a:r>
              <a:rPr lang="en-US" i="1" dirty="0" smtClean="0"/>
              <a:t>Disconnecting </a:t>
            </a:r>
            <a:r>
              <a:rPr lang="en-US" dirty="0" smtClean="0"/>
              <a:t>at </a:t>
            </a:r>
            <a:r>
              <a:rPr lang="en-US" dirty="0" err="1" smtClean="0"/>
              <a:t>USCOTS</a:t>
            </a:r>
            <a:endParaRPr lang="en-US" dirty="0"/>
          </a:p>
          <a:p>
            <a:r>
              <a:rPr lang="en-US" dirty="0" smtClean="0"/>
              <a:t>Scholarship of teaching and learning (</a:t>
            </a:r>
            <a:r>
              <a:rPr lang="en-US" dirty="0" err="1" smtClean="0"/>
              <a:t>SoTL</a:t>
            </a:r>
            <a:r>
              <a:rPr lang="en-US" dirty="0" smtClean="0"/>
              <a:t>)</a:t>
            </a:r>
          </a:p>
          <a:p>
            <a:r>
              <a:rPr lang="en-US" dirty="0" smtClean="0"/>
              <a:t>Growing up in my village</a:t>
            </a:r>
          </a:p>
          <a:p>
            <a:r>
              <a:rPr lang="en-US" dirty="0" smtClean="0"/>
              <a:t>Building your own village</a:t>
            </a:r>
          </a:p>
        </p:txBody>
      </p:sp>
    </p:spTree>
    <p:extLst>
      <p:ext uri="{BB962C8B-B14F-4D97-AF65-F5344CB8AC3E}">
        <p14:creationId xmlns:p14="http://schemas.microsoft.com/office/powerpoint/2010/main" val="40070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3">
                                            <p:txEl>
                                              <p:pRg st="1" end="1"/>
                                            </p:txEl>
                                          </p:spTgt>
                                        </p:tgtEl>
                                        <p:attrNameLst>
                                          <p:attrName>style.color</p:attrName>
                                        </p:attrNameLst>
                                      </p:cBhvr>
                                      <p:to>
                                        <a:srgbClr val="00B050"/>
                                      </p:to>
                                    </p:animClr>
                                    <p:animClr clrSpc="rgb" dir="cw">
                                      <p:cBhvr>
                                        <p:cTn id="7" dur="500" fill="hold"/>
                                        <p:tgtEl>
                                          <p:spTgt spid="3">
                                            <p:txEl>
                                              <p:pRg st="1" end="1"/>
                                            </p:txEl>
                                          </p:spTgt>
                                        </p:tgtEl>
                                        <p:attrNameLst>
                                          <p:attrName>fillcolor</p:attrName>
                                        </p:attrNameLst>
                                      </p:cBhvr>
                                      <p:to>
                                        <a:srgbClr val="00B050"/>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in teaching</a:t>
            </a:r>
            <a:endParaRPr lang="en-US" dirty="0"/>
          </a:p>
        </p:txBody>
      </p:sp>
      <p:sp>
        <p:nvSpPr>
          <p:cNvPr id="3" name="Content Placeholder 2"/>
          <p:cNvSpPr>
            <a:spLocks noGrp="1"/>
          </p:cNvSpPr>
          <p:nvPr>
            <p:ph idx="1"/>
          </p:nvPr>
        </p:nvSpPr>
        <p:spPr>
          <a:xfrm>
            <a:off x="457200" y="1609416"/>
            <a:ext cx="7467600" cy="5248584"/>
          </a:xfrm>
        </p:spPr>
        <p:txBody>
          <a:bodyPr>
            <a:normAutofit lnSpcReduction="10000"/>
          </a:bodyPr>
          <a:lstStyle/>
          <a:p>
            <a:r>
              <a:rPr lang="en-US" dirty="0" smtClean="0"/>
              <a:t>Not all teaching methods work for your style</a:t>
            </a:r>
          </a:p>
          <a:p>
            <a:r>
              <a:rPr lang="en-US" dirty="0" smtClean="0"/>
              <a:t>Background</a:t>
            </a:r>
            <a:endParaRPr lang="en-US" dirty="0"/>
          </a:p>
          <a:p>
            <a:pPr lvl="1"/>
            <a:r>
              <a:rPr lang="en-US" dirty="0"/>
              <a:t>Statistics, computing, etc.</a:t>
            </a:r>
          </a:p>
          <a:p>
            <a:r>
              <a:rPr lang="en-US" dirty="0" smtClean="0"/>
              <a:t>Institutions</a:t>
            </a:r>
          </a:p>
          <a:p>
            <a:pPr lvl="1"/>
            <a:r>
              <a:rPr lang="en-US" dirty="0" smtClean="0"/>
              <a:t>Importance of Teaching, Communities, Resources</a:t>
            </a:r>
          </a:p>
          <a:p>
            <a:r>
              <a:rPr lang="en-US" dirty="0" smtClean="0"/>
              <a:t>Courses</a:t>
            </a:r>
          </a:p>
          <a:p>
            <a:pPr lvl="1"/>
            <a:r>
              <a:rPr lang="en-US" dirty="0" smtClean="0"/>
              <a:t>Statisticians, service courses, developmental students, future teachers</a:t>
            </a:r>
          </a:p>
          <a:p>
            <a:pPr lvl="1"/>
            <a:r>
              <a:rPr lang="en-US" dirty="0" smtClean="0"/>
              <a:t>Large lecture vs. small seminar</a:t>
            </a:r>
          </a:p>
          <a:p>
            <a:r>
              <a:rPr lang="en-US" dirty="0" smtClean="0"/>
              <a:t>Students</a:t>
            </a:r>
          </a:p>
          <a:p>
            <a:pPr lvl="1"/>
            <a:r>
              <a:rPr lang="en-US" dirty="0" smtClean="0"/>
              <a:t>Expectations, Aptitude, Motivation, Grit</a:t>
            </a:r>
          </a:p>
          <a:p>
            <a:pPr lvl="1"/>
            <a:r>
              <a:rPr lang="en-US" dirty="0" smtClean="0"/>
              <a:t>Familiarity with how to succeed</a:t>
            </a:r>
          </a:p>
          <a:p>
            <a:pPr lvl="1"/>
            <a:r>
              <a:rPr lang="en-US" dirty="0" smtClean="0"/>
              <a:t>Context is culture- and experience-specific</a:t>
            </a:r>
          </a:p>
        </p:txBody>
      </p:sp>
    </p:spTree>
    <p:extLst>
      <p:ext uri="{BB962C8B-B14F-4D97-AF65-F5344CB8AC3E}">
        <p14:creationId xmlns:p14="http://schemas.microsoft.com/office/powerpoint/2010/main" val="237646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left)">
                                      <p:cBhvr>
                                        <p:cTn id="45" dur="500"/>
                                        <p:tgtEl>
                                          <p:spTgt spid="3">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lnDef>
      <a:spPr>
        <a:ln w="38100">
          <a:solidFill>
            <a:srgbClr val="FFFF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2065</TotalTime>
  <Words>2396</Words>
  <Application>Microsoft Office PowerPoint</Application>
  <PresentationFormat>On-screen Show (4:3)</PresentationFormat>
  <Paragraphs>519</Paragraphs>
  <Slides>47</Slides>
  <Notes>10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Opulent</vt:lpstr>
      <vt:lpstr>Statistics Education Research: It Takes a Village!</vt:lpstr>
      <vt:lpstr>What I learned at uscots 2015</vt:lpstr>
      <vt:lpstr>Overview</vt:lpstr>
      <vt:lpstr>Overview</vt:lpstr>
      <vt:lpstr>You Are a Great Teacher!</vt:lpstr>
      <vt:lpstr>Variation in Styles/Skills</vt:lpstr>
      <vt:lpstr>You are all individuals!</vt:lpstr>
      <vt:lpstr>Overview</vt:lpstr>
      <vt:lpstr>Variations in teaching</vt:lpstr>
      <vt:lpstr>Disconnect!</vt:lpstr>
      <vt:lpstr>missed opportunities for Evidence-based Education</vt:lpstr>
      <vt:lpstr>Ineffective pedagogy</vt:lpstr>
      <vt:lpstr>missed opportunities for Evidence-based Education</vt:lpstr>
      <vt:lpstr>The need for evidence-based education</vt:lpstr>
      <vt:lpstr>Overview</vt:lpstr>
      <vt:lpstr>What is the scholarship of teaching &amp; learning (SoTL)?</vt:lpstr>
      <vt:lpstr>Value and benefit of sotl</vt:lpstr>
      <vt:lpstr>Pedago-pathology of teaching</vt:lpstr>
      <vt:lpstr>Professional benefits of sotl</vt:lpstr>
      <vt:lpstr>Sotl at the communal level</vt:lpstr>
      <vt:lpstr>SOTL at the individual level</vt:lpstr>
      <vt:lpstr>Overview</vt:lpstr>
      <vt:lpstr> SER infancy (2006)</vt:lpstr>
      <vt:lpstr> SER infancy, cont’d</vt:lpstr>
      <vt:lpstr>SER Toddler (2007)</vt:lpstr>
      <vt:lpstr>lessons/results from parlo</vt:lpstr>
      <vt:lpstr>SER Toddler, cont’d</vt:lpstr>
      <vt:lpstr>SER – the wonder years (2008-9)</vt:lpstr>
      <vt:lpstr>SER – the wonder years, cont’d</vt:lpstr>
      <vt:lpstr>Cognitive learning theory &amp; educational psychology</vt:lpstr>
      <vt:lpstr>Ser – growing up (2010-today)</vt:lpstr>
      <vt:lpstr>Villanova attitudes study</vt:lpstr>
      <vt:lpstr>Long-term retention (prelim)</vt:lpstr>
      <vt:lpstr>Reflections on the decade</vt:lpstr>
      <vt:lpstr>Reflections on the decade</vt:lpstr>
      <vt:lpstr>Overview</vt:lpstr>
      <vt:lpstr>Building your own village</vt:lpstr>
      <vt:lpstr>Useful resources</vt:lpstr>
      <vt:lpstr>Smer report</vt:lpstr>
      <vt:lpstr>Stat ed research report</vt:lpstr>
      <vt:lpstr>Stat Ed research report</vt:lpstr>
      <vt:lpstr>AN opportunity</vt:lpstr>
      <vt:lpstr>Stat Ed research report</vt:lpstr>
      <vt:lpstr>Breakout session</vt:lpstr>
      <vt:lpstr>Thank you</vt:lpstr>
      <vt:lpstr>Change is Hard!</vt:lpstr>
      <vt:lpstr>A decade of the evolution of my stat ed research program</vt:lpstr>
    </vt:vector>
  </TitlesOfParts>
  <Company>VIllanova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 Posner</dc:creator>
  <cp:lastModifiedBy>Michael A. Posner</cp:lastModifiedBy>
  <cp:revision>436</cp:revision>
  <cp:lastPrinted>2015-05-22T15:35:30Z</cp:lastPrinted>
  <dcterms:created xsi:type="dcterms:W3CDTF">2014-10-27T19:28:58Z</dcterms:created>
  <dcterms:modified xsi:type="dcterms:W3CDTF">2015-05-30T18:46:55Z</dcterms:modified>
</cp:coreProperties>
</file>