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45" r:id="rId2"/>
  </p:sldMasterIdLst>
  <p:notesMasterIdLst>
    <p:notesMasterId r:id="rId16"/>
  </p:notesMasterIdLst>
  <p:handoutMasterIdLst>
    <p:handoutMasterId r:id="rId17"/>
  </p:handoutMasterIdLst>
  <p:sldIdLst>
    <p:sldId id="314" r:id="rId3"/>
    <p:sldId id="842" r:id="rId4"/>
    <p:sldId id="847" r:id="rId5"/>
    <p:sldId id="845" r:id="rId6"/>
    <p:sldId id="839" r:id="rId7"/>
    <p:sldId id="846" r:id="rId8"/>
    <p:sldId id="849" r:id="rId9"/>
    <p:sldId id="837" r:id="rId10"/>
    <p:sldId id="734" r:id="rId11"/>
    <p:sldId id="834" r:id="rId12"/>
    <p:sldId id="806" r:id="rId13"/>
    <p:sldId id="850" r:id="rId14"/>
    <p:sldId id="812" r:id="rId15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1153B"/>
    <a:srgbClr val="79163B"/>
    <a:srgbClr val="642832"/>
    <a:srgbClr val="8C0046"/>
    <a:srgbClr val="CC0000"/>
    <a:srgbClr val="800000"/>
    <a:srgbClr val="33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5162" autoAdjust="0"/>
    <p:restoredTop sz="87432" autoAdjust="0"/>
  </p:normalViewPr>
  <p:slideViewPr>
    <p:cSldViewPr snapToGrid="0">
      <p:cViewPr varScale="1">
        <p:scale>
          <a:sx n="76" d="100"/>
          <a:sy n="76" d="100"/>
        </p:scale>
        <p:origin x="5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26"/>
    </p:cViewPr>
  </p:sorterViewPr>
  <p:notesViewPr>
    <p:cSldViewPr snapToGrid="0">
      <p:cViewPr>
        <p:scale>
          <a:sx n="100" d="100"/>
          <a:sy n="100" d="100"/>
        </p:scale>
        <p:origin x="582" y="-2652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8800" y="266703"/>
            <a:ext cx="28273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t" anchorCtr="0" compatLnSpc="1">
            <a:prstTxWarp prst="textNoShape">
              <a:avLst/>
            </a:prstTxWarp>
          </a:bodyPr>
          <a:lstStyle>
            <a:lvl1pPr defTabSz="966538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r>
              <a:rPr lang="en-US" altLang="en-US" dirty="0" smtClean="0"/>
              <a:t>What Is </a:t>
            </a:r>
            <a:r>
              <a:rPr lang="en-US" altLang="en-US" dirty="0"/>
              <a:t>Wrong With Stat 101? </a:t>
            </a:r>
            <a:endParaRPr lang="en-US" altLang="en-US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203203"/>
            <a:ext cx="29384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t" anchorCtr="0" compatLnSpc="1">
            <a:prstTxWarp prst="textNoShape">
              <a:avLst/>
            </a:prstTxWarp>
          </a:bodyPr>
          <a:lstStyle>
            <a:lvl1pPr algn="r" defTabSz="966538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r>
              <a:rPr lang="en-US" altLang="en-US" dirty="0" smtClean="0"/>
              <a:t>V1  28 </a:t>
            </a:r>
            <a:r>
              <a:rPr lang="en-US" altLang="en-US" dirty="0" smtClean="0"/>
              <a:t>May 2015</a:t>
            </a:r>
            <a:endParaRPr lang="en-US" altLang="en-US" dirty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19125" y="8991603"/>
            <a:ext cx="45481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b" anchorCtr="0" compatLnSpc="1">
            <a:prstTxWarp prst="textNoShape">
              <a:avLst/>
            </a:prstTxWarp>
          </a:bodyPr>
          <a:lstStyle>
            <a:lvl1pPr defTabSz="966538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r>
              <a:rPr lang="en-US" altLang="en-US" dirty="0" smtClean="0"/>
              <a:t>www.StatLit.org/pdf/2015-Schield-USCOTS-6up.pdf</a:t>
            </a:r>
            <a:endParaRPr lang="en-US" altLang="en-US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83216" y="8994778"/>
            <a:ext cx="13620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b" anchorCtr="0" compatLnSpc="1">
            <a:prstTxWarp prst="textNoShape">
              <a:avLst/>
            </a:prstTxWarp>
          </a:bodyPr>
          <a:lstStyle>
            <a:lvl1pPr algn="r" defTabSz="966538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r>
              <a:rPr lang="en-US" altLang="en-US"/>
              <a:t>Page </a:t>
            </a:r>
            <a:fld id="{FC1EE6B5-FBD1-44D8-B807-AA790ACC5D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7032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t" anchorCtr="0" compatLnSpc="1">
            <a:prstTxWarp prst="textNoShape">
              <a:avLst/>
            </a:prstTxWarp>
          </a:bodyPr>
          <a:lstStyle>
            <a:lvl1pPr defTabSz="966538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t" anchorCtr="0" compatLnSpc="1">
            <a:prstTxWarp prst="textNoShape">
              <a:avLst/>
            </a:prstTxWarp>
          </a:bodyPr>
          <a:lstStyle>
            <a:lvl1pPr algn="r" defTabSz="966538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r>
              <a:rPr lang="en-US" altLang="en-US"/>
              <a:t>1 March 20132013</a:t>
            </a:r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12803" y="4560891"/>
            <a:ext cx="5770563" cy="447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b" anchorCtr="0" compatLnSpc="1">
            <a:prstTxWarp prst="textNoShape">
              <a:avLst/>
            </a:prstTxWarp>
          </a:bodyPr>
          <a:lstStyle>
            <a:lvl1pPr defTabSz="966538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9" tIns="48294" rIns="96589" bIns="48294" numCol="1" anchor="b" anchorCtr="0" compatLnSpc="1">
            <a:prstTxWarp prst="textNoShape">
              <a:avLst/>
            </a:prstTxWarp>
          </a:bodyPr>
          <a:lstStyle>
            <a:lvl1pPr algn="r" defTabSz="966538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B370EAD3-75AD-482E-9F4F-4255BB375B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1046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8D78D-5974-43E7-BB74-CAE453079FA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3250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3251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3252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3253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91ACC686-3D74-448B-9EFE-BCAE24CE23B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5325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325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325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325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A98DA9E7-7315-4672-9781-D272DA2266C7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53258" name="Rectangle 2"/>
          <p:cNvSpPr txBox="1">
            <a:spLocks noGrp="1" noChangeArrowheads="1"/>
          </p:cNvSpPr>
          <p:nvPr/>
        </p:nvSpPr>
        <p:spPr bwMode="auto">
          <a:xfrm>
            <a:off x="12701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325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326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326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09EB9BEE-2A39-45D5-AA60-43A782725BF9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532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0539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10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10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10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691215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23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AF24ED-FA7B-471D-87B0-902EC9C5D72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041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Teaching Teachers Statistical Literacy OnlineTeaching Teachers Statistical Literacy OnlineStatistical Literacy Using Odysseys2Sense2008 StatLit Skills Survey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October 201115 October 2011Jan 7, 2011Fall 2008</a:t>
            </a:r>
          </a:p>
        </p:txBody>
      </p:sp>
      <p:sp>
        <p:nvSpPr>
          <p:cNvPr id="6042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2011SchieldNNN6up.pdf2011SchieldNNN6up.pdf2011SchieldMAA6up.pdf2008SchieldSkillsSurvey6up.pdf</a:t>
            </a:r>
          </a:p>
        </p:txBody>
      </p:sp>
      <p:sp>
        <p:nvSpPr>
          <p:cNvPr id="6042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64C3D3C8-5DBC-429C-B249-A675DB6DD9FF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11</a:t>
            </a:fld>
            <a:endParaRPr lang="en-US" altLang="en-US" sz="1200"/>
          </a:p>
        </p:txBody>
      </p:sp>
      <p:sp>
        <p:nvSpPr>
          <p:cNvPr id="6042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0" tIns="48290" rIns="96580" bIns="48290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200"/>
              <a:t>Statistical Literacy at AugsburgSocial Construction of Rankings</a:t>
            </a:r>
          </a:p>
        </p:txBody>
      </p:sp>
      <p:sp>
        <p:nvSpPr>
          <p:cNvPr id="6042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0" tIns="48290" rIns="96580" bIns="48290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200"/>
              <a:t>9 Oct 20108/4/2010</a:t>
            </a:r>
          </a:p>
        </p:txBody>
      </p:sp>
      <p:sp>
        <p:nvSpPr>
          <p:cNvPr id="6042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0" tIns="48290" rIns="96580" bIns="48290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200"/>
              <a:t>www.StatLit.org/pdf/2010SchieldAugsburg6up.pdfwww.StatLit.org/pdf/2010SchieldASA6up.pdf</a:t>
            </a:r>
          </a:p>
        </p:txBody>
      </p:sp>
      <p:sp>
        <p:nvSpPr>
          <p:cNvPr id="6042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0" tIns="48290" rIns="96580" bIns="48290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2623405-46D5-4BAE-BD86-EDEF4E8798EC}" type="slidenum">
              <a:rPr lang="en-US" altLang="en-US" sz="1200"/>
              <a:pPr algn="r">
                <a:spcBef>
                  <a:spcPct val="0"/>
                </a:spcBef>
              </a:pPr>
              <a:t>11</a:t>
            </a:fld>
            <a:endParaRPr lang="en-US" altLang="en-US" sz="1200"/>
          </a:p>
        </p:txBody>
      </p:sp>
      <p:sp>
        <p:nvSpPr>
          <p:cNvPr id="60426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Social Construction of Rankings</a:t>
            </a:r>
          </a:p>
        </p:txBody>
      </p:sp>
      <p:sp>
        <p:nvSpPr>
          <p:cNvPr id="60427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8/4/2010</a:t>
            </a:r>
          </a:p>
        </p:txBody>
      </p:sp>
      <p:sp>
        <p:nvSpPr>
          <p:cNvPr id="60428" name="Rectangle 6"/>
          <p:cNvSpPr txBox="1">
            <a:spLocks noGrp="1" noChangeArrowheads="1"/>
          </p:cNvSpPr>
          <p:nvPr/>
        </p:nvSpPr>
        <p:spPr bwMode="auto">
          <a:xfrm>
            <a:off x="0" y="9121779"/>
            <a:ext cx="40465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www.StatLit.org/pdf/2010SchieldASA6up.pdf</a:t>
            </a:r>
          </a:p>
        </p:txBody>
      </p:sp>
      <p:sp>
        <p:nvSpPr>
          <p:cNvPr id="60429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429BE8B-734A-4408-930C-98A9F493B431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60430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2008 StatLit Skills Survey</a:t>
            </a:r>
          </a:p>
        </p:txBody>
      </p:sp>
      <p:sp>
        <p:nvSpPr>
          <p:cNvPr id="60431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Fall 2008</a:t>
            </a:r>
          </a:p>
        </p:txBody>
      </p:sp>
      <p:sp>
        <p:nvSpPr>
          <p:cNvPr id="60432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2008SchieldSkillsSurvey6up.pdf</a:t>
            </a:r>
          </a:p>
        </p:txBody>
      </p:sp>
      <p:sp>
        <p:nvSpPr>
          <p:cNvPr id="60433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8644322-FF47-4E31-BEA4-F5C45A57A5B5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6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12975" y="720725"/>
            <a:ext cx="3070225" cy="2303463"/>
          </a:xfrm>
          <a:ln/>
        </p:spPr>
      </p:sp>
      <p:sp>
        <p:nvSpPr>
          <p:cNvPr id="60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1200"/>
              <a:t>We have the top and bottom of this pyramid.</a:t>
            </a:r>
          </a:p>
          <a:p>
            <a:r>
              <a:rPr lang="en-US" altLang="en-US" sz="1200"/>
              <a:t>The Top:  We know where we are headed.  We are clear on our goal. </a:t>
            </a:r>
          </a:p>
          <a:p>
            <a:r>
              <a:rPr lang="en-US" altLang="en-US" sz="1200"/>
              <a:t>Our common goal is to see quantitative literacy grow.</a:t>
            </a:r>
          </a:p>
          <a:p>
            <a:endParaRPr lang="en-US" altLang="en-US" sz="1200"/>
          </a:p>
          <a:p>
            <a:endParaRPr lang="en-US" altLang="en-US" sz="1200"/>
          </a:p>
          <a:p>
            <a:r>
              <a:rPr lang="en-US" altLang="en-US" sz="1200"/>
              <a:t>The bottom: We have the foundation.</a:t>
            </a:r>
          </a:p>
          <a:p>
            <a:r>
              <a:rPr lang="en-US" altLang="en-US" sz="1200"/>
              <a:t>The need for quantitative literacy has been documented. </a:t>
            </a:r>
          </a:p>
          <a:p>
            <a:r>
              <a:rPr lang="en-US" altLang="en-US" sz="1200"/>
              <a:t>The books by Steen and Madison have documented this very clearly.</a:t>
            </a:r>
          </a:p>
          <a:p>
            <a:endParaRPr lang="en-US" altLang="en-US" sz="1200"/>
          </a:p>
          <a:p>
            <a:r>
              <a:rPr lang="en-US" altLang="en-US" sz="1200"/>
              <a:t>So, we have the foundation and we know where we are headed.</a:t>
            </a:r>
          </a:p>
          <a:p>
            <a:r>
              <a:rPr lang="en-US" altLang="en-US" sz="1200"/>
              <a:t>-------------------------------------</a:t>
            </a:r>
          </a:p>
          <a:p>
            <a:r>
              <a:rPr lang="en-US" altLang="en-US" sz="1200"/>
              <a:t>To support an interdisciplinary area, college-wide support is necessary.</a:t>
            </a:r>
          </a:p>
          <a:p>
            <a:r>
              <a:rPr lang="en-US" altLang="en-US" sz="1200"/>
              <a:t>To obtain college-wide support, the subject must have wide faculty support.</a:t>
            </a:r>
          </a:p>
          <a:p>
            <a:r>
              <a:rPr lang="en-US" altLang="en-US" sz="1200"/>
              <a:t>And in today’s climate, it must be assessable.</a:t>
            </a:r>
          </a:p>
          <a:p>
            <a:endParaRPr lang="en-US" altLang="en-US" sz="1200"/>
          </a:p>
          <a:p>
            <a:r>
              <a:rPr lang="en-US" altLang="en-US" sz="1200">
                <a:sym typeface="Wingdings" panose="05000000000000000000" pitchFamily="2" charset="2"/>
              </a:rPr>
              <a:t>Unless QL is a clearly-stated campus-wide goal, </a:t>
            </a:r>
            <a:br>
              <a:rPr lang="en-US" altLang="en-US" sz="1200">
                <a:sym typeface="Wingdings" panose="05000000000000000000" pitchFamily="2" charset="2"/>
              </a:rPr>
            </a:br>
            <a:r>
              <a:rPr lang="en-US" altLang="en-US" sz="1200">
                <a:sym typeface="Wingdings" panose="05000000000000000000" pitchFamily="2" charset="2"/>
              </a:rPr>
              <a:t>QL programs are likely to be transient.</a:t>
            </a:r>
          </a:p>
          <a:p>
            <a:r>
              <a:rPr lang="en-US" altLang="en-US" sz="1200">
                <a:sym typeface="Wingdings" panose="05000000000000000000" pitchFamily="2" charset="2"/>
              </a:rPr>
              <a:t>Interdisciplinary programs cannot survive in a disciplinary world without strong college support</a:t>
            </a:r>
          </a:p>
          <a:p>
            <a:endParaRPr lang="en-US" altLang="en-US" sz="1200">
              <a:sym typeface="Wingdings" panose="05000000000000000000" pitchFamily="2" charset="2"/>
            </a:endParaRPr>
          </a:p>
          <a:p>
            <a:r>
              <a:rPr lang="en-US" altLang="en-US" sz="1200">
                <a:sym typeface="Wingdings" panose="05000000000000000000" pitchFamily="2" charset="2"/>
              </a:rPr>
              <a:t>None of this will not happen unless quantitative literacy is “understandable and teachable.”</a:t>
            </a:r>
          </a:p>
          <a:p>
            <a:r>
              <a:rPr lang="en-US" altLang="en-US" sz="1200">
                <a:sym typeface="Wingdings" panose="05000000000000000000" pitchFamily="2" charset="2"/>
              </a:rPr>
              <a:t>That brings us back to the problems mentioned in the previous slide.</a:t>
            </a:r>
          </a:p>
          <a:p>
            <a:r>
              <a:rPr lang="en-US" altLang="en-US" sz="1200">
                <a:sym typeface="Wingdings" panose="05000000000000000000" pitchFamily="2" charset="2"/>
              </a:rPr>
              <a:t>Quantitative literacy must be “understandable and teachable.” </a:t>
            </a:r>
            <a:br>
              <a:rPr lang="en-US" altLang="en-US" sz="1200">
                <a:sym typeface="Wingdings" panose="05000000000000000000" pitchFamily="2" charset="2"/>
              </a:rPr>
            </a:br>
            <a:r>
              <a:rPr lang="en-US" altLang="en-US" sz="1200">
                <a:sym typeface="Wingdings" panose="05000000000000000000" pitchFamily="2" charset="2"/>
              </a:rPr>
              <a:t>Whether QL is understandable and teachable depends critically on the content of QL.</a:t>
            </a:r>
          </a:p>
          <a:p>
            <a:endParaRPr lang="en-US" altLang="en-US" sz="1200">
              <a:sym typeface="Wingdings" panose="05000000000000000000" pitchFamily="2" charset="2"/>
            </a:endParaRPr>
          </a:p>
          <a:p>
            <a:r>
              <a:rPr lang="en-US" altLang="en-US" sz="1200">
                <a:sym typeface="Wingdings" panose="05000000000000000000" pitchFamily="2" charset="2"/>
              </a:rPr>
              <a:t>&gt; Let’s focus in on some core content of Quantitative Literacy &gt;</a:t>
            </a:r>
          </a:p>
          <a:p>
            <a:endParaRPr lang="en-US" altLang="en-US" sz="120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1917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23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AF24ED-FA7B-471D-87B0-902EC9C5D72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041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Teaching Teachers Statistical Literacy OnlineTeaching Teachers Statistical Literacy OnlineStatistical Literacy Using Odysseys2Sense2008 StatLit Skills Survey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October 201115 October 2011Jan 7, 2011Fall 2008</a:t>
            </a:r>
          </a:p>
        </p:txBody>
      </p:sp>
      <p:sp>
        <p:nvSpPr>
          <p:cNvPr id="6042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2011SchieldNNN6up.pdf2011SchieldNNN6up.pdf2011SchieldMAA6up.pdf2008SchieldSkillsSurvey6up.pdf</a:t>
            </a:r>
          </a:p>
        </p:txBody>
      </p:sp>
      <p:sp>
        <p:nvSpPr>
          <p:cNvPr id="6042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64C3D3C8-5DBC-429C-B249-A675DB6DD9FF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12</a:t>
            </a:fld>
            <a:endParaRPr lang="en-US" altLang="en-US" sz="1200"/>
          </a:p>
        </p:txBody>
      </p:sp>
      <p:sp>
        <p:nvSpPr>
          <p:cNvPr id="6042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0" tIns="48290" rIns="96580" bIns="48290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200"/>
              <a:t>Statistical Literacy at AugsburgSocial Construction of Rankings</a:t>
            </a:r>
          </a:p>
        </p:txBody>
      </p:sp>
      <p:sp>
        <p:nvSpPr>
          <p:cNvPr id="6042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0" tIns="48290" rIns="96580" bIns="48290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200"/>
              <a:t>9 Oct 20108/4/2010</a:t>
            </a:r>
          </a:p>
        </p:txBody>
      </p:sp>
      <p:sp>
        <p:nvSpPr>
          <p:cNvPr id="6042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0" tIns="48290" rIns="96580" bIns="48290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200"/>
              <a:t>www.StatLit.org/pdf/2010SchieldAugsburg6up.pdfwww.StatLit.org/pdf/2010SchieldASA6up.pdf</a:t>
            </a:r>
          </a:p>
        </p:txBody>
      </p:sp>
      <p:sp>
        <p:nvSpPr>
          <p:cNvPr id="6042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0" tIns="48290" rIns="96580" bIns="48290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2623405-46D5-4BAE-BD86-EDEF4E8798EC}" type="slidenum">
              <a:rPr lang="en-US" altLang="en-US" sz="1200"/>
              <a:pPr algn="r">
                <a:spcBef>
                  <a:spcPct val="0"/>
                </a:spcBef>
              </a:pPr>
              <a:t>12</a:t>
            </a:fld>
            <a:endParaRPr lang="en-US" altLang="en-US" sz="1200"/>
          </a:p>
        </p:txBody>
      </p:sp>
      <p:sp>
        <p:nvSpPr>
          <p:cNvPr id="60426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Social Construction of Rankings</a:t>
            </a:r>
          </a:p>
        </p:txBody>
      </p:sp>
      <p:sp>
        <p:nvSpPr>
          <p:cNvPr id="60427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8/4/2010</a:t>
            </a:r>
          </a:p>
        </p:txBody>
      </p:sp>
      <p:sp>
        <p:nvSpPr>
          <p:cNvPr id="60428" name="Rectangle 6"/>
          <p:cNvSpPr txBox="1">
            <a:spLocks noGrp="1" noChangeArrowheads="1"/>
          </p:cNvSpPr>
          <p:nvPr/>
        </p:nvSpPr>
        <p:spPr bwMode="auto">
          <a:xfrm>
            <a:off x="0" y="9121779"/>
            <a:ext cx="40465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www.StatLit.org/pdf/2010SchieldASA6up.pdf</a:t>
            </a:r>
          </a:p>
        </p:txBody>
      </p:sp>
      <p:sp>
        <p:nvSpPr>
          <p:cNvPr id="60429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429BE8B-734A-4408-930C-98A9F493B431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  <p:sp>
        <p:nvSpPr>
          <p:cNvPr id="60430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2008 StatLit Skills Survey</a:t>
            </a:r>
          </a:p>
        </p:txBody>
      </p:sp>
      <p:sp>
        <p:nvSpPr>
          <p:cNvPr id="60431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Fall 2008</a:t>
            </a:r>
          </a:p>
        </p:txBody>
      </p:sp>
      <p:sp>
        <p:nvSpPr>
          <p:cNvPr id="60432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2008SchieldSkillsSurvey6up.pdf</a:t>
            </a:r>
          </a:p>
        </p:txBody>
      </p:sp>
      <p:sp>
        <p:nvSpPr>
          <p:cNvPr id="60433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68" tIns="48285" rIns="96568" bIns="48285" anchor="b"/>
          <a:lstStyle>
            <a:lvl1pPr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8644322-FF47-4E31-BEA4-F5C45A57A5B5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  <p:sp>
        <p:nvSpPr>
          <p:cNvPr id="6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12975" y="720725"/>
            <a:ext cx="3070225" cy="2303463"/>
          </a:xfrm>
          <a:ln/>
        </p:spPr>
      </p:sp>
      <p:sp>
        <p:nvSpPr>
          <p:cNvPr id="60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1200"/>
              <a:t>We have the top and bottom of this pyramid.</a:t>
            </a:r>
          </a:p>
          <a:p>
            <a:r>
              <a:rPr lang="en-US" altLang="en-US" sz="1200"/>
              <a:t>The Top:  We know where we are headed.  We are clear on our goal. </a:t>
            </a:r>
          </a:p>
          <a:p>
            <a:r>
              <a:rPr lang="en-US" altLang="en-US" sz="1200"/>
              <a:t>Our common goal is to see quantitative literacy grow.</a:t>
            </a:r>
          </a:p>
          <a:p>
            <a:endParaRPr lang="en-US" altLang="en-US" sz="1200"/>
          </a:p>
          <a:p>
            <a:endParaRPr lang="en-US" altLang="en-US" sz="1200"/>
          </a:p>
          <a:p>
            <a:r>
              <a:rPr lang="en-US" altLang="en-US" sz="1200"/>
              <a:t>The bottom: We have the foundation.</a:t>
            </a:r>
          </a:p>
          <a:p>
            <a:r>
              <a:rPr lang="en-US" altLang="en-US" sz="1200"/>
              <a:t>The need for quantitative literacy has been documented. </a:t>
            </a:r>
          </a:p>
          <a:p>
            <a:r>
              <a:rPr lang="en-US" altLang="en-US" sz="1200"/>
              <a:t>The books by Steen and Madison have documented this very clearly.</a:t>
            </a:r>
          </a:p>
          <a:p>
            <a:endParaRPr lang="en-US" altLang="en-US" sz="1200"/>
          </a:p>
          <a:p>
            <a:r>
              <a:rPr lang="en-US" altLang="en-US" sz="1200"/>
              <a:t>So, we have the foundation and we know where we are headed.</a:t>
            </a:r>
          </a:p>
          <a:p>
            <a:r>
              <a:rPr lang="en-US" altLang="en-US" sz="1200"/>
              <a:t>-------------------------------------</a:t>
            </a:r>
          </a:p>
          <a:p>
            <a:r>
              <a:rPr lang="en-US" altLang="en-US" sz="1200"/>
              <a:t>To support an interdisciplinary area, college-wide support is necessary.</a:t>
            </a:r>
          </a:p>
          <a:p>
            <a:r>
              <a:rPr lang="en-US" altLang="en-US" sz="1200"/>
              <a:t>To obtain college-wide support, the subject must have wide faculty support.</a:t>
            </a:r>
          </a:p>
          <a:p>
            <a:r>
              <a:rPr lang="en-US" altLang="en-US" sz="1200"/>
              <a:t>And in today’s climate, it must be assessable.</a:t>
            </a:r>
          </a:p>
          <a:p>
            <a:endParaRPr lang="en-US" altLang="en-US" sz="1200"/>
          </a:p>
          <a:p>
            <a:r>
              <a:rPr lang="en-US" altLang="en-US" sz="1200">
                <a:sym typeface="Wingdings" panose="05000000000000000000" pitchFamily="2" charset="2"/>
              </a:rPr>
              <a:t>Unless QL is a clearly-stated campus-wide goal, </a:t>
            </a:r>
            <a:br>
              <a:rPr lang="en-US" altLang="en-US" sz="1200">
                <a:sym typeface="Wingdings" panose="05000000000000000000" pitchFamily="2" charset="2"/>
              </a:rPr>
            </a:br>
            <a:r>
              <a:rPr lang="en-US" altLang="en-US" sz="1200">
                <a:sym typeface="Wingdings" panose="05000000000000000000" pitchFamily="2" charset="2"/>
              </a:rPr>
              <a:t>QL programs are likely to be transient.</a:t>
            </a:r>
          </a:p>
          <a:p>
            <a:r>
              <a:rPr lang="en-US" altLang="en-US" sz="1200">
                <a:sym typeface="Wingdings" panose="05000000000000000000" pitchFamily="2" charset="2"/>
              </a:rPr>
              <a:t>Interdisciplinary programs cannot survive in a disciplinary world without strong college support</a:t>
            </a:r>
          </a:p>
          <a:p>
            <a:endParaRPr lang="en-US" altLang="en-US" sz="1200">
              <a:sym typeface="Wingdings" panose="05000000000000000000" pitchFamily="2" charset="2"/>
            </a:endParaRPr>
          </a:p>
          <a:p>
            <a:r>
              <a:rPr lang="en-US" altLang="en-US" sz="1200">
                <a:sym typeface="Wingdings" panose="05000000000000000000" pitchFamily="2" charset="2"/>
              </a:rPr>
              <a:t>None of this will not happen unless quantitative literacy is “understandable and teachable.”</a:t>
            </a:r>
          </a:p>
          <a:p>
            <a:r>
              <a:rPr lang="en-US" altLang="en-US" sz="1200">
                <a:sym typeface="Wingdings" panose="05000000000000000000" pitchFamily="2" charset="2"/>
              </a:rPr>
              <a:t>That brings us back to the problems mentioned in the previous slide.</a:t>
            </a:r>
          </a:p>
          <a:p>
            <a:r>
              <a:rPr lang="en-US" altLang="en-US" sz="1200">
                <a:sym typeface="Wingdings" panose="05000000000000000000" pitchFamily="2" charset="2"/>
              </a:rPr>
              <a:t>Quantitative literacy must be “understandable and teachable.” </a:t>
            </a:r>
            <a:br>
              <a:rPr lang="en-US" altLang="en-US" sz="1200">
                <a:sym typeface="Wingdings" panose="05000000000000000000" pitchFamily="2" charset="2"/>
              </a:rPr>
            </a:br>
            <a:r>
              <a:rPr lang="en-US" altLang="en-US" sz="1200">
                <a:sym typeface="Wingdings" panose="05000000000000000000" pitchFamily="2" charset="2"/>
              </a:rPr>
              <a:t>Whether QL is understandable and teachable depends critically on the content of QL.</a:t>
            </a:r>
          </a:p>
          <a:p>
            <a:endParaRPr lang="en-US" altLang="en-US" sz="1200">
              <a:sym typeface="Wingdings" panose="05000000000000000000" pitchFamily="2" charset="2"/>
            </a:endParaRPr>
          </a:p>
          <a:p>
            <a:r>
              <a:rPr lang="en-US" altLang="en-US" sz="1200">
                <a:sym typeface="Wingdings" panose="05000000000000000000" pitchFamily="2" charset="2"/>
              </a:rPr>
              <a:t>&gt; Let’s focus in on some core content of Quantitative Literacy &gt;</a:t>
            </a:r>
          </a:p>
          <a:p>
            <a:endParaRPr lang="en-US" altLang="en-US" sz="120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13240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B9A77-D68A-46FB-8AD0-E02A979307C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144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6144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6144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6144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E564C11B-B729-4FA6-AD0F-809C16E5CC2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13</a:t>
            </a:fld>
            <a:endParaRPr lang="en-US" altLang="en-US" sz="1200"/>
          </a:p>
        </p:txBody>
      </p:sp>
      <p:sp>
        <p:nvSpPr>
          <p:cNvPr id="61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945478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859899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012086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19675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561353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03815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7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7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7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193416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8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8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8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831142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Statistical Literacy for ManagersStatLit for Managers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1 March 20132013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www.StatLit.org/pdf/2013-Schield-MBAA-6up.pdf2013Schield-MBAA</a:t>
            </a:r>
          </a:p>
        </p:txBody>
      </p:sp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2840-3EB2-4DA3-BA8A-A096893C63B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4274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StatLit for Managers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</a:t>
            </a:r>
          </a:p>
        </p:txBody>
      </p:sp>
      <p:sp>
        <p:nvSpPr>
          <p:cNvPr id="54276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2013Schield-MBAA</a:t>
            </a:r>
          </a:p>
        </p:txBody>
      </p:sp>
      <p:sp>
        <p:nvSpPr>
          <p:cNvPr id="54277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3DD8BBB-A433-4C03-9B98-752746731741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9</a:t>
            </a:fld>
            <a:endParaRPr lang="en-US" altLang="en-US" sz="1200"/>
          </a:p>
        </p:txBody>
      </p:sp>
      <p:sp>
        <p:nvSpPr>
          <p:cNvPr id="54278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Analyzing Numbers in the News</a:t>
            </a:r>
          </a:p>
        </p:txBody>
      </p:sp>
      <p:sp>
        <p:nvSpPr>
          <p:cNvPr id="54279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15 May 2008</a:t>
            </a:r>
          </a:p>
        </p:txBody>
      </p:sp>
      <p:sp>
        <p:nvSpPr>
          <p:cNvPr id="54280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200"/>
              <a:t>2008SchieldNNN6up.pdf</a:t>
            </a:r>
          </a:p>
        </p:txBody>
      </p:sp>
      <p:sp>
        <p:nvSpPr>
          <p:cNvPr id="54281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0117A5A-1FA2-4F30-921A-3D40D45E867D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9</a:t>
            </a:fld>
            <a:endParaRPr lang="en-US" altLang="en-US" sz="1200"/>
          </a:p>
        </p:txBody>
      </p:sp>
      <p:sp>
        <p:nvSpPr>
          <p:cNvPr id="54282" name="Rectangle 2"/>
          <p:cNvSpPr txBox="1">
            <a:spLocks noGrp="1" noChangeArrowheads="1"/>
          </p:cNvSpPr>
          <p:nvPr/>
        </p:nvSpPr>
        <p:spPr bwMode="auto">
          <a:xfrm>
            <a:off x="2" y="3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3" name="Rectangle 3"/>
          <p:cNvSpPr txBox="1">
            <a:spLocks noGrp="1" noChangeArrowheads="1"/>
          </p:cNvSpPr>
          <p:nvPr/>
        </p:nvSpPr>
        <p:spPr bwMode="auto">
          <a:xfrm>
            <a:off x="4144966" y="3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4" name="Rectangle 6"/>
          <p:cNvSpPr txBox="1">
            <a:spLocks noGrp="1" noChangeArrowheads="1"/>
          </p:cNvSpPr>
          <p:nvPr/>
        </p:nvSpPr>
        <p:spPr bwMode="auto">
          <a:xfrm>
            <a:off x="2" y="9121779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200"/>
          </a:p>
        </p:txBody>
      </p:sp>
      <p:sp>
        <p:nvSpPr>
          <p:cNvPr id="54285" name="Rectangle 7"/>
          <p:cNvSpPr txBox="1">
            <a:spLocks noGrp="1" noChangeArrowheads="1"/>
          </p:cNvSpPr>
          <p:nvPr/>
        </p:nvSpPr>
        <p:spPr bwMode="auto">
          <a:xfrm>
            <a:off x="4144966" y="9121779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89" tIns="48294" rIns="96589" bIns="48294" anchor="b"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8203B34A-3143-426C-9D18-527F0674805B}" type="slidenum">
              <a:rPr lang="en-US" altLang="en-US" sz="1200"/>
              <a:pPr algn="r">
                <a:lnSpc>
                  <a:spcPct val="100000"/>
                </a:lnSpc>
                <a:spcBef>
                  <a:spcPct val="0"/>
                </a:spcBef>
              </a:pPr>
              <a:t>9</a:t>
            </a:fld>
            <a:endParaRPr lang="en-US" altLang="en-US" sz="1200"/>
          </a:p>
        </p:txBody>
      </p:sp>
      <p:sp>
        <p:nvSpPr>
          <p:cNvPr id="542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54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73893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0DB078-3094-43A4-AE79-AC1449CB77FD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6732618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19FF09-63DB-4F2F-8205-76C7B002676F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52905520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457200"/>
            <a:ext cx="20002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8483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67EDE3-11A2-4508-8E0E-EEFAB4AD5C15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0441160"/>
      </p:ext>
    </p:extLst>
  </p:cSld>
  <p:clrMapOvr>
    <a:masterClrMapping/>
  </p:clrMapOvr>
  <p:transition spd="slow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3482975" y="152400"/>
            <a:ext cx="21415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75" y="457200"/>
            <a:ext cx="7742238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39243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9243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66DEC6-9B32-40D5-8444-0835B81D8266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21099610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E56B1-5B44-47E0-811E-24F3831BBB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409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0EFDD-D6A7-4677-9397-26E747868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272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3D59B-80A5-4CF0-9F70-F262D13638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553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01B01E-13DD-4F0C-8BA3-F4CD815973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985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16514-9915-44BC-AF70-11014AB77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80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6FE7B-7C80-46E1-BC99-1715971ECB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491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A991F-92F9-4495-B9DB-5C02920F53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50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3314700" y="152400"/>
            <a:ext cx="24955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 dirty="0" smtClean="0">
                <a:latin typeface="Arial" panose="020B0604020202020204" pitchFamily="34" charset="0"/>
              </a:rPr>
              <a:t>2015 USCOTS</a:t>
            </a:r>
            <a:endParaRPr lang="en-US" altLang="en-US" sz="8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33170A-3319-4A0B-8BFD-FEF976CE3C94}" type="slidenum">
              <a:rPr lang="en-US" altLang="en-US"/>
              <a:pPr/>
              <a:t>‹#›</a:t>
            </a:fld>
            <a:endParaRPr lang="en-US" altLang="en-US" b="0"/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533400" y="134937"/>
            <a:ext cx="609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b="0" dirty="0" smtClean="0"/>
              <a:t>V1</a:t>
            </a: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306933601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69BE4-1A75-4F27-BB27-1304DB7946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065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2D1A9D-9080-4083-8994-6FE4B59513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689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4DAB30-831F-4A03-8827-266A329876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310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4710D-ED3E-4334-A077-C7E5C6C75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96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484111-F3A6-49EF-801D-A150E4BC81EC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84107578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924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924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BE8450-B505-4603-BAA1-2650314237D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40093701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8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9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8E932D-6B56-419B-8E66-67A50134205E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08537867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4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5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37D4CD-36D4-4FE7-8564-3D86293521BB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68237331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4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780955-D5F6-4442-B880-0CD6B2A4CC81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71251029"/>
      </p:ext>
    </p:extLst>
  </p:cSld>
  <p:clrMapOvr>
    <a:masterClrMapping/>
  </p:clrMapOvr>
  <p:transition spd="slow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04E29D-E717-47EE-A909-47DC766A146F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505175833"/>
      </p:ext>
    </p:extLst>
  </p:cSld>
  <p:clrMapOvr>
    <a:masterClrMapping/>
  </p:clrMapOvr>
  <p:transition spd="slow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6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3810000" y="152400"/>
            <a:ext cx="152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>
                <a:latin typeface="Arial" panose="020B0604020202020204" pitchFamily="34" charset="0"/>
              </a:rPr>
              <a:t>11 November 2007 CTC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2599CF-A3A6-4392-B692-E5DB6D849EE3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426873607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3575" y="457200"/>
            <a:ext cx="7742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8001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5263" y="147638"/>
            <a:ext cx="609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b="1">
                <a:latin typeface="Arial" panose="020B0604020202020204" pitchFamily="34" charset="0"/>
              </a:defRPr>
            </a:lvl1pPr>
          </a:lstStyle>
          <a:p>
            <a:fld id="{15860158-6E81-4BA6-8B6F-5780F71662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Rectangle 27"/>
          <p:cNvSpPr>
            <a:spLocks noChangeArrowheads="1"/>
          </p:cNvSpPr>
          <p:nvPr/>
        </p:nvSpPr>
        <p:spPr bwMode="auto">
          <a:xfrm>
            <a:off x="685800" y="1676400"/>
            <a:ext cx="7772400" cy="762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2" name="Rectangle 29"/>
          <p:cNvSpPr>
            <a:spLocks noChangeArrowheads="1"/>
          </p:cNvSpPr>
          <p:nvPr/>
        </p:nvSpPr>
        <p:spPr bwMode="auto">
          <a:xfrm>
            <a:off x="76200" y="304800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1031" name="Rectangle 32"/>
          <p:cNvSpPr>
            <a:spLocks noChangeArrowheads="1"/>
          </p:cNvSpPr>
          <p:nvPr/>
        </p:nvSpPr>
        <p:spPr bwMode="auto">
          <a:xfrm>
            <a:off x="3265488" y="152400"/>
            <a:ext cx="2571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en-US" sz="800" dirty="0" smtClean="0">
                <a:latin typeface="Arial" panose="020B0604020202020204" pitchFamily="34" charset="0"/>
              </a:rPr>
              <a:t>2015</a:t>
            </a:r>
            <a:r>
              <a:rPr lang="en-US" altLang="en-US" sz="800" baseline="0" dirty="0" smtClean="0">
                <a:latin typeface="Arial" panose="020B0604020202020204" pitchFamily="34" charset="0"/>
              </a:rPr>
              <a:t> </a:t>
            </a:r>
            <a:r>
              <a:rPr lang="en-US" altLang="en-US" sz="800" dirty="0" smtClean="0">
                <a:latin typeface="Arial" panose="020B0604020202020204" pitchFamily="34" charset="0"/>
              </a:rPr>
              <a:t>Schield</a:t>
            </a:r>
            <a:r>
              <a:rPr lang="en-US" altLang="en-US" sz="800" baseline="0" dirty="0" smtClean="0">
                <a:latin typeface="Arial" panose="020B0604020202020204" pitchFamily="34" charset="0"/>
              </a:rPr>
              <a:t> </a:t>
            </a:r>
            <a:r>
              <a:rPr lang="en-US" altLang="en-US" sz="800" dirty="0" smtClean="0">
                <a:latin typeface="Arial" panose="020B0604020202020204" pitchFamily="34" charset="0"/>
              </a:rPr>
              <a:t>USCOTS</a:t>
            </a:r>
            <a:endParaRPr lang="en-US" altLang="en-US" sz="800" dirty="0"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609600" y="41275"/>
            <a:ext cx="609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200" b="0" dirty="0" smtClean="0"/>
              <a:t>V0H</a:t>
            </a:r>
            <a:endParaRPr lang="en-US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r>
              <a:rPr lang="en-US" smtClean="0"/>
              <a:t>Statistics for Managers</a:t>
            </a: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r>
              <a:rPr lang="en-US" altLang="en-US" smtClean="0"/>
              <a:t>www.StatLit.org/pdf/2015-Schield-ASA-1up.pdf</a:t>
            </a:r>
            <a:endParaRPr lang="en-US" alt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593286AA-26C6-454D-9AD8-CC67DCC7FF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5" r:id="rId2"/>
    <p:sldLayoutId id="2147483894" r:id="rId3"/>
    <p:sldLayoutId id="2147483893" r:id="rId4"/>
    <p:sldLayoutId id="2147483892" r:id="rId5"/>
    <p:sldLayoutId id="2147483891" r:id="rId6"/>
    <p:sldLayoutId id="2147483890" r:id="rId7"/>
    <p:sldLayoutId id="2147483889" r:id="rId8"/>
    <p:sldLayoutId id="2147483888" r:id="rId9"/>
    <p:sldLayoutId id="2147483887" r:id="rId10"/>
    <p:sldLayoutId id="214748388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AEC3C0-0CBF-4A82-A518-05600C80B24B}" type="slidenum">
              <a:rPr lang="en-US" altLang="en-US" sz="1400">
                <a:latin typeface="Arial" panose="020B0604020202020204" pitchFamily="34" charset="0"/>
              </a:rPr>
              <a:pPr/>
              <a:t>1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3675" y="1981200"/>
            <a:ext cx="8820150" cy="46482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altLang="en-US" sz="100" dirty="0" smtClean="0"/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b="1" dirty="0" smtClean="0"/>
              <a:t>Milo </a:t>
            </a:r>
            <a:r>
              <a:rPr lang="en-US" altLang="en-US" b="1" dirty="0" smtClean="0"/>
              <a:t>Schield, Augsburg College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altLang="en-US" sz="2400" b="1" i="1" dirty="0" smtClean="0"/>
              <a:t>Member: International Statistical Institute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altLang="en-US" sz="2400" b="1" i="1" dirty="0" smtClean="0"/>
              <a:t>US Rep: International Statistical Literacy Project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altLang="en-US" sz="2400" b="1" i="1" dirty="0" smtClean="0"/>
              <a:t>Director, W. M. Keck Statistical Literacy Project</a:t>
            </a:r>
          </a:p>
          <a:p>
            <a:pPr marL="0" indent="0" algn="ctr">
              <a:buFontTx/>
              <a:buNone/>
            </a:pPr>
            <a:r>
              <a:rPr lang="en-US" altLang="en-US" b="1" i="1" dirty="0" smtClean="0"/>
              <a:t>US Conference on Teaching Statistics   </a:t>
            </a:r>
          </a:p>
          <a:p>
            <a:pPr marL="0" indent="0" algn="ctr">
              <a:buFontTx/>
              <a:buNone/>
            </a:pPr>
            <a:r>
              <a:rPr lang="en-US" altLang="en-US" b="1" i="1" dirty="0" smtClean="0"/>
              <a:t>USCOTS</a:t>
            </a:r>
          </a:p>
          <a:p>
            <a:pPr marL="0" indent="0" algn="ctr">
              <a:buFontTx/>
              <a:buNone/>
            </a:pPr>
            <a:r>
              <a:rPr lang="en-US" altLang="en-US" b="1" i="1" dirty="0" smtClean="0"/>
              <a:t>May 28, 2015</a:t>
            </a:r>
            <a:endParaRPr lang="en-US" altLang="en-US" sz="2800" b="1" i="1" dirty="0" smtClean="0"/>
          </a:p>
          <a:p>
            <a:pPr marL="0" indent="0" algn="ctr">
              <a:buFontTx/>
              <a:buNone/>
            </a:pPr>
            <a:r>
              <a:rPr lang="en-US" altLang="en-US" sz="2800" b="1" i="1" dirty="0" smtClean="0"/>
              <a:t>www.StatLit.org/pdf/2015-Schield-USCOTS-1up.pdf</a:t>
            </a:r>
            <a:br>
              <a:rPr lang="en-US" altLang="en-US" sz="2800" b="1" i="1" dirty="0" smtClean="0"/>
            </a:br>
            <a:r>
              <a:rPr lang="en-US" altLang="en-US" sz="2800" b="1" i="1" dirty="0" smtClean="0"/>
              <a:t>www.StatLit.org/pdf/2015-Schield-USCOTS-6up.pdf</a:t>
            </a:r>
            <a:endParaRPr lang="en-US" altLang="en-US" sz="2800" b="1" i="1" dirty="0"/>
          </a:p>
          <a:p>
            <a:pPr marL="0" indent="0" algn="ctr">
              <a:buFontTx/>
              <a:buNone/>
            </a:pPr>
            <a:endParaRPr lang="en-US" altLang="en-US" sz="2800" b="1" i="1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269875" y="457200"/>
            <a:ext cx="8542338" cy="10668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altLang="en-US" b="0" dirty="0" smtClean="0">
                <a:latin typeface="Rockwell Extra Bold" panose="02060903040505020403" pitchFamily="18" charset="0"/>
              </a:rPr>
              <a:t>What’s Wrong with Stat 101?</a:t>
            </a:r>
            <a:br>
              <a:rPr lang="en-US" altLang="en-US" b="0" dirty="0" smtClean="0">
                <a:latin typeface="Rockwell Extra Bold" panose="02060903040505020403" pitchFamily="18" charset="0"/>
              </a:rPr>
            </a:br>
            <a:r>
              <a:rPr lang="en-US" altLang="en-US" sz="2400" b="0" dirty="0" smtClean="0">
                <a:latin typeface="Rockwell Extra Bold" panose="02060903040505020403" pitchFamily="18" charset="0"/>
              </a:rPr>
              <a:t>Comments on Cobb and De Veaux Proposals</a:t>
            </a:r>
            <a:endParaRPr lang="en-US" altLang="en-US" sz="2400" b="0" i="1" dirty="0" smtClean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10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Stat 101 students:</a:t>
            </a:r>
            <a:br>
              <a:rPr lang="en-US" altLang="en-US" sz="3200" b="0" dirty="0" smtClean="0">
                <a:latin typeface="Rockwell Extra Bold" panose="02060903040505020403" pitchFamily="18" charset="0"/>
              </a:rPr>
            </a:br>
            <a:r>
              <a:rPr lang="en-US" altLang="en-US" sz="3200" b="0" dirty="0" smtClean="0">
                <a:latin typeface="Rockwell Extra Bold" panose="02060903040505020403" pitchFamily="18" charset="0"/>
              </a:rPr>
              <a:t>What are their attitudes?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051" y="1789113"/>
            <a:ext cx="8540750" cy="4840287"/>
          </a:xfrm>
        </p:spPr>
        <p:txBody>
          <a:bodyPr/>
          <a:lstStyle/>
          <a:p>
            <a:pPr marL="0" indent="0" defTabSz="454025">
              <a:spcBef>
                <a:spcPts val="1200"/>
              </a:spcBef>
              <a:buNone/>
            </a:pPr>
            <a:r>
              <a:rPr lang="en-US" altLang="en-US" sz="2800" b="1" dirty="0"/>
              <a:t>Of those taking Stat I:</a:t>
            </a:r>
          </a:p>
          <a:p>
            <a:pPr defTabSz="454025">
              <a:spcBef>
                <a:spcPts val="1200"/>
              </a:spcBef>
            </a:pPr>
            <a:r>
              <a:rPr lang="en-US" altLang="en-US" sz="2800" dirty="0"/>
              <a:t>l</a:t>
            </a:r>
            <a:r>
              <a:rPr lang="en-US" altLang="en-US" sz="2800" dirty="0" smtClean="0"/>
              <a:t>ess than 1% </a:t>
            </a:r>
            <a:r>
              <a:rPr lang="en-US" altLang="en-US" sz="2800" dirty="0" smtClean="0"/>
              <a:t>take </a:t>
            </a:r>
            <a:r>
              <a:rPr lang="en-US" altLang="en-US" sz="2800" i="1" dirty="0" smtClean="0"/>
              <a:t>Stat II</a:t>
            </a:r>
            <a:r>
              <a:rPr lang="en-US" altLang="en-US" sz="2800" dirty="0" smtClean="0"/>
              <a:t>  (10-yrs @ Univ. St. Thomas)</a:t>
            </a:r>
            <a:endParaRPr lang="en-US" altLang="en-US" sz="2800" dirty="0"/>
          </a:p>
          <a:p>
            <a:pPr defTabSz="454025">
              <a:spcBef>
                <a:spcPts val="1200"/>
              </a:spcBef>
            </a:pPr>
            <a:r>
              <a:rPr lang="en-US" altLang="en-US" sz="2800" dirty="0" smtClean="0"/>
              <a:t>less than 0.2% </a:t>
            </a:r>
            <a:r>
              <a:rPr lang="en-US" altLang="en-US" sz="2800" dirty="0" smtClean="0"/>
              <a:t>major </a:t>
            </a:r>
            <a:r>
              <a:rPr lang="en-US" altLang="en-US" sz="2800" dirty="0" smtClean="0"/>
              <a:t>in statistics (nationwide).</a:t>
            </a:r>
          </a:p>
          <a:p>
            <a:pPr defTabSz="454025">
              <a:spcBef>
                <a:spcPts val="1200"/>
              </a:spcBef>
            </a:pPr>
            <a:r>
              <a:rPr lang="en-US" altLang="en-US" sz="2800" dirty="0" smtClean="0"/>
              <a:t>most see less value in statistics after the course than they did before.  Schield and Schield (2008).</a:t>
            </a:r>
          </a:p>
          <a:p>
            <a:pPr defTabSz="454025">
              <a:spcBef>
                <a:spcPts val="1200"/>
              </a:spcBef>
            </a:pPr>
            <a:r>
              <a:rPr lang="en-US" altLang="en-US" sz="2800" dirty="0"/>
              <a:t>m</a:t>
            </a:r>
            <a:r>
              <a:rPr lang="en-US" altLang="en-US" sz="2800" dirty="0" smtClean="0"/>
              <a:t>ore say “Worst course I ever took” [anecdotal]</a:t>
            </a:r>
          </a:p>
          <a:p>
            <a:pPr marL="0" indent="0" defTabSz="454025">
              <a:buNone/>
            </a:pPr>
            <a:endParaRPr lang="en-US" altLang="en-US" sz="1600" dirty="0"/>
          </a:p>
          <a:p>
            <a:pPr marL="0" indent="0" defTabSz="454025">
              <a:buNone/>
            </a:pPr>
            <a:r>
              <a:rPr lang="en-US" altLang="en-US" sz="1600" dirty="0" smtClean="0"/>
              <a:t>www.amstat.org/misc/StatsBachelors2003-2013.pdf         1,135 stat majors in 2013 at 32 colleges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 smtClean="0"/>
              <a:t>www.StatLit.org/pdf/2015-Schield-UST-Enroll-in-Statistics.pdf</a:t>
            </a:r>
            <a:endParaRPr lang="en-US" altLang="en-US" sz="1600" dirty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509812170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457200"/>
            <a:ext cx="8018463" cy="1066800"/>
          </a:xfrm>
        </p:spPr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Schield 2:  </a:t>
            </a:r>
            <a:r>
              <a:rPr lang="en-US" altLang="en-US" sz="3200" b="0" dirty="0" smtClean="0">
                <a:latin typeface="Rockwell Extra Bold" panose="02060903040505020403" pitchFamily="18" charset="0"/>
              </a:rPr>
              <a:t>What is Wrong with THE Intro Statistics Course*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5600" y="1885950"/>
            <a:ext cx="8572500" cy="4648200"/>
          </a:xfrm>
        </p:spPr>
        <p:txBody>
          <a:bodyPr/>
          <a:lstStyle/>
          <a:p>
            <a:pPr marL="457200" indent="-457200" defTabSz="454025">
              <a:buNone/>
              <a:tabLst>
                <a:tab pos="914400" algn="l"/>
              </a:tabLst>
            </a:pPr>
            <a:r>
              <a:rPr lang="en-US" altLang="en-US" sz="2800" b="1" dirty="0" smtClean="0">
                <a:sym typeface="Wingdings" panose="05000000000000000000" pitchFamily="2" charset="2"/>
              </a:rPr>
              <a:t>“One size fits all” doesn’t work any more.</a:t>
            </a:r>
            <a:br>
              <a:rPr lang="en-US" altLang="en-US" sz="2800" b="1" dirty="0" smtClean="0">
                <a:sym typeface="Wingdings" panose="05000000000000000000" pitchFamily="2" charset="2"/>
              </a:rPr>
            </a:br>
            <a:r>
              <a:rPr lang="en-US" altLang="en-US" sz="2800" dirty="0" smtClean="0">
                <a:sym typeface="Wingdings" panose="05000000000000000000" pitchFamily="2" charset="2"/>
              </a:rPr>
              <a:t>We should drop the idea of  “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the course</a:t>
            </a:r>
            <a:r>
              <a:rPr lang="en-US" altLang="en-US" sz="2800" dirty="0" smtClean="0">
                <a:sym typeface="Wingdings" panose="05000000000000000000" pitchFamily="2" charset="2"/>
              </a:rPr>
              <a:t>” in intro stats. </a:t>
            </a:r>
          </a:p>
          <a:p>
            <a:pPr marL="0" indent="0" defTabSz="454025">
              <a:buNone/>
              <a:tabLst>
                <a:tab pos="914400" algn="l"/>
              </a:tabLst>
            </a:pPr>
            <a:endParaRPr lang="en-US" altLang="en-US" sz="2800" dirty="0" smtClean="0">
              <a:sym typeface="Wingdings" panose="05000000000000000000" pitchFamily="2" charset="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3170A-3319-4A0B-8BFD-FEF976CE3C94}" type="slidenum">
              <a:rPr lang="en-US" altLang="en-US" smtClean="0"/>
              <a:pPr/>
              <a:t>11</a:t>
            </a:fld>
            <a:endParaRPr lang="en-US" altLang="en-US" b="0"/>
          </a:p>
        </p:txBody>
      </p:sp>
      <p:sp>
        <p:nvSpPr>
          <p:cNvPr id="8" name="TextBox 7"/>
          <p:cNvSpPr txBox="1"/>
          <p:nvPr/>
        </p:nvSpPr>
        <p:spPr>
          <a:xfrm>
            <a:off x="101600" y="2933700"/>
            <a:ext cx="8915400" cy="387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4025">
              <a:lnSpc>
                <a:spcPct val="100000"/>
              </a:lnSpc>
              <a:tabLst>
                <a:tab pos="914400" algn="l"/>
              </a:tabLst>
            </a:pPr>
            <a:r>
              <a:rPr lang="en-US" altLang="en-US" sz="2800" b="1" dirty="0" smtClean="0">
                <a:sym typeface="Wingdings" panose="05000000000000000000" pitchFamily="2" charset="2"/>
              </a:rPr>
              <a:t>We should design/support three </a:t>
            </a:r>
            <a:r>
              <a:rPr lang="en-US" altLang="en-US" sz="2800" b="1" dirty="0">
                <a:sym typeface="Wingdings" panose="05000000000000000000" pitchFamily="2" charset="2"/>
              </a:rPr>
              <a:t>intro </a:t>
            </a:r>
            <a:r>
              <a:rPr lang="en-US" altLang="en-US" sz="2800" b="1" dirty="0" smtClean="0">
                <a:sym typeface="Wingdings" panose="05000000000000000000" pitchFamily="2" charset="2"/>
              </a:rPr>
              <a:t>statistics courses:</a:t>
            </a:r>
            <a:endParaRPr lang="en-US" altLang="en-US" sz="2800" b="1" dirty="0">
              <a:sym typeface="Wingdings" panose="05000000000000000000" pitchFamily="2" charset="2"/>
            </a:endParaRPr>
          </a:p>
          <a:p>
            <a:pPr marL="457200" indent="-457200" defTabSz="454025">
              <a:lnSpc>
                <a:spcPct val="100000"/>
              </a:lnSpc>
              <a:tabLst>
                <a:tab pos="914400" algn="l"/>
              </a:tabLst>
            </a:pPr>
            <a:r>
              <a:rPr lang="en-US" altLang="en-US" sz="2800" b="1" i="1" dirty="0" smtClean="0">
                <a:sym typeface="Wingdings" panose="05000000000000000000" pitchFamily="2" charset="2"/>
              </a:rPr>
              <a:t>Stat 102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: 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Applied Math-Stats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.  Calculus &amp; model based.</a:t>
            </a:r>
          </a:p>
          <a:p>
            <a:pPr marL="457200" indent="-457200" defTabSz="454025">
              <a:lnSpc>
                <a:spcPct val="100000"/>
              </a:lnSpc>
              <a:tabLst>
                <a:tab pos="914400" algn="l"/>
              </a:tabLst>
            </a:pPr>
            <a:r>
              <a:rPr lang="en-US" altLang="en-US" sz="2800" b="1" i="1" dirty="0" smtClean="0">
                <a:sym typeface="Wingdings" panose="05000000000000000000" pitchFamily="2" charset="2"/>
              </a:rPr>
              <a:t>Stat </a:t>
            </a:r>
            <a:r>
              <a:rPr lang="en-US" altLang="en-US" sz="2800" b="1" i="1" dirty="0" smtClean="0">
                <a:sym typeface="Wingdings" panose="05000000000000000000" pitchFamily="2" charset="2"/>
              </a:rPr>
              <a:t>101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: 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Traditional.  Algebra-based.  </a:t>
            </a:r>
          </a:p>
          <a:p>
            <a:pPr marL="457200" indent="-457200" defTabSz="454025">
              <a:lnSpc>
                <a:spcPct val="100000"/>
              </a:lnSpc>
              <a:tabLst>
                <a:tab pos="914400" algn="l"/>
              </a:tabLst>
            </a:pPr>
            <a:r>
              <a:rPr lang="en-US" altLang="en-US" sz="2800" b="1" i="1" dirty="0" smtClean="0">
                <a:sym typeface="Wingdings" panose="05000000000000000000" pitchFamily="2" charset="2"/>
              </a:rPr>
              <a:t>Stat </a:t>
            </a:r>
            <a:r>
              <a:rPr lang="en-US" altLang="en-US" sz="2800" b="1" i="1" dirty="0">
                <a:sym typeface="Wingdings" panose="05000000000000000000" pitchFamily="2" charset="2"/>
              </a:rPr>
              <a:t>100</a:t>
            </a:r>
            <a:r>
              <a:rPr lang="en-US" altLang="en-US" sz="2800" i="1" dirty="0">
                <a:sym typeface="Wingdings" panose="05000000000000000000" pitchFamily="2" charset="2"/>
              </a:rPr>
              <a:t>: 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Statistical Literacy. Media-based; minimal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 Algebra</a:t>
            </a:r>
          </a:p>
          <a:p>
            <a:pPr marL="457200" defTabSz="454025">
              <a:lnSpc>
                <a:spcPct val="100000"/>
              </a:lnSpc>
              <a:tabLst>
                <a:tab pos="914400" algn="l"/>
              </a:tabLst>
            </a:pPr>
            <a:r>
              <a:rPr lang="en-US" altLang="en-US" sz="2800" i="1" dirty="0">
                <a:sym typeface="Wingdings" panose="05000000000000000000" pitchFamily="2" charset="2"/>
              </a:rPr>
              <a:t>A</a:t>
            </a:r>
            <a:r>
              <a:rPr lang="en-US" altLang="en-US" sz="2800" i="1" dirty="0" smtClean="0">
                <a:sym typeface="Wingdings" panose="05000000000000000000" pitchFamily="2" charset="2"/>
              </a:rPr>
              <a:t>ll three must include the major contributions </a:t>
            </a:r>
            <a:br>
              <a:rPr lang="en-US" altLang="en-US" sz="2800" i="1" dirty="0" smtClean="0">
                <a:sym typeface="Wingdings" panose="05000000000000000000" pitchFamily="2" charset="2"/>
              </a:rPr>
            </a:br>
            <a:r>
              <a:rPr lang="en-US" altLang="en-US" sz="2800" i="1" dirty="0" smtClean="0">
                <a:sym typeface="Wingdings" panose="05000000000000000000" pitchFamily="2" charset="2"/>
              </a:rPr>
              <a:t>of statistics to human knowledge! </a:t>
            </a:r>
          </a:p>
          <a:p>
            <a:pPr marL="457200" indent="-457200" defTabSz="454025">
              <a:lnSpc>
                <a:spcPct val="100000"/>
              </a:lnSpc>
              <a:tabLst>
                <a:tab pos="914400" algn="l"/>
              </a:tabLst>
            </a:pPr>
            <a:endParaRPr lang="en-US" altLang="en-US" sz="1100" dirty="0" smtClean="0">
              <a:sym typeface="Wingdings" panose="05000000000000000000" pitchFamily="2" charset="2"/>
            </a:endParaRPr>
          </a:p>
          <a:p>
            <a:pPr marL="457200" indent="-457200" defTabSz="454025">
              <a:lnSpc>
                <a:spcPct val="100000"/>
              </a:lnSpc>
              <a:tabLst>
                <a:tab pos="914400" algn="l"/>
              </a:tabLst>
            </a:pPr>
            <a:endParaRPr lang="en-US" altLang="en-US" sz="1100" dirty="0">
              <a:sym typeface="Wingdings" panose="05000000000000000000" pitchFamily="2" charset="2"/>
            </a:endParaRPr>
          </a:p>
          <a:p>
            <a:pPr marL="457200" indent="-457200" defTabSz="454025">
              <a:lnSpc>
                <a:spcPct val="100000"/>
              </a:lnSpc>
              <a:tabLst>
                <a:tab pos="914400" algn="l"/>
              </a:tabLst>
            </a:pPr>
            <a:r>
              <a:rPr lang="en-US" altLang="en-US" sz="2400" dirty="0" smtClean="0">
                <a:sym typeface="Wingdings" panose="05000000000000000000" pitchFamily="2" charset="2"/>
              </a:rPr>
              <a:t>* </a:t>
            </a:r>
            <a:r>
              <a:rPr lang="en-US" altLang="en-US" sz="2400" dirty="0" smtClean="0">
                <a:sym typeface="Wingdings" panose="05000000000000000000" pitchFamily="2" charset="2"/>
              </a:rPr>
              <a:t>Copy at www.StatLit.org/pdf/2015-Schield-USCOTS.pdf</a:t>
            </a:r>
            <a:endParaRPr lang="en-US" alt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851073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457200"/>
            <a:ext cx="8018463" cy="1066800"/>
          </a:xfrm>
        </p:spPr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Major Contributions of Statistics to Human Knowledge</a:t>
            </a:r>
            <a:endParaRPr lang="en-US" altLang="en-US" sz="3200" b="0" dirty="0" smtClean="0">
              <a:latin typeface="Rockwell Extra Bold" panose="02060903040505020403" pitchFamily="18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5600" y="1885950"/>
            <a:ext cx="8572500" cy="4857750"/>
          </a:xfrm>
        </p:spPr>
        <p:txBody>
          <a:bodyPr/>
          <a:lstStyle/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800" b="1" dirty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endParaRPr lang="en-US" altLang="en-US" sz="2800" b="1" dirty="0" smtClean="0">
              <a:sym typeface="Wingdings" panose="05000000000000000000" pitchFamily="2" charset="2"/>
            </a:endParaRPr>
          </a:p>
          <a:p>
            <a:pPr marL="457200" indent="-457200" algn="ctr" defTabSz="454025">
              <a:buNone/>
              <a:tabLst>
                <a:tab pos="914400" algn="l"/>
              </a:tabLst>
            </a:pPr>
            <a:r>
              <a:rPr lang="en-US" altLang="en-US" sz="2000" b="1" dirty="0" smtClean="0">
                <a:sym typeface="Wingdings" panose="05000000000000000000" pitchFamily="2" charset="2"/>
              </a:rPr>
              <a:t>Milo Schield</a:t>
            </a:r>
            <a:endParaRPr lang="en-US" altLang="en-US" sz="2000" dirty="0" smtClean="0">
              <a:sym typeface="Wingdings" panose="05000000000000000000" pitchFamily="2" charset="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3170A-3319-4A0B-8BFD-FEF976CE3C94}" type="slidenum">
              <a:rPr lang="en-US" altLang="en-US" smtClean="0"/>
              <a:pPr/>
              <a:t>12</a:t>
            </a:fld>
            <a:endParaRPr lang="en-US" altLang="en-US" b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12" y="1782762"/>
            <a:ext cx="8686788" cy="460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32930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7815263" y="147638"/>
            <a:ext cx="609600" cy="339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fld id="{6CF4F80A-FDA3-4339-8411-021C9D62A353}" type="slidenum">
              <a:rPr lang="en-US" altLang="en-US" sz="1400" b="1">
                <a:latin typeface="Arial" panose="020B0604020202020204" pitchFamily="34" charset="0"/>
              </a:rPr>
              <a:pPr algn="ctr">
                <a:lnSpc>
                  <a:spcPct val="100000"/>
                </a:lnSpc>
                <a:spcBef>
                  <a:spcPct val="0"/>
                </a:spcBef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457200"/>
            <a:ext cx="8115300" cy="1066800"/>
          </a:xfrm>
        </p:spPr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References</a:t>
            </a:r>
            <a:endParaRPr lang="en-US" altLang="en-US" sz="3200" b="0" dirty="0" smtClean="0">
              <a:latin typeface="Rockwell Extra Bold" panose="02060903040505020403" pitchFamily="18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84150" y="1833562"/>
            <a:ext cx="8807450" cy="4603750"/>
          </a:xfrm>
        </p:spPr>
        <p:txBody>
          <a:bodyPr/>
          <a:lstStyle/>
          <a:p>
            <a:pPr defTabSz="4540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dirty="0" smtClean="0"/>
              <a:t>Cobb, G. (2015</a:t>
            </a:r>
            <a:r>
              <a:rPr lang="en-US" altLang="en-US" sz="2400" dirty="0"/>
              <a:t>). What’s Wrong with Stat 101</a:t>
            </a:r>
            <a:r>
              <a:rPr lang="en-US" altLang="en-US" sz="2400" dirty="0" smtClean="0"/>
              <a:t>?  USCOTS Handout.</a:t>
            </a:r>
          </a:p>
          <a:p>
            <a:pPr defTabSz="4540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dirty="0" smtClean="0"/>
              <a:t>De </a:t>
            </a:r>
            <a:r>
              <a:rPr lang="en-US" altLang="en-US" sz="2400" dirty="0" smtClean="0"/>
              <a:t>Veaux, D. (2015</a:t>
            </a:r>
            <a:r>
              <a:rPr lang="en-US" altLang="en-US" sz="2400" dirty="0"/>
              <a:t>). </a:t>
            </a:r>
            <a:r>
              <a:rPr lang="en-US" altLang="en-US" sz="2400" dirty="0" smtClean="0"/>
              <a:t>Introductory Statistics </a:t>
            </a:r>
            <a:r>
              <a:rPr lang="en-US" altLang="en-US" sz="2400" dirty="0"/>
              <a:t>in </a:t>
            </a:r>
            <a:r>
              <a:rPr lang="en-US" altLang="en-US" sz="2400" dirty="0" smtClean="0"/>
              <a:t>the 21st Century. USCOTS </a:t>
            </a:r>
            <a:r>
              <a:rPr lang="en-US" altLang="en-US" sz="2400" dirty="0" smtClean="0"/>
              <a:t>slides</a:t>
            </a:r>
          </a:p>
          <a:p>
            <a:pPr defTabSz="4540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dirty="0"/>
              <a:t>Schield, Milo (2015).  Ten-year Enrollments Stat I/II at St. Thomas</a:t>
            </a:r>
            <a:br>
              <a:rPr lang="en-US" altLang="en-US" sz="2400" dirty="0"/>
            </a:br>
            <a:r>
              <a:rPr lang="en-US" altLang="en-US" sz="2400" dirty="0"/>
              <a:t>www.StatLit.org/pdf/2015-Schield-UST-Enroll-in-Statistics.pdf</a:t>
            </a:r>
          </a:p>
          <a:p>
            <a:pPr defTabSz="4540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dirty="0"/>
              <a:t>Schield, Milo (2015).  </a:t>
            </a:r>
            <a:r>
              <a:rPr lang="en-US" altLang="en-US" sz="2400" dirty="0" smtClean="0"/>
              <a:t>What is wrong with THE Introductory Statistics Course. www.StatLit.org/pdf/2015-Schield-USCOTS.pdf</a:t>
            </a:r>
          </a:p>
          <a:p>
            <a:pPr defTabSz="454025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dirty="0" smtClean="0"/>
              <a:t>Tintle</a:t>
            </a:r>
            <a:r>
              <a:rPr lang="en-US" altLang="en-US" sz="2400" dirty="0"/>
              <a:t>, Chance, Cobb, Rossman, Roy, Swanson &amp; </a:t>
            </a:r>
            <a:r>
              <a:rPr lang="en-US" altLang="en-US" sz="2400" dirty="0" err="1"/>
              <a:t>VanderStoep</a:t>
            </a:r>
            <a:r>
              <a:rPr lang="en-US" altLang="en-US" sz="2400" dirty="0"/>
              <a:t> (2014)  Challenging the state of the art in post-introductory statistics. </a:t>
            </a:r>
            <a:r>
              <a:rPr lang="en-US" altLang="en-US" sz="2400" dirty="0" smtClean="0"/>
              <a:t> Proceedings </a:t>
            </a:r>
            <a:r>
              <a:rPr lang="en-US" altLang="en-US" sz="2400" dirty="0"/>
              <a:t>59th ISI World Statistics Congress.  P. 295-300.   </a:t>
            </a:r>
            <a:r>
              <a:rPr lang="en-US" altLang="en-US" sz="2400" dirty="0" smtClean="0"/>
              <a:t>http</a:t>
            </a:r>
            <a:r>
              <a:rPr lang="en-US" altLang="en-US" sz="2400" dirty="0"/>
              <a:t>://2013.isiproceedings.org/Files/IPS032-P1-S.pdf</a:t>
            </a:r>
            <a:endParaRPr lang="en-US" altLang="en-US" dirty="0" smtClean="0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6DEC6-9B32-40D5-8444-0835B81D8266}" type="slidenum">
              <a:rPr lang="en-US" altLang="en-US" smtClean="0"/>
              <a:pPr/>
              <a:t>13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933181617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2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Cobb 1:</a:t>
            </a:r>
            <a:br>
              <a:rPr lang="en-US" altLang="en-US" sz="3200" b="0" dirty="0" smtClean="0">
                <a:latin typeface="Rockwell Extra Bold" panose="02060903040505020403" pitchFamily="18" charset="0"/>
              </a:rPr>
            </a:br>
            <a:r>
              <a:rPr lang="en-US" altLang="en-US" sz="3200" b="0" dirty="0" smtClean="0">
                <a:latin typeface="Rockwell Extra Bold" panose="02060903040505020403" pitchFamily="18" charset="0"/>
              </a:rPr>
              <a:t>What’s wrong with Stat 101?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050" y="1789113"/>
            <a:ext cx="8591550" cy="4840287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800" b="1" dirty="0" smtClean="0"/>
              <a:t>Context</a:t>
            </a:r>
            <a:r>
              <a:rPr lang="en-US" sz="2800" dirty="0" smtClean="0"/>
              <a:t>: Peripheral in math; central in statistics.   </a:t>
            </a:r>
          </a:p>
          <a:p>
            <a:pPr>
              <a:spcBef>
                <a:spcPts val="1800"/>
              </a:spcBef>
            </a:pPr>
            <a:r>
              <a:rPr lang="en-US" sz="2800" b="1" dirty="0" smtClean="0"/>
              <a:t>Algorithmic thinking</a:t>
            </a:r>
            <a:r>
              <a:rPr lang="en-US" sz="2800" dirty="0" smtClean="0"/>
              <a:t>: Mt. Holyoke students do this in an introductory course with no prerequisite.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Experience: nothing </a:t>
            </a:r>
            <a:r>
              <a:rPr lang="en-US" sz="2800" dirty="0"/>
              <a:t>motivates </a:t>
            </a:r>
            <a:r>
              <a:rPr lang="en-US" sz="2800" b="1" dirty="0"/>
              <a:t>students</a:t>
            </a:r>
            <a:r>
              <a:rPr lang="en-US" sz="2800" dirty="0"/>
              <a:t> to </a:t>
            </a:r>
            <a:r>
              <a:rPr lang="en-US" sz="2800" dirty="0" smtClean="0"/>
              <a:t>learn </a:t>
            </a:r>
            <a:r>
              <a:rPr lang="en-US" sz="2800" b="1" dirty="0"/>
              <a:t>statistics</a:t>
            </a:r>
            <a:r>
              <a:rPr lang="en-US" sz="2800" dirty="0"/>
              <a:t> as effectively as </a:t>
            </a:r>
            <a:r>
              <a:rPr lang="en-US" sz="2800" dirty="0" smtClean="0"/>
              <a:t>an unsolved </a:t>
            </a:r>
            <a:r>
              <a:rPr lang="en-US" sz="2800" dirty="0"/>
              <a:t>applied </a:t>
            </a:r>
            <a:r>
              <a:rPr lang="en-US" sz="2800" dirty="0" smtClean="0"/>
              <a:t>problem</a:t>
            </a:r>
            <a:endParaRPr lang="en-US" altLang="en-US" sz="3000" dirty="0" smtClean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273050" y="4965700"/>
            <a:ext cx="8772525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i="1" dirty="0" smtClean="0"/>
              <a:t>Schield: </a:t>
            </a:r>
            <a:br>
              <a:rPr lang="en-US" altLang="en-US" sz="2800" i="1" dirty="0" smtClean="0"/>
            </a:br>
            <a:r>
              <a:rPr lang="en-US" altLang="en-US" sz="2800" i="1" dirty="0" smtClean="0"/>
              <a:t>Q. What is context? Data context | student context?</a:t>
            </a:r>
          </a:p>
          <a:p>
            <a:r>
              <a:rPr lang="en-US" altLang="en-US" sz="2800" i="1" dirty="0" smtClean="0"/>
              <a:t>Q. Algorithmic?  Rank?  Median?  OLS?  Standardizing?</a:t>
            </a:r>
          </a:p>
          <a:p>
            <a:r>
              <a:rPr lang="en-US" sz="2800" i="1" dirty="0" smtClean="0"/>
              <a:t>Q. </a:t>
            </a:r>
            <a:r>
              <a:rPr lang="en-US" sz="2800" i="1" dirty="0" smtClean="0"/>
              <a:t>Mt. Holyoke students or all students?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873688701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3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Cobb 2:</a:t>
            </a:r>
            <a:br>
              <a:rPr lang="en-US" altLang="en-US" sz="3200" b="0" dirty="0" smtClean="0">
                <a:latin typeface="Rockwell Extra Bold" panose="02060903040505020403" pitchFamily="18" charset="0"/>
              </a:rPr>
            </a:br>
            <a:r>
              <a:rPr lang="en-US" altLang="en-US" sz="3200" b="0" dirty="0" smtClean="0">
                <a:latin typeface="Rockwell Extra Bold" panose="02060903040505020403" pitchFamily="18" charset="0"/>
              </a:rPr>
              <a:t>What’s wrong with Stat 101?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050" y="1789113"/>
            <a:ext cx="8591550" cy="4840287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We spend </a:t>
            </a:r>
            <a:r>
              <a:rPr lang="en-US" sz="2800" b="1" dirty="0" smtClean="0"/>
              <a:t>too little </a:t>
            </a:r>
            <a:r>
              <a:rPr lang="en-US" sz="2800" dirty="0" smtClean="0"/>
              <a:t>time on randomized assignment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b="1" dirty="0" smtClean="0"/>
              <a:t>Don’t </a:t>
            </a:r>
            <a:r>
              <a:rPr lang="en-US" sz="2800" dirty="0" smtClean="0"/>
              <a:t>study relation b/t study design &amp; scope of inference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We </a:t>
            </a:r>
            <a:r>
              <a:rPr lang="en-US" sz="2800" b="1" dirty="0" smtClean="0"/>
              <a:t>don’t</a:t>
            </a:r>
            <a:r>
              <a:rPr lang="en-US" sz="2800" dirty="0" smtClean="0"/>
              <a:t> teach Bayesian thinking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We </a:t>
            </a:r>
            <a:r>
              <a:rPr lang="en-US" sz="2800" b="1" dirty="0" smtClean="0"/>
              <a:t>ignore</a:t>
            </a:r>
            <a:r>
              <a:rPr lang="en-US" sz="2800" dirty="0" smtClean="0"/>
              <a:t> most of the steps in the scientific process. We encourage a mistaken view of statistics as separate from scientific thinking.  </a:t>
            </a:r>
          </a:p>
          <a:p>
            <a:pPr marL="0" indent="0">
              <a:buNone/>
            </a:pPr>
            <a:endParaRPr lang="en-US" sz="2800" b="1" dirty="0" smtClean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273050" y="5346700"/>
            <a:ext cx="8772525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i="1" dirty="0" smtClean="0"/>
              <a:t>Agreed!   But are any of these relevant if we aren’t interested in </a:t>
            </a:r>
            <a:r>
              <a:rPr lang="en-US" altLang="en-US" sz="3200" i="1" dirty="0" smtClean="0"/>
              <a:t>causation or confounding?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5965314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4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De Veaux 1: </a:t>
            </a:r>
            <a:br>
              <a:rPr lang="en-US" altLang="en-US" sz="3200" b="0" dirty="0" smtClean="0">
                <a:latin typeface="Rockwell Extra Bold" panose="02060903040505020403" pitchFamily="18" charset="0"/>
              </a:rPr>
            </a:br>
            <a:r>
              <a:rPr lang="en-US" altLang="en-US" sz="3200" b="0" dirty="0" smtClean="0">
                <a:latin typeface="Rockwell Extra Bold" panose="02060903040505020403" pitchFamily="18" charset="0"/>
              </a:rPr>
              <a:t>What </a:t>
            </a:r>
            <a:r>
              <a:rPr lang="en-US" altLang="en-US" sz="3200" b="0" dirty="0">
                <a:latin typeface="Rockwell Extra Bold" panose="02060903040505020403" pitchFamily="18" charset="0"/>
              </a:rPr>
              <a:t>Keeps Me Up At Night</a:t>
            </a:r>
            <a:endParaRPr lang="en-US" altLang="en-US" sz="3200" b="0" dirty="0" smtClean="0">
              <a:latin typeface="Rockwell Extra Bold" panose="02060903040505020403" pitchFamily="18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150" y="1789113"/>
            <a:ext cx="8858250" cy="4840287"/>
          </a:xfrm>
        </p:spPr>
        <p:txBody>
          <a:bodyPr/>
          <a:lstStyle/>
          <a:p>
            <a:pPr marL="0" indent="0" defTabSz="454025">
              <a:spcBef>
                <a:spcPts val="1800"/>
              </a:spcBef>
              <a:buNone/>
            </a:pPr>
            <a:r>
              <a:rPr lang="en-US" altLang="en-US" sz="2800" dirty="0" smtClean="0"/>
              <a:t>Dick: I worry about </a:t>
            </a:r>
            <a:r>
              <a:rPr lang="en-US" altLang="en-US" sz="2800" b="1" dirty="0" smtClean="0"/>
              <a:t>Data Scientists</a:t>
            </a:r>
            <a:r>
              <a:rPr lang="en-US" altLang="en-US" sz="2800" dirty="0" smtClean="0"/>
              <a:t> teaching </a:t>
            </a:r>
            <a:r>
              <a:rPr lang="en-US" altLang="en-US" sz="2800" b="1" dirty="0" smtClean="0"/>
              <a:t>our course</a:t>
            </a:r>
            <a:r>
              <a:rPr lang="en-US" altLang="en-US" sz="2800" dirty="0" smtClean="0"/>
              <a:t>.</a:t>
            </a:r>
            <a:br>
              <a:rPr lang="en-US" altLang="en-US" sz="2800" dirty="0" smtClean="0"/>
            </a:br>
            <a:r>
              <a:rPr lang="en-US" altLang="en-US" sz="2800" dirty="0" smtClean="0"/>
              <a:t>	</a:t>
            </a:r>
            <a:r>
              <a:rPr lang="en-US" altLang="en-US" sz="2400" i="1" dirty="0" smtClean="0"/>
              <a:t>Most intro stats courses are taught outside math-stats. </a:t>
            </a:r>
            <a:br>
              <a:rPr lang="en-US" altLang="en-US" sz="2400" i="1" dirty="0" smtClean="0"/>
            </a:br>
            <a:r>
              <a:rPr lang="en-US" altLang="en-US" sz="2400" dirty="0" smtClean="0"/>
              <a:t>      </a:t>
            </a:r>
            <a:r>
              <a:rPr lang="en-US" altLang="en-US" sz="2400" i="1" dirty="0" smtClean="0"/>
              <a:t>That horse left the barn a long time ago. </a:t>
            </a:r>
            <a:endParaRPr lang="en-US" altLang="en-US" sz="2400" i="1" dirty="0"/>
          </a:p>
          <a:p>
            <a:pPr marL="406400" indent="-406400" defTabSz="454025">
              <a:spcBef>
                <a:spcPts val="1800"/>
              </a:spcBef>
              <a:buNone/>
            </a:pPr>
            <a:r>
              <a:rPr lang="en-US" altLang="en-US" sz="2800" dirty="0"/>
              <a:t>Dick: Students think </a:t>
            </a:r>
            <a:r>
              <a:rPr lang="en-US" altLang="en-US" sz="2800" b="1" dirty="0"/>
              <a:t>stats</a:t>
            </a:r>
            <a:r>
              <a:rPr lang="en-US" altLang="en-US" sz="2800" dirty="0"/>
              <a:t> is irrelevant for their </a:t>
            </a:r>
            <a:r>
              <a:rPr lang="en-US" altLang="en-US" sz="2800" dirty="0" smtClean="0"/>
              <a:t>lives/work</a:t>
            </a:r>
            <a:br>
              <a:rPr lang="en-US" altLang="en-US" sz="2800" dirty="0" smtClean="0"/>
            </a:br>
            <a:r>
              <a:rPr lang="en-US" altLang="en-US" sz="2400" i="1" dirty="0" smtClean="0"/>
              <a:t>If ‘statistics’ means ‘statistical inference”, isn’t </a:t>
            </a:r>
            <a:r>
              <a:rPr lang="en-US" altLang="en-US" sz="2400" i="1" dirty="0"/>
              <a:t>this justified?</a:t>
            </a:r>
          </a:p>
          <a:p>
            <a:pPr marL="406400" indent="-406400" defTabSz="454025">
              <a:spcBef>
                <a:spcPts val="1800"/>
              </a:spcBef>
              <a:buNone/>
            </a:pPr>
            <a:r>
              <a:rPr lang="en-US" altLang="en-US" sz="2800" dirty="0" smtClean="0"/>
              <a:t>Dick: “Students think Stats is essentially </a:t>
            </a:r>
            <a:r>
              <a:rPr lang="en-US" altLang="en-US" sz="2800" dirty="0" err="1" smtClean="0"/>
              <a:t>uni</a:t>
            </a:r>
            <a:r>
              <a:rPr lang="en-US" altLang="en-US" sz="2800" dirty="0" smtClean="0"/>
              <a:t>/bi-</a:t>
            </a:r>
            <a:r>
              <a:rPr lang="en-US" altLang="en-US" sz="2800" dirty="0" err="1" smtClean="0"/>
              <a:t>variate</a:t>
            </a:r>
            <a:r>
              <a:rPr lang="en-US" altLang="en-US" sz="2700" dirty="0" smtClean="0"/>
              <a:t>”</a:t>
            </a:r>
            <a:br>
              <a:rPr lang="en-US" altLang="en-US" sz="2700" dirty="0" smtClean="0"/>
            </a:br>
            <a:r>
              <a:rPr lang="en-US" altLang="en-US" sz="2400" i="1" dirty="0" smtClean="0"/>
              <a:t>	Does any intro text </a:t>
            </a:r>
            <a:r>
              <a:rPr lang="en-US" altLang="en-US" sz="2400" i="1" dirty="0" smtClean="0"/>
              <a:t>use multivariate </a:t>
            </a:r>
            <a:r>
              <a:rPr lang="en-US" altLang="en-US" sz="2400" i="1" dirty="0" smtClean="0"/>
              <a:t>to illustrate confounding?</a:t>
            </a:r>
          </a:p>
          <a:p>
            <a:pPr marL="406400" indent="-406400" defTabSz="454025">
              <a:spcBef>
                <a:spcPts val="1800"/>
              </a:spcBef>
              <a:buNone/>
            </a:pPr>
            <a:r>
              <a:rPr lang="en-US" altLang="en-US" sz="2800" dirty="0" smtClean="0"/>
              <a:t>Dick: We continue to change </a:t>
            </a:r>
            <a:r>
              <a:rPr lang="en-US" altLang="en-US" sz="2800" b="1" dirty="0" smtClean="0"/>
              <a:t>the course</a:t>
            </a:r>
            <a:r>
              <a:rPr lang="en-US" altLang="en-US" sz="2800" dirty="0" smtClean="0"/>
              <a:t> around the edges. </a:t>
            </a:r>
            <a:br>
              <a:rPr lang="en-US" altLang="en-US" sz="2800" dirty="0" smtClean="0"/>
            </a:br>
            <a:r>
              <a:rPr lang="en-US" altLang="en-US" sz="2400" i="1" dirty="0" smtClean="0"/>
              <a:t>Is </a:t>
            </a:r>
            <a:r>
              <a:rPr lang="en-US" altLang="en-US" sz="2400" i="1" dirty="0" smtClean="0"/>
              <a:t>that </a:t>
            </a:r>
            <a:r>
              <a:rPr lang="en-US" altLang="en-US" sz="2400" i="1" dirty="0" smtClean="0"/>
              <a:t>because we are </a:t>
            </a:r>
            <a:r>
              <a:rPr lang="en-US" altLang="en-US" sz="2400" i="1" dirty="0"/>
              <a:t>f</a:t>
            </a:r>
            <a:r>
              <a:rPr lang="en-US" altLang="en-US" sz="2400" i="1" dirty="0" smtClean="0"/>
              <a:t>ixated on having just “one course”?</a:t>
            </a:r>
          </a:p>
          <a:p>
            <a:pPr marL="0" indent="0" defTabSz="454025">
              <a:spcBef>
                <a:spcPts val="600"/>
              </a:spcBef>
              <a:buNone/>
            </a:pPr>
            <a:endParaRPr lang="en-US" altLang="en-US" sz="2800" dirty="0" smtClean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257336310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5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De Veaux 2: </a:t>
            </a:r>
            <a:br>
              <a:rPr lang="en-US" altLang="en-US" sz="3200" b="0" dirty="0" smtClean="0">
                <a:latin typeface="Rockwell Extra Bold" panose="02060903040505020403" pitchFamily="18" charset="0"/>
              </a:rPr>
            </a:br>
            <a:r>
              <a:rPr lang="en-US" altLang="en-US" sz="3200" b="0" dirty="0" smtClean="0">
                <a:latin typeface="Rockwell Extra Bold" panose="02060903040505020403" pitchFamily="18" charset="0"/>
              </a:rPr>
              <a:t>The Problem &amp; Take Away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150" y="1789113"/>
            <a:ext cx="8858250" cy="4840287"/>
          </a:xfrm>
        </p:spPr>
        <p:txBody>
          <a:bodyPr/>
          <a:lstStyle/>
          <a:p>
            <a:pPr marL="0" indent="0" defTabSz="454025">
              <a:spcBef>
                <a:spcPts val="0"/>
              </a:spcBef>
              <a:buNone/>
            </a:pPr>
            <a:r>
              <a:rPr lang="en-US" altLang="en-US" sz="2800" b="1" dirty="0" smtClean="0"/>
              <a:t>The Problem: </a:t>
            </a:r>
          </a:p>
          <a:p>
            <a:pPr marL="0" indent="0" defTabSz="454025">
              <a:spcBef>
                <a:spcPts val="600"/>
              </a:spcBef>
              <a:buNone/>
            </a:pPr>
            <a:r>
              <a:rPr lang="en-US" altLang="en-US" sz="2800" dirty="0" smtClean="0"/>
              <a:t>We teach the wrong stuff, the wrong way in wrong order.</a:t>
            </a:r>
            <a:br>
              <a:rPr lang="en-US" altLang="en-US" sz="2800" dirty="0" smtClean="0"/>
            </a:br>
            <a:r>
              <a:rPr lang="en-US" altLang="en-US" sz="2400" dirty="0" smtClean="0"/>
              <a:t>       </a:t>
            </a:r>
            <a:r>
              <a:rPr lang="en-US" altLang="en-US" sz="2400" i="1" dirty="0" smtClean="0"/>
              <a:t>This presumes we know what is right in teaching statistics. </a:t>
            </a:r>
            <a:endParaRPr lang="en-US" altLang="en-US" sz="2400" i="1" dirty="0"/>
          </a:p>
          <a:p>
            <a:pPr marL="457200" indent="-457200" defTabSz="454025">
              <a:spcBef>
                <a:spcPts val="600"/>
              </a:spcBef>
              <a:buNone/>
            </a:pPr>
            <a:endParaRPr lang="en-US" altLang="en-US" sz="2800" b="1" dirty="0" smtClean="0"/>
          </a:p>
          <a:p>
            <a:pPr marL="457200" indent="-457200" defTabSz="454025">
              <a:spcBef>
                <a:spcPts val="600"/>
              </a:spcBef>
              <a:buNone/>
            </a:pPr>
            <a:endParaRPr lang="en-US" altLang="en-US" sz="2800" b="1" dirty="0"/>
          </a:p>
          <a:p>
            <a:pPr marL="457200" indent="-457200" defTabSz="454025">
              <a:spcBef>
                <a:spcPts val="600"/>
              </a:spcBef>
              <a:buNone/>
            </a:pPr>
            <a:r>
              <a:rPr lang="en-US" altLang="en-US" sz="2800" b="1" dirty="0" smtClean="0"/>
              <a:t>I </a:t>
            </a:r>
            <a:r>
              <a:rPr lang="en-US" altLang="en-US" sz="2800" b="1" dirty="0"/>
              <a:t>want my students to take away:</a:t>
            </a:r>
          </a:p>
          <a:p>
            <a:pPr marL="457200" indent="-457200" defTabSz="454025">
              <a:spcBef>
                <a:spcPts val="600"/>
              </a:spcBef>
              <a:buNone/>
            </a:pPr>
            <a:r>
              <a:rPr lang="en-US" altLang="en-US" sz="2800" dirty="0"/>
              <a:t>1. Idea that stats is relevant, intuitive, cool and “valuable” </a:t>
            </a:r>
            <a:br>
              <a:rPr lang="en-US" altLang="en-US" sz="2800" dirty="0"/>
            </a:br>
            <a:r>
              <a:rPr lang="en-US" altLang="en-US" sz="2400" i="1" dirty="0" smtClean="0"/>
              <a:t>Do we agree on what </a:t>
            </a:r>
            <a:r>
              <a:rPr lang="en-US" altLang="en-US" sz="2400" i="1" dirty="0"/>
              <a:t>is essential </a:t>
            </a:r>
            <a:r>
              <a:rPr lang="en-US" altLang="en-US" sz="2400" i="1" dirty="0" smtClean="0"/>
              <a:t>and valuable about </a:t>
            </a:r>
            <a:r>
              <a:rPr lang="en-US" altLang="en-US" sz="2400" i="1" dirty="0"/>
              <a:t>statistics? </a:t>
            </a:r>
          </a:p>
          <a:p>
            <a:pPr marL="406400" indent="-406400" defTabSz="454025">
              <a:spcBef>
                <a:spcPts val="600"/>
              </a:spcBef>
              <a:buNone/>
            </a:pPr>
            <a:r>
              <a:rPr lang="en-US" altLang="en-US" sz="2800" dirty="0"/>
              <a:t>2. Healthy skepticism for data quality, models and inference.</a:t>
            </a:r>
            <a:br>
              <a:rPr lang="en-US" altLang="en-US" sz="2800" dirty="0"/>
            </a:br>
            <a:r>
              <a:rPr lang="en-US" altLang="en-US" sz="2400" i="1" dirty="0"/>
              <a:t>Will they see value or relevance if </a:t>
            </a:r>
            <a:r>
              <a:rPr lang="en-US" altLang="en-US" sz="2400" i="1" dirty="0" smtClean="0"/>
              <a:t>we promote healthy skepticism?</a:t>
            </a:r>
            <a:endParaRPr lang="en-US" altLang="en-US" sz="2400" i="1" dirty="0"/>
          </a:p>
          <a:p>
            <a:pPr marL="406400" indent="-406400" defTabSz="454025">
              <a:spcBef>
                <a:spcPts val="600"/>
              </a:spcBef>
              <a:buNone/>
            </a:pPr>
            <a:endParaRPr lang="en-US" altLang="en-US" sz="2400" dirty="0" smtClean="0"/>
          </a:p>
          <a:p>
            <a:pPr marL="406400" lvl="1" indent="-406400" defTabSz="454025">
              <a:spcBef>
                <a:spcPts val="600"/>
              </a:spcBef>
              <a:buNone/>
            </a:pPr>
            <a:endParaRPr lang="en-US" altLang="en-US" sz="2400" dirty="0" smtClean="0"/>
          </a:p>
          <a:p>
            <a:pPr marL="406400" indent="-406400" defTabSz="454025">
              <a:spcBef>
                <a:spcPts val="600"/>
              </a:spcBef>
              <a:buNone/>
            </a:pPr>
            <a:endParaRPr lang="en-US" altLang="en-US" sz="2800" dirty="0" smtClean="0"/>
          </a:p>
          <a:p>
            <a:pPr marL="0" indent="0" defTabSz="454025">
              <a:spcBef>
                <a:spcPts val="600"/>
              </a:spcBef>
              <a:buNone/>
            </a:pPr>
            <a:endParaRPr lang="en-US" altLang="en-US" sz="2800" dirty="0" smtClean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806143336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6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De Veaux 3:</a:t>
            </a:r>
            <a:br>
              <a:rPr lang="en-US" altLang="en-US" sz="3200" b="0" dirty="0" smtClean="0">
                <a:latin typeface="Rockwell Extra Bold" panose="02060903040505020403" pitchFamily="18" charset="0"/>
              </a:rPr>
            </a:br>
            <a:r>
              <a:rPr lang="en-US" altLang="en-US" sz="3200" b="0" dirty="0" smtClean="0">
                <a:latin typeface="Rockwell Extra Bold" panose="02060903040505020403" pitchFamily="18" charset="0"/>
              </a:rPr>
              <a:t>Advice &amp; Where Are We?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150" y="1789113"/>
            <a:ext cx="8858250" cy="4840287"/>
          </a:xfrm>
        </p:spPr>
        <p:txBody>
          <a:bodyPr/>
          <a:lstStyle/>
          <a:p>
            <a:pPr marL="0" indent="0" defTabSz="454025">
              <a:spcBef>
                <a:spcPts val="0"/>
              </a:spcBef>
              <a:buNone/>
            </a:pPr>
            <a:r>
              <a:rPr lang="en-US" altLang="en-US" sz="2800" b="1" dirty="0" smtClean="0"/>
              <a:t>Recommendations for Cool Stuff:</a:t>
            </a:r>
          </a:p>
          <a:p>
            <a:pPr marL="0" indent="0" defTabSz="454025">
              <a:spcBef>
                <a:spcPts val="0"/>
              </a:spcBef>
              <a:buNone/>
            </a:pPr>
            <a:r>
              <a:rPr lang="en-US" altLang="en-US" sz="2800" dirty="0" smtClean="0"/>
              <a:t>1. Introduce models early; motivate </a:t>
            </a:r>
            <a:r>
              <a:rPr lang="en-US" altLang="en-US" sz="2800" dirty="0" err="1" smtClean="0"/>
              <a:t>uni</a:t>
            </a:r>
            <a:r>
              <a:rPr lang="en-US" altLang="en-US" sz="2800" dirty="0" smtClean="0"/>
              <a:t>/bi-</a:t>
            </a:r>
            <a:r>
              <a:rPr lang="en-US" altLang="en-US" sz="2800" dirty="0" err="1" smtClean="0"/>
              <a:t>variate</a:t>
            </a:r>
            <a:r>
              <a:rPr lang="en-US" altLang="en-US" sz="2800" dirty="0" smtClean="0"/>
              <a:t> questions</a:t>
            </a:r>
            <a:br>
              <a:rPr lang="en-US" altLang="en-US" sz="2800" dirty="0" smtClean="0"/>
            </a:br>
            <a:r>
              <a:rPr lang="en-US" altLang="en-US" sz="2400" dirty="0" smtClean="0"/>
              <a:t>     </a:t>
            </a:r>
            <a:r>
              <a:rPr lang="en-US" altLang="en-US" sz="2400" i="1" dirty="0" smtClean="0"/>
              <a:t>Does introducing models w/o inference promote bad practice.</a:t>
            </a:r>
          </a:p>
          <a:p>
            <a:pPr marL="0" indent="0" defTabSz="454025">
              <a:spcBef>
                <a:spcPts val="1200"/>
              </a:spcBef>
              <a:buNone/>
            </a:pPr>
            <a:r>
              <a:rPr lang="en-US" altLang="en-US" sz="2800" dirty="0" smtClean="0"/>
              <a:t>2. Omit math of sampling distributions; omit some methods. </a:t>
            </a:r>
            <a:br>
              <a:rPr lang="en-US" altLang="en-US" sz="2800" dirty="0" smtClean="0"/>
            </a:br>
            <a:r>
              <a:rPr lang="en-US" altLang="en-US" sz="2400" dirty="0" smtClean="0"/>
              <a:t>     </a:t>
            </a:r>
            <a:r>
              <a:rPr lang="en-US" altLang="en-US" sz="2400" i="1" dirty="0" smtClean="0"/>
              <a:t>Do you do this – or will you do this – in any of your texts?</a:t>
            </a:r>
          </a:p>
          <a:p>
            <a:pPr marL="0" indent="0" defTabSz="454025">
              <a:spcBef>
                <a:spcPts val="1200"/>
              </a:spcBef>
              <a:buNone/>
            </a:pPr>
            <a:endParaRPr lang="en-US" altLang="en-US" sz="2800" b="1" dirty="0" smtClean="0"/>
          </a:p>
          <a:p>
            <a:pPr marL="0" indent="0" defTabSz="454025">
              <a:spcBef>
                <a:spcPts val="1200"/>
              </a:spcBef>
              <a:buNone/>
            </a:pPr>
            <a:r>
              <a:rPr lang="en-US" altLang="en-US" sz="2800" b="1" dirty="0" smtClean="0"/>
              <a:t>Where are we?</a:t>
            </a:r>
          </a:p>
          <a:p>
            <a:pPr marL="0" indent="0" defTabSz="454025">
              <a:spcBef>
                <a:spcPts val="1200"/>
              </a:spcBef>
              <a:buNone/>
            </a:pPr>
            <a:r>
              <a:rPr lang="en-US" altLang="en-US" sz="2800" dirty="0" smtClean="0"/>
              <a:t>Statistics is more than a collection of tools.</a:t>
            </a:r>
            <a:br>
              <a:rPr lang="en-US" altLang="en-US" sz="2800" dirty="0" smtClean="0"/>
            </a:br>
            <a:r>
              <a:rPr lang="en-US" altLang="en-US" sz="2400" i="1" dirty="0" smtClean="0"/>
              <a:t>      What do we do to support this?  Where do statistics come from?</a:t>
            </a:r>
            <a:br>
              <a:rPr lang="en-US" altLang="en-US" sz="2400" i="1" dirty="0" smtClean="0"/>
            </a:br>
            <a:r>
              <a:rPr lang="en-US" altLang="en-US" sz="2400" i="1" dirty="0" smtClean="0"/>
              <a:t>       How can statistics be influenced? Can significance be influenced?</a:t>
            </a:r>
            <a:endParaRPr lang="en-US" altLang="en-US" sz="2400" i="1" dirty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664452230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7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>
                <a:latin typeface="Rockwell Extra Bold" panose="02060903040505020403" pitchFamily="18" charset="0"/>
              </a:rPr>
              <a:t>What is </a:t>
            </a:r>
            <a:r>
              <a:rPr lang="en-US" altLang="en-US" sz="3200" b="0" dirty="0" smtClean="0">
                <a:latin typeface="Rockwell Extra Bold" panose="02060903040505020403" pitchFamily="18" charset="0"/>
              </a:rPr>
              <a:t>wrong </a:t>
            </a:r>
            <a:r>
              <a:rPr lang="en-US" altLang="en-US" sz="3200" b="0" dirty="0">
                <a:latin typeface="Rockwell Extra Bold" panose="02060903040505020403" pitchFamily="18" charset="0"/>
              </a:rPr>
              <a:t>with </a:t>
            </a:r>
            <a:r>
              <a:rPr lang="en-US" altLang="en-US" sz="3200" b="0" dirty="0" smtClean="0">
                <a:latin typeface="Rockwell Extra Bold" panose="02060903040505020403" pitchFamily="18" charset="0"/>
              </a:rPr>
              <a:t>Stat 101? Schield 1</a:t>
            </a:r>
            <a:endParaRPr lang="en-US" altLang="en-US" sz="3200" b="0" dirty="0" smtClean="0">
              <a:latin typeface="Rockwell Extra Bold" panose="02060903040505020403" pitchFamily="18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050" y="1789113"/>
            <a:ext cx="8591550" cy="4840287"/>
          </a:xfrm>
        </p:spPr>
        <p:txBody>
          <a:bodyPr/>
          <a:lstStyle/>
          <a:p>
            <a:pPr marL="0" indent="0" defTabSz="454025">
              <a:spcBef>
                <a:spcPts val="600"/>
              </a:spcBef>
              <a:buNone/>
            </a:pPr>
            <a:r>
              <a:rPr lang="en-US" altLang="en-US" sz="3000" dirty="0" smtClean="0"/>
              <a:t>Wrong question!  First answer these:</a:t>
            </a:r>
            <a:endParaRPr lang="en-US" altLang="en-US" sz="3000" dirty="0" smtClean="0"/>
          </a:p>
          <a:p>
            <a:pPr defTabSz="454025">
              <a:spcBef>
                <a:spcPts val="600"/>
              </a:spcBef>
            </a:pPr>
            <a:r>
              <a:rPr lang="en-US" sz="2800" dirty="0" smtClean="0"/>
              <a:t>Who are </a:t>
            </a:r>
            <a:r>
              <a:rPr lang="en-US" sz="2800" dirty="0" smtClean="0"/>
              <a:t>the</a:t>
            </a:r>
            <a:r>
              <a:rPr lang="en-US" sz="2800" dirty="0" smtClean="0"/>
              <a:t> </a:t>
            </a:r>
            <a:r>
              <a:rPr lang="en-US" sz="2800" dirty="0" smtClean="0"/>
              <a:t>students in Stat 101? </a:t>
            </a:r>
          </a:p>
          <a:p>
            <a:pPr defTabSz="454025">
              <a:spcBef>
                <a:spcPts val="600"/>
              </a:spcBef>
            </a:pPr>
            <a:r>
              <a:rPr lang="en-US" sz="2800" dirty="0" smtClean="0"/>
              <a:t>What are </a:t>
            </a:r>
            <a:r>
              <a:rPr lang="en-US" sz="2800" dirty="0" smtClean="0"/>
              <a:t>their</a:t>
            </a:r>
            <a:r>
              <a:rPr lang="en-US" sz="2800" dirty="0" smtClean="0"/>
              <a:t> </a:t>
            </a:r>
            <a:r>
              <a:rPr lang="en-US" sz="2800" dirty="0" smtClean="0"/>
              <a:t>aptitudes, goals and attitudes?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229393" y="4125930"/>
            <a:ext cx="835025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4025"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 smtClean="0"/>
              <a:t>Then answer this:</a:t>
            </a:r>
          </a:p>
          <a:p>
            <a:pPr marL="457200" indent="-457200" defTabSz="454025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What </a:t>
            </a:r>
            <a:r>
              <a:rPr lang="en-US" altLang="en-US" sz="2800" dirty="0" smtClean="0"/>
              <a:t>are the primary contributions of statistics </a:t>
            </a:r>
            <a:br>
              <a:rPr lang="en-US" altLang="en-US" sz="2800" dirty="0" smtClean="0"/>
            </a:br>
            <a:r>
              <a:rPr lang="en-US" altLang="en-US" sz="2800" dirty="0" smtClean="0"/>
              <a:t>to human knowledge?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84150" y="3850393"/>
            <a:ext cx="8153400" cy="1270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29393" y="5969077"/>
            <a:ext cx="8635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4025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My </a:t>
            </a:r>
            <a:r>
              <a:rPr lang="en-US" altLang="en-US" sz="2400" dirty="0" smtClean="0"/>
              <a:t>answers </a:t>
            </a:r>
            <a:r>
              <a:rPr lang="en-US" altLang="en-US" sz="2400" dirty="0" smtClean="0"/>
              <a:t>are at www.StatLit.org/pdf/2015-Schield-USCOTS.pdf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98954376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8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College Students</a:t>
            </a:r>
            <a:br>
              <a:rPr lang="en-US" altLang="en-US" sz="3200" b="0" dirty="0" smtClean="0">
                <a:latin typeface="Rockwell Extra Bold" panose="02060903040505020403" pitchFamily="18" charset="0"/>
              </a:rPr>
            </a:br>
            <a:r>
              <a:rPr lang="en-US" altLang="en-US" sz="3200" b="0" dirty="0" smtClean="0">
                <a:latin typeface="Rockwell Extra Bold" panose="02060903040505020403" pitchFamily="18" charset="0"/>
              </a:rPr>
              <a:t>What are their aptitudes?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6571" y="1789113"/>
            <a:ext cx="8490858" cy="4840287"/>
          </a:xfrm>
        </p:spPr>
        <p:txBody>
          <a:bodyPr/>
          <a:lstStyle/>
          <a:p>
            <a:pPr marL="0" indent="0" defTabSz="454025">
              <a:buFontTx/>
              <a:buNone/>
            </a:pPr>
            <a:r>
              <a:rPr lang="en-US" altLang="en-US" sz="2800" dirty="0" smtClean="0"/>
              <a:t>.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50" y="1776413"/>
            <a:ext cx="8353880" cy="500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6758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F8397F-D330-4807-8B9C-08F768CDD57A}" type="slidenum">
              <a:rPr lang="en-US" altLang="en-US" sz="1400">
                <a:latin typeface="Arial" panose="020B0604020202020204" pitchFamily="34" charset="0"/>
              </a:rPr>
              <a:pPr/>
              <a:t>9</a:t>
            </a:fld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0" dirty="0" smtClean="0">
                <a:latin typeface="Rockwell Extra Bold" panose="02060903040505020403" pitchFamily="18" charset="0"/>
              </a:rPr>
              <a:t>Stat 101 students:</a:t>
            </a:r>
            <a:br>
              <a:rPr lang="en-US" altLang="en-US" sz="3200" b="0" dirty="0" smtClean="0">
                <a:latin typeface="Rockwell Extra Bold" panose="02060903040505020403" pitchFamily="18" charset="0"/>
              </a:rPr>
            </a:br>
            <a:r>
              <a:rPr lang="en-US" altLang="en-US" sz="3200" b="0" dirty="0" smtClean="0">
                <a:latin typeface="Rockwell Extra Bold" panose="02060903040505020403" pitchFamily="18" charset="0"/>
              </a:rPr>
              <a:t>What are their goals?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6571" y="1789113"/>
            <a:ext cx="8490858" cy="4840287"/>
          </a:xfrm>
        </p:spPr>
        <p:txBody>
          <a:bodyPr/>
          <a:lstStyle/>
          <a:p>
            <a:pPr marL="0" indent="0" defTabSz="454025">
              <a:buFontTx/>
              <a:buNone/>
            </a:pPr>
            <a:r>
              <a:rPr lang="en-US" altLang="en-US" sz="2800" dirty="0" smtClean="0"/>
              <a:t>Of those graduating with BA/BS, 51% took </a:t>
            </a:r>
            <a:r>
              <a:rPr lang="en-US" altLang="en-US" sz="2800" dirty="0"/>
              <a:t>S</a:t>
            </a:r>
            <a:r>
              <a:rPr lang="en-US" altLang="en-US" sz="2800" dirty="0" smtClean="0"/>
              <a:t>tat 101 </a:t>
            </a:r>
          </a:p>
          <a:p>
            <a:pPr marL="0" indent="0" defTabSz="454025">
              <a:spcBef>
                <a:spcPts val="1200"/>
              </a:spcBef>
              <a:buFontTx/>
              <a:buNone/>
            </a:pPr>
            <a:r>
              <a:rPr lang="en-US" altLang="en-US" sz="2800" dirty="0" smtClean="0"/>
              <a:t>Of the 812,000 students in </a:t>
            </a:r>
            <a:r>
              <a:rPr lang="en-US" altLang="en-US" sz="2800" dirty="0"/>
              <a:t>S</a:t>
            </a:r>
            <a:r>
              <a:rPr lang="en-US" altLang="en-US" sz="2800" dirty="0" smtClean="0"/>
              <a:t>tat 101 at US 4-yr colleges,</a:t>
            </a:r>
          </a:p>
          <a:p>
            <a:pPr defTabSz="454025">
              <a:spcBef>
                <a:spcPts val="0"/>
              </a:spcBef>
            </a:pPr>
            <a:r>
              <a:rPr lang="en-US" altLang="en-US" sz="2800" dirty="0" smtClean="0"/>
              <a:t>43% in </a:t>
            </a:r>
            <a:r>
              <a:rPr lang="en-US" altLang="en-US" sz="2800" i="1" dirty="0" smtClean="0"/>
              <a:t>Business or Economics, </a:t>
            </a:r>
          </a:p>
          <a:p>
            <a:pPr defTabSz="454025">
              <a:spcBef>
                <a:spcPts val="0"/>
              </a:spcBef>
            </a:pPr>
            <a:r>
              <a:rPr lang="en-US" altLang="en-US" sz="2800" dirty="0" smtClean="0"/>
              <a:t>21% in </a:t>
            </a:r>
            <a:r>
              <a:rPr lang="en-US" altLang="en-US" sz="2800" i="1" dirty="0" smtClean="0"/>
              <a:t>Sociology or Social Work,</a:t>
            </a:r>
          </a:p>
          <a:p>
            <a:pPr defTabSz="454025">
              <a:spcBef>
                <a:spcPts val="0"/>
              </a:spcBef>
            </a:pPr>
            <a:r>
              <a:rPr lang="en-US" altLang="en-US" sz="2800" dirty="0" smtClean="0"/>
              <a:t>15% in Health, </a:t>
            </a:r>
          </a:p>
          <a:p>
            <a:pPr defTabSz="454025">
              <a:spcBef>
                <a:spcPts val="0"/>
              </a:spcBef>
            </a:pPr>
            <a:r>
              <a:rPr lang="en-US" altLang="en-US" sz="2800" dirty="0" smtClean="0"/>
              <a:t>11% in Psychology</a:t>
            </a:r>
          </a:p>
          <a:p>
            <a:pPr defTabSz="454025">
              <a:spcBef>
                <a:spcPts val="0"/>
              </a:spcBef>
            </a:pPr>
            <a:r>
              <a:rPr lang="en-US" altLang="en-US" sz="2800" dirty="0" smtClean="0"/>
              <a:t>10% in Biology, and</a:t>
            </a:r>
          </a:p>
          <a:p>
            <a:pPr defTabSz="454025">
              <a:spcBef>
                <a:spcPts val="0"/>
              </a:spcBef>
            </a:pPr>
            <a:r>
              <a:rPr lang="en-US" altLang="en-US" sz="2800" dirty="0" smtClean="0"/>
              <a:t>less than 1% are in mathematics or statistics.</a:t>
            </a:r>
          </a:p>
          <a:p>
            <a:pPr marL="0" indent="0" defTabSz="454025">
              <a:spcBef>
                <a:spcPts val="300"/>
              </a:spcBef>
              <a:buNone/>
            </a:pPr>
            <a:r>
              <a:rPr lang="en-US" altLang="en-US" sz="2800" dirty="0"/>
              <a:t>6</a:t>
            </a:r>
            <a:r>
              <a:rPr lang="en-US" altLang="en-US" sz="2800" dirty="0" smtClean="0"/>
              <a:t>4% </a:t>
            </a:r>
            <a:r>
              <a:rPr lang="en-US" altLang="en-US" sz="2800" dirty="0" smtClean="0"/>
              <a:t>deal mainly with observational studies where confounding is the </a:t>
            </a:r>
            <a:r>
              <a:rPr lang="en-US" altLang="en-US" sz="2800" dirty="0" smtClean="0"/>
              <a:t>big. </a:t>
            </a:r>
            <a:r>
              <a:rPr lang="en-US" altLang="en-US" sz="2800" dirty="0" smtClean="0"/>
              <a:t>problem.  </a:t>
            </a:r>
            <a:r>
              <a:rPr lang="en-US" altLang="en-US" sz="2800" dirty="0" smtClean="0"/>
              <a:t>See Tintle </a:t>
            </a:r>
            <a:r>
              <a:rPr lang="en-US" altLang="en-US" sz="2800" dirty="0" smtClean="0"/>
              <a:t>et al (2014)</a:t>
            </a:r>
          </a:p>
          <a:p>
            <a:pPr marL="0" indent="0" defTabSz="454025">
              <a:buNone/>
            </a:pPr>
            <a:r>
              <a:rPr lang="en-US" altLang="en-US" sz="1600" dirty="0" smtClean="0"/>
              <a:t>Assumes all graduates in these majors took statistics.</a:t>
            </a:r>
            <a:br>
              <a:rPr lang="en-US" altLang="en-US" sz="1600" dirty="0" smtClean="0"/>
            </a:br>
            <a:r>
              <a:rPr lang="en-US" altLang="en-US" sz="1600" dirty="0" smtClean="0"/>
              <a:t>2012 USSA. Table 302. Bachelor’s degrees earned by field (2009).  1.60 million graduates. 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62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240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93864</TotalTime>
  <Words>1246</Words>
  <Application>Microsoft Office PowerPoint</Application>
  <PresentationFormat>Letter Paper (8.5x11 in)</PresentationFormat>
  <Paragraphs>357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Rockwell Extra Bold</vt:lpstr>
      <vt:lpstr>Times New Roman</vt:lpstr>
      <vt:lpstr>Wingdings</vt:lpstr>
      <vt:lpstr>Default Design</vt:lpstr>
      <vt:lpstr>Custom Design</vt:lpstr>
      <vt:lpstr>What’s Wrong with Stat 101? Comments on Cobb and De Veaux Proposals</vt:lpstr>
      <vt:lpstr>Cobb 1: What’s wrong with Stat 101?</vt:lpstr>
      <vt:lpstr>Cobb 2: What’s wrong with Stat 101?</vt:lpstr>
      <vt:lpstr>De Veaux 1:  What Keeps Me Up At Night</vt:lpstr>
      <vt:lpstr>De Veaux 2:  The Problem &amp; Take Away</vt:lpstr>
      <vt:lpstr>De Veaux 3: Advice &amp; Where Are We?</vt:lpstr>
      <vt:lpstr>What is wrong with Stat 101? Schield 1</vt:lpstr>
      <vt:lpstr>College Students What are their aptitudes?</vt:lpstr>
      <vt:lpstr>Stat 101 students: What are their goals?</vt:lpstr>
      <vt:lpstr>Stat 101 students: What are their attitudes?</vt:lpstr>
      <vt:lpstr>Schield 2:  What is Wrong with THE Intro Statistics Course*</vt:lpstr>
      <vt:lpstr>Major Contributions of Statistics to Human Knowledge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Wrong with Stat 101?</dc:title>
  <dc:subject>Statistics Education</dc:subject>
  <dc:creator>Milo Schield</dc:creator>
  <dc:description>ww.StatLit.org/pdf/2015-Schield-USCOTS-slides.pdf</dc:description>
  <cp:lastModifiedBy>Milo Schield</cp:lastModifiedBy>
  <cp:revision>1316</cp:revision>
  <cp:lastPrinted>2015-05-28T04:14:49Z</cp:lastPrinted>
  <dcterms:created xsi:type="dcterms:W3CDTF">1998-11-15T00:57:17Z</dcterms:created>
  <dcterms:modified xsi:type="dcterms:W3CDTF">2015-05-28T04:17:15Z</dcterms:modified>
  <cp:category>USCOTS Making Connections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C:\982Milo\PowerPt\BallaratTables</vt:lpwstr>
  </property>
</Properties>
</file>