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6" r:id="rId1"/>
  </p:sldMasterIdLst>
  <p:notesMasterIdLst>
    <p:notesMasterId r:id="rId41"/>
  </p:notesMasterIdLst>
  <p:handoutMasterIdLst>
    <p:handoutMasterId r:id="rId42"/>
  </p:handoutMasterIdLst>
  <p:sldIdLst>
    <p:sldId id="351" r:id="rId2"/>
    <p:sldId id="427" r:id="rId3"/>
    <p:sldId id="428" r:id="rId4"/>
    <p:sldId id="430" r:id="rId5"/>
    <p:sldId id="431" r:id="rId6"/>
    <p:sldId id="481" r:id="rId7"/>
    <p:sldId id="434" r:id="rId8"/>
    <p:sldId id="455" r:id="rId9"/>
    <p:sldId id="458" r:id="rId10"/>
    <p:sldId id="465" r:id="rId11"/>
    <p:sldId id="460" r:id="rId12"/>
    <p:sldId id="461" r:id="rId13"/>
    <p:sldId id="462" r:id="rId14"/>
    <p:sldId id="463" r:id="rId15"/>
    <p:sldId id="494" r:id="rId16"/>
    <p:sldId id="464" r:id="rId17"/>
    <p:sldId id="459" r:id="rId18"/>
    <p:sldId id="457" r:id="rId19"/>
    <p:sldId id="466" r:id="rId20"/>
    <p:sldId id="475" r:id="rId21"/>
    <p:sldId id="505" r:id="rId22"/>
    <p:sldId id="469" r:id="rId23"/>
    <p:sldId id="468" r:id="rId24"/>
    <p:sldId id="509" r:id="rId25"/>
    <p:sldId id="507" r:id="rId26"/>
    <p:sldId id="488" r:id="rId27"/>
    <p:sldId id="487" r:id="rId28"/>
    <p:sldId id="486" r:id="rId29"/>
    <p:sldId id="490" r:id="rId30"/>
    <p:sldId id="508" r:id="rId31"/>
    <p:sldId id="491" r:id="rId32"/>
    <p:sldId id="492" r:id="rId33"/>
    <p:sldId id="493" r:id="rId34"/>
    <p:sldId id="401" r:id="rId35"/>
    <p:sldId id="400" r:id="rId36"/>
    <p:sldId id="506" r:id="rId37"/>
    <p:sldId id="483" r:id="rId38"/>
    <p:sldId id="472" r:id="rId39"/>
    <p:sldId id="510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332A4D-D9DF-4675-8A5E-D937E254D524}">
          <p14:sldIdLst>
            <p14:sldId id="351"/>
            <p14:sldId id="427"/>
            <p14:sldId id="428"/>
            <p14:sldId id="430"/>
            <p14:sldId id="431"/>
            <p14:sldId id="481"/>
            <p14:sldId id="434"/>
            <p14:sldId id="455"/>
            <p14:sldId id="458"/>
            <p14:sldId id="465"/>
            <p14:sldId id="460"/>
            <p14:sldId id="461"/>
            <p14:sldId id="462"/>
            <p14:sldId id="463"/>
            <p14:sldId id="494"/>
            <p14:sldId id="464"/>
            <p14:sldId id="459"/>
            <p14:sldId id="457"/>
            <p14:sldId id="466"/>
            <p14:sldId id="475"/>
            <p14:sldId id="505"/>
            <p14:sldId id="469"/>
            <p14:sldId id="468"/>
            <p14:sldId id="509"/>
            <p14:sldId id="507"/>
            <p14:sldId id="488"/>
            <p14:sldId id="487"/>
            <p14:sldId id="486"/>
            <p14:sldId id="490"/>
            <p14:sldId id="508"/>
            <p14:sldId id="491"/>
            <p14:sldId id="492"/>
            <p14:sldId id="493"/>
            <p14:sldId id="401"/>
            <p14:sldId id="400"/>
            <p14:sldId id="506"/>
            <p14:sldId id="483"/>
            <p14:sldId id="472"/>
            <p14:sldId id="5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848"/>
    <a:srgbClr val="00153E"/>
    <a:srgbClr val="002E8A"/>
    <a:srgbClr val="002776"/>
    <a:srgbClr val="123BAE"/>
    <a:srgbClr val="4714AC"/>
    <a:srgbClr val="FFFF00"/>
    <a:srgbClr val="4F0505"/>
    <a:srgbClr val="6D0707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-11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defTabSz="957263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/>
            </a:lvl1pPr>
          </a:lstStyle>
          <a:p>
            <a:pPr>
              <a:defRPr/>
            </a:pPr>
            <a:fld id="{CA087806-8CE3-46F1-865D-A122F88FF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774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A548B9-5D09-4892-9510-12DDD1BDC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24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 rtlCol="0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79E471E1-E0C0-417D-9C86-D0292E0A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0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B3C9-1510-4741-AC5C-B2AC73B2E8E8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0091-24EC-41BD-8F76-B537E63F3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751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1F66-E263-4DCC-BD9B-018F6C1C6E4D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BC3D-816A-42A3-B3CB-933652662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0853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749C-7EE3-428F-96D0-B9F4817EA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5B29-1D5D-4FEF-A285-9CC75046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3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AA9B-B411-44B8-8A5B-250E970E1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93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06480" y="377436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1ED1-14D1-4BD5-BEDA-C627E6CEE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85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15633" y="3618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D5B6F-14F7-4622-BFBD-C5D952492EC9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4CDF-A0FA-475E-98CC-7BF65276A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64249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B155-D8F0-4B5E-A40E-F309B0C416ED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2345-7D0C-486B-8263-4C6198035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708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506889" y="375680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F63-48CC-4608-AF95-A71D571B061A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FED1-8581-467F-A52E-A046908D2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5787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F986-5527-4E0F-B6B3-02AB033BF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313613" cy="889000"/>
          </a:xfrm>
        </p:spPr>
        <p:txBody>
          <a:bodyPr/>
          <a:lstStyle>
            <a:lvl1pPr>
              <a:defRPr sz="3200" b="1" i="1">
                <a:solidFill>
                  <a:srgbClr val="00184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16900" cy="5168900"/>
          </a:xfrm>
        </p:spPr>
        <p:txBody>
          <a:bodyPr/>
          <a:lstStyle>
            <a:lvl1pPr marL="0" indent="0">
              <a:buClr>
                <a:srgbClr val="001848"/>
              </a:buClr>
              <a:buSzPct val="88000"/>
              <a:buFont typeface="Arial" panose="020B0604020202020204" pitchFamily="34" charset="0"/>
              <a:buNone/>
              <a:defRPr sz="2400" b="1">
                <a:solidFill>
                  <a:srgbClr val="001848"/>
                </a:solidFill>
              </a:defRPr>
            </a:lvl1pPr>
            <a:lvl2pPr marL="914400" indent="-457200">
              <a:buClr>
                <a:srgbClr val="001848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rgbClr val="001848"/>
                </a:solidFill>
              </a:defRPr>
            </a:lvl2pPr>
            <a:lvl3pPr marL="1257300" indent="-342900">
              <a:buClr>
                <a:srgbClr val="001848"/>
              </a:buClr>
              <a:buSzPct val="36000"/>
              <a:buFont typeface="Arial" panose="020B0604020202020204" pitchFamily="34" charset="0"/>
              <a:buChar char="•"/>
              <a:defRPr baseline="0">
                <a:solidFill>
                  <a:srgbClr val="001848"/>
                </a:solidFill>
              </a:defRPr>
            </a:lvl3pPr>
            <a:lvl4pPr marL="1255712" indent="0">
              <a:buSzPct val="36000"/>
              <a:buFont typeface="Courier New" pitchFamily="49" charset="0"/>
              <a:buNone/>
              <a:defRPr/>
            </a:lvl4pPr>
            <a:lvl5pPr marL="1597025" indent="0">
              <a:buSzPct val="36000"/>
              <a:buFont typeface="Courier New" pitchFamily="49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4925" y="5989638"/>
            <a:ext cx="1482725" cy="850900"/>
          </a:xfrm>
        </p:spPr>
        <p:txBody>
          <a:bodyPr/>
          <a:lstStyle>
            <a:lvl1pPr>
              <a:defRPr sz="2800">
                <a:solidFill>
                  <a:srgbClr val="CBBF9C"/>
                </a:solidFill>
              </a:defRPr>
            </a:lvl1pPr>
          </a:lstStyle>
          <a:p>
            <a:pPr>
              <a:defRPr/>
            </a:pPr>
            <a:fld id="{F99408F7-0F22-4BCF-9F86-13ABC5D9F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0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E2A6-BD2E-4453-8935-7C85B2C47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5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84E6448-F930-4560-86D4-784853FA3DC8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E067A013-E64D-4273-9795-E76FE9E2C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70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5EA0-A2FA-48DC-9A6C-34F0F08B2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84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CB1C-AA9D-43A0-A032-DBD0EE174975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E718-7607-4050-8E60-5D9B85D93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9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516648" y="364886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B34B-8CA7-47CD-94A4-390483182D15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FE8C-F3BD-475A-B597-86D6712EF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241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7896A-A3FC-488A-83D9-91AEB44F6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8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E907-55CB-43D2-97B5-82EC8C89E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3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6FC3-97A5-430B-B63D-2256BBD74B4C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E7C2-06DC-4B88-B5CB-C4BED6E72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776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Relationship Id="rId27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Rockwell" charset="0"/>
                <a:ea typeface="ＭＳ Ｐゴシック" charset="-128"/>
              </a:defRPr>
            </a:lvl1pPr>
          </a:lstStyle>
          <a:p>
            <a:pPr>
              <a:defRPr/>
            </a:pPr>
            <a:fld id="{343C55B5-0728-4B95-88A5-C011A7E68116}" type="datetime1">
              <a:rPr lang="en-US"/>
              <a:pPr>
                <a:defRPr/>
              </a:pPr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>
                <a:solidFill>
                  <a:schemeClr val="tx1"/>
                </a:solidFill>
                <a:latin typeface="Rockwell" pitchFamily="18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00"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94D7FFB0-2274-49F7-BA4C-B719A0095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b="2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6" descr="http://www.dean.usma.edu/departments/math/courses/ma103/ProspectiveStudents/FCE/logo-color%5b1%5d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5805488"/>
            <a:ext cx="11684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  <p:sldLayoutId id="2147485300" r:id="rId14"/>
    <p:sldLayoutId id="2147485301" r:id="rId15"/>
    <p:sldLayoutId id="2147485302" r:id="rId16"/>
    <p:sldLayoutId id="2147485303" r:id="rId17"/>
    <p:sldLayoutId id="2147485304" r:id="rId18"/>
    <p:sldLayoutId id="2147485305" r:id="rId19"/>
    <p:sldLayoutId id="2147485306" r:id="rId2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charset="0"/>
          <a:ea typeface="ＭＳ Ｐゴシック" charset="0"/>
          <a:cs typeface="ＭＳ Ｐゴシック" charset="0"/>
        </a:defRPr>
      </a:lvl9pPr>
    </p:titleStyle>
    <p:bodyStyle>
      <a:lvl1pPr marL="463550" indent="-463550" algn="l" rtl="0" eaLnBrk="1" fontAlgn="base" hangingPunct="1">
        <a:spcBef>
          <a:spcPts val="2000"/>
        </a:spcBef>
        <a:spcAft>
          <a:spcPct val="0"/>
        </a:spcAft>
        <a:buSzPct val="90000"/>
        <a:buBlip>
          <a:blip r:embed="rId2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6"/>
        </a:buBlip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5713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7"/>
        </a:buBlip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7025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7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38338" indent="-341313" algn="l" rtl="0" eaLnBrk="1" fontAlgn="base" hangingPunct="1">
        <a:spcBef>
          <a:spcPts val="600"/>
        </a:spcBef>
        <a:spcAft>
          <a:spcPct val="0"/>
        </a:spcAft>
        <a:buSzPct val="90000"/>
        <a:buBlip>
          <a:blip r:embed="rId27"/>
        </a:buBlip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7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6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saic-web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hyperlink" Target="http://www.mckinsey.com/insights/business_technology/big_data_the_next_frontier_for_innovation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online.wsj.com/article/SB10001424127887323478304578332850293360468.html?mod=WSJ_hps_RightRailColumn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7.emf"/><Relationship Id="rId7" Type="http://schemas.openxmlformats.org/officeDocument/2006/relationships/image" Target="../media/image1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acu.org/peerreview/pr-sp10/pr-sp10_Lopatto.cfm" TargetMode="Externa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rand.org/content/dam/rand/pubs/technical_reports/200%09/RAND_TR534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nd.org/content/dam/rand/pubs/technical_reports/20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78313"/>
            <a:ext cx="9144000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Shonda Kuiper</a:t>
            </a:r>
          </a:p>
          <a:p>
            <a:pPr algn="ctr" eaLnBrk="1" hangingPunct="1">
              <a:defRPr/>
            </a:pPr>
            <a:r>
              <a:rPr lang="en-US" sz="20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Grinnell College</a:t>
            </a:r>
          </a:p>
          <a:p>
            <a:pPr algn="ctr" eaLnBrk="1" hangingPunct="1">
              <a:defRPr/>
            </a:pPr>
            <a:endParaRPr lang="en-US" b="1" i="1" dirty="0">
              <a:solidFill>
                <a:srgbClr val="0018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</a:t>
            </a:r>
            <a:r>
              <a:rPr lang="en-US" sz="2800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nited </a:t>
            </a: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</a:t>
            </a:r>
            <a:r>
              <a:rPr lang="en-US" sz="2800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tates </a:t>
            </a: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</a:t>
            </a:r>
            <a:r>
              <a:rPr lang="en-US" sz="2800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onference </a:t>
            </a: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</a:t>
            </a:r>
            <a:r>
              <a:rPr lang="en-US" sz="2800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 </a:t>
            </a: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</a:t>
            </a:r>
            <a:r>
              <a:rPr lang="en-US" sz="2800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eaching </a:t>
            </a: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</a:t>
            </a:r>
            <a:r>
              <a:rPr lang="en-US" sz="2800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tatistics 2015</a:t>
            </a:r>
          </a:p>
          <a:p>
            <a:pPr algn="ctr" eaLnBrk="1" hangingPunct="1">
              <a:defRPr/>
            </a:pPr>
            <a:endParaRPr lang="en-US" b="1" i="1" dirty="0">
              <a:solidFill>
                <a:srgbClr val="0018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solidFill>
                <a:srgbClr val="0018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288" y="1243013"/>
            <a:ext cx="75644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Making Statistics Relevant in a Data-Rich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0" y="61055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THANKS to Krit Petrachaianan, Zachary Segall, Ying Long, Ruby Barnard-Mayers, Karin Yndestad, and Dr. Pamela Fellers,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461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What percentage of the stops resulted in an arrest?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1570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the stops resulted in an arrest?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What percentage of arrests involved cases where the police drew a weapon (Handgun, Taser, Pepper Spray or Baton)?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1938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the stops resulted in an arrest?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arrests involved cases where the police drew a weapon (Handgun, Taser, Pepper Spray or Baton)?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What precinct had the largest number of arrests?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267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the stops resulted in an arrest?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arrests involved cases where the police drew a weapon (Handgun, Taser, Pepper Spray or Baton)?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precinct had the largest number of arrests?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What precinct had the largest percentage of arrests based upon each precinct population?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267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the stops resulted in an arrest?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arrests involved cases where the police drew a weapon (Handgun, Taser, Pepper Spray or Baton)?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precinct had the largest number of arrests?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What precinct had the largest percentage of arrests based upon each precinct population?    (one clear outlier)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9978" r="27805" b="13753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6138" y="2033588"/>
            <a:ext cx="8297862" cy="41544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were the total number of police stops in NYC?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the stops resulted in an arrest?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percentage of arrests involved cases where the police drew a weapon (Handgun, Taser, Pepper Spray or Baton)?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precinct had the largest number of arrests?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SimSun" panose="02010600030101010101" pitchFamily="2" charset="-122"/>
              </a:rPr>
              <a:t>What precinct had the largest percentage of arrests based upon each precinct population?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b="1" dirty="0">
                <a:solidFill>
                  <a:srgbClr val="001848"/>
                </a:solidFill>
                <a:latin typeface="+mn-lt"/>
                <a:ea typeface="SimSun" panose="02010600030101010101" pitchFamily="2" charset="-122"/>
              </a:rPr>
              <a:t>Develop your own question with this dataset (you may restrict your question to just one precinct). In small groups, create a one page report with an appropriate graphic that you can share with the rest of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019175"/>
            <a:ext cx="8382000" cy="46831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 smtClean="0">
                <a:ea typeface="SimSun" panose="02010600030101010101" pitchFamily="2" charset="-122"/>
              </a:rPr>
              <a:t>Start with a modern and engaging question.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457200" lvl="1" indent="0">
              <a:buFont typeface="Courier New" panose="02070309020205020404" pitchFamily="49" charset="0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Have students find and collect data that interests them.</a:t>
            </a:r>
            <a:endParaRPr lang="en-US" altLang="en-US" sz="1800" baseline="30000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zh-CN" dirty="0" smtClean="0">
                <a:ea typeface="SimSun" panose="02010600030101010101" pitchFamily="2" charset="-122"/>
              </a:rPr>
              <a:t>Allow students to experiment with the data, find their own patterns, and ask their own questions.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457200" lvl="1" indent="0">
              <a:buFont typeface="Courier New" panose="02070309020205020404" pitchFamily="49" charset="0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Students learn to handle larger/messier datasets.</a:t>
            </a:r>
          </a:p>
          <a:p>
            <a:pPr marL="457200" lvl="1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Students have input on what questions are asked. </a:t>
            </a:r>
          </a:p>
          <a:p>
            <a:pPr marL="457200" lvl="1" indent="0">
              <a:buFontTx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Common dataset improves communication and </a:t>
            </a:r>
            <a:r>
              <a:rPr lang="en-US" altLang="en-US" sz="2000" b="1" i="1" dirty="0" smtClean="0">
                <a:ea typeface="ＭＳ Ｐゴシック" panose="020B0600070205080204" pitchFamily="34" charset="-128"/>
              </a:rPr>
              <a:t>greatly reduces the teaching load.</a:t>
            </a:r>
          </a:p>
          <a:p>
            <a:pPr>
              <a:buFontTx/>
              <a:buNone/>
            </a:pPr>
            <a:r>
              <a:rPr lang="en-US" altLang="zh-CN" dirty="0" smtClean="0">
                <a:ea typeface="SimSun" panose="02010600030101010101" pitchFamily="2" charset="-122"/>
              </a:rPr>
              <a:t>Technology allows for students of all abilities to get involved, but is easily adaptable for more advanced students.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457200" lvl="1" indent="0">
              <a:buFont typeface="Courier New" panose="02070309020205020404" pitchFamily="49" charset="0"/>
              <a:buNone/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Simple reports on one precinct can be very professional, but the activity also allows for more advanced statistical analysis.</a:t>
            </a:r>
          </a:p>
          <a:p>
            <a:pPr marL="457200" lvl="1" indent="0">
              <a:buFont typeface="Courier New" panose="02070309020205020404" pitchFamily="49" charset="0"/>
              <a:buNone/>
            </a:pPr>
            <a:r>
              <a:rPr lang="en-US" altLang="en-US" sz="2000" dirty="0" err="1" smtClean="0">
                <a:ea typeface="ＭＳ Ｐゴシック" panose="020B0600070205080204" pitchFamily="34" charset="-128"/>
              </a:rPr>
              <a:t>Rmd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and Shiny App code is also available for more advanced courses  (</a:t>
            </a:r>
            <a:r>
              <a:rPr lang="en-US" altLang="en-US" sz="2000" i="1" dirty="0" smtClean="0">
                <a:ea typeface="ＭＳ Ｐゴシック" panose="020B0600070205080204" pitchFamily="34" charset="-128"/>
              </a:rPr>
              <a:t>Thanks to the </a:t>
            </a:r>
            <a:r>
              <a:rPr lang="en-US" altLang="en-US" sz="2000" b="1" i="1" dirty="0" smtClean="0">
                <a:ea typeface="ＭＳ Ｐゴシック" panose="020B0600070205080204" pitchFamily="34" charset="-128"/>
              </a:rPr>
              <a:t>MOSAIC</a:t>
            </a:r>
            <a:r>
              <a:rPr lang="en-US" altLang="en-US" sz="2000" i="1" dirty="0" smtClean="0">
                <a:ea typeface="ＭＳ Ｐゴシック" panose="020B0600070205080204" pitchFamily="34" charset="-128"/>
              </a:rPr>
              <a:t> group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! </a:t>
            </a:r>
            <a:r>
              <a:rPr lang="en-US" sz="2000" dirty="0">
                <a:ea typeface="ＭＳ Ｐゴシック" panose="020B0600070205080204" pitchFamily="34" charset="-128"/>
                <a:hlinkClick r:id="rId2"/>
              </a:rPr>
              <a:t>http://www.mosaic-web.org</a:t>
            </a:r>
            <a:r>
              <a:rPr lang="en-US" sz="2000" dirty="0" smtClean="0"/>
              <a:t>)</a:t>
            </a:r>
            <a:endParaRPr lang="en-US" altLang="en-US" sz="2000" baseline="30000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zh-CN" dirty="0" smtClean="0">
              <a:ea typeface="SimSun" panose="02010600030101010101" pitchFamily="2" charset="-122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941" y="650382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Arrests: R Markdown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9263" r="36154" b="10889"/>
          <a:stretch>
            <a:fillRect/>
          </a:stretch>
        </p:blipFill>
        <p:spPr bwMode="auto">
          <a:xfrm>
            <a:off x="1000125" y="838200"/>
            <a:ext cx="728345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Challenges in adapting to a data rich society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683125"/>
          </a:xfrm>
        </p:spPr>
        <p:txBody>
          <a:bodyPr/>
          <a:lstStyle/>
          <a:p>
            <a:pPr marL="342900" lvl="1" indent="-342900">
              <a:buSzPct val="100000"/>
              <a:defRPr/>
            </a:pPr>
            <a:r>
              <a:rPr lang="en-US" dirty="0"/>
              <a:t>Growing interest in data </a:t>
            </a:r>
            <a:r>
              <a:rPr lang="en-US" dirty="0" smtClean="0"/>
              <a:t>analysis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Technology </a:t>
            </a:r>
            <a:r>
              <a:rPr lang="en-US" dirty="0"/>
              <a:t>has </a:t>
            </a:r>
            <a:r>
              <a:rPr lang="en-US" dirty="0" smtClean="0"/>
              <a:t>changed </a:t>
            </a:r>
            <a:r>
              <a:rPr lang="en-US" dirty="0"/>
              <a:t>the </a:t>
            </a:r>
            <a:r>
              <a:rPr lang="en-US" dirty="0" smtClean="0"/>
              <a:t>discipline of statistics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aking </a:t>
            </a:r>
            <a:r>
              <a:rPr lang="en-US" dirty="0"/>
              <a:t>decisions </a:t>
            </a:r>
            <a:r>
              <a:rPr lang="en-US" dirty="0" smtClean="0"/>
              <a:t>with data in an essential life skill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Faculty Discrimination Project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014413"/>
            <a:ext cx="8305800" cy="5257800"/>
          </a:xfrm>
        </p:spPr>
        <p:txBody>
          <a:bodyPr/>
          <a:lstStyle/>
          <a:p>
            <a:pPr lvl="1">
              <a:buClr>
                <a:srgbClr val="1A001A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1848"/>
                </a:solidFill>
                <a:ea typeface="ＭＳ Ｐゴシック" panose="020B0600070205080204" pitchFamily="34" charset="-128"/>
              </a:rPr>
              <a:t>In 2009, Adelphi University paid $309,889 to 37 claimants in order to settle a pay discrimination lawsuit. </a:t>
            </a:r>
          </a:p>
          <a:p>
            <a:pPr lvl="1">
              <a:buClr>
                <a:srgbClr val="1A001A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001848"/>
              </a:solidFill>
              <a:ea typeface="ＭＳ Ｐゴシック" panose="020B0600070205080204" pitchFamily="34" charset="-128"/>
            </a:endParaRPr>
          </a:p>
          <a:p>
            <a:pPr lvl="1">
              <a:buClr>
                <a:srgbClr val="1A001A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001848"/>
              </a:solidFill>
              <a:ea typeface="ＭＳ Ｐゴシック" panose="020B0600070205080204" pitchFamily="34" charset="-128"/>
            </a:endParaRPr>
          </a:p>
          <a:p>
            <a:pPr lvl="1">
              <a:buClr>
                <a:srgbClr val="1A001A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001848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Clr>
                <a:srgbClr val="1A001A"/>
              </a:buClr>
              <a:buNone/>
            </a:pPr>
            <a:endParaRPr lang="en-US" altLang="en-US" sz="2400" dirty="0" smtClean="0">
              <a:solidFill>
                <a:srgbClr val="001848"/>
              </a:solidFill>
              <a:ea typeface="ＭＳ Ｐゴシック" panose="020B0600070205080204" pitchFamily="34" charset="-128"/>
            </a:endParaRPr>
          </a:p>
          <a:p>
            <a:pPr lvl="1">
              <a:buClr>
                <a:srgbClr val="1A001A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1848"/>
                </a:solidFill>
                <a:ea typeface="ＭＳ Ｐゴシック" panose="020B0600070205080204" pitchFamily="34" charset="-128"/>
              </a:rPr>
              <a:t>Your dean saw this report and has asked you to serve as a statistical consultant. You will evaluate salaries on your campus and submit a three page report to your dean (including appropriate graphics).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0034" y="2202287"/>
            <a:ext cx="750623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“According to the EEOC's lawsuit, a class of female full-time professors was paid less than male professors of the same or lesser rank teaching within the same </a:t>
            </a:r>
            <a:r>
              <a:rPr lang="en-US" sz="2000" dirty="0" smtClean="0"/>
              <a:t>school…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6096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Faculty Discrimination Study</a:t>
            </a: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29401" r="35558" b="26819"/>
          <a:stretch>
            <a:fillRect/>
          </a:stretch>
        </p:blipFill>
        <p:spPr bwMode="auto">
          <a:xfrm>
            <a:off x="573088" y="1000125"/>
            <a:ext cx="8188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johndavidbailey15\Pictures\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5090"/>
          <a:stretch>
            <a:fillRect/>
          </a:stretch>
        </p:blipFill>
        <p:spPr bwMode="auto">
          <a:xfrm>
            <a:off x="204788" y="996950"/>
            <a:ext cx="8710612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1211263"/>
            <a:ext cx="6891338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latin typeface="+mn-lt"/>
              <a:ea typeface="SimSun" panose="02010600030101010101" pitchFamily="2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2776"/>
                </a:solidFill>
                <a:latin typeface="+mn-lt"/>
                <a:ea typeface="SimSun" panose="02010600030101010101" pitchFamily="2" charset="-122"/>
              </a:rPr>
              <a:t>“How can such a simple dataset be so confusing?”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70C0"/>
              </a:solidFill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92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Faculty Discrimination Study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000125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en-US" b="0" dirty="0"/>
              <a:t>P</a:t>
            </a:r>
            <a:r>
              <a:rPr lang="en-US" b="0" dirty="0" smtClean="0"/>
              <a:t>racticing </a:t>
            </a:r>
            <a:r>
              <a:rPr lang="en-US" b="0" dirty="0"/>
              <a:t>statisticians </a:t>
            </a:r>
            <a:r>
              <a:rPr lang="en-US" b="0" dirty="0" smtClean="0"/>
              <a:t>often complain </a:t>
            </a:r>
            <a:r>
              <a:rPr lang="en-US" b="0" dirty="0"/>
              <a:t>that clients </a:t>
            </a:r>
            <a:r>
              <a:rPr lang="en-US" b="0" dirty="0" smtClean="0"/>
              <a:t>bring </a:t>
            </a:r>
            <a:r>
              <a:rPr lang="en-US" b="0" dirty="0"/>
              <a:t>them pre-collected data and ask the statistician to analyze it without any input on how the data was collected</a:t>
            </a:r>
            <a:r>
              <a:rPr lang="en-US" b="0" dirty="0" smtClean="0"/>
              <a:t>.</a:t>
            </a:r>
          </a:p>
          <a:p>
            <a:pPr>
              <a:spcBef>
                <a:spcPts val="0"/>
              </a:spcBef>
              <a:defRPr/>
            </a:pPr>
            <a:endParaRPr lang="en-US" b="0" dirty="0" smtClean="0"/>
          </a:p>
          <a:p>
            <a:pPr>
              <a:spcBef>
                <a:spcPts val="0"/>
              </a:spcBef>
              <a:defRPr/>
            </a:pPr>
            <a:r>
              <a:rPr lang="en-US" b="0" i="1" dirty="0" smtClean="0">
                <a:solidFill>
                  <a:srgbClr val="002E8A"/>
                </a:solidFill>
              </a:rPr>
              <a:t>To call in the statistician after the experiment is done may be no more than asking him to perform a post-mortem examination: he may be able to say what the experiment died of. </a:t>
            </a:r>
          </a:p>
          <a:p>
            <a:pPr>
              <a:spcBef>
                <a:spcPts val="0"/>
              </a:spcBef>
              <a:defRPr/>
            </a:pPr>
            <a:r>
              <a:rPr lang="en-US" b="0" dirty="0" smtClean="0">
                <a:solidFill>
                  <a:srgbClr val="002E8A"/>
                </a:solidFill>
              </a:rPr>
              <a:t>						</a:t>
            </a:r>
            <a:r>
              <a:rPr lang="en-US" b="0" i="1" dirty="0" smtClean="0">
                <a:solidFill>
                  <a:srgbClr val="002E8A"/>
                </a:solidFill>
              </a:rPr>
              <a:t>-Ronald Fisher </a:t>
            </a:r>
          </a:p>
          <a:p>
            <a:pPr>
              <a:defRPr/>
            </a:pPr>
            <a:r>
              <a:rPr lang="en-US" b="0" dirty="0" smtClean="0">
                <a:solidFill>
                  <a:srgbClr val="00153E"/>
                </a:solidFill>
              </a:rPr>
              <a:t>When </a:t>
            </a:r>
            <a:r>
              <a:rPr lang="en-US" b="0" dirty="0">
                <a:solidFill>
                  <a:srgbClr val="00153E"/>
                </a:solidFill>
              </a:rPr>
              <a:t>we provide only clean, textbook type problems to students, </a:t>
            </a:r>
            <a:r>
              <a:rPr lang="en-US" b="0" dirty="0"/>
              <a:t>we are inadvertently training our students that statisticians only work with </a:t>
            </a:r>
            <a:r>
              <a:rPr lang="en-US" i="1" dirty="0"/>
              <a:t>clean data </a:t>
            </a:r>
            <a:r>
              <a:rPr lang="en-US" b="0" dirty="0"/>
              <a:t>that </a:t>
            </a:r>
            <a:r>
              <a:rPr lang="en-US" i="1" dirty="0"/>
              <a:t>regularly </a:t>
            </a:r>
            <a:r>
              <a:rPr lang="en-US" i="1" dirty="0" smtClean="0"/>
              <a:t>meet </a:t>
            </a:r>
            <a:r>
              <a:rPr lang="en-US" i="1" dirty="0"/>
              <a:t>model assumptions </a:t>
            </a:r>
            <a:r>
              <a:rPr lang="en-US" b="0" dirty="0"/>
              <a:t>and (for introductory classes) </a:t>
            </a:r>
            <a:r>
              <a:rPr lang="en-US" b="0" dirty="0" smtClean="0"/>
              <a:t>involve </a:t>
            </a:r>
            <a:r>
              <a:rPr lang="en-US" i="1" dirty="0"/>
              <a:t>no more than two to three variables.  </a:t>
            </a:r>
          </a:p>
          <a:p>
            <a:pPr>
              <a:defRPr/>
            </a:pPr>
            <a:endParaRPr lang="en-US" dirty="0" smtClean="0">
              <a:solidFill>
                <a:srgbClr val="0015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Faculty Discrimination Study</a:t>
            </a: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29401" r="35558" b="26819"/>
          <a:stretch>
            <a:fillRect/>
          </a:stretch>
        </p:blipFill>
        <p:spPr bwMode="auto">
          <a:xfrm>
            <a:off x="573088" y="1000125"/>
            <a:ext cx="8188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johndavidbailey15\Pictures\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5090"/>
          <a:stretch>
            <a:fillRect/>
          </a:stretch>
        </p:blipFill>
        <p:spPr bwMode="auto">
          <a:xfrm>
            <a:off x="204788" y="996950"/>
            <a:ext cx="8710612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23925" y="2189163"/>
            <a:ext cx="6492875" cy="4287837"/>
            <a:chOff x="923925" y="2189163"/>
            <a:chExt cx="6492875" cy="428783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4" t="6270" r="22116" b="24174"/>
            <a:stretch>
              <a:fillRect/>
            </a:stretch>
          </p:blipFill>
          <p:spPr bwMode="auto">
            <a:xfrm>
              <a:off x="923925" y="2189163"/>
              <a:ext cx="6492875" cy="428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23925" y="5155684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t"/>
              <a:r>
                <a:rPr lang="en-US" b="0" i="0" dirty="0" smtClean="0">
                  <a:solidFill>
                    <a:schemeClr val="bg1"/>
                  </a:solidFill>
                  <a:effectLst/>
                  <a:latin typeface="Roboto"/>
                </a:rPr>
                <a:t>Steve Wang - 180 Degrees</a:t>
              </a:r>
              <a:endParaRPr lang="en-US" b="0" i="0" dirty="0">
                <a:solidFill>
                  <a:schemeClr val="bg1"/>
                </a:solidFill>
                <a:effectLst/>
                <a:latin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Faculty Discrimination Study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88810"/>
            <a:ext cx="8216900" cy="51689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After watching the video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(or </a:t>
            </a:r>
            <a:r>
              <a:rPr lang="en-US" altLang="en-US" dirty="0">
                <a:ea typeface="ＭＳ Ｐゴシック" panose="020B0600070205080204" pitchFamily="34" charset="-128"/>
              </a:rPr>
              <a:t>reading a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paper), </a:t>
            </a:r>
            <a:r>
              <a:rPr lang="en-US" altLang="en-US" dirty="0">
                <a:ea typeface="ＭＳ Ｐゴシック" panose="020B0600070205080204" pitchFamily="34" charset="-128"/>
              </a:rPr>
              <a:t>answer the following questions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on blackboard.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What were the main points of the presentation/paper?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How </a:t>
            </a:r>
            <a:r>
              <a:rPr lang="en-US" altLang="en-US" b="0" dirty="0">
                <a:ea typeface="ＭＳ Ｐゴシック" panose="020B0600070205080204" pitchFamily="34" charset="-128"/>
              </a:rPr>
              <a:t>does the presentation relate to our class?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Why is this an important topic in </a:t>
            </a:r>
            <a:r>
              <a:rPr lang="en-US" altLang="en-US" b="0" dirty="0">
                <a:ea typeface="ＭＳ Ｐゴシック" panose="020B0600070205080204" pitchFamily="34" charset="-128"/>
              </a:rPr>
              <a:t>today’s society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b="0" dirty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b="0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</a:pPr>
            <a:endParaRPr lang="en-US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C0B6B2-40A9-4142-99AD-1C2DEDA6F4D5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24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3930650"/>
            <a:ext cx="8216900" cy="20145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A typical on-line game, but collects data and allows for various experimental designs.</a:t>
            </a:r>
            <a:endParaRPr lang="en-US" altLang="en-US" b="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75B9B3-D218-479C-B647-D29E16C9A0B9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25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7" r="35892" b="6239"/>
          <a:stretch>
            <a:fillRect/>
          </a:stretch>
        </p:blipFill>
        <p:spPr bwMode="auto">
          <a:xfrm>
            <a:off x="244475" y="1003300"/>
            <a:ext cx="41925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7" r="36005" b="6061"/>
          <a:stretch>
            <a:fillRect/>
          </a:stretch>
        </p:blipFill>
        <p:spPr bwMode="auto">
          <a:xfrm>
            <a:off x="4437063" y="1012825"/>
            <a:ext cx="423703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28588"/>
            <a:ext cx="7313613" cy="889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Tangrams</a:t>
            </a:r>
          </a:p>
        </p:txBody>
      </p:sp>
    </p:spTree>
    <p:extLst>
      <p:ext uri="{BB962C8B-B14F-4D97-AF65-F5344CB8AC3E}">
        <p14:creationId xmlns:p14="http://schemas.microsoft.com/office/powerpoint/2010/main" val="6306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3930650"/>
            <a:ext cx="8216900" cy="20145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Students can choose from over 20 puzzle designs and can select their own explanatory variables, such as gender, major, or age. </a:t>
            </a:r>
          </a:p>
          <a:p>
            <a:pPr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Students may ask variety of questions: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What </a:t>
            </a:r>
            <a:r>
              <a:rPr lang="en-US" altLang="en-US" b="0" dirty="0">
                <a:ea typeface="ＭＳ Ｐゴシック" panose="020B0600070205080204" pitchFamily="34" charset="-128"/>
              </a:rPr>
              <a:t>influences completion time in spatial reasoning tasks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Does completion </a:t>
            </a:r>
            <a:r>
              <a:rPr lang="en-US" altLang="en-US" b="0" dirty="0">
                <a:ea typeface="ＭＳ Ｐゴシック" panose="020B0600070205080204" pitchFamily="34" charset="-128"/>
              </a:rPr>
              <a:t>time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depend </a:t>
            </a:r>
            <a:r>
              <a:rPr lang="en-US" altLang="en-US" b="0" dirty="0">
                <a:ea typeface="ＭＳ Ｐゴシック" panose="020B0600070205080204" pitchFamily="34" charset="-128"/>
              </a:rPr>
              <a:t>on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distractors (e.g. </a:t>
            </a:r>
            <a:r>
              <a:rPr lang="en-US" altLang="en-US" b="0" dirty="0">
                <a:ea typeface="ＭＳ Ｐゴシック" panose="020B0600070205080204" pitchFamily="34" charset="-128"/>
              </a:rPr>
              <a:t>type of music played in the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background)</a:t>
            </a:r>
            <a:endParaRPr lang="en-US" altLang="en-US" b="0" dirty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ea typeface="ＭＳ Ｐゴシック" panose="020B0600070205080204" pitchFamily="34" charset="-128"/>
              </a:rPr>
              <a:t>Are males or females more likely to “ask for help”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75B9B3-D218-479C-B647-D29E16C9A0B9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26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7" r="35892" b="6239"/>
          <a:stretch>
            <a:fillRect/>
          </a:stretch>
        </p:blipFill>
        <p:spPr bwMode="auto">
          <a:xfrm>
            <a:off x="244475" y="1003300"/>
            <a:ext cx="41925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7" r="36005" b="6061"/>
          <a:stretch>
            <a:fillRect/>
          </a:stretch>
        </p:blipFill>
        <p:spPr bwMode="auto">
          <a:xfrm>
            <a:off x="4437063" y="1012825"/>
            <a:ext cx="4237037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28588"/>
            <a:ext cx="7313613" cy="889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Tangrams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Tangrams: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he class decides upon research questions they want to investigate as a group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b="0" dirty="0">
                <a:solidFill>
                  <a:srgbClr val="002776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0" dirty="0" smtClean="0">
                <a:solidFill>
                  <a:srgbClr val="002776"/>
                </a:solidFill>
                <a:ea typeface="ＭＳ Ｐゴシック" panose="020B0600070205080204" pitchFamily="34" charset="-128"/>
              </a:rPr>
              <a:t>        </a:t>
            </a:r>
            <a:r>
              <a:rPr lang="en-US" altLang="en-US" i="1" dirty="0" smtClean="0">
                <a:solidFill>
                  <a:srgbClr val="002E8A"/>
                </a:solidFill>
                <a:ea typeface="ＭＳ Ｐゴシック" panose="020B0600070205080204" pitchFamily="34" charset="-128"/>
              </a:rPr>
              <a:t>Is </a:t>
            </a:r>
            <a:r>
              <a:rPr lang="en-US" altLang="en-US" i="1" dirty="0">
                <a:solidFill>
                  <a:srgbClr val="002E8A"/>
                </a:solidFill>
                <a:ea typeface="ＭＳ Ｐゴシック" panose="020B0600070205080204" pitchFamily="34" charset="-128"/>
              </a:rPr>
              <a:t>the average completion time less than </a:t>
            </a:r>
            <a:r>
              <a:rPr lang="en-US" altLang="en-US" i="1" dirty="0" smtClean="0">
                <a:solidFill>
                  <a:srgbClr val="002E8A"/>
                </a:solidFill>
                <a:ea typeface="ＭＳ Ｐゴシック" panose="020B0600070205080204" pitchFamily="34" charset="-128"/>
              </a:rPr>
              <a:t>100 seconds?</a:t>
            </a:r>
            <a:endParaRPr lang="en-US" altLang="en-US" dirty="0" smtClean="0">
              <a:solidFill>
                <a:srgbClr val="002E8A"/>
              </a:solidFill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They design the experiment by determining appropriate game settings and conditions for collecting the data.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After the student researchers design the experiment, they become subjects in the study by playing the game. 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The website automatically collects a large number of player variables (e.g. did they use hints, number of clicks, etc…)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After class, small groups analyze the group data and present their results the next day.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A51312-51BE-414B-AD11-444B536368E4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27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14400" y="128588"/>
            <a:ext cx="7313613" cy="889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Tangrams: Simulating a Case Study or Research Project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156237"/>
            <a:ext cx="8216900" cy="51689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Students results vary dramatically – even though they are all using the same dataset! 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LOOK</a:t>
            </a:r>
            <a:r>
              <a:rPr lang="en-US" altLang="en-US" dirty="0">
                <a:ea typeface="ＭＳ Ｐゴシック" panose="020B0600070205080204" pitchFamily="34" charset="-128"/>
              </a:rPr>
              <a:t> at the data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ea typeface="ＭＳ Ｐゴシック" panose="020B0600070205080204" pitchFamily="34" charset="-128"/>
              </a:rPr>
              <a:t>Data is “local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” so students </a:t>
            </a:r>
            <a:r>
              <a:rPr lang="en-US" altLang="en-US" b="0" dirty="0">
                <a:ea typeface="ＭＳ Ｐゴシック" panose="020B0600070205080204" pitchFamily="34" charset="-128"/>
              </a:rPr>
              <a:t>can relate to the numerous errors in the data.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ea typeface="ＭＳ Ｐゴシック" panose="020B0600070205080204" pitchFamily="34" charset="-128"/>
              </a:rPr>
              <a:t>Some students play the game more than once, play the wrong puzzle, or choose to use hints to complete the game more quickly.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ea typeface="ＭＳ Ｐゴシック" panose="020B0600070205080204" pitchFamily="34" charset="-128"/>
              </a:rPr>
              <a:t>Data tends to be highly skewed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ea typeface="ＭＳ Ｐゴシック" panose="020B0600070205080204" pitchFamily="34" charset="-128"/>
              </a:rPr>
              <a:t>Is there one “right” dataset to use?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6919B7-747C-4F92-BC3E-746657BD0626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28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Tangrams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88810"/>
            <a:ext cx="8216900" cy="5168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KEY </a:t>
            </a:r>
            <a:r>
              <a:rPr lang="en-US" altLang="en-US" dirty="0">
                <a:solidFill>
                  <a:srgbClr val="0027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Lesson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: </a:t>
            </a:r>
            <a:r>
              <a:rPr lang="en-US" altLang="en-US" dirty="0">
                <a:ea typeface="ＭＳ Ｐゴシック" panose="020B0600070205080204" pitchFamily="34" charset="-128"/>
              </a:rPr>
              <a:t>How to handle data that is missing, questionable or which leads to issues with assumptions within the statistical model?  </a:t>
            </a:r>
          </a:p>
          <a:p>
            <a:pPr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C0B6B2-40A9-4142-99AD-1C2DEDA6F4D5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29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28221" r="45354" b="19614"/>
          <a:stretch>
            <a:fillRect/>
          </a:stretch>
        </p:blipFill>
        <p:spPr bwMode="auto">
          <a:xfrm>
            <a:off x="888639" y="2140213"/>
            <a:ext cx="7056036" cy="479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351" y="6633583"/>
            <a:ext cx="89829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http://www.cbsnews.com/news/deception-at-duke-fraud-in-cancer-care/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Challenges in adapting to a data rich society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683125"/>
          </a:xfrm>
        </p:spPr>
        <p:txBody>
          <a:bodyPr/>
          <a:lstStyle/>
          <a:p>
            <a:pPr marL="342900" lvl="1" indent="-342900">
              <a:buSzPct val="100000"/>
              <a:defRPr/>
            </a:pPr>
            <a:r>
              <a:rPr lang="en-US" dirty="0"/>
              <a:t>Growing interest in data analysis</a:t>
            </a:r>
          </a:p>
          <a:p>
            <a:pPr lvl="1">
              <a:defRPr/>
            </a:pPr>
            <a:r>
              <a:rPr lang="en-US" dirty="0"/>
              <a:t>Technology has changed the discipline of statistics</a:t>
            </a:r>
          </a:p>
          <a:p>
            <a:pPr lvl="1">
              <a:defRPr/>
            </a:pPr>
            <a:r>
              <a:rPr lang="en-US" dirty="0"/>
              <a:t>Making decisions with data in an essential life skill</a:t>
            </a:r>
          </a:p>
          <a:p>
            <a:pPr marL="0" lvl="1" indent="0">
              <a:buSzPct val="100000"/>
              <a:buFont typeface="Courier New" pitchFamily="49" charset="0"/>
              <a:buNone/>
              <a:defRPr/>
            </a:pPr>
            <a:endParaRPr lang="en-US" dirty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19203" r="40111" b="15579"/>
          <a:stretch>
            <a:fillRect/>
          </a:stretch>
        </p:blipFill>
        <p:spPr bwMode="auto">
          <a:xfrm>
            <a:off x="3429000" y="2708275"/>
            <a:ext cx="575151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16124" r="41943" b="27541"/>
          <a:stretch>
            <a:fillRect/>
          </a:stretch>
        </p:blipFill>
        <p:spPr bwMode="auto">
          <a:xfrm>
            <a:off x="-22225" y="-11113"/>
            <a:ext cx="6056313" cy="412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9" t="22304" r="9198" b="17188"/>
          <a:stretch>
            <a:fillRect/>
          </a:stretch>
        </p:blipFill>
        <p:spPr bwMode="auto">
          <a:xfrm>
            <a:off x="3975100" y="0"/>
            <a:ext cx="51689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t="35767" r="33556" b="16191"/>
          <a:stretch>
            <a:fillRect/>
          </a:stretch>
        </p:blipFill>
        <p:spPr bwMode="auto">
          <a:xfrm>
            <a:off x="0" y="3238500"/>
            <a:ext cx="52863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700" y="6457950"/>
            <a:ext cx="9167813" cy="554038"/>
          </a:xfrm>
          <a:prstGeom prst="rect">
            <a:avLst/>
          </a:prstGeom>
          <a:solidFill>
            <a:srgbClr val="FFF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6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7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8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8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8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8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8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8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8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Graphic from an article appearing on March 2, 2013, on page A2 in the U.S. edition of The Wall Street Journal, with the headline: Data Crunchers Now the Cool Kids on Campus. </a:t>
            </a:r>
            <a:r>
              <a:rPr lang="en-US" altLang="en-US" sz="1000" u="sng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http://online.wsj.com/article/SB10001424127887323478304578332850293360468.html?mod=WSJ_hps_RightRailColumns</a:t>
            </a: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u="sng">
                <a:cs typeface="Arial" panose="020B0604020202020204" pitchFamily="34" charset="0"/>
                <a:hlinkClick r:id="rId10"/>
              </a:rPr>
              <a:t>http://www.mckinsey.com/insights/business_technology/big_data_the_next_frontier_for_innovation</a:t>
            </a:r>
            <a:endParaRPr lang="en-US" altLang="en-US" sz="1000">
              <a:cs typeface="Arial" panose="020B0604020202020204" pitchFamily="34" charset="0"/>
            </a:endParaRPr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80988"/>
            <a:ext cx="42195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Tangrams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88810"/>
            <a:ext cx="8216900" cy="51689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After watching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video, </a:t>
            </a:r>
            <a:r>
              <a:rPr lang="en-US" altLang="en-US" dirty="0">
                <a:ea typeface="ＭＳ Ｐゴシック" panose="020B0600070205080204" pitchFamily="34" charset="-128"/>
              </a:rPr>
              <a:t>answer the following questions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on blackboard.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What were the main points of the presentation/paper?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How </a:t>
            </a:r>
            <a:r>
              <a:rPr lang="en-US" altLang="en-US" b="0" dirty="0">
                <a:ea typeface="ＭＳ Ｐゴシック" panose="020B0600070205080204" pitchFamily="34" charset="-128"/>
              </a:rPr>
              <a:t>does the presentation relate to our class?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Why is this an important topic in </a:t>
            </a:r>
            <a:r>
              <a:rPr lang="en-US" altLang="en-US" b="0" dirty="0">
                <a:ea typeface="ＭＳ Ｐゴシック" panose="020B0600070205080204" pitchFamily="34" charset="-128"/>
              </a:rPr>
              <a:t>today’s society? </a:t>
            </a:r>
          </a:p>
          <a:p>
            <a:pPr>
              <a:spcBef>
                <a:spcPts val="0"/>
              </a:spcBef>
            </a:pPr>
            <a:endParaRPr lang="en-US" altLang="en-US" b="0" dirty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How dependable is a p-value if there are problems with the data collection or cleaning?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Should researchers be required to carefully document how they manage and manipulate their data? </a:t>
            </a:r>
            <a:endParaRPr lang="en-US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C0B6B2-40A9-4142-99AD-1C2DEDA6F4D5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30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TigerSTAT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001689"/>
            <a:ext cx="8216900" cy="5168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Provides an engaging way to practice simple linear regression (or multivariate modeling with transformations) applied to a real problem. Students can read and discuss the research article (Whitman et al. 2004).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0" dirty="0" smtClean="0">
                <a:ea typeface="ＭＳ Ｐゴシック" panose="020B0600070205080204" pitchFamily="34" charset="-128"/>
              </a:rPr>
              <a:t>In </a:t>
            </a:r>
            <a:r>
              <a:rPr lang="en-US" altLang="en-US" b="0" dirty="0">
                <a:ea typeface="ＭＳ Ｐゴシック" panose="020B0600070205080204" pitchFamily="34" charset="-128"/>
              </a:rPr>
              <a:t>the </a:t>
            </a:r>
            <a:r>
              <a:rPr lang="en-US" altLang="en-US" b="0" dirty="0" err="1" smtClean="0">
                <a:ea typeface="ＭＳ Ｐゴシック" panose="020B0600070205080204" pitchFamily="34" charset="-128"/>
              </a:rPr>
              <a:t>TigerSTAT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 game, students collect data on tigers within a reserve that will help them develop a model to predict a tiger’s age.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2FA583-F891-4AC9-AF64-50A4A1F9F0B7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31</a:t>
            </a:fld>
            <a:endParaRPr lang="en-US" altLang="en-US" dirty="0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pic>
        <p:nvPicPr>
          <p:cNvPr id="57350" name="Picture 5" descr="Entr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" y="2664784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91" y="2837028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fourgrap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80" y="2606203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881" y="6581107"/>
            <a:ext cx="799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Whitman, K., </a:t>
            </a:r>
            <a:r>
              <a:rPr lang="en-US" sz="1000" dirty="0" err="1"/>
              <a:t>Starfield</a:t>
            </a:r>
            <a:r>
              <a:rPr lang="en-US" sz="1000" dirty="0"/>
              <a:t>, A. M., </a:t>
            </a:r>
            <a:r>
              <a:rPr lang="en-US" sz="1000" dirty="0" err="1"/>
              <a:t>Quadling</a:t>
            </a:r>
            <a:r>
              <a:rPr lang="en-US" sz="1000" dirty="0"/>
              <a:t>, H. S., and Packer, C. (2004), “Sustainable Trophy Hunting of African Lions,” </a:t>
            </a:r>
            <a:r>
              <a:rPr lang="en-US" sz="1000" i="1" dirty="0"/>
              <a:t>Nature</a:t>
            </a:r>
            <a:r>
              <a:rPr lang="en-US" sz="1000" dirty="0"/>
              <a:t>, 428, 175-178</a:t>
            </a:r>
            <a:r>
              <a:rPr lang="en-US" sz="1000" dirty="0" smtClean="0"/>
              <a:t>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00037" y="1539358"/>
            <a:ext cx="3664218" cy="2839456"/>
            <a:chOff x="0" y="0"/>
            <a:chExt cx="6527800" cy="4749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263900" cy="2374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3900" y="0"/>
              <a:ext cx="3263900" cy="2374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74900"/>
              <a:ext cx="3263900" cy="2374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3900" y="2374900"/>
              <a:ext cx="3263900" cy="2374900"/>
            </a:xfrm>
            <a:prstGeom prst="rect">
              <a:avLst/>
            </a:prstGeom>
          </p:spPr>
        </p:pic>
      </p:grp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TigerSTAT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16900" cy="815517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Each student (or possibly student teams) collects their own sample of tigers.  </a:t>
            </a:r>
            <a:endParaRPr lang="en-US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5DFA72-3644-4C37-B587-39E043B6AE50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32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5052" y="4420985"/>
            <a:ext cx="8216900" cy="20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01848"/>
              </a:buClr>
              <a:buSzPct val="88000"/>
              <a:buFont typeface="Arial" panose="020B0604020202020204" pitchFamily="34" charset="0"/>
              <a:buNone/>
              <a:defRPr sz="2400" b="1" kern="1200">
                <a:solidFill>
                  <a:srgbClr val="001848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184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001848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1848"/>
              </a:buClr>
              <a:buSzPct val="36000"/>
              <a:buFont typeface="Arial" panose="020B0604020202020204" pitchFamily="34" charset="0"/>
              <a:buChar char="•"/>
              <a:defRPr sz="2000" kern="1200" baseline="0">
                <a:solidFill>
                  <a:srgbClr val="001848"/>
                </a:solidFill>
                <a:latin typeface="+mn-lt"/>
                <a:ea typeface="ＭＳ Ｐゴシック" charset="0"/>
                <a:cs typeface="+mn-cs"/>
              </a:defRPr>
            </a:lvl3pPr>
            <a:lvl4pPr marL="1255712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36000"/>
              <a:buFont typeface="Courier New" pitchFamily="49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97025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36000"/>
              <a:buFont typeface="Courier New" pitchFamily="49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153E"/>
                </a:solidFill>
                <a:ea typeface="ＭＳ Ｐゴシック" pitchFamily="34" charset="-128"/>
              </a:rPr>
              <a:t>Are p-values a reliable measure of significance?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153E"/>
                </a:solidFill>
                <a:ea typeface="ＭＳ Ｐゴシック" pitchFamily="34" charset="-128"/>
              </a:rPr>
              <a:t>If we repeat the study, shouldn’t we expect the p-values to be consistent?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153E"/>
                </a:solidFill>
                <a:ea typeface="ＭＳ Ｐゴシック" pitchFamily="34" charset="-128"/>
              </a:rPr>
              <a:t>How much should we expect a p-value to change?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153E"/>
                </a:solidFill>
                <a:ea typeface="ＭＳ Ｐゴシック" pitchFamily="34" charset="-128"/>
              </a:rPr>
              <a:t>What does a p-value really tell us?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b="0" dirty="0">
              <a:ea typeface="ＭＳ Ｐゴシック" panose="020B0600070205080204" pitchFamily="3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3842" y="1876377"/>
            <a:ext cx="4400282" cy="20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001848"/>
              </a:buClr>
              <a:buSzPct val="88000"/>
              <a:buFont typeface="Arial" panose="020B0604020202020204" pitchFamily="34" charset="0"/>
              <a:buNone/>
              <a:defRPr sz="2400" b="1" kern="1200">
                <a:solidFill>
                  <a:srgbClr val="001848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1848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001848"/>
                </a:solidFill>
                <a:latin typeface="+mn-lt"/>
                <a:ea typeface="ＭＳ Ｐゴシック" charset="0"/>
                <a:cs typeface="+mn-cs"/>
              </a:defRPr>
            </a:lvl2pPr>
            <a:lvl3pPr marL="125730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1848"/>
              </a:buClr>
              <a:buSzPct val="36000"/>
              <a:buFont typeface="Arial" panose="020B0604020202020204" pitchFamily="34" charset="0"/>
              <a:buChar char="•"/>
              <a:defRPr sz="2000" kern="1200" baseline="0">
                <a:solidFill>
                  <a:srgbClr val="001848"/>
                </a:solidFill>
                <a:latin typeface="+mn-lt"/>
                <a:ea typeface="ＭＳ Ｐゴシック" charset="0"/>
                <a:cs typeface="+mn-cs"/>
              </a:defRPr>
            </a:lvl3pPr>
            <a:lvl4pPr marL="1255712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36000"/>
              <a:buFont typeface="Courier New" pitchFamily="49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97025" indent="0" algn="l" rtl="0" eaLnBrk="1" fontAlgn="base" hangingPunct="1">
              <a:spcBef>
                <a:spcPts val="600"/>
              </a:spcBef>
              <a:spcAft>
                <a:spcPct val="0"/>
              </a:spcAft>
              <a:buSzPct val="36000"/>
              <a:buFont typeface="Courier New" pitchFamily="49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7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8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Each obtains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a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different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slope in their linear regression model</a:t>
            </a:r>
            <a:endParaRPr lang="en-US" altLang="en-US" b="0" dirty="0" smtClean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Hypothesis test results also vary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Student Feedback</a:t>
            </a:r>
            <a:endParaRPr lang="en-US" altLang="en-US" dirty="0" smtClean="0">
              <a:solidFill>
                <a:srgbClr val="00153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014568"/>
            <a:ext cx="8216900" cy="5168900"/>
          </a:xfrm>
        </p:spPr>
        <p:txBody>
          <a:bodyPr/>
          <a:lstStyle/>
          <a:p>
            <a:r>
              <a:rPr lang="en-US" alt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Simple activities can dramatically change how students perceive the role of statistics in their world. 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“It is so nice to actually work with real datasets for a change.”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“This isn’t a statistics problem, it’s a business question.”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“What does this activity have to do with statistics?”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“</a:t>
            </a:r>
            <a:r>
              <a:rPr lang="en-US" b="0" i="1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You gave us questions to answer before you taught us how to solve them</a:t>
            </a:r>
            <a:r>
              <a:rPr 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”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“</a:t>
            </a:r>
            <a:r>
              <a:rPr lang="en-US" b="0" i="1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She didn’t teach me anything, I had to figure everything out by myself</a:t>
            </a:r>
            <a:r>
              <a:rPr lang="en-US" b="0" dirty="0" smtClean="0">
                <a:solidFill>
                  <a:srgbClr val="00153E"/>
                </a:solidFill>
                <a:ea typeface="ＭＳ Ｐゴシック" panose="020B0600070205080204" pitchFamily="34" charset="-128"/>
              </a:rPr>
              <a:t>!”</a:t>
            </a:r>
            <a:r>
              <a:rPr lang="en-US" b="0" i="1" dirty="0" smtClean="0">
                <a:solidFill>
                  <a:srgbClr val="00153E"/>
                </a:solidFill>
              </a:rPr>
              <a:t>	</a:t>
            </a:r>
          </a:p>
          <a:p>
            <a:pPr>
              <a:spcBef>
                <a:spcPts val="900"/>
              </a:spcBef>
            </a:pPr>
            <a:r>
              <a:rPr lang="en-US" i="1" dirty="0" smtClean="0">
                <a:solidFill>
                  <a:srgbClr val="00153E"/>
                </a:solidFill>
              </a:rPr>
              <a:t>TELL STUDENTS YOUR GOALS!!!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153E"/>
                </a:solidFill>
              </a:rPr>
              <a:t>Determine the appropriate next steps to solve the problem.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153E"/>
                </a:solidFill>
              </a:rPr>
              <a:t>Bridge </a:t>
            </a:r>
            <a:r>
              <a:rPr lang="en-US" b="0" dirty="0">
                <a:solidFill>
                  <a:srgbClr val="00153E"/>
                </a:solidFill>
              </a:rPr>
              <a:t>the gap from smaller, focused textbook problems to </a:t>
            </a:r>
            <a:r>
              <a:rPr lang="en-US" b="0" dirty="0" smtClean="0">
                <a:solidFill>
                  <a:srgbClr val="00153E"/>
                </a:solidFill>
              </a:rPr>
              <a:t>larger real-world questions and projects.</a:t>
            </a:r>
            <a:endParaRPr lang="en-US" b="0" dirty="0">
              <a:solidFill>
                <a:srgbClr val="00153E"/>
              </a:solidFill>
            </a:endParaRPr>
          </a:p>
          <a:p>
            <a:endParaRPr lang="en-US" dirty="0">
              <a:solidFill>
                <a:srgbClr val="00153E"/>
              </a:solidFill>
            </a:endParaRPr>
          </a:p>
          <a:p>
            <a:pPr>
              <a:buFontTx/>
              <a:buNone/>
            </a:pPr>
            <a:endParaRPr lang="en-US" altLang="en-US" b="0" dirty="0" smtClean="0">
              <a:solidFill>
                <a:srgbClr val="00153E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b="0" dirty="0">
              <a:solidFill>
                <a:srgbClr val="00153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60A5F9-B7E1-4AC4-A6FE-EC854973793E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33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CDF2192-8DFD-423A-A8E1-AB1C82202094}" type="slidenum">
              <a:rPr lang="en-US" altLang="en-US" sz="2800" smtClean="0">
                <a:solidFill>
                  <a:srgbClr val="CBBF9C"/>
                </a:solidFill>
                <a:latin typeface="Impact" panose="020B080603090205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en-US" sz="2800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6500" r="14073" b="6168"/>
          <a:stretch>
            <a:fillRect/>
          </a:stretch>
        </p:blipFill>
        <p:spPr bwMode="auto">
          <a:xfrm>
            <a:off x="0" y="23813"/>
            <a:ext cx="9177338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328738" y="4608513"/>
            <a:ext cx="1450975" cy="841375"/>
          </a:xfrm>
          <a:prstGeom prst="ellipse">
            <a:avLst/>
          </a:prstGeom>
          <a:noFill/>
          <a:ln w="50800" cmpd="thickThin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307C9BD-3A96-4D49-BEFC-E91FD94B291F}" type="slidenum">
              <a:rPr lang="en-US" altLang="en-US" sz="2800" smtClean="0">
                <a:solidFill>
                  <a:srgbClr val="CBBF9C"/>
                </a:solidFill>
                <a:latin typeface="Impact" panose="020B080603090205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en-US" sz="2800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6458" r="12801" b="6084"/>
          <a:stretch>
            <a:fillRect/>
          </a:stretch>
        </p:blipFill>
        <p:spPr bwMode="auto">
          <a:xfrm>
            <a:off x="0" y="0"/>
            <a:ext cx="9183688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281488" y="1163638"/>
            <a:ext cx="4044950" cy="485775"/>
            <a:chOff x="4281055" y="1163775"/>
            <a:chExt cx="4045526" cy="484914"/>
          </a:xfrm>
        </p:grpSpPr>
        <p:sp>
          <p:nvSpPr>
            <p:cNvPr id="63507" name="TextBox 1"/>
            <p:cNvSpPr txBox="1">
              <a:spLocks noChangeArrowheads="1"/>
            </p:cNvSpPr>
            <p:nvPr/>
          </p:nvSpPr>
          <p:spPr bwMode="auto">
            <a:xfrm>
              <a:off x="6580909" y="1233050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000"/>
                </a:spcBef>
                <a:buSzPct val="9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SzPct val="90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On-line game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281055" y="1233501"/>
              <a:ext cx="2300615" cy="1838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553090" y="1163775"/>
              <a:ext cx="1773491" cy="48491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660650" y="2092325"/>
            <a:ext cx="6219825" cy="581025"/>
            <a:chOff x="2507673" y="1163775"/>
            <a:chExt cx="6220691" cy="581898"/>
          </a:xfrm>
        </p:grpSpPr>
        <p:sp>
          <p:nvSpPr>
            <p:cNvPr id="63504" name="TextBox 11"/>
            <p:cNvSpPr txBox="1">
              <a:spLocks noChangeArrowheads="1"/>
            </p:cNvSpPr>
            <p:nvPr/>
          </p:nvSpPr>
          <p:spPr bwMode="auto">
            <a:xfrm>
              <a:off x="6580909" y="1233050"/>
              <a:ext cx="21474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2000"/>
                </a:spcBef>
                <a:buSzPct val="9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SzPct val="90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Sample datasets</a:t>
              </a:r>
            </a:p>
          </p:txBody>
        </p:sp>
        <p:cxnSp>
          <p:nvCxnSpPr>
            <p:cNvPr id="13" name="Straight Arrow Connector 12"/>
            <p:cNvCxnSpPr>
              <a:stCxn id="14" idx="2"/>
            </p:cNvCxnSpPr>
            <p:nvPr/>
          </p:nvCxnSpPr>
          <p:spPr>
            <a:xfrm flipH="1">
              <a:off x="2507673" y="1405438"/>
              <a:ext cx="3866101" cy="3402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73774" y="1163775"/>
              <a:ext cx="2175178" cy="484916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400800" y="3367088"/>
            <a:ext cx="2819400" cy="1117600"/>
            <a:chOff x="5805047" y="1066730"/>
            <a:chExt cx="2820011" cy="1117359"/>
          </a:xfrm>
        </p:grpSpPr>
        <p:sp>
          <p:nvSpPr>
            <p:cNvPr id="63501" name="TextBox 16"/>
            <p:cNvSpPr txBox="1">
              <a:spLocks noChangeArrowheads="1"/>
            </p:cNvSpPr>
            <p:nvPr/>
          </p:nvSpPr>
          <p:spPr bwMode="auto">
            <a:xfrm>
              <a:off x="6580909" y="1233050"/>
              <a:ext cx="20441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000"/>
                </a:spcBef>
                <a:buSzPct val="9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SzPct val="90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Multiple Labs for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intro or advanced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courses</a:t>
              </a:r>
            </a:p>
          </p:txBody>
        </p:sp>
        <p:cxnSp>
          <p:nvCxnSpPr>
            <p:cNvPr id="18" name="Straight Arrow Connector 17"/>
            <p:cNvCxnSpPr>
              <a:stCxn id="19" idx="2"/>
            </p:cNvCxnSpPr>
            <p:nvPr/>
          </p:nvCxnSpPr>
          <p:spPr>
            <a:xfrm flipH="1">
              <a:off x="5805047" y="1625410"/>
              <a:ext cx="747875" cy="1015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552922" y="1066730"/>
              <a:ext cx="1995919" cy="111735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96838" y="3248025"/>
            <a:ext cx="1579562" cy="1019175"/>
            <a:chOff x="6580909" y="957518"/>
            <a:chExt cx="1579418" cy="1019177"/>
          </a:xfrm>
        </p:grpSpPr>
        <p:sp>
          <p:nvSpPr>
            <p:cNvPr id="63498" name="TextBox 26"/>
            <p:cNvSpPr txBox="1">
              <a:spLocks noChangeArrowheads="1"/>
            </p:cNvSpPr>
            <p:nvPr/>
          </p:nvSpPr>
          <p:spPr bwMode="auto">
            <a:xfrm>
              <a:off x="6719459" y="1233050"/>
              <a:ext cx="11977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000"/>
                </a:spcBef>
                <a:buSzPct val="90000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600"/>
                </a:spcBef>
                <a:buSzPct val="90000"/>
                <a:buBlip>
                  <a:blip r:embed="rId3"/>
                </a:buBlip>
                <a:defRPr sz="22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600"/>
                </a:spcBef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SzPct val="90000"/>
                <a:buBlip>
                  <a:blip r:embed="rId4"/>
                </a:buBlip>
                <a:defRPr>
                  <a:solidFill>
                    <a:schemeClr val="tx1"/>
                  </a:solidFill>
                  <a:latin typeface="Goudy Old Style" panose="020205020503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Additional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2060"/>
                  </a:solidFill>
                  <a:latin typeface="Arial" panose="020B0604020202020204" pitchFamily="34" charset="0"/>
                </a:rPr>
                <a:t>resources</a:t>
              </a:r>
            </a:p>
          </p:txBody>
        </p:sp>
        <p:cxnSp>
          <p:nvCxnSpPr>
            <p:cNvPr id="28" name="Straight Arrow Connector 27"/>
            <p:cNvCxnSpPr>
              <a:stCxn id="29" idx="7"/>
            </p:cNvCxnSpPr>
            <p:nvPr/>
          </p:nvCxnSpPr>
          <p:spPr>
            <a:xfrm flipV="1">
              <a:off x="7834920" y="957518"/>
              <a:ext cx="325407" cy="3254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580909" y="1163893"/>
              <a:ext cx="1468303" cy="81280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Goals of Stat2Labs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408F7-0F22-4BCF-9F86-13ABC5D9FD5C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Individualized questions </a:t>
            </a:r>
            <a:r>
              <a:rPr lang="en-US" dirty="0" smtClean="0"/>
              <a:t>(research-like </a:t>
            </a:r>
            <a:r>
              <a:rPr lang="en-US" dirty="0"/>
              <a:t>e</a:t>
            </a:r>
            <a:r>
              <a:rPr lang="en-US" dirty="0" smtClean="0"/>
              <a:t>xperiences)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When </a:t>
            </a:r>
            <a:r>
              <a:rPr lang="en-US" b="0" dirty="0"/>
              <a:t>students have input into the research process and the outcome is not known a priori to either the students or the instructors, the </a:t>
            </a:r>
            <a:r>
              <a:rPr lang="en-US" i="1" dirty="0"/>
              <a:t>study becomes real to the students in very new </a:t>
            </a:r>
            <a:r>
              <a:rPr lang="en-US" i="1" dirty="0" smtClean="0"/>
              <a:t>ways</a:t>
            </a:r>
            <a:r>
              <a:rPr lang="en-US" b="0" baseline="30000" dirty="0" smtClean="0"/>
              <a:t>1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They </a:t>
            </a:r>
            <a:r>
              <a:rPr lang="en-US" i="1" dirty="0"/>
              <a:t>take action </a:t>
            </a:r>
            <a:r>
              <a:rPr lang="en-US" b="0" dirty="0"/>
              <a:t>based upon those decisions, and </a:t>
            </a:r>
            <a:r>
              <a:rPr lang="en-US" i="1" dirty="0"/>
              <a:t>defend their decisions </a:t>
            </a:r>
            <a:r>
              <a:rPr lang="en-US" b="0" dirty="0"/>
              <a:t>against their peers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These </a:t>
            </a:r>
            <a:r>
              <a:rPr lang="en-US" b="0" dirty="0"/>
              <a:t>elements likely contribute to a student's </a:t>
            </a:r>
            <a:r>
              <a:rPr lang="en-US" i="1" dirty="0"/>
              <a:t>sense of </a:t>
            </a:r>
            <a:r>
              <a:rPr lang="en-US" i="1" dirty="0" smtClean="0"/>
              <a:t>responsibility</a:t>
            </a:r>
            <a:r>
              <a:rPr lang="en-US" b="0" dirty="0" smtClean="0"/>
              <a:t> </a:t>
            </a:r>
            <a:r>
              <a:rPr lang="en-US" b="0" dirty="0" smtClean="0"/>
              <a:t>and </a:t>
            </a:r>
            <a:r>
              <a:rPr lang="en-US" b="0" dirty="0"/>
              <a:t>the importance of his or her </a:t>
            </a:r>
            <a:r>
              <a:rPr lang="en-US" i="1" dirty="0"/>
              <a:t>contribution to a broader </a:t>
            </a:r>
            <a:r>
              <a:rPr lang="en-US" i="1" dirty="0" smtClean="0"/>
              <a:t>picture</a:t>
            </a:r>
            <a:r>
              <a:rPr lang="en-US" b="0" baseline="30000" dirty="0"/>
              <a:t>2</a:t>
            </a:r>
            <a:endParaRPr lang="en-US" i="1" dirty="0"/>
          </a:p>
          <a:p>
            <a:pPr marL="342900" lvl="1" indent="-342900">
              <a:buSzPct val="88000"/>
            </a:pPr>
            <a:r>
              <a:rPr lang="en-US" altLang="en-US" b="1" i="1" dirty="0">
                <a:ea typeface="ＭＳ Ｐゴシック" panose="020B0600070205080204" pitchFamily="34" charset="-128"/>
              </a:rPr>
              <a:t>Learning gains similar in kind and degree to gains reported by students in dedicated summer research programs</a:t>
            </a:r>
            <a:r>
              <a:rPr lang="en-US" baseline="30000" dirty="0"/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pPr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217332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1) Lopatto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D., Undergraduate Research as a High-Impact Student Experience, Association of American Colleges and Universities, Spring 2010, Vol. 12, No. 2, </a:t>
            </a:r>
            <a:r>
              <a:rPr lang="en-US" alt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http://www.aacu.org/peerreview/pr-sp10/pr-sp10_Lopatto.cfm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2) Cynthia 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A. Wei and Terry </a:t>
            </a:r>
            <a:r>
              <a:rPr lang="en-US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Woodin</a:t>
            </a:r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Undergraduate Research Experiences in Biology: Alternatives to the Apprenticeship Model, </a:t>
            </a:r>
            <a:r>
              <a:rPr lang="en-US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CBE Life </a:t>
            </a:r>
            <a:r>
              <a:rPr lang="en-US" alt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en-US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Vol. 10, 123–131, Summer 2011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Goals of Stat2Labs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b="0" dirty="0">
                <a:ea typeface="ＭＳ Ｐゴシック" panose="020B0600070205080204" pitchFamily="34" charset="-128"/>
              </a:rPr>
              <a:t>Create labs and activities that address modern data analysis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without dramatically increasing faculty workload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i="1" dirty="0">
                <a:ea typeface="ＭＳ Ｐゴシック" panose="020B0600070205080204" pitchFamily="34" charset="-128"/>
              </a:rPr>
              <a:t>Students play the role of a consultant or researcher</a:t>
            </a:r>
            <a:r>
              <a:rPr lang="en-US" altLang="en-US" b="0" dirty="0">
                <a:ea typeface="ＭＳ Ｐゴシック" panose="020B0600070205080204" pitchFamily="34" charset="-128"/>
              </a:rPr>
              <a:t>. They are involved in the entire process of statistical analysis (collecting data, cleaning data, appropriate model building, assessment, and effectively communicating their results).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i="1" dirty="0" smtClean="0">
                <a:ea typeface="ＭＳ Ｐゴシック" panose="020B0600070205080204" pitchFamily="34" charset="-128"/>
              </a:rPr>
              <a:t>Challenge </a:t>
            </a:r>
            <a:r>
              <a:rPr lang="en-US" altLang="en-US" i="1" dirty="0">
                <a:ea typeface="ＭＳ Ｐゴシック" panose="020B0600070205080204" pitchFamily="34" charset="-128"/>
              </a:rPr>
              <a:t>students to think carefully</a:t>
            </a:r>
            <a:r>
              <a:rPr lang="en-US" altLang="en-US" b="0" dirty="0">
                <a:ea typeface="ＭＳ Ｐゴシック" panose="020B0600070205080204" pitchFamily="34" charset="-128"/>
              </a:rPr>
              <a:t> about </a:t>
            </a:r>
            <a:r>
              <a:rPr lang="en-US" altLang="en-US" b="0" smtClean="0">
                <a:ea typeface="ＭＳ Ｐゴシック" panose="020B0600070205080204" pitchFamily="34" charset="-128"/>
              </a:rPr>
              <a:t>data and the </a:t>
            </a:r>
            <a:r>
              <a:rPr lang="en-US" altLang="en-US" b="0" dirty="0">
                <a:ea typeface="ＭＳ Ｐゴシック" panose="020B0600070205080204" pitchFamily="34" charset="-128"/>
              </a:rPr>
              <a:t>models they </a:t>
            </a:r>
            <a:r>
              <a:rPr lang="en-US" altLang="en-US" b="0">
                <a:ea typeface="ＭＳ Ｐゴシック" panose="020B0600070205080204" pitchFamily="34" charset="-128"/>
              </a:rPr>
              <a:t>choose </a:t>
            </a:r>
            <a:r>
              <a:rPr lang="en-US" altLang="en-US" b="0" smtClean="0">
                <a:ea typeface="ＭＳ Ｐゴシック" panose="020B0600070205080204" pitchFamily="34" charset="-128"/>
              </a:rPr>
              <a:t>to</a:t>
            </a:r>
            <a:r>
              <a:rPr lang="en-US" altLang="en-US" b="0" smtClean="0">
                <a:ea typeface="ＭＳ Ｐゴシック" panose="020B0600070205080204" pitchFamily="34" charset="-128"/>
              </a:rPr>
              <a:t> </a:t>
            </a:r>
            <a:r>
              <a:rPr lang="en-US" altLang="en-US" b="0" dirty="0">
                <a:ea typeface="ＭＳ Ｐゴシック" panose="020B0600070205080204" pitchFamily="34" charset="-128"/>
              </a:rPr>
              <a:t>build. </a:t>
            </a:r>
            <a:endParaRPr lang="en-US" altLang="en-US" b="0" dirty="0" smtClean="0"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Active </a:t>
            </a:r>
            <a:r>
              <a:rPr lang="en-US" altLang="en-US" b="0" dirty="0">
                <a:ea typeface="ＭＳ Ｐゴシック" panose="020B0600070205080204" pitchFamily="34" charset="-128"/>
              </a:rPr>
              <a:t>learning in a real context fosters a sense of engagement and encourages students to go deeper than the assignment 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requires</a:t>
            </a:r>
          </a:p>
          <a:p>
            <a:pPr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95A2A8-BF0D-480F-8D9E-2B403C3F964A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37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377" y="5667063"/>
            <a:ext cx="7637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70C0"/>
                </a:solidFill>
                <a:latin typeface="+mn-lt"/>
                <a:cs typeface="ＭＳ Ｐゴシック" charset="0"/>
              </a:rPr>
              <a:t>Learning is essentially hard; it happens best when one is deeply engaged in hard and challenging activities </a:t>
            </a:r>
            <a:r>
              <a:rPr lang="en-US" sz="2400" i="1" dirty="0" smtClean="0">
                <a:solidFill>
                  <a:srgbClr val="0070C0"/>
                </a:solidFill>
                <a:latin typeface="+mn-lt"/>
                <a:cs typeface="ＭＳ Ｐゴシック" charset="0"/>
              </a:rPr>
              <a:t>      -</a:t>
            </a:r>
            <a:r>
              <a:rPr lang="en-US" sz="2400" i="1" dirty="0" err="1" smtClean="0">
                <a:solidFill>
                  <a:srgbClr val="0070C0"/>
                </a:solidFill>
                <a:latin typeface="+mn-lt"/>
                <a:cs typeface="ＭＳ Ｐゴシック" charset="0"/>
              </a:rPr>
              <a:t>Papert</a:t>
            </a:r>
            <a:endParaRPr lang="en-US" sz="2400" i="1" dirty="0">
              <a:solidFill>
                <a:srgbClr val="0070C0"/>
              </a:solidFill>
              <a:latin typeface="+mn-lt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0340" y="6629400"/>
            <a:ext cx="66591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Papert</a:t>
            </a:r>
            <a:r>
              <a:rPr lang="en-US" sz="1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Seymour (1998, June). Does easy do it? Children, games, and learning. Game Developer Magazine, p. 88</a:t>
            </a:r>
            <a:r>
              <a:rPr lang="en-US" sz="1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0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5343" y="2771371"/>
            <a:ext cx="820875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en-US" sz="2400" b="1" dirty="0">
                <a:ln w="0"/>
                <a:solidFill>
                  <a:srgbClr val="001848"/>
                </a:solidFill>
                <a:latin typeface="+mn-lt"/>
              </a:rPr>
              <a:t>Create situations that challenge students to investigate in order to answer their own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344" y="4286162"/>
            <a:ext cx="820875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en-US" sz="2400" b="1" dirty="0">
                <a:ln w="0"/>
                <a:solidFill>
                  <a:srgbClr val="001848"/>
                </a:solidFill>
                <a:latin typeface="+mn-lt"/>
              </a:rPr>
              <a:t>Create space to imagine, practice, and struggle so they become invested </a:t>
            </a:r>
            <a:r>
              <a:rPr lang="en-US" sz="2400" b="1" dirty="0" smtClean="0">
                <a:ln w="0"/>
                <a:solidFill>
                  <a:srgbClr val="001848"/>
                </a:solidFill>
                <a:latin typeface="+mn-lt"/>
              </a:rPr>
              <a:t>in the solutions.</a:t>
            </a:r>
            <a:endParaRPr lang="en-US" sz="2400" b="1" dirty="0">
              <a:ln w="0"/>
              <a:solidFill>
                <a:srgbClr val="001848"/>
              </a:solidFill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313613" cy="889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Final Thoughts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362992"/>
            <a:ext cx="7390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  <a:defRPr/>
            </a:pPr>
            <a:r>
              <a:rPr lang="en-US" sz="2400" b="1" dirty="0" smtClean="0">
                <a:ln w="0"/>
                <a:solidFill>
                  <a:srgbClr val="001848"/>
                </a:solidFill>
                <a:latin typeface="+mn-lt"/>
              </a:rPr>
              <a:t>Consider what students find meaningful, interesting or relevant and connect it to a passion for statistics.</a:t>
            </a:r>
            <a:endParaRPr lang="en-US" sz="2400" b="1" dirty="0">
              <a:ln w="0"/>
              <a:solidFill>
                <a:srgbClr val="00184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05209"/>
            <a:ext cx="9144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Shonda Kuiper</a:t>
            </a:r>
          </a:p>
          <a:p>
            <a:pPr algn="ctr" eaLnBrk="1" hangingPunct="1">
              <a:defRPr/>
            </a:pPr>
            <a:r>
              <a:rPr lang="en-US" sz="20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Grinnell </a:t>
            </a:r>
            <a:r>
              <a:rPr lang="en-US" sz="2000" b="1" i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College</a:t>
            </a:r>
          </a:p>
          <a:p>
            <a:pPr algn="ctr" eaLnBrk="1" hangingPunct="1">
              <a:defRPr/>
            </a:pPr>
            <a:endParaRPr lang="en-US" b="1" i="1" dirty="0">
              <a:solidFill>
                <a:srgbClr val="0018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Summer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Workshop: Making Decisions with Data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July 29 – July 31, 2105</a:t>
            </a:r>
          </a:p>
          <a:p>
            <a:pPr algn="ctr" eaLnBrk="1" hangingPunct="1">
              <a:defRPr/>
            </a:pPr>
            <a:endParaRPr lang="en-US" b="1" i="1" dirty="0">
              <a:solidFill>
                <a:srgbClr val="0018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288" y="1243013"/>
            <a:ext cx="75644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i="1" dirty="0">
                <a:solidFill>
                  <a:srgbClr val="0018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Making Statistics Relevant in a Data-Rich Society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30824" r="14365" b="42242"/>
          <a:stretch>
            <a:fillRect/>
          </a:stretch>
        </p:blipFill>
        <p:spPr bwMode="auto">
          <a:xfrm>
            <a:off x="2605624" y="5567886"/>
            <a:ext cx="3905764" cy="5559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3875" y="6214765"/>
            <a:ext cx="4393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NSF DUE#0510392 </a:t>
            </a:r>
            <a:r>
              <a:rPr lang="en-US" sz="2000" dirty="0">
                <a:latin typeface="+mn-lt"/>
              </a:rPr>
              <a:t>and DUE #</a:t>
            </a:r>
            <a:r>
              <a:rPr lang="en-US" sz="2000" dirty="0" smtClean="0">
                <a:latin typeface="+mn-lt"/>
              </a:rPr>
              <a:t>1043814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000125"/>
            <a:ext cx="8382000" cy="4683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pitchFamily="2" charset="-122"/>
              </a:rPr>
              <a:t>Students </a:t>
            </a:r>
            <a:r>
              <a:rPr lang="en-US" altLang="zh-CN" dirty="0">
                <a:ea typeface="SimSun" pitchFamily="2" charset="-122"/>
              </a:rPr>
              <a:t>who take only an intro course are no longer equipped to apply the more relevant statistical methods in their own </a:t>
            </a:r>
            <a:r>
              <a:rPr lang="en-US" altLang="zh-CN" dirty="0" smtClean="0">
                <a:ea typeface="SimSun" pitchFamily="2" charset="-122"/>
              </a:rPr>
              <a:t>work</a:t>
            </a:r>
            <a:r>
              <a:rPr lang="en-US" altLang="zh-CN" baseline="30000" dirty="0" smtClean="0">
                <a:ea typeface="SimSun" pitchFamily="2" charset="-122"/>
              </a:rPr>
              <a:t>1</a:t>
            </a:r>
            <a:r>
              <a:rPr lang="en-US" dirty="0" smtClean="0"/>
              <a:t> </a:t>
            </a:r>
          </a:p>
          <a:p>
            <a:pPr marL="457200" lvl="1" indent="0">
              <a:buFont typeface="Courier New" pitchFamily="49" charset="0"/>
              <a:buNone/>
              <a:defRPr/>
            </a:pPr>
            <a:r>
              <a:rPr lang="en-US" sz="1800" dirty="0"/>
              <a:t>“</a:t>
            </a:r>
            <a:r>
              <a:rPr lang="en-US" sz="2000" dirty="0"/>
              <a:t>We may be living in the early twenty-first century, but our curriculum is still preparing students for applied work typical of the first half of the twentieth </a:t>
            </a:r>
            <a:r>
              <a:rPr lang="en-US" sz="2000" dirty="0" smtClean="0"/>
              <a:t>century</a:t>
            </a:r>
            <a:r>
              <a:rPr lang="en-US" sz="2000" baseline="30000" dirty="0" smtClean="0"/>
              <a:t>2</a:t>
            </a:r>
            <a:r>
              <a:rPr lang="en-US" sz="1800" dirty="0" smtClean="0"/>
              <a:t>”</a:t>
            </a:r>
          </a:p>
          <a:p>
            <a:pPr marL="457200" lvl="1" indent="0">
              <a:buFont typeface="Courier New" pitchFamily="49" charset="0"/>
              <a:buNone/>
              <a:defRPr/>
            </a:pPr>
            <a:endParaRPr lang="en-US" sz="1800" baseline="30000" dirty="0"/>
          </a:p>
          <a:p>
            <a:pPr>
              <a:defRPr/>
            </a:pPr>
            <a:r>
              <a:rPr lang="en-US" altLang="zh-CN" dirty="0" smtClean="0">
                <a:ea typeface="SimSun" pitchFamily="2" charset="-122"/>
              </a:rPr>
              <a:t>Are our courses really teaching students how to extract meaning from data?</a:t>
            </a:r>
          </a:p>
          <a:p>
            <a:pPr marL="457200" lvl="1" indent="0">
              <a:buFont typeface="Courier New" pitchFamily="49" charset="0"/>
              <a:buNone/>
              <a:defRPr/>
            </a:pPr>
            <a:r>
              <a:rPr lang="en-US" sz="1800" dirty="0" smtClean="0"/>
              <a:t>“</a:t>
            </a:r>
            <a:r>
              <a:rPr lang="en-US" sz="2000" dirty="0"/>
              <a:t>Curricula in statistics have been based on a now outdated notion </a:t>
            </a:r>
            <a:r>
              <a:rPr lang="en-US" sz="2000" dirty="0" smtClean="0"/>
              <a:t>…at </a:t>
            </a:r>
            <a:r>
              <a:rPr lang="en-US" sz="2000" dirty="0"/>
              <a:t>every level of study, gaining statistical expertise has required extensive coursework, much of which appears to be extraneous to the compelling scientific problems students are interested in </a:t>
            </a:r>
            <a:r>
              <a:rPr lang="en-US" sz="2000" dirty="0" smtClean="0"/>
              <a:t>solving.</a:t>
            </a:r>
            <a:r>
              <a:rPr lang="en-US" sz="2000" baseline="30000" dirty="0" smtClean="0"/>
              <a:t>3</a:t>
            </a:r>
            <a:r>
              <a:rPr lang="en-US" sz="1800" dirty="0" smtClean="0"/>
              <a:t>”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0" y="6307138"/>
            <a:ext cx="8763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baseline="30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Suzanne Switzer and Nick Horton. (2007)  “What Your Doctor Should Know about Statistics (but Perhaps Doesn't).” Chance. 20(1): 17-21.</a:t>
            </a:r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Challenges in adapting to the age of big data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0" y="6629400"/>
            <a:ext cx="8785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SzTx/>
              <a:buFontTx/>
              <a:buNone/>
            </a:pPr>
            <a:r>
              <a:rPr lang="en-US" altLang="en-US" sz="1000" baseline="30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Brown, E., and Kass. R., (2009), “What is Statistics”, </a:t>
            </a:r>
            <a:r>
              <a:rPr lang="en-US" altLang="en-US" sz="1000" i="1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Statistician</a:t>
            </a:r>
            <a:r>
              <a:rPr lang="en-US" altLang="en-US" sz="1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May 1, 2009, 63(2): 105-110.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0" y="6477000"/>
            <a:ext cx="8821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baseline="30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Cobb, G. (2007) “The Introductory Statistics Course: A Ptolemaic Curriculum?”,Technology Innovations in Statistics Education: Vol. 1: No. 1,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4207" r="57832" b="20833"/>
          <a:stretch>
            <a:fillRect/>
          </a:stretch>
        </p:blipFill>
        <p:spPr bwMode="auto">
          <a:xfrm>
            <a:off x="219075" y="3459163"/>
            <a:ext cx="3743325" cy="28479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7887" r="28806" b="15327"/>
          <a:stretch>
            <a:fillRect/>
          </a:stretch>
        </p:blipFill>
        <p:spPr bwMode="auto">
          <a:xfrm>
            <a:off x="4106863" y="3149600"/>
            <a:ext cx="4714875" cy="3146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7687" r="14079" b="7292"/>
          <a:stretch>
            <a:fillRect/>
          </a:stretch>
        </p:blipFill>
        <p:spPr bwMode="auto">
          <a:xfrm>
            <a:off x="1958975" y="111125"/>
            <a:ext cx="5226050" cy="3455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20793" r="37308" b="31711"/>
          <a:stretch>
            <a:fillRect/>
          </a:stretch>
        </p:blipFill>
        <p:spPr bwMode="auto">
          <a:xfrm>
            <a:off x="869950" y="1239838"/>
            <a:ext cx="7839075" cy="424656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92568" y="1665028"/>
            <a:ext cx="504967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?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2"/>
          <p:cNvSpPr>
            <a:spLocks noChangeArrowheads="1"/>
          </p:cNvSpPr>
          <p:nvPr/>
        </p:nvSpPr>
        <p:spPr bwMode="auto">
          <a:xfrm>
            <a:off x="327025" y="906463"/>
            <a:ext cx="858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2400" b="1" dirty="0">
                <a:solidFill>
                  <a:srgbClr val="001848"/>
                </a:solidFill>
                <a:latin typeface="Goudy Old Style" panose="02020502050305020303" pitchFamily="18" charset="0"/>
                <a:ea typeface="SimSun" panose="02010600030101010101" pitchFamily="2" charset="-122"/>
              </a:rPr>
              <a:t>Communicating the Power and Impact of Our Profession (Wasserstein, 2015)</a:t>
            </a:r>
            <a:endParaRPr lang="en-US" altLang="en-US" sz="2400" b="1" dirty="0">
              <a:solidFill>
                <a:srgbClr val="001848"/>
              </a:solidFill>
              <a:latin typeface="Goudy Old Style" panose="02020502050305020303" pitchFamily="18" charset="0"/>
              <a:ea typeface="SimSun" panose="02010600030101010101" pitchFamily="2" charset="-122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Increase the Visibility of our Profession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12453" r="15805" b="9747"/>
          <a:stretch>
            <a:fillRect/>
          </a:stretch>
        </p:blipFill>
        <p:spPr bwMode="auto">
          <a:xfrm>
            <a:off x="369888" y="2162175"/>
            <a:ext cx="4751387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01675" y="5097463"/>
            <a:ext cx="59721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254125" indent="-341313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0542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5114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29686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4258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ea typeface="SimSun" panose="02010600030101010101" pitchFamily="2" charset="-122"/>
              </a:rPr>
              <a:t>Statistical Significance Series </a:t>
            </a:r>
            <a:r>
              <a:rPr lang="en-US" altLang="zh-CN" sz="2000" b="1" dirty="0">
                <a:solidFill>
                  <a:srgbClr val="0070C0"/>
                </a:solidFill>
                <a:ea typeface="SimSun" panose="02010600030101010101" pitchFamily="2" charset="-122"/>
              </a:rPr>
              <a:t>http://www.amstat.org/policy/statsig.cfm</a:t>
            </a:r>
            <a:endParaRPr lang="en-US" altLang="en-US" sz="2000" dirty="0">
              <a:solidFill>
                <a:srgbClr val="0070C0"/>
              </a:solidFill>
              <a:ea typeface="SimSun" panose="02010600030101010101" pitchFamily="2" charset="-12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34125" y="1262063"/>
            <a:ext cx="27765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254125" indent="-341313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0542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5114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29686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4258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ea typeface="SimSun" panose="02010600030101010101" pitchFamily="2" charset="-122"/>
              </a:rPr>
              <a:t>Stats.org</a:t>
            </a:r>
            <a:endParaRPr lang="en-US" altLang="en-US" sz="2000" dirty="0">
              <a:solidFill>
                <a:srgbClr val="0070C0"/>
              </a:solidFill>
              <a:ea typeface="SimSun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8629" r="23882" b="29889"/>
          <a:stretch>
            <a:fillRect/>
          </a:stretch>
        </p:blipFill>
        <p:spPr bwMode="auto">
          <a:xfrm>
            <a:off x="5121275" y="4354513"/>
            <a:ext cx="37084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1660525" y="1709738"/>
            <a:ext cx="41592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254125" indent="-341313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0542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5114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29686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4258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70C0"/>
                </a:solidFill>
                <a:ea typeface="SimSun" panose="02010600030101010101" pitchFamily="2" charset="-122"/>
              </a:rPr>
              <a:t>This is Statistics </a:t>
            </a:r>
            <a:r>
              <a:rPr lang="en-US" altLang="zh-CN" sz="2000" b="1" dirty="0">
                <a:solidFill>
                  <a:srgbClr val="0070C0"/>
                </a:solidFill>
                <a:ea typeface="SimSun" panose="02010600030101010101" pitchFamily="2" charset="-122"/>
              </a:rPr>
              <a:t>http://thisisstatistics.org</a:t>
            </a:r>
            <a:r>
              <a:rPr lang="en-US" altLang="zh-CN" b="1" dirty="0">
                <a:solidFill>
                  <a:srgbClr val="0070C0"/>
                </a:solidFill>
                <a:ea typeface="SimSun" panose="02010600030101010101" pitchFamily="2" charset="-122"/>
              </a:rPr>
              <a:t>/</a:t>
            </a:r>
            <a:endParaRPr lang="en-US" altLang="en-US" sz="1800" baseline="30000" dirty="0">
              <a:solidFill>
                <a:srgbClr val="0070C0"/>
              </a:solidFill>
              <a:ea typeface="SimSun" panose="02010600030101010101" pitchFamily="2" charset="-122"/>
            </a:endParaRPr>
          </a:p>
          <a:p>
            <a:pPr lvl="1">
              <a:buClr>
                <a:srgbClr val="001848"/>
              </a:buClr>
              <a:buSzPct val="8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13008" r="24237" b="11505"/>
          <a:stretch>
            <a:fillRect/>
          </a:stretch>
        </p:blipFill>
        <p:spPr bwMode="auto">
          <a:xfrm>
            <a:off x="5221288" y="1706563"/>
            <a:ext cx="376396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6"/>
          <p:cNvSpPr>
            <a:spLocks noChangeArrowheads="1"/>
          </p:cNvSpPr>
          <p:nvPr/>
        </p:nvSpPr>
        <p:spPr bwMode="auto">
          <a:xfrm>
            <a:off x="-25400" y="6534150"/>
            <a:ext cx="669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ea typeface="Calibri" panose="020F0502020204030204" pitchFamily="34" charset="0"/>
                <a:cs typeface="Arial" panose="020B0604020202020204" pitchFamily="34" charset="0"/>
              </a:rPr>
              <a:t>Wasserstein, R. (2015), ``Communicating the Power and Impact of Our Profession: A Heads Up for the Next Executive Directors of the ASA,'' {\it The American Statistician}, 69(2), DOI: 10.1080/00031305.2015.1031283.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17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199" y="1094301"/>
            <a:ext cx="8467859" cy="51689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0" dirty="0" smtClean="0">
                <a:ea typeface="ＭＳ Ｐゴシック" panose="020B0600070205080204" pitchFamily="34" charset="-128"/>
              </a:rPr>
              <a:t>Teach how to “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think with data</a:t>
            </a:r>
            <a:r>
              <a:rPr lang="en-US" altLang="en-US" b="0" dirty="0" smtClean="0">
                <a:ea typeface="ＭＳ Ｐゴシック" panose="020B0600070205080204" pitchFamily="34" charset="-128"/>
              </a:rPr>
              <a:t>” by having students work with real-world, unstructured datasets and train them to better communicate nuanced statistical ideas.  </a:t>
            </a:r>
          </a:p>
          <a:p>
            <a:pPr>
              <a:spcBef>
                <a:spcPts val="0"/>
              </a:spcBef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ea typeface="ＭＳ Ｐゴシック" panose="020B0600070205080204" pitchFamily="34" charset="-128"/>
              </a:rPr>
              <a:t>Practice using </a:t>
            </a:r>
            <a:r>
              <a:rPr lang="en-US" dirty="0">
                <a:ea typeface="ＭＳ Ｐゴシック" panose="020B0600070205080204" pitchFamily="34" charset="-128"/>
              </a:rPr>
              <a:t>all steps of the scientific method to tackle </a:t>
            </a:r>
            <a:r>
              <a:rPr lang="en-US" dirty="0" smtClean="0">
                <a:ea typeface="ＭＳ Ｐゴシック" panose="020B0600070205080204" pitchFamily="34" charset="-128"/>
              </a:rPr>
              <a:t>real research </a:t>
            </a:r>
            <a:r>
              <a:rPr lang="en-US" dirty="0">
                <a:ea typeface="ＭＳ Ｐゴシック" panose="020B0600070205080204" pitchFamily="34" charset="-128"/>
              </a:rPr>
              <a:t>questions. </a:t>
            </a:r>
            <a:r>
              <a:rPr lang="en-US" b="0" dirty="0">
                <a:ea typeface="ＭＳ Ｐゴシック" panose="020B0600070205080204" pitchFamily="34" charset="-128"/>
              </a:rPr>
              <a:t>All too often, undergraduate </a:t>
            </a:r>
            <a:r>
              <a:rPr lang="en-US" b="0" dirty="0" smtClean="0">
                <a:ea typeface="ＭＳ Ｐゴシック" panose="020B0600070205080204" pitchFamily="34" charset="-128"/>
              </a:rPr>
              <a:t>statistics majors </a:t>
            </a:r>
            <a:r>
              <a:rPr lang="en-US" b="0" dirty="0">
                <a:ea typeface="ＭＳ Ｐゴシック" panose="020B0600070205080204" pitchFamily="34" charset="-128"/>
              </a:rPr>
              <a:t>are handed a “canned” data set and told to </a:t>
            </a:r>
            <a:r>
              <a:rPr lang="en-US" b="0" dirty="0" smtClean="0">
                <a:ea typeface="ＭＳ Ｐゴシック" panose="020B0600070205080204" pitchFamily="34" charset="-128"/>
              </a:rPr>
              <a:t>analyze it </a:t>
            </a:r>
            <a:r>
              <a:rPr lang="en-US" b="0" dirty="0">
                <a:ea typeface="ＭＳ Ｐゴシック" panose="020B0600070205080204" pitchFamily="34" charset="-128"/>
              </a:rPr>
              <a:t>using the methods currently being studied. </a:t>
            </a:r>
            <a:r>
              <a:rPr lang="en-US" b="0" dirty="0" smtClean="0">
                <a:ea typeface="ＭＳ Ｐゴシック" panose="020B0600070205080204" pitchFamily="34" charset="-128"/>
              </a:rPr>
              <a:t>This approach </a:t>
            </a:r>
            <a:r>
              <a:rPr lang="en-US" b="0" dirty="0">
                <a:ea typeface="ＭＳ Ｐゴシック" panose="020B0600070205080204" pitchFamily="34" charset="-128"/>
              </a:rPr>
              <a:t>may leave them unable to solve more </a:t>
            </a:r>
            <a:r>
              <a:rPr lang="en-US" b="0" dirty="0" smtClean="0">
                <a:ea typeface="ＭＳ Ｐゴシック" panose="020B0600070205080204" pitchFamily="34" charset="-128"/>
              </a:rPr>
              <a:t>complex problems </a:t>
            </a:r>
            <a:r>
              <a:rPr lang="en-US" b="0" dirty="0">
                <a:ea typeface="ＭＳ Ｐゴシック" panose="020B0600070205080204" pitchFamily="34" charset="-128"/>
              </a:rPr>
              <a:t>out of </a:t>
            </a:r>
            <a:r>
              <a:rPr lang="en-US" b="0" dirty="0" smtClean="0">
                <a:ea typeface="ＭＳ Ｐゴシック" panose="020B0600070205080204" pitchFamily="34" charset="-128"/>
              </a:rPr>
              <a:t>context. </a:t>
            </a:r>
          </a:p>
          <a:p>
            <a:pPr>
              <a:spcBef>
                <a:spcPts val="0"/>
              </a:spcBef>
            </a:pPr>
            <a:endParaRPr lang="en-US" b="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ea typeface="ＭＳ Ｐゴシック" panose="020B0600070205080204" pitchFamily="34" charset="-128"/>
              </a:rPr>
              <a:t>Formulate good </a:t>
            </a:r>
            <a:r>
              <a:rPr lang="en-US" dirty="0">
                <a:ea typeface="ＭＳ Ｐゴシック" panose="020B0600070205080204" pitchFamily="34" charset="-128"/>
              </a:rPr>
              <a:t>questions, </a:t>
            </a:r>
            <a:r>
              <a:rPr lang="en-US" dirty="0" smtClean="0">
                <a:ea typeface="ＭＳ Ｐゴシック" panose="020B0600070205080204" pitchFamily="34" charset="-128"/>
              </a:rPr>
              <a:t>consider </a:t>
            </a:r>
            <a:r>
              <a:rPr lang="en-US" dirty="0">
                <a:ea typeface="ＭＳ Ｐゴシック" panose="020B0600070205080204" pitchFamily="34" charset="-128"/>
              </a:rPr>
              <a:t>whether </a:t>
            </a:r>
            <a:r>
              <a:rPr lang="en-US" dirty="0" smtClean="0">
                <a:ea typeface="ＭＳ Ｐゴシック" panose="020B0600070205080204" pitchFamily="34" charset="-128"/>
              </a:rPr>
              <a:t>available data </a:t>
            </a:r>
            <a:r>
              <a:rPr lang="en-US" dirty="0">
                <a:ea typeface="ＭＳ Ｐゴシック" panose="020B0600070205080204" pitchFamily="34" charset="-128"/>
              </a:rPr>
              <a:t>are appropriate for addressing the </a:t>
            </a:r>
            <a:r>
              <a:rPr lang="en-US" dirty="0" smtClean="0">
                <a:ea typeface="ＭＳ Ｐゴシック" panose="020B0600070205080204" pitchFamily="34" charset="-128"/>
              </a:rPr>
              <a:t>problem, choose </a:t>
            </a:r>
            <a:r>
              <a:rPr lang="en-US" dirty="0">
                <a:ea typeface="ＭＳ Ｐゴシック" panose="020B0600070205080204" pitchFamily="34" charset="-128"/>
              </a:rPr>
              <a:t>from a set of different tools, </a:t>
            </a:r>
            <a:r>
              <a:rPr lang="en-US" dirty="0" smtClean="0">
                <a:ea typeface="ＭＳ Ｐゴシック" panose="020B0600070205080204" pitchFamily="34" charset="-128"/>
              </a:rPr>
              <a:t>undertake the analyses </a:t>
            </a:r>
            <a:r>
              <a:rPr lang="en-US" dirty="0">
                <a:ea typeface="ＭＳ Ｐゴシック" panose="020B0600070205080204" pitchFamily="34" charset="-128"/>
              </a:rPr>
              <a:t>in a reproducible manner, </a:t>
            </a:r>
            <a:r>
              <a:rPr lang="en-US" dirty="0" smtClean="0">
                <a:ea typeface="ＭＳ Ｐゴシック" panose="020B0600070205080204" pitchFamily="34" charset="-128"/>
              </a:rPr>
              <a:t>assess </a:t>
            </a:r>
            <a:r>
              <a:rPr lang="en-US" dirty="0">
                <a:ea typeface="ＭＳ Ｐゴシック" panose="020B0600070205080204" pitchFamily="34" charset="-128"/>
              </a:rPr>
              <a:t>the </a:t>
            </a:r>
            <a:r>
              <a:rPr lang="en-US" dirty="0" smtClean="0">
                <a:ea typeface="ＭＳ Ｐゴシック" panose="020B0600070205080204" pitchFamily="34" charset="-128"/>
              </a:rPr>
              <a:t>analytic methods</a:t>
            </a:r>
            <a:r>
              <a:rPr lang="en-US" dirty="0">
                <a:ea typeface="ＭＳ Ｐゴシック" panose="020B0600070205080204" pitchFamily="34" charset="-128"/>
              </a:rPr>
              <a:t>, </a:t>
            </a:r>
            <a:r>
              <a:rPr lang="en-US" dirty="0" smtClean="0">
                <a:ea typeface="ＭＳ Ｐゴシック" panose="020B0600070205080204" pitchFamily="34" charset="-128"/>
              </a:rPr>
              <a:t>draw </a:t>
            </a:r>
            <a:r>
              <a:rPr lang="en-US" dirty="0">
                <a:ea typeface="ＭＳ Ｐゴシック" panose="020B0600070205080204" pitchFamily="34" charset="-128"/>
              </a:rPr>
              <a:t>appropriate conclusions, and </a:t>
            </a:r>
            <a:r>
              <a:rPr lang="en-US" dirty="0" smtClean="0">
                <a:ea typeface="ＭＳ Ｐゴシック" panose="020B0600070205080204" pitchFamily="34" charset="-128"/>
              </a:rPr>
              <a:t>communicate results.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3FE1F9-FF91-4828-B995-551FB583F645}" type="slidenum">
              <a:rPr lang="en-US" altLang="en-US" smtClean="0">
                <a:solidFill>
                  <a:srgbClr val="CBBF9C"/>
                </a:solidFill>
                <a:latin typeface="Impact" panose="020B0806030902050204" pitchFamily="34" charset="0"/>
              </a:rPr>
              <a:pPr/>
              <a:t>6</a:t>
            </a:fld>
            <a:endParaRPr lang="en-US" altLang="en-US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2014 Curriculum Guidelines for Undergraduate Programs in Statistical Science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0" y="6607175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aseline="30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http://www.amstat.org/education/curriculumguidelines.cfm</a:t>
            </a:r>
            <a:endParaRPr lang="en-US" altLang="en-US" sz="1600">
              <a:solidFill>
                <a:srgbClr val="1A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4288" y="6629400"/>
            <a:ext cx="8763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1A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Gould, “R. Statistics and the Modern Student,”. International Statistical Review, vol. 78, n. 2, pp. 297–315, August 2010.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z="2400" smtClean="0">
                <a:solidFill>
                  <a:srgbClr val="002776"/>
                </a:solidFill>
                <a:ea typeface="ＭＳ Ｐゴシック" panose="020B0600070205080204" pitchFamily="34" charset="-128"/>
              </a:rPr>
              <a:t>SMALL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changes can make a </a:t>
            </a:r>
            <a:r>
              <a:rPr lang="en-US" altLang="en-US" sz="4000" smtClean="0">
                <a:solidFill>
                  <a:srgbClr val="002776"/>
                </a:solidFill>
                <a:ea typeface="ＭＳ Ｐゴシック" panose="020B0600070205080204" pitchFamily="34" charset="-128"/>
              </a:rPr>
              <a:t>BIG</a:t>
            </a:r>
            <a:r>
              <a:rPr lang="en-US" altLang="en-US" smtClean="0">
                <a:ea typeface="ＭＳ Ｐゴシック" panose="020B0600070205080204" pitchFamily="34" charset="-128"/>
              </a:rPr>
              <a:t> difference</a:t>
            </a:r>
          </a:p>
        </p:txBody>
      </p:sp>
      <p:sp>
        <p:nvSpPr>
          <p:cNvPr id="35844" name="Content Placeholder 2"/>
          <p:cNvSpPr txBox="1">
            <a:spLocks/>
          </p:cNvSpPr>
          <p:nvPr/>
        </p:nvSpPr>
        <p:spPr bwMode="auto">
          <a:xfrm>
            <a:off x="685800" y="1028700"/>
            <a:ext cx="8382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254125" indent="-341313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597025" indent="-341313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0542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5114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29686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425825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1848"/>
                </a:solidFill>
                <a:ea typeface="SimSun" panose="02010600030101010101" pitchFamily="2" charset="-122"/>
              </a:rPr>
              <a:t>Integrate examples that are “real to the students” (Gould, 2010)</a:t>
            </a:r>
          </a:p>
          <a:p>
            <a:pPr>
              <a:spcBef>
                <a:spcPts val="600"/>
              </a:spcBef>
              <a:buClr>
                <a:srgbClr val="001848"/>
              </a:buClr>
              <a:buSzPct val="88000"/>
              <a:buFontTx/>
              <a:buChar char="•"/>
            </a:pPr>
            <a:r>
              <a:rPr lang="en-US" altLang="zh-CN" dirty="0">
                <a:solidFill>
                  <a:srgbClr val="001848"/>
                </a:solidFill>
                <a:ea typeface="SimSun" panose="02010600030101010101" pitchFamily="2" charset="-122"/>
              </a:rPr>
              <a:t>Find patterns that matter (tell a story with your data)</a:t>
            </a:r>
          </a:p>
          <a:p>
            <a:pPr>
              <a:spcBef>
                <a:spcPts val="600"/>
              </a:spcBef>
              <a:buClr>
                <a:srgbClr val="001848"/>
              </a:buClr>
              <a:buSzPct val="88000"/>
              <a:buFontTx/>
              <a:buChar char="•"/>
            </a:pPr>
            <a:r>
              <a:rPr lang="en-US" altLang="zh-CN" dirty="0">
                <a:solidFill>
                  <a:srgbClr val="001848"/>
                </a:solidFill>
                <a:ea typeface="SimSun" panose="02010600030101010101" pitchFamily="2" charset="-122"/>
              </a:rPr>
              <a:t>Deeper meaning and insights so that better decisions can be made.</a:t>
            </a:r>
          </a:p>
          <a:p>
            <a:pPr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1848"/>
                </a:solidFill>
                <a:ea typeface="SimSun" panose="02010600030101010101" pitchFamily="2" charset="-122"/>
              </a:rPr>
              <a:t>Technology: videos, apps, R Markdown, data collection tools</a:t>
            </a:r>
          </a:p>
          <a:p>
            <a:pPr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 smtClean="0">
                <a:solidFill>
                  <a:srgbClr val="001848"/>
                </a:solidFill>
                <a:ea typeface="SimSun" panose="02010600030101010101" pitchFamily="2" charset="-122"/>
              </a:rPr>
              <a:t>Emphasize </a:t>
            </a:r>
            <a:r>
              <a:rPr lang="en-US" altLang="zh-CN" b="1" dirty="0">
                <a:solidFill>
                  <a:srgbClr val="001848"/>
                </a:solidFill>
                <a:ea typeface="SimSun" panose="02010600030101010101" pitchFamily="2" charset="-122"/>
              </a:rPr>
              <a:t>how to address bias, confounding and common misunderstandings</a:t>
            </a:r>
          </a:p>
          <a:p>
            <a:pPr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1848"/>
                </a:solidFill>
                <a:ea typeface="SimSun" panose="02010600030101010101" pitchFamily="2" charset="-122"/>
              </a:rPr>
              <a:t>Transition from small/carefully vetted data to large/messy data</a:t>
            </a:r>
          </a:p>
          <a:p>
            <a:pPr>
              <a:buClr>
                <a:srgbClr val="001848"/>
              </a:buClr>
              <a:buSzPct val="88000"/>
              <a:buFontTx/>
              <a:buNone/>
            </a:pPr>
            <a:r>
              <a:rPr lang="en-US" altLang="zh-CN" b="1" dirty="0">
                <a:solidFill>
                  <a:srgbClr val="001848"/>
                </a:solidFill>
                <a:ea typeface="SimSun" panose="02010600030101010101" pitchFamily="2" charset="-122"/>
              </a:rPr>
              <a:t> </a:t>
            </a:r>
          </a:p>
          <a:p>
            <a:pPr lvl="1">
              <a:buClr>
                <a:srgbClr val="001848"/>
              </a:buClr>
              <a:buSzPct val="80000"/>
              <a:buFont typeface="Courier New" panose="02070309020205020404" pitchFamily="49" charset="0"/>
              <a:buNone/>
            </a:pPr>
            <a:endParaRPr lang="en-US" altLang="en-US" sz="1800" baseline="30000" dirty="0">
              <a:solidFill>
                <a:srgbClr val="001848"/>
              </a:solidFill>
            </a:endParaRPr>
          </a:p>
          <a:p>
            <a:pPr lvl="1">
              <a:buClr>
                <a:srgbClr val="001848"/>
              </a:buClr>
              <a:buSzPct val="8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18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11213" y="273050"/>
            <a:ext cx="3951287" cy="889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90000"/>
              <a:buBlip>
                <a:blip r:embed="rId2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SzPct val="90000"/>
              <a:buBlip>
                <a:blip r:embed="rId3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SzPct val="90000"/>
              <a:buBlip>
                <a:blip r:embed="rId4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B4DFAE4-5FD4-496C-B148-EFF717205E32}" type="slidenum">
              <a:rPr lang="en-US" altLang="en-US" sz="2800" smtClean="0">
                <a:solidFill>
                  <a:srgbClr val="CBBF9C"/>
                </a:solidFill>
                <a:latin typeface="Impact" panose="020B080603090205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2800" smtClean="0">
              <a:solidFill>
                <a:srgbClr val="CBBF9C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913" y="1306513"/>
            <a:ext cx="4670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1848"/>
                </a:solidFill>
                <a:latin typeface="+mj-lt"/>
              </a:rPr>
              <a:t>Are their different arrest patterns for people of a different race, sex, or type of suspected crime?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9756" r="63335" b="37262"/>
          <a:stretch>
            <a:fillRect/>
          </a:stretch>
        </p:blipFill>
        <p:spPr bwMode="auto">
          <a:xfrm>
            <a:off x="5403850" y="0"/>
            <a:ext cx="3740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9913" y="3181506"/>
            <a:ext cx="8328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rgbClr val="001848"/>
                </a:solidFill>
                <a:latin typeface="+mj-lt"/>
              </a:rPr>
              <a:t>New York Police Department (NYPD) Stop, Question, and Frisk Database, 2006 (ICPSR 21660)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375" y="4073525"/>
            <a:ext cx="8310563" cy="2597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001848"/>
                </a:solidFill>
                <a:latin typeface="+mj-lt"/>
              </a:rPr>
              <a:t>In 2006, the NYPD stopped a half-million pedestrians because of suspected criminal involvement.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001848"/>
                </a:solidFill>
                <a:latin typeface="+mj-lt"/>
              </a:rPr>
              <a:t>Information for each stop was recorded by the officers on stop, question, and frisk reports kept by the department.</a:t>
            </a:r>
            <a:r>
              <a:rPr lang="en-US" sz="2000" baseline="30000" dirty="0">
                <a:solidFill>
                  <a:srgbClr val="001848"/>
                </a:solidFill>
                <a:latin typeface="+mj-lt"/>
              </a:rPr>
              <a:t>1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001848"/>
                </a:solidFill>
                <a:latin typeface="+mj-lt"/>
              </a:rPr>
              <a:t>We summarized and graphed this data by precinct and posted interactive graphs on-line.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en-US" sz="2000" baseline="30000" dirty="0">
              <a:solidFill>
                <a:srgbClr val="001848"/>
              </a:solidFill>
              <a:latin typeface="+mj-lt"/>
            </a:endParaRPr>
          </a:p>
        </p:txBody>
      </p:sp>
      <p:sp>
        <p:nvSpPr>
          <p:cNvPr id="35848" name="Rectangle 2"/>
          <p:cNvSpPr>
            <a:spLocks noChangeArrowheads="1"/>
          </p:cNvSpPr>
          <p:nvPr/>
        </p:nvSpPr>
        <p:spPr bwMode="auto">
          <a:xfrm>
            <a:off x="12700" y="6459538"/>
            <a:ext cx="913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aseline="30000">
                <a:solidFill>
                  <a:srgbClr val="001848"/>
                </a:solidFill>
              </a:rPr>
              <a:t>1</a:t>
            </a:r>
            <a:r>
              <a:rPr lang="en-US" altLang="en-US" sz="1000">
                <a:solidFill>
                  <a:srgbClr val="001848"/>
                </a:solidFill>
              </a:rPr>
              <a:t>Ridgeway, Greg. 2007. Analysis of Racial Disparities in the New York Police Department’s Stop, Question, and Frisk Practices. A technical report by the RAND Corporation, Santa Monica, CA.	</a:t>
            </a:r>
            <a:r>
              <a:rPr lang="en-US" altLang="en-US" sz="1000" u="sng">
                <a:hlinkClick r:id="rId6"/>
              </a:rPr>
              <a:t>http://www.rand.org/content/dam/rand/pubs/technical_reports/200</a:t>
            </a:r>
            <a:r>
              <a:rPr lang="en-US" altLang="en-US" sz="1000" u="sng">
                <a:hlinkClick r:id="rId7"/>
              </a:rPr>
              <a:t>/RAND_TR534.pdf</a:t>
            </a: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NYPD Stops and Arrests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9978" r="27870" b="13896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0" y="61055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THANKS to Krit Petrachaianan, Zachary Segall, Ying Long, Ruby Barnard-Mayers, Karin Yndestad, and Dr. Pamela Fellers,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Custom 13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002060"/>
      </a:hlink>
      <a:folHlink>
        <a:srgbClr val="00206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OTSTalk3 [Compatibility Mode]" id="{D6706F13-2895-4AE3-A67A-07D6820835B2}" vid="{73FBE7C2-AD55-4D3D-822F-03B641B5CAE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USCOTSTalk3</Template>
  <TotalTime>669</TotalTime>
  <Words>2653</Words>
  <Application>Microsoft Office PowerPoint</Application>
  <PresentationFormat>On-screen Show (4:3)</PresentationFormat>
  <Paragraphs>251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SimSun</vt:lpstr>
      <vt:lpstr>Arial</vt:lpstr>
      <vt:lpstr>Calibri</vt:lpstr>
      <vt:lpstr>Courier New</vt:lpstr>
      <vt:lpstr>Goudy Old Style</vt:lpstr>
      <vt:lpstr>Impact</vt:lpstr>
      <vt:lpstr>Roboto</vt:lpstr>
      <vt:lpstr>Rockwell</vt:lpstr>
      <vt:lpstr>Times New Roman</vt:lpstr>
      <vt:lpstr>Inkwell</vt:lpstr>
      <vt:lpstr>PowerPoint Presentation</vt:lpstr>
      <vt:lpstr>Challenges in adapting to a data rich society</vt:lpstr>
      <vt:lpstr>Challenges in adapting to a data rich society</vt:lpstr>
      <vt:lpstr>Challenges in adapting to the age of big data</vt:lpstr>
      <vt:lpstr>Increase the Visibility of our Profession</vt:lpstr>
      <vt:lpstr>2014 Curriculum Guidelines for Undergraduate Programs in Statistical Science</vt:lpstr>
      <vt:lpstr>SMALL changes can make a BIG difference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</vt:lpstr>
      <vt:lpstr>NYPD Stops and Arrests: R Markdown</vt:lpstr>
      <vt:lpstr>Faculty Discrimination Project</vt:lpstr>
      <vt:lpstr>Faculty Discrimination Study</vt:lpstr>
      <vt:lpstr>Faculty Discrimination Study</vt:lpstr>
      <vt:lpstr>Faculty Discrimination Study</vt:lpstr>
      <vt:lpstr>Faculty Discrimination Study</vt:lpstr>
      <vt:lpstr>Tangrams</vt:lpstr>
      <vt:lpstr>Tangrams</vt:lpstr>
      <vt:lpstr>Tangrams:</vt:lpstr>
      <vt:lpstr>Tangrams: Simulating a Case Study or Research Project</vt:lpstr>
      <vt:lpstr>Tangrams</vt:lpstr>
      <vt:lpstr>Tangrams</vt:lpstr>
      <vt:lpstr>TigerSTAT</vt:lpstr>
      <vt:lpstr>TigerSTAT</vt:lpstr>
      <vt:lpstr>Student Feedback</vt:lpstr>
      <vt:lpstr>PowerPoint Presentation</vt:lpstr>
      <vt:lpstr>PowerPoint Presentation</vt:lpstr>
      <vt:lpstr>Goals of Stat2Labs</vt:lpstr>
      <vt:lpstr>Goals of Stat2Labs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Kuiper, Shonda</dc:creator>
  <cp:lastModifiedBy>Kuiper, Shonda</cp:lastModifiedBy>
  <cp:revision>73</cp:revision>
  <dcterms:created xsi:type="dcterms:W3CDTF">2015-05-28T21:11:44Z</dcterms:created>
  <dcterms:modified xsi:type="dcterms:W3CDTF">2015-05-30T11:43:56Z</dcterms:modified>
</cp:coreProperties>
</file>