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8" r:id="rId2"/>
    <p:sldId id="262" r:id="rId3"/>
    <p:sldId id="264" r:id="rId4"/>
    <p:sldId id="267" r:id="rId5"/>
    <p:sldId id="270" r:id="rId6"/>
    <p:sldId id="269" r:id="rId7"/>
    <p:sldId id="260" r:id="rId8"/>
    <p:sldId id="266" r:id="rId9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21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5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1350" y="90"/>
      </p:cViewPr>
      <p:guideLst>
        <p:guide orient="horz" pos="2160"/>
        <p:guide pos="2880"/>
        <p:guide orient="horz" pos="216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FF300543-0853-4603-8A2E-5665D1A765AA}" type="datetimeFigureOut">
              <a:rPr lang="en-US" smtClean="0"/>
              <a:t>5/30/2015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C42A64F9-349F-44AE-BC53-9876F5817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536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79712A6-1119-422E-8576-0A793AD9B529}" type="datetimeFigureOut">
              <a:rPr lang="en-US" smtClean="0"/>
              <a:t>5/30/2015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CECC3DE8-15F1-41EF-830A-36ECBDA31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11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66E20370-A88A-4C4B-8112-EEB48F3E2497}" type="datetimeFigureOut">
              <a:rPr lang="en-US">
                <a:solidFill>
                  <a:prstClr val="black"/>
                </a:solidFill>
              </a:rPr>
              <a:pPr defTabSz="457200"/>
              <a:t>5/30/2015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773AF994-9130-644C-9E46-B84751ACAC70}" type="slidenum">
              <a:rPr lang="en-US">
                <a:solidFill>
                  <a:prstClr val="black"/>
                </a:solidFill>
              </a:rPr>
              <a:pPr defTabSz="457200"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25419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rientationPwpt-3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1998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124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58B53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19603B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19603B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19603B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19603B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19603B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3167"/>
            <a:ext cx="8229600" cy="3840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USCOTS 2015</a:t>
            </a:r>
            <a:br>
              <a:rPr lang="en-US" dirty="0" smtClean="0"/>
            </a:br>
            <a:r>
              <a:rPr lang="en-US" dirty="0" smtClean="0"/>
              <a:t>What’s Right with Undergraduate Statistics?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John Holcomb</a:t>
            </a:r>
            <a:br>
              <a:rPr lang="en-US" dirty="0" smtClean="0"/>
            </a:br>
            <a:r>
              <a:rPr lang="en-US" dirty="0" smtClean="0"/>
              <a:t>Cleveland State University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99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dirty="0" smtClean="0"/>
              <a:t>Performed a </a:t>
            </a:r>
            <a:r>
              <a:rPr lang="en-US" dirty="0" err="1" smtClean="0"/>
              <a:t>Metaanalysis</a:t>
            </a:r>
            <a:r>
              <a:rPr lang="en-US" dirty="0" smtClean="0"/>
              <a:t> of 225 studies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dirty="0"/>
              <a:t>Active learning increases student performance in science, engineering, and mathematics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dirty="0"/>
              <a:t>Freeman, S., et al., </a:t>
            </a:r>
            <a:r>
              <a:rPr lang="en-US" i="1" dirty="0"/>
              <a:t>Proceedings of the National Academy of Sciences, </a:t>
            </a:r>
            <a:r>
              <a:rPr lang="en-US" dirty="0"/>
              <a:t>111(23), </a:t>
            </a:r>
            <a:r>
              <a:rPr lang="en-US" dirty="0" smtClean="0"/>
              <a:t>8410-8415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en-US" dirty="0" smtClean="0"/>
              <a:t>Results consistent across disciplines</a:t>
            </a:r>
          </a:p>
          <a:p>
            <a:pPr fontAlgn="base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901645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95" y="393819"/>
            <a:ext cx="6964211" cy="6000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9837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The Statistics Education Community has been advocating and promoting active learning ideas for decades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mtClean="0"/>
              <a:t>Journal </a:t>
            </a:r>
            <a:r>
              <a:rPr lang="en-US" dirty="0" smtClean="0"/>
              <a:t>of Statistics Education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JSM sessions sponsored by the Section on Statistics Education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USCOTS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ICOTS</a:t>
            </a:r>
          </a:p>
        </p:txBody>
      </p:sp>
    </p:spTree>
    <p:extLst>
      <p:ext uri="{BB962C8B-B14F-4D97-AF65-F5344CB8AC3E}">
        <p14:creationId xmlns:p14="http://schemas.microsoft.com/office/powerpoint/2010/main" val="385509403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dirty="0"/>
              <a:t>David Moore’s article </a:t>
            </a:r>
            <a:r>
              <a:rPr lang="en-US" i="1" dirty="0"/>
              <a:t>The Craft of Teaching</a:t>
            </a:r>
            <a:endParaRPr lang="en-US" dirty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Remarks on receiving the MAA's 1994 Award for Distinguished College or University Teaching of Mathematics, San Francisco, California, January 1995.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MAA Focus 15 (1995) Number2, 5-8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3016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“At </a:t>
            </a:r>
            <a:r>
              <a:rPr lang="en-US" dirty="0"/>
              <a:t>the present, teachers who keep learning </a:t>
            </a:r>
            <a:r>
              <a:rPr lang="en-US" dirty="0" smtClean="0"/>
              <a:t>about teaching </a:t>
            </a:r>
            <a:r>
              <a:rPr lang="en-US" dirty="0"/>
              <a:t>ought to be thinking about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 Active learning (alternatives to lectures)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 Technology, especially multimedia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 Total Quality </a:t>
            </a:r>
            <a:r>
              <a:rPr lang="en-US" dirty="0" smtClean="0"/>
              <a:t>Management”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060585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Conversation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Increasing pressure to raise graduation rates at community colleges and four-year universities;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Funding from the State of Ohio is now tied to student retention and graduation metrics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Mathematics requirements often viewed as </a:t>
            </a:r>
            <a:r>
              <a:rPr lang="en-US" i="1" dirty="0" smtClean="0"/>
              <a:t>the barrier </a:t>
            </a:r>
            <a:r>
              <a:rPr lang="en-US" dirty="0" smtClean="0"/>
              <a:t>to student success.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959610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Statistics is already viewed as the solution – not the problem.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College Algebra as a general education mathematics requirement is now vilified.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Even at the K-12 level, the idea that mathematics preparation should </a:t>
            </a:r>
            <a:r>
              <a:rPr lang="en-US" i="1" dirty="0" smtClean="0"/>
              <a:t>not </a:t>
            </a:r>
            <a:r>
              <a:rPr lang="en-US" dirty="0" smtClean="0"/>
              <a:t>be building exclusively</a:t>
            </a:r>
            <a:r>
              <a:rPr lang="en-US" i="1" dirty="0" smtClean="0"/>
              <a:t> </a:t>
            </a:r>
            <a:r>
              <a:rPr lang="en-US" dirty="0" smtClean="0"/>
              <a:t>toward calculus has gained a great deal of ground.</a:t>
            </a:r>
          </a:p>
        </p:txBody>
      </p:sp>
    </p:spTree>
    <p:extLst>
      <p:ext uri="{BB962C8B-B14F-4D97-AF65-F5344CB8AC3E}">
        <p14:creationId xmlns:p14="http://schemas.microsoft.com/office/powerpoint/2010/main" val="3359761762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Junior Day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957</TotalTime>
  <Words>244</Words>
  <Application>Microsoft Office PowerPoint</Application>
  <PresentationFormat>On-screen Show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Junior Day Slide</vt:lpstr>
      <vt:lpstr>USCOTS 2015 What’s Right with Undergraduate Statistics?  John Holcomb Cleveland State University </vt:lpstr>
      <vt:lpstr>Active Learning</vt:lpstr>
      <vt:lpstr>PowerPoint Presentation</vt:lpstr>
      <vt:lpstr>Good News!</vt:lpstr>
      <vt:lpstr>PowerPoint Presentation</vt:lpstr>
      <vt:lpstr>PowerPoint Presentation</vt:lpstr>
      <vt:lpstr>National Conversation</vt:lpstr>
      <vt:lpstr>Good News!</vt:lpstr>
    </vt:vector>
  </TitlesOfParts>
  <Company>Cleveland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A Drapcho</dc:creator>
  <cp:lastModifiedBy>Allan Rossman</cp:lastModifiedBy>
  <cp:revision>53</cp:revision>
  <cp:lastPrinted>2014-06-09T11:09:41Z</cp:lastPrinted>
  <dcterms:created xsi:type="dcterms:W3CDTF">2014-05-12T20:41:43Z</dcterms:created>
  <dcterms:modified xsi:type="dcterms:W3CDTF">2015-05-30T15:33:58Z</dcterms:modified>
</cp:coreProperties>
</file>