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7" r:id="rId8"/>
    <p:sldId id="264"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48" d="100"/>
          <a:sy n="48" d="100"/>
        </p:scale>
        <p:origin x="549"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134105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32255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184428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91477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26387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53985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227827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383620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294464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1252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C23F6-054F-419D-80A0-2535AB6CD1CF}" type="datetimeFigureOut">
              <a:rPr lang="en-US" smtClean="0"/>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989793-0B38-46B9-818A-BF0EB9C57E37}" type="slidenum">
              <a:rPr lang="en-US" smtClean="0"/>
              <a:t>‹#›</a:t>
            </a:fld>
            <a:endParaRPr lang="en-US" dirty="0"/>
          </a:p>
        </p:txBody>
      </p:sp>
    </p:spTree>
    <p:extLst>
      <p:ext uri="{BB962C8B-B14F-4D97-AF65-F5344CB8AC3E}">
        <p14:creationId xmlns:p14="http://schemas.microsoft.com/office/powerpoint/2010/main" val="312590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C23F6-054F-419D-80A0-2535AB6CD1CF}" type="datetimeFigureOut">
              <a:rPr lang="en-US" smtClean="0"/>
              <a:t>5/20/2015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89793-0B38-46B9-818A-BF0EB9C57E37}" type="slidenum">
              <a:rPr lang="en-US" smtClean="0"/>
              <a:t>‹#›</a:t>
            </a:fld>
            <a:endParaRPr lang="en-US" dirty="0"/>
          </a:p>
        </p:txBody>
      </p:sp>
    </p:spTree>
    <p:extLst>
      <p:ext uri="{BB962C8B-B14F-4D97-AF65-F5344CB8AC3E}">
        <p14:creationId xmlns:p14="http://schemas.microsoft.com/office/powerpoint/2010/main" val="190925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MpXAknykeg"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3.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What’s Right with </a:t>
            </a:r>
            <a:br>
              <a:rPr lang="en-US" dirty="0" smtClean="0"/>
            </a:br>
            <a:r>
              <a:rPr lang="en-US" dirty="0" smtClean="0"/>
              <a:t>Statistics Education?</a:t>
            </a:r>
            <a:endParaRPr lang="en-US" dirty="0"/>
          </a:p>
        </p:txBody>
      </p:sp>
      <p:sp>
        <p:nvSpPr>
          <p:cNvPr id="3" name="Subtitle 2"/>
          <p:cNvSpPr>
            <a:spLocks noGrp="1"/>
          </p:cNvSpPr>
          <p:nvPr>
            <p:ph type="subTitle" idx="1"/>
          </p:nvPr>
        </p:nvSpPr>
        <p:spPr>
          <a:xfrm>
            <a:off x="1524000" y="3602038"/>
            <a:ext cx="9144000" cy="2750636"/>
          </a:xfrm>
        </p:spPr>
        <p:txBody>
          <a:bodyPr>
            <a:normAutofit lnSpcReduction="10000"/>
          </a:bodyPr>
          <a:lstStyle/>
          <a:p>
            <a:endParaRPr lang="en-US" sz="3600" dirty="0" smtClean="0"/>
          </a:p>
          <a:p>
            <a:r>
              <a:rPr lang="en-US" sz="3600" dirty="0" smtClean="0"/>
              <a:t>Connections to Other Disciplines</a:t>
            </a:r>
          </a:p>
          <a:p>
            <a:endParaRPr lang="en-US" sz="3600" dirty="0" smtClean="0"/>
          </a:p>
          <a:p>
            <a:r>
              <a:rPr lang="en-US" sz="3000" dirty="0" smtClean="0"/>
              <a:t>John Gabrosek</a:t>
            </a:r>
          </a:p>
          <a:p>
            <a:r>
              <a:rPr lang="en-US" sz="3000" dirty="0" smtClean="0"/>
              <a:t>Grand Valley State University</a:t>
            </a:r>
            <a:endParaRPr lang="en-US" sz="3000" dirty="0"/>
          </a:p>
        </p:txBody>
      </p:sp>
    </p:spTree>
    <p:extLst>
      <p:ext uri="{BB962C8B-B14F-4D97-AF65-F5344CB8AC3E}">
        <p14:creationId xmlns:p14="http://schemas.microsoft.com/office/powerpoint/2010/main" val="2648513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6406"/>
            <a:ext cx="9144000" cy="2387600"/>
          </a:xfrm>
        </p:spPr>
        <p:txBody>
          <a:bodyPr>
            <a:normAutofit/>
          </a:bodyPr>
          <a:lstStyle/>
          <a:p>
            <a:r>
              <a:rPr lang="en-US" dirty="0" smtClean="0"/>
              <a:t>My Only Undergraduate Statistics Course in 1984</a:t>
            </a:r>
            <a:endParaRPr lang="en-US" dirty="0"/>
          </a:p>
        </p:txBody>
      </p:sp>
      <p:sp>
        <p:nvSpPr>
          <p:cNvPr id="3" name="Subtitle 2"/>
          <p:cNvSpPr>
            <a:spLocks noGrp="1"/>
          </p:cNvSpPr>
          <p:nvPr>
            <p:ph type="subTitle" idx="1"/>
          </p:nvPr>
        </p:nvSpPr>
        <p:spPr>
          <a:xfrm>
            <a:off x="1524000" y="3602038"/>
            <a:ext cx="9144000" cy="2750636"/>
          </a:xfrm>
        </p:spPr>
        <p:txBody>
          <a:bodyPr>
            <a:normAutofit/>
          </a:bodyPr>
          <a:lstStyle/>
          <a:p>
            <a:r>
              <a:rPr lang="en-US" sz="3600" dirty="0" smtClean="0"/>
              <a:t>Without using your calculator find the standard deviation of these 6 numbers.  Show all steps.</a:t>
            </a:r>
          </a:p>
          <a:p>
            <a:r>
              <a:rPr lang="en-US" sz="3600" dirty="0" smtClean="0"/>
              <a:t>1,3,6,7,9,10</a:t>
            </a:r>
          </a:p>
          <a:p>
            <a:endParaRPr lang="en-US" sz="3600" dirty="0"/>
          </a:p>
          <a:p>
            <a:endParaRPr lang="en-US" sz="3600" dirty="0" smtClean="0"/>
          </a:p>
        </p:txBody>
      </p:sp>
    </p:spTree>
    <p:extLst>
      <p:ext uri="{BB962C8B-B14F-4D97-AF65-F5344CB8AC3E}">
        <p14:creationId xmlns:p14="http://schemas.microsoft.com/office/powerpoint/2010/main" val="290665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283953"/>
          </a:xfrm>
        </p:spPr>
        <p:txBody>
          <a:bodyPr>
            <a:normAutofit/>
          </a:bodyPr>
          <a:lstStyle/>
          <a:p>
            <a:r>
              <a:rPr lang="en-US" dirty="0" smtClean="0"/>
              <a:t>My Solution!</a:t>
            </a:r>
            <a:endParaRPr lang="en-US" dirty="0"/>
          </a:p>
        </p:txBody>
      </p:sp>
      <p:pic>
        <p:nvPicPr>
          <p:cNvPr id="5" name="Picture 4"/>
          <p:cNvPicPr>
            <a:picLocks noChangeAspect="1"/>
          </p:cNvPicPr>
          <p:nvPr/>
        </p:nvPicPr>
        <p:blipFill>
          <a:blip r:embed="rId2"/>
          <a:stretch>
            <a:fillRect/>
          </a:stretch>
        </p:blipFill>
        <p:spPr>
          <a:xfrm>
            <a:off x="1894722" y="1283953"/>
            <a:ext cx="8402555" cy="5380460"/>
          </a:xfrm>
          <a:prstGeom prst="rect">
            <a:avLst/>
          </a:prstGeom>
        </p:spPr>
      </p:pic>
    </p:spTree>
    <p:extLst>
      <p:ext uri="{BB962C8B-B14F-4D97-AF65-F5344CB8AC3E}">
        <p14:creationId xmlns:p14="http://schemas.microsoft.com/office/powerpoint/2010/main" val="6548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87700"/>
          </a:xfrm>
        </p:spPr>
        <p:txBody>
          <a:bodyPr>
            <a:normAutofit/>
          </a:bodyPr>
          <a:lstStyle/>
          <a:p>
            <a:r>
              <a:rPr lang="en-US" dirty="0" smtClean="0"/>
              <a:t>We don’t do this anymore!</a:t>
            </a:r>
            <a:endParaRPr lang="en-US" dirty="0"/>
          </a:p>
        </p:txBody>
      </p:sp>
      <p:sp>
        <p:nvSpPr>
          <p:cNvPr id="3" name="Subtitle 2"/>
          <p:cNvSpPr>
            <a:spLocks noGrp="1"/>
          </p:cNvSpPr>
          <p:nvPr>
            <p:ph type="subTitle" idx="1"/>
          </p:nvPr>
        </p:nvSpPr>
        <p:spPr>
          <a:xfrm>
            <a:off x="1524000" y="2310063"/>
            <a:ext cx="9144000" cy="2750636"/>
          </a:xfrm>
        </p:spPr>
        <p:txBody>
          <a:bodyPr>
            <a:normAutofit/>
          </a:bodyPr>
          <a:lstStyle/>
          <a:p>
            <a:r>
              <a:rPr lang="en-US" sz="3600" dirty="0" smtClean="0"/>
              <a:t>Or, do we?</a:t>
            </a:r>
            <a:endParaRPr lang="en-US" sz="3000" dirty="0"/>
          </a:p>
        </p:txBody>
      </p:sp>
    </p:spTree>
    <p:extLst>
      <p:ext uri="{BB962C8B-B14F-4D97-AF65-F5344CB8AC3E}">
        <p14:creationId xmlns:p14="http://schemas.microsoft.com/office/powerpoint/2010/main" val="37604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a:stretch>
            <a:fillRect/>
          </a:stretch>
        </p:blipFill>
        <p:spPr>
          <a:xfrm>
            <a:off x="1752600" y="209550"/>
            <a:ext cx="8686800" cy="6438900"/>
          </a:xfrm>
          <a:prstGeom prst="rect">
            <a:avLst/>
          </a:prstGeom>
        </p:spPr>
      </p:pic>
    </p:spTree>
    <p:extLst>
      <p:ext uri="{BB962C8B-B14F-4D97-AF65-F5344CB8AC3E}">
        <p14:creationId xmlns:p14="http://schemas.microsoft.com/office/powerpoint/2010/main" val="424105060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fail-trombone-01.wav"/>
          </p:stSnd>
        </p:sndAc>
      </p:transition>
    </mc:Choice>
    <mc:Fallback xmlns="">
      <p:transition spd="slow">
        <p:sndAc>
          <p:stSnd>
            <p:snd r:embed="rId5" name="fail-trombone-01.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9563"/>
            <a:ext cx="9768840" cy="1041717"/>
          </a:xfrm>
        </p:spPr>
        <p:txBody>
          <a:bodyPr>
            <a:normAutofit fontScale="90000"/>
          </a:bodyPr>
          <a:lstStyle/>
          <a:p>
            <a:r>
              <a:rPr lang="en-US" dirty="0" smtClean="0"/>
              <a:t>Calls are being made to Connect to Real Data from a Variety of Disciplines</a:t>
            </a:r>
            <a:endParaRPr lang="en-US" dirty="0"/>
          </a:p>
        </p:txBody>
      </p:sp>
      <p:sp>
        <p:nvSpPr>
          <p:cNvPr id="3" name="Subtitle 2"/>
          <p:cNvSpPr>
            <a:spLocks noGrp="1"/>
          </p:cNvSpPr>
          <p:nvPr>
            <p:ph type="subTitle" idx="1"/>
          </p:nvPr>
        </p:nvSpPr>
        <p:spPr>
          <a:xfrm>
            <a:off x="1524000" y="2886495"/>
            <a:ext cx="10347960" cy="4025582"/>
          </a:xfrm>
        </p:spPr>
        <p:txBody>
          <a:bodyPr>
            <a:normAutofit/>
          </a:bodyPr>
          <a:lstStyle/>
          <a:p>
            <a:endParaRPr lang="en-US" sz="3600" dirty="0" smtClean="0"/>
          </a:p>
          <a:p>
            <a:r>
              <a:rPr lang="en-US" sz="3600" dirty="0" smtClean="0"/>
              <a:t>GAISE Report </a:t>
            </a:r>
            <a:r>
              <a:rPr lang="en-US" sz="3600" b="1" dirty="0"/>
              <a:t>Recommendation 2: Use real data</a:t>
            </a:r>
            <a:r>
              <a:rPr lang="en-US" sz="3600" b="1" dirty="0" smtClean="0"/>
              <a:t>.</a:t>
            </a:r>
          </a:p>
          <a:p>
            <a:r>
              <a:rPr lang="en-US" i="1" dirty="0"/>
              <a:t>It is important to use real data in teaching statistics, for reasons of authenticity, for considering issues related to how and why the data were produced or collected, and to relate the analysis to the problem context.</a:t>
            </a:r>
          </a:p>
          <a:p>
            <a:endParaRPr lang="en-US" sz="3600" dirty="0" smtClean="0"/>
          </a:p>
          <a:p>
            <a:endParaRPr lang="en-US" sz="3000" dirty="0"/>
          </a:p>
        </p:txBody>
      </p:sp>
    </p:spTree>
    <p:extLst>
      <p:ext uri="{BB962C8B-B14F-4D97-AF65-F5344CB8AC3E}">
        <p14:creationId xmlns:p14="http://schemas.microsoft.com/office/powerpoint/2010/main" val="3991193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768840" cy="1041717"/>
          </a:xfrm>
        </p:spPr>
        <p:txBody>
          <a:bodyPr>
            <a:normAutofit/>
          </a:bodyPr>
          <a:lstStyle/>
          <a:p>
            <a:r>
              <a:rPr lang="en-US" dirty="0" smtClean="0"/>
              <a:t>And It’s Working! </a:t>
            </a:r>
            <a:endParaRPr lang="en-US" dirty="0"/>
          </a:p>
        </p:txBody>
      </p:sp>
      <p:sp>
        <p:nvSpPr>
          <p:cNvPr id="3" name="Subtitle 2"/>
          <p:cNvSpPr>
            <a:spLocks noGrp="1"/>
          </p:cNvSpPr>
          <p:nvPr>
            <p:ph type="subTitle" idx="1"/>
          </p:nvPr>
        </p:nvSpPr>
        <p:spPr>
          <a:xfrm>
            <a:off x="1524000" y="2222818"/>
            <a:ext cx="4297680" cy="704737"/>
          </a:xfrm>
        </p:spPr>
        <p:txBody>
          <a:bodyPr>
            <a:normAutofit/>
          </a:bodyPr>
          <a:lstStyle/>
          <a:p>
            <a:pPr marL="571500" indent="-571500" algn="l">
              <a:buFont typeface="Arial" panose="020B0604020202020204" pitchFamily="34" charset="0"/>
              <a:buChar char="•"/>
            </a:pPr>
            <a:r>
              <a:rPr lang="en-US" sz="3600" dirty="0" smtClean="0"/>
              <a:t>Journals </a:t>
            </a:r>
          </a:p>
          <a:p>
            <a:pPr algn="l"/>
            <a:endParaRPr lang="en-US" sz="3600" dirty="0" smtClean="0"/>
          </a:p>
          <a:p>
            <a:endParaRPr lang="en-US" sz="3600" dirty="0" smtClean="0"/>
          </a:p>
          <a:p>
            <a:endParaRPr lang="en-US" sz="3000" dirty="0"/>
          </a:p>
        </p:txBody>
      </p:sp>
      <p:sp>
        <p:nvSpPr>
          <p:cNvPr id="11" name="TextBox 10"/>
          <p:cNvSpPr txBox="1"/>
          <p:nvPr/>
        </p:nvSpPr>
        <p:spPr>
          <a:xfrm>
            <a:off x="6713220" y="2222818"/>
            <a:ext cx="4297680" cy="923330"/>
          </a:xfrm>
          <a:prstGeom prst="rect">
            <a:avLst/>
          </a:prstGeom>
          <a:noFill/>
        </p:spPr>
        <p:txBody>
          <a:bodyPr wrap="square" rtlCol="0">
            <a:spAutoFit/>
          </a:bodyPr>
          <a:lstStyle/>
          <a:p>
            <a:r>
              <a:rPr lang="en-US" dirty="0" smtClean="0"/>
              <a:t>Modelling Raindrop Size, Roger W. Johnson Donna V. </a:t>
            </a:r>
            <a:r>
              <a:rPr lang="en-US" dirty="0" smtClean="0"/>
              <a:t>Kliche</a:t>
            </a:r>
            <a:r>
              <a:rPr lang="en-US" dirty="0" smtClean="0"/>
              <a:t>, Paul L. Smith, Journal of Statistics Education, 2015, Issue 1.</a:t>
            </a:r>
            <a:endParaRPr lang="en-US" dirty="0"/>
          </a:p>
        </p:txBody>
      </p:sp>
      <p:sp>
        <p:nvSpPr>
          <p:cNvPr id="8" name="TextBox 7"/>
          <p:cNvSpPr txBox="1"/>
          <p:nvPr/>
        </p:nvSpPr>
        <p:spPr>
          <a:xfrm>
            <a:off x="1524000" y="3146148"/>
            <a:ext cx="4132006"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Data Repositories</a:t>
            </a:r>
            <a:endParaRPr lang="en-US" sz="3600" dirty="0"/>
          </a:p>
        </p:txBody>
      </p:sp>
      <p:sp>
        <p:nvSpPr>
          <p:cNvPr id="13" name="TextBox 12"/>
          <p:cNvSpPr txBox="1"/>
          <p:nvPr/>
        </p:nvSpPr>
        <p:spPr>
          <a:xfrm>
            <a:off x="6713220" y="3274141"/>
            <a:ext cx="4277032" cy="646331"/>
          </a:xfrm>
          <a:prstGeom prst="rect">
            <a:avLst/>
          </a:prstGeom>
          <a:noFill/>
        </p:spPr>
        <p:txBody>
          <a:bodyPr wrap="square" rtlCol="0">
            <a:spAutoFit/>
          </a:bodyPr>
          <a:lstStyle/>
          <a:p>
            <a:r>
              <a:rPr lang="en-US" dirty="0" smtClean="0"/>
              <a:t>CAUSEweb</a:t>
            </a:r>
            <a:endParaRPr lang="en-US" dirty="0" smtClean="0"/>
          </a:p>
          <a:p>
            <a:endParaRPr lang="en-US" dirty="0"/>
          </a:p>
        </p:txBody>
      </p:sp>
      <p:pic>
        <p:nvPicPr>
          <p:cNvPr id="14" name="Picture 13"/>
          <p:cNvPicPr>
            <a:picLocks noChangeAspect="1"/>
          </p:cNvPicPr>
          <p:nvPr/>
        </p:nvPicPr>
        <p:blipFill>
          <a:blip r:embed="rId3"/>
          <a:stretch>
            <a:fillRect/>
          </a:stretch>
        </p:blipFill>
        <p:spPr>
          <a:xfrm>
            <a:off x="6713220" y="3792479"/>
            <a:ext cx="3816059" cy="2785141"/>
          </a:xfrm>
          <a:prstGeom prst="rect">
            <a:avLst/>
          </a:prstGeom>
        </p:spPr>
      </p:pic>
      <p:sp>
        <p:nvSpPr>
          <p:cNvPr id="15" name="TextBox 14"/>
          <p:cNvSpPr txBox="1"/>
          <p:nvPr/>
        </p:nvSpPr>
        <p:spPr>
          <a:xfrm>
            <a:off x="1524000" y="4018935"/>
            <a:ext cx="3775587"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R packages</a:t>
            </a:r>
            <a:endParaRPr lang="en-US" sz="3600" dirty="0"/>
          </a:p>
        </p:txBody>
      </p:sp>
      <p:sp>
        <p:nvSpPr>
          <p:cNvPr id="16" name="TextBox 15"/>
          <p:cNvSpPr txBox="1"/>
          <p:nvPr/>
        </p:nvSpPr>
        <p:spPr>
          <a:xfrm>
            <a:off x="6636775" y="4018934"/>
            <a:ext cx="4589267" cy="646331"/>
          </a:xfrm>
          <a:prstGeom prst="rect">
            <a:avLst/>
          </a:prstGeom>
          <a:noFill/>
        </p:spPr>
        <p:txBody>
          <a:bodyPr wrap="square" rtlCol="0">
            <a:spAutoFit/>
          </a:bodyPr>
          <a:lstStyle/>
          <a:p>
            <a:r>
              <a:rPr lang="en-US" dirty="0" smtClean="0"/>
              <a:t>CDC flu Data</a:t>
            </a:r>
          </a:p>
          <a:p>
            <a:endParaRPr lang="en-US" dirty="0"/>
          </a:p>
        </p:txBody>
      </p:sp>
      <p:pic>
        <p:nvPicPr>
          <p:cNvPr id="17" name="Picture 16"/>
          <p:cNvPicPr>
            <a:picLocks noChangeAspect="1"/>
          </p:cNvPicPr>
          <p:nvPr/>
        </p:nvPicPr>
        <p:blipFill>
          <a:blip r:embed="rId4"/>
          <a:stretch>
            <a:fillRect/>
          </a:stretch>
        </p:blipFill>
        <p:spPr>
          <a:xfrm>
            <a:off x="6791202" y="4735872"/>
            <a:ext cx="4501638" cy="1604357"/>
          </a:xfrm>
          <a:prstGeom prst="rect">
            <a:avLst/>
          </a:prstGeom>
        </p:spPr>
      </p:pic>
      <p:sp>
        <p:nvSpPr>
          <p:cNvPr id="18" name="TextBox 17"/>
          <p:cNvSpPr txBox="1"/>
          <p:nvPr/>
        </p:nvSpPr>
        <p:spPr>
          <a:xfrm>
            <a:off x="1585452" y="4962832"/>
            <a:ext cx="3945193"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Textbooks</a:t>
            </a:r>
            <a:endParaRPr lang="en-US" sz="3600" dirty="0"/>
          </a:p>
        </p:txBody>
      </p:sp>
    </p:spTree>
    <p:extLst>
      <p:ext uri="{BB962C8B-B14F-4D97-AF65-F5344CB8AC3E}">
        <p14:creationId xmlns:p14="http://schemas.microsoft.com/office/powerpoint/2010/main" val="311254751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a Da-SoundBible.com-1884170640.wav"/>
          </p:stSnd>
        </p:sndAc>
      </p:transition>
    </mc:Choice>
    <mc:Fallback xmlns="">
      <p:transition spd="slow">
        <p:sndAc>
          <p:stSnd>
            <p:snd r:embed="rId5" name="Ta Da-SoundBible.com-1884170640.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1" grpId="0"/>
      <p:bldP spid="11" grpId="1"/>
      <p:bldP spid="8" grpId="0"/>
      <p:bldP spid="8" grpId="1"/>
      <p:bldP spid="13" grpId="0"/>
      <p:bldP spid="13" grpId="1"/>
      <p:bldP spid="15" grpId="0"/>
      <p:bldP spid="15" grpId="1"/>
      <p:bldP spid="16" grpId="0"/>
      <p:bldP spid="16" grpId="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092"/>
            <a:ext cx="9144000" cy="1864185"/>
          </a:xfrm>
        </p:spPr>
        <p:txBody>
          <a:bodyPr>
            <a:normAutofit/>
          </a:bodyPr>
          <a:lstStyle/>
          <a:p>
            <a:r>
              <a:rPr lang="en-US" dirty="0" smtClean="0"/>
              <a:t>We are Connecting to Ideas from other Disciplines</a:t>
            </a:r>
            <a:endParaRPr lang="en-US" dirty="0"/>
          </a:p>
        </p:txBody>
      </p:sp>
      <p:sp>
        <p:nvSpPr>
          <p:cNvPr id="3" name="Subtitle 2"/>
          <p:cNvSpPr>
            <a:spLocks noGrp="1"/>
          </p:cNvSpPr>
          <p:nvPr>
            <p:ph type="subTitle" idx="1"/>
          </p:nvPr>
        </p:nvSpPr>
        <p:spPr>
          <a:xfrm>
            <a:off x="1575620" y="2141948"/>
            <a:ext cx="4264741" cy="763484"/>
          </a:xfrm>
        </p:spPr>
        <p:txBody>
          <a:bodyPr>
            <a:normAutofit/>
          </a:bodyPr>
          <a:lstStyle/>
          <a:p>
            <a:pPr marL="571500" indent="-571500" algn="l">
              <a:buFont typeface="Arial" panose="020B0604020202020204" pitchFamily="34" charset="0"/>
              <a:buChar char="•"/>
            </a:pPr>
            <a:r>
              <a:rPr lang="en-US" sz="3600" dirty="0" smtClean="0"/>
              <a:t>Applied Linguistics</a:t>
            </a:r>
          </a:p>
          <a:p>
            <a:pPr marL="571500" indent="-571500" algn="l">
              <a:buFont typeface="Arial" panose="020B0604020202020204" pitchFamily="34" charset="0"/>
              <a:buChar char="•"/>
            </a:pPr>
            <a:endParaRPr lang="en-US" sz="3600" dirty="0" smtClean="0"/>
          </a:p>
        </p:txBody>
      </p:sp>
      <p:pic>
        <p:nvPicPr>
          <p:cNvPr id="4" name="Picture 3"/>
          <p:cNvPicPr>
            <a:picLocks noChangeAspect="1"/>
          </p:cNvPicPr>
          <p:nvPr/>
        </p:nvPicPr>
        <p:blipFill>
          <a:blip r:embed="rId2"/>
          <a:stretch>
            <a:fillRect/>
          </a:stretch>
        </p:blipFill>
        <p:spPr>
          <a:xfrm>
            <a:off x="1157288" y="2809875"/>
            <a:ext cx="8561900" cy="1073334"/>
          </a:xfrm>
          <a:prstGeom prst="rect">
            <a:avLst/>
          </a:prstGeom>
        </p:spPr>
      </p:pic>
      <p:sp>
        <p:nvSpPr>
          <p:cNvPr id="6" name="Subtitle 2"/>
          <p:cNvSpPr txBox="1">
            <a:spLocks/>
          </p:cNvSpPr>
          <p:nvPr/>
        </p:nvSpPr>
        <p:spPr>
          <a:xfrm>
            <a:off x="1575620" y="2141948"/>
            <a:ext cx="4264741" cy="76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smtClean="0"/>
              <a:t>Computer Science</a:t>
            </a:r>
          </a:p>
          <a:p>
            <a:pPr marL="571500" indent="-571500" algn="l">
              <a:buFont typeface="Arial" panose="020B0604020202020204" pitchFamily="34" charset="0"/>
              <a:buChar char="•"/>
            </a:pPr>
            <a:endParaRPr lang="en-US"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050" y="2809875"/>
            <a:ext cx="2190750" cy="3295650"/>
          </a:xfrm>
          <a:prstGeom prst="rect">
            <a:avLst/>
          </a:prstGeom>
        </p:spPr>
      </p:pic>
      <p:sp>
        <p:nvSpPr>
          <p:cNvPr id="12" name="Subtitle 2"/>
          <p:cNvSpPr txBox="1">
            <a:spLocks/>
          </p:cNvSpPr>
          <p:nvPr/>
        </p:nvSpPr>
        <p:spPr>
          <a:xfrm>
            <a:off x="1575619" y="2141948"/>
            <a:ext cx="4264741" cy="7634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smtClean="0"/>
              <a:t>Physics</a:t>
            </a:r>
          </a:p>
          <a:p>
            <a:pPr marL="571500" indent="-571500" algn="l">
              <a:buFont typeface="Arial" panose="020B0604020202020204" pitchFamily="34" charset="0"/>
              <a:buChar char="•"/>
            </a:pPr>
            <a:endParaRPr lang="en-US" sz="3600" dirty="0"/>
          </a:p>
        </p:txBody>
      </p:sp>
      <p:pic>
        <p:nvPicPr>
          <p:cNvPr id="13" name="Picture 12"/>
          <p:cNvPicPr>
            <a:picLocks noChangeAspect="1"/>
          </p:cNvPicPr>
          <p:nvPr/>
        </p:nvPicPr>
        <p:blipFill>
          <a:blip r:embed="rId4"/>
          <a:stretch>
            <a:fillRect/>
          </a:stretch>
        </p:blipFill>
        <p:spPr>
          <a:xfrm>
            <a:off x="1157288" y="2809875"/>
            <a:ext cx="8029575" cy="1333500"/>
          </a:xfrm>
          <a:prstGeom prst="rect">
            <a:avLst/>
          </a:prstGeom>
        </p:spPr>
      </p:pic>
    </p:spTree>
    <p:extLst>
      <p:ext uri="{BB962C8B-B14F-4D97-AF65-F5344CB8AC3E}">
        <p14:creationId xmlns:p14="http://schemas.microsoft.com/office/powerpoint/2010/main" val="196260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0" y="393700"/>
            <a:ext cx="8140700" cy="6070600"/>
          </a:xfrm>
          <a:prstGeom prst="rect">
            <a:avLst/>
          </a:prstGeom>
        </p:spPr>
      </p:pic>
    </p:spTree>
    <p:extLst>
      <p:ext uri="{BB962C8B-B14F-4D97-AF65-F5344CB8AC3E}">
        <p14:creationId xmlns:p14="http://schemas.microsoft.com/office/powerpoint/2010/main" val="2979229718"/>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explode.wav"/>
          </p:stSnd>
        </p:sndAc>
      </p:transition>
    </mc:Choice>
    <mc:Fallback>
      <p:transition spd="slow">
        <p:sndAc>
          <p:stSnd>
            <p:snd r:embed="rId2" name="explod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171</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What’s Right with  Statistics Education?</vt:lpstr>
      <vt:lpstr>My Only Undergraduate Statistics Course in 1984</vt:lpstr>
      <vt:lpstr>My Solution!</vt:lpstr>
      <vt:lpstr>We don’t do this anymore!</vt:lpstr>
      <vt:lpstr>PowerPoint Presentation</vt:lpstr>
      <vt:lpstr>Calls are being made to Connect to Real Data from a Variety of Disciplines</vt:lpstr>
      <vt:lpstr>And It’s Working! </vt:lpstr>
      <vt:lpstr>We are Connecting to Ideas from other Disciplines</vt:lpstr>
      <vt:lpstr>PowerPoint Presentation</vt:lpstr>
    </vt:vector>
  </TitlesOfParts>
  <Company>Grand Valley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Right with  Statistics Education?</dc:title>
  <dc:creator>John Gabrosek</dc:creator>
  <cp:lastModifiedBy>John Gabrosek</cp:lastModifiedBy>
  <cp:revision>21</cp:revision>
  <dcterms:created xsi:type="dcterms:W3CDTF">2015-05-18T17:29:15Z</dcterms:created>
  <dcterms:modified xsi:type="dcterms:W3CDTF">2015-05-20T14:54:58Z</dcterms:modified>
</cp:coreProperties>
</file>