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87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9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6" y="152400"/>
            <a:ext cx="1966913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152400"/>
            <a:ext cx="57499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76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30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03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609602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1" y="60960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9" y="1031877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6" y="103187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95885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517525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4" y="12922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793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3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cs typeface="Tahoma" pitchFamily="34" charset="0"/>
              </a:rPr>
              <a:t>My Vision for Stat 101</a:t>
            </a:r>
            <a:endParaRPr lang="en-US" altLang="en-US" sz="28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4495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Professor Jessica Utts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Department of Statistics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University of California, Irvine</a:t>
            </a:r>
          </a:p>
        </p:txBody>
      </p:sp>
    </p:spTree>
    <p:extLst>
      <p:ext uri="{BB962C8B-B14F-4D97-AF65-F5344CB8AC3E}">
        <p14:creationId xmlns:p14="http://schemas.microsoft.com/office/powerpoint/2010/main" val="22797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  <a:ea typeface="+mj-ea"/>
                <a:cs typeface="+mj-cs"/>
              </a:rPr>
              <a:t>With Dick – we want them to think statistics is:</a:t>
            </a:r>
            <a:endParaRPr lang="en-US" sz="2400" dirty="0" smtClean="0"/>
          </a:p>
          <a:p>
            <a:r>
              <a:rPr lang="en-US" sz="2400" dirty="0" smtClean="0"/>
              <a:t>Relevant</a:t>
            </a:r>
          </a:p>
          <a:p>
            <a:r>
              <a:rPr lang="en-US" sz="2400" dirty="0" smtClean="0"/>
              <a:t>Cool</a:t>
            </a:r>
          </a:p>
          <a:p>
            <a:r>
              <a:rPr lang="en-US" sz="2400" dirty="0" smtClean="0"/>
              <a:t>Powerful </a:t>
            </a:r>
            <a:r>
              <a:rPr lang="en-US" sz="2400" dirty="0"/>
              <a:t>for solving </a:t>
            </a:r>
            <a:r>
              <a:rPr lang="en-US" sz="2400" dirty="0" smtClean="0"/>
              <a:t>problems</a:t>
            </a:r>
          </a:p>
          <a:p>
            <a:r>
              <a:rPr lang="en-US" sz="2400" dirty="0" smtClean="0"/>
              <a:t>Intuitive?? Good luck; see </a:t>
            </a:r>
            <a:r>
              <a:rPr lang="en-US" sz="2400" dirty="0" err="1" smtClean="0"/>
              <a:t>Kahneman’s</a:t>
            </a:r>
            <a:r>
              <a:rPr lang="en-US" sz="2400" dirty="0" smtClean="0"/>
              <a:t> best-selling book, </a:t>
            </a:r>
            <a:r>
              <a:rPr lang="en-US" sz="2400" i="1" dirty="0" smtClean="0"/>
              <a:t>Thinking, Fast and Slow</a:t>
            </a:r>
          </a:p>
          <a:p>
            <a:pPr marL="0" lvl="0" indent="0">
              <a:buClr>
                <a:srgbClr val="3333CC"/>
              </a:buClr>
              <a:buNone/>
            </a:pPr>
            <a:r>
              <a:rPr lang="en-US" dirty="0" smtClean="0">
                <a:solidFill>
                  <a:srgbClr val="333399"/>
                </a:solidFill>
              </a:rPr>
              <a:t>With George: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Clr>
                <a:srgbClr val="3333CC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Importance of context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Clr>
                <a:srgbClr val="3333CC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Centrality of teaching the scientific (or other) process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1524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3600" kern="0" dirty="0" smtClean="0">
                <a:solidFill>
                  <a:srgbClr val="002060"/>
                </a:solidFill>
                <a:cs typeface="Tahoma" pitchFamily="34" charset="0"/>
              </a:rPr>
              <a:t>Where I agree</a:t>
            </a:r>
            <a:endParaRPr lang="en-US" altLang="en-US" sz="36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8458200" cy="838200"/>
          </a:xfrm>
        </p:spPr>
        <p:txBody>
          <a:bodyPr/>
          <a:lstStyle/>
          <a:p>
            <a:r>
              <a:rPr lang="en-US" dirty="0" smtClean="0"/>
              <a:t>The intro course should connect to…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7992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486400"/>
            <a:ext cx="373380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66"/>
                </a:solidFill>
              </a:rPr>
              <a:t>Daily Life!</a:t>
            </a:r>
            <a:endParaRPr lang="en-US" sz="6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93038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Context for my “ideal” course: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 possible futures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81600"/>
          </a:xfrm>
        </p:spPr>
        <p:txBody>
          <a:bodyPr/>
          <a:lstStyle/>
          <a:p>
            <a:r>
              <a:rPr lang="en-US" i="1" dirty="0" smtClean="0"/>
              <a:t>Consumers</a:t>
            </a:r>
            <a:r>
              <a:rPr lang="en-US" dirty="0" smtClean="0"/>
              <a:t> (everyone!)</a:t>
            </a:r>
          </a:p>
          <a:p>
            <a:r>
              <a:rPr lang="en-US" i="1" dirty="0" smtClean="0"/>
              <a:t>Professional users </a:t>
            </a:r>
            <a:r>
              <a:rPr lang="en-US" dirty="0" smtClean="0"/>
              <a:t>such as:</a:t>
            </a:r>
            <a:endParaRPr lang="en-US" i="1" dirty="0" smtClean="0"/>
          </a:p>
          <a:p>
            <a:pPr lvl="1"/>
            <a:r>
              <a:rPr lang="en-US" dirty="0" smtClean="0"/>
              <a:t>Physicians, who must communicate risk and other health information to patients</a:t>
            </a:r>
          </a:p>
          <a:p>
            <a:pPr lvl="1"/>
            <a:r>
              <a:rPr lang="en-US" dirty="0" smtClean="0"/>
              <a:t>Financial planners, who need to understand variability (in markets </a:t>
            </a:r>
            <a:r>
              <a:rPr lang="en-US" i="1" dirty="0" smtClean="0"/>
              <a:t>and </a:t>
            </a:r>
            <a:r>
              <a:rPr lang="en-US" dirty="0" smtClean="0"/>
              <a:t>income/expenses)</a:t>
            </a:r>
          </a:p>
          <a:p>
            <a:pPr lvl="1"/>
            <a:r>
              <a:rPr lang="en-US" dirty="0" smtClean="0"/>
              <a:t>Business/industry people, who need to understand statistical results presented to them</a:t>
            </a:r>
          </a:p>
          <a:p>
            <a:pPr lvl="1"/>
            <a:r>
              <a:rPr lang="en-US" dirty="0" smtClean="0"/>
              <a:t>Politicians (if only they cared…)</a:t>
            </a:r>
          </a:p>
          <a:p>
            <a:r>
              <a:rPr lang="en-US" i="1" dirty="0" smtClean="0"/>
              <a:t>Producers</a:t>
            </a:r>
            <a:r>
              <a:rPr lang="en-US" dirty="0" smtClean="0"/>
              <a:t> – research scientists and others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Ideal,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953000"/>
          </a:xfrm>
        </p:spPr>
        <p:txBody>
          <a:bodyPr/>
          <a:lstStyle/>
          <a:p>
            <a:r>
              <a:rPr lang="en-US" sz="2800" dirty="0" smtClean="0"/>
              <a:t>The intro course should be taught for the consumers, and cover (almost) no methodology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Why?</a:t>
            </a:r>
          </a:p>
          <a:p>
            <a:r>
              <a:rPr lang="en-US" sz="2800" dirty="0" smtClean="0"/>
              <a:t>Most people will take only one statistics course</a:t>
            </a:r>
          </a:p>
          <a:p>
            <a:r>
              <a:rPr lang="en-US" sz="2800" dirty="0" smtClean="0"/>
              <a:t>They need to understand, not do!</a:t>
            </a:r>
          </a:p>
          <a:p>
            <a:r>
              <a:rPr lang="en-US" sz="2800" dirty="0" smtClean="0"/>
              <a:t>Everyone is a consumer</a:t>
            </a:r>
          </a:p>
          <a:p>
            <a:r>
              <a:rPr lang="en-US" sz="2800" dirty="0" smtClean="0"/>
              <a:t>Professional users should get more training in interpretation for their specific discipline</a:t>
            </a:r>
          </a:p>
          <a:p>
            <a:r>
              <a:rPr lang="en-US" sz="2800" dirty="0"/>
              <a:t>Producers </a:t>
            </a:r>
            <a:r>
              <a:rPr lang="en-US" sz="2800" dirty="0" smtClean="0"/>
              <a:t>should take lots </a:t>
            </a:r>
            <a:r>
              <a:rPr lang="en-US" sz="2800" dirty="0"/>
              <a:t>more </a:t>
            </a:r>
            <a:r>
              <a:rPr lang="en-US" sz="2800" dirty="0" smtClean="0"/>
              <a:t>courses</a:t>
            </a:r>
          </a:p>
          <a:p>
            <a:pPr lvl="1"/>
            <a:r>
              <a:rPr lang="en-US" sz="2400" dirty="0" smtClean="0"/>
              <a:t>No one should “do” statistics after a single course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1676400"/>
            <a:ext cx="5410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Thinking about type 1 and 2 errors is useful for decision-making, even without quantitative data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2800" dirty="0" smtClean="0"/>
              <a:t>Came home to find my dog-sitter in a panic because a chocolate bar had disappeared. Did the dog eat it? What to do?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2971800" cy="34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and Decisions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422873"/>
              </p:ext>
            </p:extLst>
          </p:nvPr>
        </p:nvGraphicFramePr>
        <p:xfrm>
          <a:off x="533400" y="2057400"/>
          <a:ext cx="7772400" cy="3104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2590800"/>
                <a:gridCol w="25908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Truth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Evidence not convincing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Evidence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convincing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077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Did not eat chocolate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i="1" dirty="0" smtClean="0"/>
                        <a:t>Don’t go to vet, no problem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i="1" dirty="0" smtClean="0"/>
                        <a:t>Go to vet, pay big bill, stress</a:t>
                      </a:r>
                      <a:r>
                        <a:rPr lang="en-US" i="1" baseline="0" dirty="0" smtClean="0"/>
                        <a:t> out the dog needlessly</a:t>
                      </a:r>
                      <a:endParaRPr lang="en-US" i="1" dirty="0"/>
                    </a:p>
                  </a:txBody>
                  <a:tcPr/>
                </a:tc>
              </a:tr>
              <a:tr h="11026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Did eat chocolate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i="1" dirty="0" smtClean="0"/>
                        <a:t>Probably</a:t>
                      </a:r>
                      <a:r>
                        <a:rPr lang="en-US" i="1" baseline="0" dirty="0" smtClean="0"/>
                        <a:t> have a dead dog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i="1" dirty="0" smtClean="0"/>
                        <a:t>Poor</a:t>
                      </a:r>
                      <a:r>
                        <a:rPr lang="en-US" i="1" baseline="0" dirty="0" smtClean="0"/>
                        <a:t> Zoe gets her stomach pumped but lives, I get a vet bill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138055" y="399011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87291" y="3061855"/>
            <a:ext cx="2514600" cy="914400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7981" y="5394159"/>
            <a:ext cx="1693220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1 ERROR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8745" y="5763491"/>
            <a:ext cx="16932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2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2: Average is not enough!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222806"/>
          </a:xfrm>
        </p:spPr>
        <p:txBody>
          <a:bodyPr/>
          <a:lstStyle/>
          <a:p>
            <a:r>
              <a:rPr lang="en-US" sz="2800" dirty="0" smtClean="0"/>
              <a:t>Fly into Chicago Terminal 2, Concourse E</a:t>
            </a:r>
          </a:p>
          <a:p>
            <a:r>
              <a:rPr lang="en-US" sz="2800" dirty="0" smtClean="0"/>
              <a:t>Need to get to Concourse C, flight leaves in 35 minutes</a:t>
            </a:r>
          </a:p>
          <a:p>
            <a:r>
              <a:rPr lang="en-US" sz="2800" dirty="0" smtClean="0"/>
              <a:t>There is a shuttle! But sign says “Average wait time is 15 minutes.” </a:t>
            </a:r>
          </a:p>
          <a:p>
            <a:r>
              <a:rPr lang="en-US" sz="2800" dirty="0" smtClean="0"/>
              <a:t>What’s missing with this information</a:t>
            </a:r>
            <a:r>
              <a:rPr lang="en-US" sz="2800" dirty="0" smtClean="0"/>
              <a:t>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2466415" cy="43752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5899206"/>
            <a:ext cx="6705600" cy="5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 smtClean="0"/>
              <a:t>How about maximum wait time?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1853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finally…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matter what else you teach them, make sure everyone leaves your intro course understanding at least 3 scenarios from daily life for which they can use statistical ideas, and ideally lots more! </a:t>
            </a:r>
          </a:p>
        </p:txBody>
      </p:sp>
    </p:spTree>
    <p:extLst>
      <p:ext uri="{BB962C8B-B14F-4D97-AF65-F5344CB8AC3E}">
        <p14:creationId xmlns:p14="http://schemas.microsoft.com/office/powerpoint/2010/main" val="21670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418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2_Blends</vt:lpstr>
      <vt:lpstr>My Vision for Stat 101</vt:lpstr>
      <vt:lpstr>PowerPoint Presentation</vt:lpstr>
      <vt:lpstr>The intro course should connect to…</vt:lpstr>
      <vt:lpstr> Context for my “ideal” course: 3 possible futures for students</vt:lpstr>
      <vt:lpstr>My Ideal, and Why</vt:lpstr>
      <vt:lpstr>Example 1: Types of Errors</vt:lpstr>
      <vt:lpstr>Truth and Decisions</vt:lpstr>
      <vt:lpstr>Example 2: Average is not enough!</vt:lpstr>
      <vt:lpstr>And finally… a challenge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Faces of Statistics Education: Past, Present and Future</dc:title>
  <dc:creator>Jessica</dc:creator>
  <cp:lastModifiedBy>Jessica</cp:lastModifiedBy>
  <cp:revision>30</cp:revision>
  <dcterms:created xsi:type="dcterms:W3CDTF">2015-05-27T22:46:29Z</dcterms:created>
  <dcterms:modified xsi:type="dcterms:W3CDTF">2015-05-28T20:36:28Z</dcterms:modified>
</cp:coreProperties>
</file>