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8" r:id="rId3"/>
    <p:sldId id="291" r:id="rId4"/>
    <p:sldId id="266" r:id="rId5"/>
    <p:sldId id="276" r:id="rId6"/>
    <p:sldId id="280" r:id="rId7"/>
    <p:sldId id="281" r:id="rId8"/>
    <p:sldId id="292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667" autoAdjust="0"/>
  </p:normalViewPr>
  <p:slideViewPr>
    <p:cSldViewPr>
      <p:cViewPr varScale="1">
        <p:scale>
          <a:sx n="95" d="100"/>
          <a:sy n="95" d="100"/>
        </p:scale>
        <p:origin x="-132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A54FCDE-D5FA-4C7D-A107-C3F574279931}" type="datetimeFigureOut">
              <a:rPr lang="en-US"/>
              <a:pPr>
                <a:defRPr/>
              </a:pPr>
              <a:t>5/28/15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F35CFA8-BBBB-466D-A568-5EFB3249D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324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3E4AEA2-902E-4401-BEC7-793075732256}" type="datetimeFigureOut">
              <a:rPr lang="en-US"/>
              <a:pPr>
                <a:defRPr/>
              </a:pPr>
              <a:t>5/28/15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69788EA-AEDC-4B25-ACDA-94458CF0AF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7690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819985F-F22C-4032-9411-FE0579EFEE2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8C09A69-5F20-4A22-95C3-B68CDE41668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C510BC9-4C20-4D99-881B-929F04BA253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6EF2B96-CEAF-40C6-B77B-5C279C3964A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DF75C53-6443-4128-969B-B2FE700DFE0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0E1349B-B585-4B3F-8DB0-34C0F5F1B82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75DE8E1-5F36-4DD7-ABA0-B06A03C94DF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75DE8E1-5F36-4DD7-ABA0-B06A03C94DF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38398-3453-4452-8C57-6CC3B1D4C487}" type="datetimeFigureOut">
              <a:rPr lang="en-US"/>
              <a:pPr>
                <a:defRPr/>
              </a:pPr>
              <a:t>5/28/15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953A8-2A92-4B9A-8A32-DA283CB78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6A775-F8B1-4805-BE6F-029720C1957B}" type="datetimeFigureOut">
              <a:rPr lang="en-US"/>
              <a:pPr>
                <a:defRPr/>
              </a:pPr>
              <a:t>5/28/15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EBB72-0CE3-4BB3-9914-F5EE267C27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E3109-B989-45E8-84AF-F069653BBF37}" type="datetimeFigureOut">
              <a:rPr lang="en-US"/>
              <a:pPr>
                <a:defRPr/>
              </a:pPr>
              <a:t>5/28/15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982E8-7C57-4C23-BD49-A9444DF316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4AA12-8896-477C-BB88-087642457072}" type="datetimeFigureOut">
              <a:rPr lang="en-US"/>
              <a:pPr>
                <a:defRPr/>
              </a:pPr>
              <a:t>5/28/15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BADF5-0DA8-45D0-A395-A1F9677E46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DAF99-B4F9-4C8C-8A4A-D88BEA6B66F8}" type="datetimeFigureOut">
              <a:rPr lang="en-US"/>
              <a:pPr>
                <a:defRPr/>
              </a:pPr>
              <a:t>5/28/15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B899A-C70C-4B84-9AD3-8F89EF4BD2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5F34E-BFA2-43AD-AF22-B0E1C8EC99E5}" type="datetimeFigureOut">
              <a:rPr lang="en-US"/>
              <a:pPr>
                <a:defRPr/>
              </a:pPr>
              <a:t>5/28/15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362B6-CE6D-49E2-AF4E-A0119B22A7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D45F6-C0B9-4DBA-9EB5-31B94574ED35}" type="datetimeFigureOut">
              <a:rPr lang="en-US"/>
              <a:pPr>
                <a:defRPr/>
              </a:pPr>
              <a:t>5/28/15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09B3F-C693-4A62-A9F7-BFAB32D86F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4E2DF-22A7-4F36-A5F6-A02B5CE2A1A9}" type="datetimeFigureOut">
              <a:rPr lang="en-US"/>
              <a:pPr>
                <a:defRPr/>
              </a:pPr>
              <a:t>5/28/15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014A6-1606-4F8E-ABE7-283189E41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E52D4-8106-483D-B39E-652DEE06AFCC}" type="datetimeFigureOut">
              <a:rPr lang="en-US"/>
              <a:pPr>
                <a:defRPr/>
              </a:pPr>
              <a:t>5/28/15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6D09F-E7F1-4894-B124-F9A2186E10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C6651-7A77-4EF2-B81A-E92CAA387E00}" type="datetimeFigureOut">
              <a:rPr lang="en-US"/>
              <a:pPr>
                <a:defRPr/>
              </a:pPr>
              <a:t>5/28/15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9EF43-9A54-40DC-831C-3BF1C0EBAD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FEFF2-905B-4718-A250-C62676D787C3}" type="datetimeFigureOut">
              <a:rPr lang="en-US"/>
              <a:pPr>
                <a:defRPr/>
              </a:pPr>
              <a:t>5/28/15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B0D05-B356-43BD-BE51-8B856E7A2F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B4B66CF-AD73-4D5C-9270-59188653F679}" type="datetimeFigureOut">
              <a:rPr lang="en-US"/>
              <a:pPr>
                <a:defRPr/>
              </a:pPr>
              <a:t>5/28/15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08F3375-D0D4-404C-92E5-3A8A5C3FBD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/>
          <a:lstStyle/>
          <a:p>
            <a:r>
              <a:rPr lang="en-US" b="1" dirty="0" smtClean="0"/>
              <a:t>What’s Wrong with Stat 101?</a:t>
            </a:r>
            <a:endParaRPr lang="en-US" b="1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71800"/>
            <a:ext cx="6400800" cy="30480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George W. </a:t>
            </a:r>
            <a:r>
              <a:rPr lang="en-US" dirty="0" smtClean="0"/>
              <a:t>Cobb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Mount Holyoke </a:t>
            </a:r>
            <a:r>
              <a:rPr lang="en-US" dirty="0" smtClean="0"/>
              <a:t>College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err="1" smtClean="0"/>
              <a:t>GCobb@MtHolyoke.edu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USCOTS 2015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State College PA, May 28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954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381000" y="2209800"/>
            <a:ext cx="8229600" cy="3200400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 smtClean="0"/>
              <a:t>I.    The evolving role of mathematics</a:t>
            </a:r>
            <a:endParaRPr lang="en-US" sz="4000" dirty="0" smtClean="0"/>
          </a:p>
          <a:p>
            <a:pPr marL="857250" indent="-857250">
              <a:buAutoNum type="romanUcPeriod" startAt="2"/>
            </a:pPr>
            <a:r>
              <a:rPr lang="en-US" sz="4000" dirty="0" smtClean="0"/>
              <a:t>Our blinkered vision</a:t>
            </a:r>
          </a:p>
          <a:p>
            <a:pPr marL="857250" indent="-857250">
              <a:buAutoNum type="romanUcPeriod" startAt="2"/>
            </a:pPr>
            <a:r>
              <a:rPr lang="en-US" sz="4000" dirty="0" smtClean="0"/>
              <a:t>Four connections to practice</a:t>
            </a:r>
            <a:endParaRPr lang="en-US" sz="4000" dirty="0" smtClean="0"/>
          </a:p>
          <a:p>
            <a:endParaRPr lang="en-US" dirty="0" smtClean="0"/>
          </a:p>
          <a:p>
            <a:pPr>
              <a:buFont typeface="Arial" charset="0"/>
              <a:buNone/>
            </a:pPr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1981200" y="1066800"/>
            <a:ext cx="35317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 smtClean="0"/>
              <a:t>OVERVIEW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I.  The evolving role of mathematics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Arial" charset="0"/>
              <a:buAutoNum type="arabicPeriod"/>
            </a:pPr>
            <a:r>
              <a:rPr lang="en-US" dirty="0" smtClean="0"/>
              <a:t>Bernoulli (1692): computational engine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en-US" dirty="0" smtClean="0"/>
              <a:t>Fisher (1922):  source of unifying theory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en-US" dirty="0" err="1" smtClean="0"/>
              <a:t>Mosteller</a:t>
            </a:r>
            <a:r>
              <a:rPr lang="en-US" dirty="0" smtClean="0"/>
              <a:t> (1955):  source of respectability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4.  AP curriculum:  helicopter parent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Tests and intervals for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One proportion</a:t>
            </a:r>
          </a:p>
          <a:p>
            <a:r>
              <a:rPr lang="en-US" dirty="0" smtClean="0"/>
              <a:t>One mean</a:t>
            </a:r>
          </a:p>
          <a:p>
            <a:r>
              <a:rPr lang="en-US" dirty="0" smtClean="0"/>
              <a:t>Difference of two proportions</a:t>
            </a:r>
          </a:p>
          <a:p>
            <a:r>
              <a:rPr lang="en-US" dirty="0" smtClean="0"/>
              <a:t>Difference of two means</a:t>
            </a:r>
          </a:p>
          <a:p>
            <a:r>
              <a:rPr lang="en-US" dirty="0" smtClean="0"/>
              <a:t>Difference among several proportions</a:t>
            </a:r>
          </a:p>
          <a:p>
            <a:r>
              <a:rPr lang="en-US" dirty="0" smtClean="0"/>
              <a:t>Difference among several means</a:t>
            </a:r>
          </a:p>
          <a:p>
            <a:r>
              <a:rPr lang="en-US" dirty="0" smtClean="0"/>
              <a:t>Mean of </a:t>
            </a:r>
            <a:r>
              <a:rPr lang="en-US" dirty="0" err="1" smtClean="0"/>
              <a:t>Y|x</a:t>
            </a:r>
            <a:r>
              <a:rPr lang="en-US" dirty="0" smtClean="0"/>
              <a:t>, provided E(</a:t>
            </a:r>
            <a:r>
              <a:rPr lang="en-US" dirty="0" err="1" smtClean="0"/>
              <a:t>Y|x</a:t>
            </a:r>
            <a:r>
              <a:rPr lang="en-US" dirty="0" smtClean="0"/>
              <a:t>) is linear in x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/>
              <a:t>II.  Blinkered vision:  </a:t>
            </a:r>
            <a:br>
              <a:rPr lang="en-US" sz="4800" b="1" dirty="0" smtClean="0"/>
            </a:br>
            <a:r>
              <a:rPr lang="en-US" sz="4800" b="1" dirty="0" smtClean="0"/>
              <a:t>Two oversights</a:t>
            </a:r>
            <a:endParaRPr lang="en-US" sz="48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r>
              <a:rPr lang="en-US" sz="4000" b="1" dirty="0" smtClean="0"/>
              <a:t>Variation:  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Two parables and a friendly Inquisition</a:t>
            </a:r>
            <a:endParaRPr lang="en-US" dirty="0" smtClean="0"/>
          </a:p>
          <a:p>
            <a:pPr lvl="1">
              <a:buFont typeface="Arial" charset="0"/>
              <a:buNone/>
            </a:pPr>
            <a:endParaRPr lang="en-US" dirty="0" smtClean="0"/>
          </a:p>
          <a:p>
            <a:r>
              <a:rPr lang="en-US" sz="4000" b="1" dirty="0" err="1" smtClean="0"/>
              <a:t>Breiman’s</a:t>
            </a:r>
            <a:r>
              <a:rPr lang="en-US" sz="4000" b="1" dirty="0" smtClean="0"/>
              <a:t> two cultures</a:t>
            </a:r>
          </a:p>
          <a:p>
            <a:pPr marL="457200" lvl="1" indent="0">
              <a:buNone/>
            </a:pPr>
            <a:r>
              <a:rPr lang="en-US" dirty="0" smtClean="0"/>
              <a:t>Input </a:t>
            </a:r>
            <a:r>
              <a:rPr lang="en-US" sz="3600" b="1" dirty="0" smtClean="0"/>
              <a:t>x</a:t>
            </a:r>
            <a:r>
              <a:rPr lang="en-US" dirty="0" smtClean="0"/>
              <a:t>  </a:t>
            </a:r>
            <a:r>
              <a:rPr lang="en-US" dirty="0" smtClean="0">
                <a:sym typeface="Wingdings"/>
              </a:rPr>
              <a:t> “Nature”  Output </a:t>
            </a:r>
            <a:r>
              <a:rPr lang="en-US" sz="3600" b="1" dirty="0" smtClean="0">
                <a:sym typeface="Wingdings"/>
              </a:rPr>
              <a:t>y</a:t>
            </a:r>
            <a:endParaRPr lang="en-US" sz="3600" b="1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/>
              <a:t>III.  Connections to </a:t>
            </a:r>
            <a:br>
              <a:rPr lang="en-US" sz="4800" b="1" dirty="0" smtClean="0"/>
            </a:br>
            <a:r>
              <a:rPr lang="en-US" sz="4800" b="1" dirty="0" smtClean="0"/>
              <a:t>statistical practice</a:t>
            </a:r>
            <a:endParaRPr lang="en-US" sz="48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1"/>
            <a:ext cx="8229600" cy="3810000"/>
          </a:xfrm>
        </p:spPr>
        <p:txBody>
          <a:bodyPr/>
          <a:lstStyle/>
          <a:p>
            <a:pPr lvl="1">
              <a:buFont typeface="Arial" charset="0"/>
              <a:buNone/>
            </a:pPr>
            <a:endParaRPr lang="en-US" sz="1600" dirty="0" smtClean="0"/>
          </a:p>
          <a:p>
            <a:r>
              <a:rPr lang="en-US" sz="4000" b="1" dirty="0" smtClean="0"/>
              <a:t>Context</a:t>
            </a:r>
          </a:p>
          <a:p>
            <a:r>
              <a:rPr lang="en-US" sz="4000" b="1" dirty="0" smtClean="0"/>
              <a:t>Algorithms</a:t>
            </a:r>
          </a:p>
          <a:p>
            <a:r>
              <a:rPr lang="en-US" sz="4000" b="1" dirty="0" smtClean="0"/>
              <a:t>Science</a:t>
            </a:r>
          </a:p>
          <a:p>
            <a:r>
              <a:rPr lang="en-US" sz="4000" b="1" dirty="0" smtClean="0"/>
              <a:t>Research</a:t>
            </a:r>
            <a:endParaRPr lang="en-US" sz="4000" b="1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seven important papers</a:t>
            </a:r>
            <a:endParaRPr lang="en-US" dirty="0" smtClean="0"/>
          </a:p>
          <a:p>
            <a:pPr>
              <a:buFont typeface="Arial" charset="0"/>
              <a:buNone/>
            </a:pPr>
            <a:endParaRPr lang="en-US" dirty="0" smtClean="0"/>
          </a:p>
          <a:p>
            <a:r>
              <a:rPr lang="en-US" dirty="0" smtClean="0"/>
              <a:t>Attend good breakout sessions</a:t>
            </a:r>
          </a:p>
          <a:p>
            <a:pPr>
              <a:buFont typeface="Arial" charset="0"/>
              <a:buNone/>
            </a:pPr>
            <a:endParaRPr lang="en-US" dirty="0"/>
          </a:p>
          <a:p>
            <a:r>
              <a:rPr lang="en-US" dirty="0" smtClean="0"/>
              <a:t>Think about </a:t>
            </a:r>
          </a:p>
          <a:p>
            <a:pPr lvl="1"/>
            <a:r>
              <a:rPr lang="en-US" dirty="0" smtClean="0"/>
              <a:t>how you want to change your STAT 101, </a:t>
            </a:r>
          </a:p>
          <a:p>
            <a:pPr lvl="1"/>
            <a:r>
              <a:rPr lang="en-US" smtClean="0"/>
              <a:t>try </a:t>
            </a:r>
            <a:r>
              <a:rPr lang="en-US" dirty="0" smtClean="0"/>
              <a:t>it, </a:t>
            </a:r>
            <a:r>
              <a:rPr lang="en-US" smtClean="0"/>
              <a:t>and </a:t>
            </a:r>
          </a:p>
          <a:p>
            <a:pPr lvl="1"/>
            <a:r>
              <a:rPr lang="en-US" smtClean="0"/>
              <a:t>come </a:t>
            </a:r>
            <a:r>
              <a:rPr lang="en-US" dirty="0" smtClean="0"/>
              <a:t>back in 2017 to tell us about it.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Seven papers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Horton et al. (2014):  ASA curricular guidelines</a:t>
            </a:r>
          </a:p>
          <a:p>
            <a:r>
              <a:rPr lang="en-US" dirty="0" err="1" smtClean="0"/>
              <a:t>Breiman</a:t>
            </a:r>
            <a:r>
              <a:rPr lang="en-US" dirty="0" smtClean="0"/>
              <a:t> (2001):  </a:t>
            </a:r>
            <a:r>
              <a:rPr lang="en-US" dirty="0" err="1"/>
              <a:t>b</a:t>
            </a:r>
            <a:r>
              <a:rPr lang="en-US" dirty="0" err="1" smtClean="0"/>
              <a:t>reiman</a:t>
            </a:r>
            <a:r>
              <a:rPr lang="en-US" dirty="0" smtClean="0"/>
              <a:t> two cultures</a:t>
            </a:r>
          </a:p>
          <a:p>
            <a:r>
              <a:rPr lang="en-US" dirty="0" smtClean="0"/>
              <a:t>Brown and </a:t>
            </a:r>
            <a:r>
              <a:rPr lang="en-US" dirty="0" err="1" smtClean="0"/>
              <a:t>Kass</a:t>
            </a:r>
            <a:r>
              <a:rPr lang="en-US" dirty="0" smtClean="0"/>
              <a:t> (2009):  brown </a:t>
            </a:r>
            <a:r>
              <a:rPr lang="en-US" dirty="0" err="1" smtClean="0"/>
              <a:t>kass</a:t>
            </a:r>
            <a:r>
              <a:rPr lang="en-US" dirty="0" smtClean="0"/>
              <a:t> statistics</a:t>
            </a:r>
          </a:p>
          <a:p>
            <a:r>
              <a:rPr lang="en-US" dirty="0" smtClean="0"/>
              <a:t>Nolan and Temple-Lang (2010):</a:t>
            </a:r>
          </a:p>
          <a:p>
            <a:pPr>
              <a:buFont typeface="Arial" charset="0"/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nolan</a:t>
            </a:r>
            <a:r>
              <a:rPr lang="en-US" dirty="0" smtClean="0"/>
              <a:t> temple-</a:t>
            </a:r>
            <a:r>
              <a:rPr lang="en-US" dirty="0" err="1" smtClean="0"/>
              <a:t>lang</a:t>
            </a:r>
            <a:r>
              <a:rPr lang="en-US" dirty="0" smtClean="0"/>
              <a:t> TAS computing</a:t>
            </a:r>
          </a:p>
          <a:p>
            <a:r>
              <a:rPr lang="en-US" dirty="0" err="1" smtClean="0"/>
              <a:t>Wagaman</a:t>
            </a:r>
            <a:r>
              <a:rPr lang="en-US" dirty="0" smtClean="0"/>
              <a:t> (2014):  </a:t>
            </a:r>
            <a:r>
              <a:rPr lang="en-US" dirty="0" err="1" smtClean="0"/>
              <a:t>wagaman</a:t>
            </a:r>
            <a:r>
              <a:rPr lang="en-US" dirty="0" smtClean="0"/>
              <a:t> multivariate</a:t>
            </a:r>
          </a:p>
          <a:p>
            <a:r>
              <a:rPr lang="en-US" dirty="0" err="1" smtClean="0"/>
              <a:t>Dierker</a:t>
            </a:r>
            <a:r>
              <a:rPr lang="en-US" dirty="0" smtClean="0"/>
              <a:t> et al. (2014): </a:t>
            </a:r>
            <a:r>
              <a:rPr lang="en-US" dirty="0" err="1" smtClean="0"/>
              <a:t>dierker</a:t>
            </a:r>
            <a:r>
              <a:rPr lang="en-US" dirty="0" smtClean="0"/>
              <a:t> passion driven</a:t>
            </a:r>
          </a:p>
          <a:p>
            <a:pPr>
              <a:buFont typeface="Arial" charset="0"/>
              <a:buNone/>
            </a:pPr>
            <a:endParaRPr lang="en-US" dirty="0" smtClean="0"/>
          </a:p>
          <a:p>
            <a:pPr>
              <a:buFont typeface="Arial" charset="0"/>
              <a:buNone/>
            </a:pPr>
            <a:endParaRPr lang="en-US" dirty="0" smtClean="0"/>
          </a:p>
          <a:p>
            <a:pPr>
              <a:buFont typeface="Arial" charset="0"/>
              <a:buNone/>
            </a:pPr>
            <a:endParaRPr lang="en-US" dirty="0" smtClean="0"/>
          </a:p>
          <a:p>
            <a:pPr>
              <a:buFont typeface="Arial" charset="0"/>
              <a:buNone/>
            </a:pPr>
            <a:endParaRPr lang="en-US" dirty="0"/>
          </a:p>
          <a:p>
            <a:r>
              <a:rPr lang="en-US" dirty="0" smtClean="0"/>
              <a:t>Think about how you want to change your STAT 101, try it, and come back in 2017 to tell us about it.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713417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1617</TotalTime>
  <Words>236</Words>
  <Application>Microsoft Macintosh PowerPoint</Application>
  <PresentationFormat>On-screen Show (4:3)</PresentationFormat>
  <Paragraphs>69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What’s Wrong with Stat 101?</vt:lpstr>
      <vt:lpstr> </vt:lpstr>
      <vt:lpstr>I.  The evolving role of mathematics</vt:lpstr>
      <vt:lpstr>Tests and intervals for</vt:lpstr>
      <vt:lpstr>II.  Blinkered vision:   Two oversights</vt:lpstr>
      <vt:lpstr>III.  Connections to  statistical practice</vt:lpstr>
      <vt:lpstr>Conclusions</vt:lpstr>
      <vt:lpstr>The Seven papers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Bayes For Beginners? Some Reasons to Push Ahead</dc:title>
  <dc:creator>George</dc:creator>
  <cp:lastModifiedBy>George Cobb</cp:lastModifiedBy>
  <cp:revision>72</cp:revision>
  <dcterms:created xsi:type="dcterms:W3CDTF">2008-02-10T20:15:13Z</dcterms:created>
  <dcterms:modified xsi:type="dcterms:W3CDTF">2015-05-28T18:59:45Z</dcterms:modified>
</cp:coreProperties>
</file>