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2"/>
    <p:sldMasterId id="2147483670" r:id="rId3"/>
  </p:sldMasterIdLst>
  <p:notesMasterIdLst>
    <p:notesMasterId r:id="rId23"/>
  </p:notesMasterIdLst>
  <p:sldIdLst>
    <p:sldId id="256" r:id="rId4"/>
    <p:sldId id="358" r:id="rId5"/>
    <p:sldId id="357" r:id="rId6"/>
    <p:sldId id="359" r:id="rId7"/>
    <p:sldId id="360" r:id="rId8"/>
    <p:sldId id="363" r:id="rId9"/>
    <p:sldId id="365" r:id="rId10"/>
    <p:sldId id="366" r:id="rId11"/>
    <p:sldId id="367" r:id="rId12"/>
    <p:sldId id="368" r:id="rId13"/>
    <p:sldId id="285" r:id="rId14"/>
    <p:sldId id="369" r:id="rId15"/>
    <p:sldId id="377" r:id="rId16"/>
    <p:sldId id="287" r:id="rId17"/>
    <p:sldId id="371" r:id="rId18"/>
    <p:sldId id="372" r:id="rId19"/>
    <p:sldId id="378" r:id="rId20"/>
    <p:sldId id="379" r:id="rId21"/>
    <p:sldId id="373" r:id="rId22"/>
  </p:sldIdLst>
  <p:sldSz cx="9144000" cy="6858000" type="letter"/>
  <p:notesSz cx="6858000" cy="9144000"/>
  <p:defaultTextStyle>
    <a:lvl1pPr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41044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82090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723135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64179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205225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446270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87314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928359" algn="ctr" defTabSz="410669">
      <a:defRPr sz="29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993152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10669">
      <a:defRPr sz="1500">
        <a:latin typeface="Lucida Grande"/>
        <a:ea typeface="Lucida Grande"/>
        <a:cs typeface="Lucida Grande"/>
        <a:sym typeface="Lucida Grande"/>
      </a:defRPr>
    </a:lvl1pPr>
    <a:lvl2pPr indent="160696" defTabSz="410669">
      <a:defRPr sz="1500">
        <a:latin typeface="Lucida Grande"/>
        <a:ea typeface="Lucida Grande"/>
        <a:cs typeface="Lucida Grande"/>
        <a:sym typeface="Lucida Grande"/>
      </a:defRPr>
    </a:lvl2pPr>
    <a:lvl3pPr indent="321393" defTabSz="410669">
      <a:defRPr sz="1500">
        <a:latin typeface="Lucida Grande"/>
        <a:ea typeface="Lucida Grande"/>
        <a:cs typeface="Lucida Grande"/>
        <a:sym typeface="Lucida Grande"/>
      </a:defRPr>
    </a:lvl3pPr>
    <a:lvl4pPr indent="482090" defTabSz="410669">
      <a:defRPr sz="1500">
        <a:latin typeface="Lucida Grande"/>
        <a:ea typeface="Lucida Grande"/>
        <a:cs typeface="Lucida Grande"/>
        <a:sym typeface="Lucida Grande"/>
      </a:defRPr>
    </a:lvl4pPr>
    <a:lvl5pPr indent="642787" defTabSz="410669">
      <a:defRPr sz="1500">
        <a:latin typeface="Lucida Grande"/>
        <a:ea typeface="Lucida Grande"/>
        <a:cs typeface="Lucida Grande"/>
        <a:sym typeface="Lucida Grande"/>
      </a:defRPr>
    </a:lvl5pPr>
    <a:lvl6pPr indent="803483" defTabSz="410669">
      <a:defRPr sz="1500">
        <a:latin typeface="Lucida Grande"/>
        <a:ea typeface="Lucida Grande"/>
        <a:cs typeface="Lucida Grande"/>
        <a:sym typeface="Lucida Grande"/>
      </a:defRPr>
    </a:lvl6pPr>
    <a:lvl7pPr indent="964179" defTabSz="410669">
      <a:defRPr sz="1500">
        <a:latin typeface="Lucida Grande"/>
        <a:ea typeface="Lucida Grande"/>
        <a:cs typeface="Lucida Grande"/>
        <a:sym typeface="Lucida Grande"/>
      </a:defRPr>
    </a:lvl7pPr>
    <a:lvl8pPr indent="1124877" defTabSz="410669">
      <a:defRPr sz="1500">
        <a:latin typeface="Lucida Grande"/>
        <a:ea typeface="Lucida Grande"/>
        <a:cs typeface="Lucida Grande"/>
        <a:sym typeface="Lucida Grande"/>
      </a:defRPr>
    </a:lvl8pPr>
    <a:lvl9pPr indent="1285573" defTabSz="410669">
      <a:defRPr sz="15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1"/>
            <a:ext cx="8643938" cy="22770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250032" y="125017"/>
            <a:ext cx="8643938" cy="12055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4500" cap="all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250032" y="2268142"/>
            <a:ext cx="8643938" cy="2321719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0032" y="5214938"/>
            <a:ext cx="8643938" cy="901898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50032" y="5214938"/>
            <a:ext cx="8643938" cy="901898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50031" y="973337"/>
            <a:ext cx="4143375" cy="246459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50031" y="3429001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50031" y="973337"/>
            <a:ext cx="4143375" cy="2464593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50031" y="3429001"/>
            <a:ext cx="4143375" cy="9108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50031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50594" y="2241352"/>
            <a:ext cx="4143375" cy="4107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en-US" dirty="0" smtClean="0"/>
              <a:t>3/2/2012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en-US" dirty="0" smtClean="0"/>
              <a:t>SE SDI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17" tIns="45709" rIns="91417" bIns="45709"/>
          <a:lstStyle/>
          <a:p>
            <a:fld id="{545C1390-96D4-4E8A-A6A4-20D7EEC0A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0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50032" y="4804173"/>
            <a:ext cx="8643938" cy="88403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50032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92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9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213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1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57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69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3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4975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1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3" indent="0">
              <a:buNone/>
              <a:defRPr sz="1500" b="1"/>
            </a:lvl2pPr>
            <a:lvl3pPr marL="642787" indent="0">
              <a:buNone/>
              <a:defRPr sz="1300" b="1"/>
            </a:lvl3pPr>
            <a:lvl4pPr marL="964179" indent="0">
              <a:buNone/>
              <a:defRPr sz="1100" b="1"/>
            </a:lvl4pPr>
            <a:lvl5pPr marL="1285573" indent="0">
              <a:buNone/>
              <a:defRPr sz="1100" b="1"/>
            </a:lvl5pPr>
            <a:lvl6pPr marL="1606966" indent="0">
              <a:buNone/>
              <a:defRPr sz="1100" b="1"/>
            </a:lvl6pPr>
            <a:lvl7pPr marL="1928359" indent="0">
              <a:buNone/>
              <a:defRPr sz="1100" b="1"/>
            </a:lvl7pPr>
            <a:lvl8pPr marL="2249753" indent="0">
              <a:buNone/>
              <a:defRPr sz="1100" b="1"/>
            </a:lvl8pPr>
            <a:lvl9pPr marL="257114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3" indent="0">
              <a:buNone/>
              <a:defRPr sz="1500" b="1"/>
            </a:lvl2pPr>
            <a:lvl3pPr marL="642787" indent="0">
              <a:buNone/>
              <a:defRPr sz="1300" b="1"/>
            </a:lvl3pPr>
            <a:lvl4pPr marL="964179" indent="0">
              <a:buNone/>
              <a:defRPr sz="1100" b="1"/>
            </a:lvl4pPr>
            <a:lvl5pPr marL="1285573" indent="0">
              <a:buNone/>
              <a:defRPr sz="1100" b="1"/>
            </a:lvl5pPr>
            <a:lvl6pPr marL="1606966" indent="0">
              <a:buNone/>
              <a:defRPr sz="1100" b="1"/>
            </a:lvl6pPr>
            <a:lvl7pPr marL="1928359" indent="0">
              <a:buNone/>
              <a:defRPr sz="1100" b="1"/>
            </a:lvl7pPr>
            <a:lvl8pPr marL="2249753" indent="0">
              <a:buNone/>
              <a:defRPr sz="1100" b="1"/>
            </a:lvl8pPr>
            <a:lvl9pPr marL="257114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6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3" indent="0">
              <a:buNone/>
              <a:defRPr sz="900"/>
            </a:lvl2pPr>
            <a:lvl3pPr marL="642787" indent="0">
              <a:buNone/>
              <a:defRPr sz="700"/>
            </a:lvl3pPr>
            <a:lvl4pPr marL="964179" indent="0">
              <a:buNone/>
              <a:defRPr sz="700"/>
            </a:lvl4pPr>
            <a:lvl5pPr marL="1285573" indent="0">
              <a:buNone/>
              <a:defRPr sz="700"/>
            </a:lvl5pPr>
            <a:lvl6pPr marL="1606966" indent="0">
              <a:buNone/>
              <a:defRPr sz="700"/>
            </a:lvl6pPr>
            <a:lvl7pPr marL="1928359" indent="0">
              <a:buNone/>
              <a:defRPr sz="700"/>
            </a:lvl7pPr>
            <a:lvl8pPr marL="2249753" indent="0">
              <a:buNone/>
              <a:defRPr sz="700"/>
            </a:lvl8pPr>
            <a:lvl9pPr marL="2571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1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5"/>
            <a:ext cx="5486177" cy="56703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3" indent="0">
              <a:buNone/>
              <a:defRPr sz="2000"/>
            </a:lvl2pPr>
            <a:lvl3pPr marL="642787" indent="0">
              <a:buNone/>
              <a:defRPr sz="1700"/>
            </a:lvl3pPr>
            <a:lvl4pPr marL="964179" indent="0">
              <a:buNone/>
              <a:defRPr sz="1500"/>
            </a:lvl4pPr>
            <a:lvl5pPr marL="1285573" indent="0">
              <a:buNone/>
              <a:defRPr sz="1500"/>
            </a:lvl5pPr>
            <a:lvl6pPr marL="1606966" indent="0">
              <a:buNone/>
              <a:defRPr sz="1500"/>
            </a:lvl6pPr>
            <a:lvl7pPr marL="1928359" indent="0">
              <a:buNone/>
              <a:defRPr sz="1500"/>
            </a:lvl7pPr>
            <a:lvl8pPr marL="2249753" indent="0">
              <a:buNone/>
              <a:defRPr sz="1500"/>
            </a:lvl8pPr>
            <a:lvl9pPr marL="25711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3" indent="0">
              <a:buNone/>
              <a:defRPr sz="900"/>
            </a:lvl2pPr>
            <a:lvl3pPr marL="642787" indent="0">
              <a:buNone/>
              <a:defRPr sz="700"/>
            </a:lvl3pPr>
            <a:lvl4pPr marL="964179" indent="0">
              <a:buNone/>
              <a:defRPr sz="700"/>
            </a:lvl4pPr>
            <a:lvl5pPr marL="1285573" indent="0">
              <a:buNone/>
              <a:defRPr sz="700"/>
            </a:lvl5pPr>
            <a:lvl6pPr marL="1606966" indent="0">
              <a:buNone/>
              <a:defRPr sz="700"/>
            </a:lvl6pPr>
            <a:lvl7pPr marL="1928359" indent="0">
              <a:buNone/>
              <a:defRPr sz="700"/>
            </a:lvl7pPr>
            <a:lvl8pPr marL="2249753" indent="0">
              <a:buNone/>
              <a:defRPr sz="700"/>
            </a:lvl8pPr>
            <a:lvl9pPr marL="2571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4804173"/>
            <a:ext cx="8643938" cy="88403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250032" y="5679281"/>
            <a:ext cx="8643938" cy="8483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9"/>
            <a:ext cx="6064374" cy="58511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9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9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7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1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4"/>
            <a:ext cx="7772176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213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1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57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69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3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4975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1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8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7"/>
            <a:ext cx="4060775" cy="452511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1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3" indent="0">
              <a:buNone/>
              <a:defRPr sz="1500" b="1"/>
            </a:lvl2pPr>
            <a:lvl3pPr marL="642787" indent="0">
              <a:buNone/>
              <a:defRPr sz="1300" b="1"/>
            </a:lvl3pPr>
            <a:lvl4pPr marL="964179" indent="0">
              <a:buNone/>
              <a:defRPr sz="1100" b="1"/>
            </a:lvl4pPr>
            <a:lvl5pPr marL="1285573" indent="0">
              <a:buNone/>
              <a:defRPr sz="1100" b="1"/>
            </a:lvl5pPr>
            <a:lvl6pPr marL="1606966" indent="0">
              <a:buNone/>
              <a:defRPr sz="1100" b="1"/>
            </a:lvl6pPr>
            <a:lvl7pPr marL="1928359" indent="0">
              <a:buNone/>
              <a:defRPr sz="1100" b="1"/>
            </a:lvl7pPr>
            <a:lvl8pPr marL="2249753" indent="0">
              <a:buNone/>
              <a:defRPr sz="1100" b="1"/>
            </a:lvl8pPr>
            <a:lvl9pPr marL="257114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3" indent="0">
              <a:buNone/>
              <a:defRPr sz="1500" b="1"/>
            </a:lvl2pPr>
            <a:lvl3pPr marL="642787" indent="0">
              <a:buNone/>
              <a:defRPr sz="1300" b="1"/>
            </a:lvl3pPr>
            <a:lvl4pPr marL="964179" indent="0">
              <a:buNone/>
              <a:defRPr sz="1100" b="1"/>
            </a:lvl4pPr>
            <a:lvl5pPr marL="1285573" indent="0">
              <a:buNone/>
              <a:defRPr sz="1100" b="1"/>
            </a:lvl5pPr>
            <a:lvl6pPr marL="1606966" indent="0">
              <a:buNone/>
              <a:defRPr sz="1100" b="1"/>
            </a:lvl6pPr>
            <a:lvl7pPr marL="1928359" indent="0">
              <a:buNone/>
              <a:defRPr sz="1100" b="1"/>
            </a:lvl7pPr>
            <a:lvl8pPr marL="2249753" indent="0">
              <a:buNone/>
              <a:defRPr sz="1100" b="1"/>
            </a:lvl8pPr>
            <a:lvl9pPr marL="257114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1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4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5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9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3" indent="0">
              <a:buNone/>
              <a:defRPr sz="900"/>
            </a:lvl2pPr>
            <a:lvl3pPr marL="642787" indent="0">
              <a:buNone/>
              <a:defRPr sz="700"/>
            </a:lvl3pPr>
            <a:lvl4pPr marL="964179" indent="0">
              <a:buNone/>
              <a:defRPr sz="700"/>
            </a:lvl4pPr>
            <a:lvl5pPr marL="1285573" indent="0">
              <a:buNone/>
              <a:defRPr sz="700"/>
            </a:lvl5pPr>
            <a:lvl6pPr marL="1606966" indent="0">
              <a:buNone/>
              <a:defRPr sz="700"/>
            </a:lvl6pPr>
            <a:lvl7pPr marL="1928359" indent="0">
              <a:buNone/>
              <a:defRPr sz="700"/>
            </a:lvl7pPr>
            <a:lvl8pPr marL="2249753" indent="0">
              <a:buNone/>
              <a:defRPr sz="700"/>
            </a:lvl8pPr>
            <a:lvl9pPr marL="2571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5"/>
            <a:ext cx="5486177" cy="56703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1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3" indent="0">
              <a:buNone/>
              <a:defRPr sz="2000"/>
            </a:lvl2pPr>
            <a:lvl3pPr marL="642787" indent="0">
              <a:buNone/>
              <a:defRPr sz="1700"/>
            </a:lvl3pPr>
            <a:lvl4pPr marL="964179" indent="0">
              <a:buNone/>
              <a:defRPr sz="1500"/>
            </a:lvl4pPr>
            <a:lvl5pPr marL="1285573" indent="0">
              <a:buNone/>
              <a:defRPr sz="1500"/>
            </a:lvl5pPr>
            <a:lvl6pPr marL="1606966" indent="0">
              <a:buNone/>
              <a:defRPr sz="1500"/>
            </a:lvl6pPr>
            <a:lvl7pPr marL="1928359" indent="0">
              <a:buNone/>
              <a:defRPr sz="1500"/>
            </a:lvl7pPr>
            <a:lvl8pPr marL="2249753" indent="0">
              <a:buNone/>
              <a:defRPr sz="1500"/>
            </a:lvl8pPr>
            <a:lvl9pPr marL="25711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3" indent="0">
              <a:buNone/>
              <a:defRPr sz="900"/>
            </a:lvl2pPr>
            <a:lvl3pPr marL="642787" indent="0">
              <a:buNone/>
              <a:defRPr sz="700"/>
            </a:lvl3pPr>
            <a:lvl4pPr marL="964179" indent="0">
              <a:buNone/>
              <a:defRPr sz="700"/>
            </a:lvl4pPr>
            <a:lvl5pPr marL="1285573" indent="0">
              <a:buNone/>
              <a:defRPr sz="700"/>
            </a:lvl5pPr>
            <a:lvl6pPr marL="1606966" indent="0">
              <a:buNone/>
              <a:defRPr sz="700"/>
            </a:lvl6pPr>
            <a:lvl7pPr marL="1928359" indent="0">
              <a:buNone/>
              <a:defRPr sz="700"/>
            </a:lvl7pPr>
            <a:lvl8pPr marL="2249753" indent="0">
              <a:buNone/>
              <a:defRPr sz="700"/>
            </a:lvl8pPr>
            <a:lvl9pPr marL="2571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9"/>
            <a:ext cx="2057176" cy="58511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9"/>
            <a:ext cx="6064374" cy="58511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50032" y="2241352"/>
            <a:ext cx="8643938" cy="4107656"/>
          </a:xfrm>
          <a:prstGeom prst="rect">
            <a:avLst/>
          </a:prstGeom>
        </p:spPr>
        <p:txBody>
          <a:bodyPr lIns="0" tIns="0" rIns="0" bIns="0" numCol="2" spcCol="432096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50032" y="178593"/>
            <a:ext cx="8643938" cy="649188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32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250032" y="178594"/>
            <a:ext cx="8643938" cy="1268016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032" y="178593"/>
            <a:ext cx="8643938" cy="11162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ctr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 dirty="0" smtClean="0">
                <a:solidFill>
                  <a:srgbClr val="535353"/>
                </a:solidFill>
              </a:rPr>
              <a:t>Title Text</a:t>
            </a:r>
            <a:endParaRPr sz="4500" cap="all" dirty="0">
              <a:solidFill>
                <a:srgbClr val="535353"/>
              </a:solidFill>
            </a:endParaRP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50032" y="1732361"/>
            <a:ext cx="8643938" cy="433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 dirty="0" smtClean="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 dirty="0" smtClean="0">
                <a:solidFill>
                  <a:srgbClr val="535353"/>
                </a:solidFill>
              </a:rPr>
              <a:t>Body </a:t>
            </a:r>
            <a:r>
              <a:rPr sz="2700" dirty="0">
                <a:solidFill>
                  <a:srgbClr val="535353"/>
                </a:solidFill>
              </a:rPr>
              <a:t>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 dirty="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08998" y="-260544"/>
            <a:ext cx="72121" cy="515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0" tIns="35710" rIns="35710" bIns="35710" numCol="1" spcCol="26782" rtlCol="0" anchor="ctr">
            <a:spAutoFit/>
          </a:bodyPr>
          <a:lstStyle/>
          <a:p>
            <a:pPr marL="0" marR="0" indent="0" algn="ctr" defTabSz="4106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</p:sldLayoutIdLst>
  <p:transition spd="med"/>
  <p:txStyles>
    <p:titleStyle>
      <a:lvl1pPr algn="ctr" defTabSz="410669">
        <a:defRPr sz="4600" b="1" i="0" strike="noStrike" cap="all">
          <a:solidFill>
            <a:srgbClr val="000000"/>
          </a:solidFill>
          <a:latin typeface="+mn-lt"/>
          <a:ea typeface="+mn-ea"/>
          <a:cs typeface="+mn-cs"/>
          <a:sym typeface="Gill Sans Light"/>
        </a:defRPr>
      </a:lvl1pPr>
      <a:lvl2pPr indent="160696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321393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482090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642787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483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179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4877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573" algn="ctr" defTabSz="410669">
        <a:defRPr sz="45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214262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Gill Sans Light"/>
        </a:defRPr>
      </a:lvl1pPr>
      <a:lvl2pPr marL="482090" indent="-214262" defTabSz="410669">
        <a:spcBef>
          <a:spcPts val="2671"/>
        </a:spcBef>
        <a:buClr>
          <a:srgbClr val="535353"/>
        </a:buClr>
        <a:buSzPct val="82000"/>
        <a:buFont typeface="Lucida Grande"/>
        <a:buChar char="-"/>
        <a:defRPr sz="2200">
          <a:solidFill>
            <a:srgbClr val="000000"/>
          </a:solidFill>
          <a:latin typeface="+mn-lt"/>
          <a:ea typeface="+mn-ea"/>
          <a:cs typeface="+mn-cs"/>
          <a:sym typeface="Gill Sans Light"/>
        </a:defRPr>
      </a:lvl2pPr>
      <a:lvl3pPr marL="749917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017745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285573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1553400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1821228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089056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2356884" indent="-214262" defTabSz="410669">
        <a:spcBef>
          <a:spcPts val="2671"/>
        </a:spcBef>
        <a:buClr>
          <a:srgbClr val="535353"/>
        </a:buClr>
        <a:buSzPct val="82000"/>
        <a:buChar char="•"/>
        <a:defRPr sz="27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696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393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090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787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483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179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4877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573" algn="ctr" defTabSz="410669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9" tIns="32139" rIns="64279" bIns="321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647"/>
            <a:ext cx="8228707" cy="4525118"/>
          </a:xfrm>
          <a:prstGeom prst="rect">
            <a:avLst/>
          </a:prstGeom>
        </p:spPr>
        <p:txBody>
          <a:bodyPr vert="horz" lIns="64279" tIns="32139" rIns="64279" bIns="321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8" y="6356822"/>
            <a:ext cx="2133079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A2FB-0B8C-8F4D-BB4D-4527F7FBA61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6" y="6356822"/>
            <a:ext cx="2895451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2"/>
            <a:ext cx="2133079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0052-7410-0445-B195-E7D502A8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321393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44" indent="-241044" algn="l" defTabSz="3213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64" indent="-200871" algn="l" defTabSz="32139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483" indent="-160696" algn="l" defTabSz="32139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877" indent="-160696" algn="l" defTabSz="321393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70" indent="-160696" algn="l" defTabSz="32139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67662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056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449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842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7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9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7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66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59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5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46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9" tIns="32139" rIns="64279" bIns="321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647"/>
            <a:ext cx="8228707" cy="4525118"/>
          </a:xfrm>
          <a:prstGeom prst="rect">
            <a:avLst/>
          </a:prstGeom>
        </p:spPr>
        <p:txBody>
          <a:bodyPr vert="horz" lIns="64279" tIns="32139" rIns="64279" bIns="3213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8" y="6356822"/>
            <a:ext cx="2133079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F1A0-7BE3-E240-8D9F-76DCEE9BA78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6" y="6356822"/>
            <a:ext cx="2895451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2"/>
            <a:ext cx="2133079" cy="365000"/>
          </a:xfrm>
          <a:prstGeom prst="rect">
            <a:avLst/>
          </a:prstGeom>
        </p:spPr>
        <p:txBody>
          <a:bodyPr vert="horz" lIns="64279" tIns="32139" rIns="64279" bIns="3213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B667-D425-564F-935E-4AC9D42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321393" rtl="0" eaLnBrk="1" latinLnBrk="0" hangingPunct="1">
        <a:spcBef>
          <a:spcPct val="0"/>
        </a:spcBef>
        <a:buNone/>
        <a:defRPr sz="3800" kern="1200" cap="all">
          <a:solidFill>
            <a:schemeClr val="tx1"/>
          </a:solidFill>
          <a:latin typeface="Gill Sans Light"/>
          <a:ea typeface="+mj-ea"/>
          <a:cs typeface="+mj-cs"/>
        </a:defRPr>
      </a:lvl1pPr>
    </p:titleStyle>
    <p:bodyStyle>
      <a:lvl1pPr marL="241044" indent="-241044" algn="l" defTabSz="3213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64" indent="-200871" algn="l" defTabSz="32139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483" indent="-160696" algn="l" defTabSz="32139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877" indent="-160696" algn="l" defTabSz="321393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270" indent="-160696" algn="l" defTabSz="32139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67662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056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449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842" indent="-160696" algn="l" defTabSz="32139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7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9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7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66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59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53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46" algn="l" defTabSz="3213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0" y="410765"/>
            <a:ext cx="9144000" cy="128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lang="en-US" sz="4300" dirty="0"/>
              <a:t>Intro Stats in the 21</a:t>
            </a:r>
            <a:r>
              <a:rPr lang="en-US" sz="4300" baseline="30000" dirty="0"/>
              <a:t>st</a:t>
            </a:r>
            <a:r>
              <a:rPr lang="en-US" sz="4300" dirty="0"/>
              <a:t> Century</a:t>
            </a:r>
            <a:endParaRPr sz="4300" dirty="0"/>
          </a:p>
        </p:txBody>
      </p:sp>
      <p:sp>
        <p:nvSpPr>
          <p:cNvPr id="5" name="Shape 57"/>
          <p:cNvSpPr txBox="1">
            <a:spLocks/>
          </p:cNvSpPr>
          <p:nvPr/>
        </p:nvSpPr>
        <p:spPr>
          <a:xfrm>
            <a:off x="250032" y="4024484"/>
            <a:ext cx="8643938" cy="209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/>
          <a:lstStyle>
            <a:lvl1pPr marL="0" indent="0" algn="ctr" defTabSz="584200">
              <a:spcBef>
                <a:spcPts val="0"/>
              </a:spcBef>
              <a:buClr>
                <a:srgbClr val="535353"/>
              </a:buClr>
              <a:buSzTx/>
              <a:buNone/>
              <a:defRPr sz="3800">
                <a:solidFill>
                  <a:srgbClr val="525252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0" algn="ctr" defTabSz="584200">
              <a:spcBef>
                <a:spcPts val="0"/>
              </a:spcBef>
              <a:buClr>
                <a:srgbClr val="535353"/>
              </a:buClr>
              <a:buSzTx/>
              <a:buNone/>
              <a:defRPr sz="3800">
                <a:solidFill>
                  <a:srgbClr val="525252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0" algn="ctr" defTabSz="584200">
              <a:spcBef>
                <a:spcPts val="0"/>
              </a:spcBef>
              <a:buClr>
                <a:srgbClr val="535353"/>
              </a:buClr>
              <a:buSzTx/>
              <a:buNone/>
              <a:defRPr sz="3800">
                <a:solidFill>
                  <a:srgbClr val="525252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0" algn="ctr" defTabSz="584200">
              <a:spcBef>
                <a:spcPts val="0"/>
              </a:spcBef>
              <a:buClr>
                <a:srgbClr val="535353"/>
              </a:buClr>
              <a:buSzTx/>
              <a:buNone/>
              <a:defRPr sz="3800">
                <a:solidFill>
                  <a:srgbClr val="525252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0" algn="ctr" defTabSz="584200">
              <a:spcBef>
                <a:spcPts val="0"/>
              </a:spcBef>
              <a:buClr>
                <a:srgbClr val="535353"/>
              </a:buClr>
              <a:buSzTx/>
              <a:buNone/>
              <a:defRPr sz="3800">
                <a:solidFill>
                  <a:srgbClr val="525252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marL="2209800" indent="-304800" defTabSz="584200">
              <a:spcBef>
                <a:spcPts val="3800"/>
              </a:spcBef>
              <a:buClr>
                <a:srgbClr val="535353"/>
              </a:buClr>
              <a:buSzPct val="82000"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marL="2590800" indent="-304800" defTabSz="584200">
              <a:spcBef>
                <a:spcPts val="3800"/>
              </a:spcBef>
              <a:buClr>
                <a:srgbClr val="535353"/>
              </a:buClr>
              <a:buSzPct val="82000"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marL="2971800" indent="-304800" defTabSz="584200">
              <a:spcBef>
                <a:spcPts val="3800"/>
              </a:spcBef>
              <a:buClr>
                <a:srgbClr val="535353"/>
              </a:buClr>
              <a:buSzPct val="82000"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marL="3352800" indent="-304800" defTabSz="584200">
              <a:spcBef>
                <a:spcPts val="3800"/>
              </a:spcBef>
              <a:buClr>
                <a:srgbClr val="535353"/>
              </a:buClr>
              <a:buSzPct val="82000"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10101"/>
                </a:solidFill>
              </a:rPr>
              <a:t>Dick De Veaux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10101"/>
                </a:solidFill>
              </a:rPr>
              <a:t>Williams College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10101"/>
                </a:solidFill>
              </a:rPr>
              <a:t>USCOTS 15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10101"/>
                </a:solidFill>
              </a:rPr>
              <a:t>May 28, 2015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0101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8593"/>
            <a:ext cx="9144001" cy="1116211"/>
          </a:xfrm>
        </p:spPr>
        <p:txBody>
          <a:bodyPr/>
          <a:lstStyle/>
          <a:p>
            <a:r>
              <a:rPr lang="en-US" sz="4300" dirty="0"/>
              <a:t>How much is a fireplace worth?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6" y="2312222"/>
            <a:ext cx="8055163" cy="1003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 Data</a:t>
            </a:r>
          </a:p>
          <a:p>
            <a:pPr lvl="1"/>
            <a:r>
              <a:rPr lang="en-US" dirty="0" smtClean="0"/>
              <a:t>1729 randomly selected homes from the county records of Saratoga New York about 2005.</a:t>
            </a:r>
          </a:p>
          <a:p>
            <a:pPr lvl="1"/>
            <a:r>
              <a:rPr lang="en-US" dirty="0" smtClean="0"/>
              <a:t>Conclusions are only about the Northeast…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9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lang="en-US" sz="4500" dirty="0"/>
              <a:t>Starting </a:t>
            </a:r>
            <a:r>
              <a:rPr lang="en-US" sz="4500" dirty="0" err="1"/>
              <a:t>Univariate</a:t>
            </a:r>
            <a:endParaRPr sz="4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1" y="1968312"/>
            <a:ext cx="7191167" cy="4508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81" y="1968311"/>
            <a:ext cx="7006906" cy="71040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by Fireplace?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0" y="1330525"/>
            <a:ext cx="3858588" cy="4485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3234" y="1521585"/>
            <a:ext cx="4572000" cy="2283063"/>
          </a:xfrm>
          <a:prstGeom prst="rect">
            <a:avLst/>
          </a:prstGeom>
        </p:spPr>
        <p:txBody>
          <a:bodyPr lIns="64279" tIns="32139" rIns="64279" bIns="32139">
            <a:spAutoFit/>
          </a:bodyPr>
          <a:lstStyle/>
          <a:p>
            <a:r>
              <a:rPr lang="en-US" b="1" dirty="0"/>
              <a:t>	</a:t>
            </a:r>
          </a:p>
          <a:p>
            <a:r>
              <a:rPr lang="en-US" dirty="0">
                <a:solidFill>
                  <a:srgbClr val="000000"/>
                </a:solidFill>
              </a:rPr>
              <a:t>No	740	</a:t>
            </a:r>
            <a:r>
              <a:rPr lang="en-US" dirty="0" smtClean="0">
                <a:solidFill>
                  <a:srgbClr val="000000"/>
                </a:solidFill>
              </a:rPr>
              <a:t>$174,653</a:t>
            </a:r>
            <a:r>
              <a:rPr lang="en-US" dirty="0">
                <a:solidFill>
                  <a:srgbClr val="000000"/>
                </a:solidFill>
              </a:rPr>
              <a:t>			</a:t>
            </a:r>
          </a:p>
          <a:p>
            <a:r>
              <a:rPr lang="tr-TR" dirty="0" err="1">
                <a:solidFill>
                  <a:srgbClr val="000000"/>
                </a:solidFill>
              </a:rPr>
              <a:t>Yes</a:t>
            </a:r>
            <a:r>
              <a:rPr lang="tr-TR" dirty="0">
                <a:solidFill>
                  <a:srgbClr val="000000"/>
                </a:solidFill>
              </a:rPr>
              <a:t>	988	$</a:t>
            </a:r>
            <a:r>
              <a:rPr lang="tr-TR" dirty="0" smtClean="0">
                <a:solidFill>
                  <a:srgbClr val="000000"/>
                </a:solidFill>
              </a:rPr>
              <a:t>239,914</a:t>
            </a:r>
            <a:r>
              <a:rPr lang="tr-TR" dirty="0">
                <a:solidFill>
                  <a:srgbClr val="000000"/>
                </a:solidFill>
              </a:rPr>
              <a:t>	</a:t>
            </a:r>
            <a:endParaRPr lang="tr-TR" dirty="0" smtClean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  <a:p>
            <a:r>
              <a:rPr lang="tr-TR" dirty="0" err="1" smtClean="0">
                <a:solidFill>
                  <a:srgbClr val="000000"/>
                </a:solidFill>
              </a:rPr>
              <a:t>Difference</a:t>
            </a:r>
            <a:r>
              <a:rPr lang="tr-TR" dirty="0" smtClean="0">
                <a:solidFill>
                  <a:srgbClr val="000000"/>
                </a:solidFill>
              </a:rPr>
              <a:t> $65,620</a:t>
            </a: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4270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a minute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8" y="1605193"/>
            <a:ext cx="85091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lang="en-US" sz="4500" dirty="0"/>
              <a:t>Relationship with size</a:t>
            </a:r>
            <a:endParaRPr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1" y="1528218"/>
            <a:ext cx="8504349" cy="5118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fit two lines?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8359" y="6042059"/>
            <a:ext cx="5839687" cy="515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0" tIns="35710" rIns="35710" bIns="35710" numCol="1" spcCol="26782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Difference now is </a:t>
            </a:r>
            <a:r>
              <a:rPr lang="en-US" dirty="0" smtClean="0">
                <a:solidFill>
                  <a:srgbClr val="000000"/>
                </a:solidFill>
              </a:rPr>
              <a:t>$5567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1" y="1241459"/>
            <a:ext cx="7797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017"/>
            <a:ext cx="9144000" cy="1205508"/>
          </a:xfrm>
        </p:spPr>
        <p:txBody>
          <a:bodyPr/>
          <a:lstStyle/>
          <a:p>
            <a:r>
              <a:rPr lang="en-US" sz="4300" dirty="0"/>
              <a:t>What if we let them go?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3" y="1195819"/>
            <a:ext cx="7619513" cy="49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1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titanic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31195"/>
              </p:ext>
            </p:extLst>
          </p:nvPr>
        </p:nvGraphicFramePr>
        <p:xfrm>
          <a:off x="1569357" y="1211997"/>
          <a:ext cx="6523869" cy="168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5591160" imgH="1440000" progId="Excel.Sheet.8">
                  <p:embed/>
                </p:oleObj>
              </mc:Choice>
              <mc:Fallback>
                <p:oleObj name="Worksheet" r:id="rId3" imgW="5591160" imgH="144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357" y="1211997"/>
                        <a:ext cx="6523869" cy="168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971" y="3495258"/>
            <a:ext cx="3234752" cy="23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90715" y="2991445"/>
            <a:ext cx="5697947" cy="55180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-722908" tIns="53549" rIns="0" bIns="0">
            <a:spAutoFit/>
          </a:bodyPr>
          <a:lstStyle/>
          <a:p>
            <a:pPr algn="l"/>
            <a:r>
              <a:rPr lang="en-US" sz="1500" dirty="0">
                <a:latin typeface="Comic Sans MS" pitchFamily="66" charset="0"/>
                <a:cs typeface="Arial" pitchFamily="34" charset="0"/>
              </a:rPr>
              <a:t>Survivors		                                 Non-Survivors</a:t>
            </a:r>
            <a:endParaRPr lang="en-US" dirty="0">
              <a:effectLst/>
              <a:latin typeface="Book Antiqua" pitchFamily="18" charset="0"/>
              <a:cs typeface="Arial" pitchFamily="34" charset="0"/>
            </a:endParaRPr>
          </a:p>
          <a:p>
            <a:pPr algn="l" eaLnBrk="0" hangingPunct="0"/>
            <a:endParaRPr lang="en-US" sz="1700" dirty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2492" y="3620977"/>
            <a:ext cx="1916387" cy="2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989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pic>
        <p:nvPicPr>
          <p:cNvPr id="3" name="Picture 4" descr="mosa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210" y="1330523"/>
            <a:ext cx="6729863" cy="45087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32" y="5941720"/>
            <a:ext cx="8643938" cy="872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0" tIns="35710" rIns="35710" bIns="35710" numCol="1" spcCol="26782" rtlCol="0" anchor="ctr">
            <a:spAutoFit/>
          </a:bodyPr>
          <a:lstStyle/>
          <a:p>
            <a:pPr rtl="0" latinLnBrk="1" hangingPunct="0"/>
            <a:r>
              <a:rPr lang="en-US" sz="2600" dirty="0">
                <a:solidFill>
                  <a:srgbClr val="000000"/>
                </a:solidFill>
              </a:rPr>
              <a:t>You’ve cracked the resampling egg, </a:t>
            </a:r>
            <a:endParaRPr lang="en-US" sz="2600" dirty="0" smtClean="0">
              <a:solidFill>
                <a:srgbClr val="000000"/>
              </a:solidFill>
            </a:endParaRPr>
          </a:p>
          <a:p>
            <a:pPr rtl="0" latinLnBrk="1" hangingPunct="0"/>
            <a:r>
              <a:rPr lang="en-US" sz="2600" dirty="0" smtClean="0">
                <a:solidFill>
                  <a:srgbClr val="000000"/>
                </a:solidFill>
              </a:rPr>
              <a:t>why </a:t>
            </a:r>
            <a:r>
              <a:rPr lang="en-US" sz="2600" dirty="0">
                <a:solidFill>
                  <a:srgbClr val="000000"/>
                </a:solidFill>
              </a:rPr>
              <a:t>not enjoy the </a:t>
            </a:r>
            <a:r>
              <a:rPr lang="en-US" sz="2600" dirty="0" err="1">
                <a:solidFill>
                  <a:srgbClr val="000000"/>
                </a:solidFill>
              </a:rPr>
              <a:t>omelette</a:t>
            </a:r>
            <a:r>
              <a:rPr lang="en-US" sz="26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2740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8593"/>
            <a:ext cx="9144000" cy="1116211"/>
          </a:xfrm>
        </p:spPr>
        <p:txBody>
          <a:bodyPr/>
          <a:lstStyle/>
          <a:p>
            <a:r>
              <a:rPr lang="en-US" sz="4300" dirty="0"/>
              <a:t>Where are we?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1136" y="1596966"/>
            <a:ext cx="7811078" cy="4002971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Introduce models early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Motivate </a:t>
            </a:r>
            <a:r>
              <a:rPr lang="en-US" sz="2300" dirty="0" err="1"/>
              <a:t>univariate</a:t>
            </a:r>
            <a:r>
              <a:rPr lang="en-US" sz="2300" dirty="0"/>
              <a:t> questions from more complex models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Not the other way around!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Use complex questions and models to drive topics </a:t>
            </a:r>
          </a:p>
          <a:p>
            <a:pPr>
              <a:lnSpc>
                <a:spcPct val="50000"/>
              </a:lnSpc>
            </a:pPr>
            <a:r>
              <a:rPr lang="en-US" sz="2800" smtClean="0"/>
              <a:t>Statistics </a:t>
            </a:r>
            <a:r>
              <a:rPr lang="en-US" sz="2800" dirty="0"/>
              <a:t>is more than a collection </a:t>
            </a:r>
            <a:r>
              <a:rPr lang="en-US" sz="2800"/>
              <a:t>of </a:t>
            </a:r>
            <a:r>
              <a:rPr lang="en-US" sz="2800" smtClean="0"/>
              <a:t>tools</a:t>
            </a:r>
            <a:endParaRPr lang="en-US" sz="2800" dirty="0"/>
          </a:p>
          <a:p>
            <a:pPr lvl="1">
              <a:lnSpc>
                <a:spcPct val="50000"/>
              </a:lnSpc>
            </a:pPr>
            <a:r>
              <a:rPr lang="en-US" sz="2300" dirty="0"/>
              <a:t>Which ones are really important?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How much should we ask them to “produce”?</a:t>
            </a:r>
          </a:p>
        </p:txBody>
      </p:sp>
    </p:spTree>
    <p:extLst>
      <p:ext uri="{BB962C8B-B14F-4D97-AF65-F5344CB8AC3E}">
        <p14:creationId xmlns:p14="http://schemas.microsoft.com/office/powerpoint/2010/main" val="1847873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696" y="1742974"/>
            <a:ext cx="4951661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Data Scientists teaching our course</a:t>
            </a:r>
          </a:p>
          <a:p>
            <a:r>
              <a:rPr lang="en-US" dirty="0" smtClean="0"/>
              <a:t>Students think that Statistics is irrelevant for their lives and work</a:t>
            </a:r>
          </a:p>
          <a:p>
            <a:r>
              <a:rPr lang="en-US" dirty="0" smtClean="0"/>
              <a:t>Students think that Statistics is essentially </a:t>
            </a:r>
            <a:r>
              <a:rPr lang="en-US" dirty="0" err="1" smtClean="0"/>
              <a:t>univariate</a:t>
            </a:r>
            <a:endParaRPr lang="en-US" dirty="0" smtClean="0"/>
          </a:p>
          <a:p>
            <a:r>
              <a:rPr lang="en-US" dirty="0" smtClean="0"/>
              <a:t>We continue to change the course around the edges</a:t>
            </a:r>
          </a:p>
          <a:p>
            <a:pPr lvl="1"/>
            <a:r>
              <a:rPr lang="en-US" dirty="0" smtClean="0"/>
              <a:t>With Resampling the exception</a:t>
            </a:r>
          </a:p>
          <a:p>
            <a:pPr marL="267828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423"/>
            <a:ext cx="2133600" cy="365125"/>
          </a:xfrm>
        </p:spPr>
        <p:txBody>
          <a:bodyPr/>
          <a:lstStyle/>
          <a:p>
            <a:r>
              <a:rPr lang="en-US" sz="2000" dirty="0"/>
              <a:t>5/28/15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56685"/>
            <a:ext cx="2895600" cy="365125"/>
          </a:xfrm>
        </p:spPr>
        <p:txBody>
          <a:bodyPr/>
          <a:lstStyle/>
          <a:p>
            <a:r>
              <a:rPr lang="en-US" sz="2000" dirty="0"/>
              <a:t>USCOTS 15</a:t>
            </a:r>
          </a:p>
        </p:txBody>
      </p:sp>
      <p:pic>
        <p:nvPicPr>
          <p:cNvPr id="7" name="Picture 6" descr="charlie br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8" y="1524001"/>
            <a:ext cx="2816335" cy="16961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What Keeps me up at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8218" y="1732361"/>
            <a:ext cx="7616900" cy="4339828"/>
          </a:xfrm>
        </p:spPr>
        <p:txBody>
          <a:bodyPr/>
          <a:lstStyle/>
          <a:p>
            <a:r>
              <a:rPr lang="en-US" dirty="0"/>
              <a:t>We teach the wrong stuff</a:t>
            </a:r>
          </a:p>
          <a:p>
            <a:r>
              <a:rPr lang="en-US" dirty="0"/>
              <a:t>We teach it the wrong way</a:t>
            </a:r>
          </a:p>
          <a:p>
            <a:r>
              <a:rPr lang="en-US" dirty="0"/>
              <a:t>We teach it in the wrong order</a:t>
            </a:r>
          </a:p>
          <a:p>
            <a:r>
              <a:rPr lang="en-US" dirty="0"/>
              <a:t>I don</a:t>
            </a:r>
            <a:r>
              <a:rPr lang="fr-FR" dirty="0"/>
              <a:t>’</a:t>
            </a:r>
            <a:r>
              <a:rPr lang="en-US" dirty="0"/>
              <a:t>t have any answers – but I’ll keep asking the questions </a:t>
            </a:r>
          </a:p>
          <a:p>
            <a:pPr marL="32139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456685"/>
            <a:ext cx="2133600" cy="365125"/>
          </a:xfrm>
          <a:prstGeom prst="rect">
            <a:avLst/>
          </a:prstGeom>
        </p:spPr>
        <p:txBody>
          <a:bodyPr lIns="64279" tIns="32139" rIns="64279" bIns="32139"/>
          <a:lstStyle>
            <a:lvl1pPr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3429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6858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10287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13716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7145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20574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24003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27432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r>
              <a:rPr lang="en-US" sz="2000" dirty="0"/>
              <a:t>5/28/15</a:t>
            </a:r>
          </a:p>
        </p:txBody>
      </p:sp>
    </p:spTree>
    <p:extLst>
      <p:ext uri="{BB962C8B-B14F-4D97-AF65-F5344CB8AC3E}">
        <p14:creationId xmlns:p14="http://schemas.microsoft.com/office/powerpoint/2010/main" val="504498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8593"/>
            <a:ext cx="9144000" cy="1116211"/>
          </a:xfrm>
        </p:spPr>
        <p:txBody>
          <a:bodyPr/>
          <a:lstStyle/>
          <a:p>
            <a:r>
              <a:rPr lang="en-US" sz="3400" dirty="0"/>
              <a:t>What do I want them to take AWAY?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6457" y="1357772"/>
            <a:ext cx="8467543" cy="4339828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The Idea that Statistics is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Relevant</a:t>
            </a:r>
          </a:p>
          <a:p>
            <a:pPr lvl="1">
              <a:lnSpc>
                <a:spcPct val="50000"/>
              </a:lnSpc>
            </a:pPr>
            <a:r>
              <a:rPr lang="en-US" sz="2000" dirty="0" err="1"/>
              <a:t>Intutive</a:t>
            </a:r>
            <a:endParaRPr lang="en-US" sz="2000" dirty="0"/>
          </a:p>
          <a:p>
            <a:pPr lvl="1">
              <a:lnSpc>
                <a:spcPct val="50000"/>
              </a:lnSpc>
            </a:pPr>
            <a:r>
              <a:rPr lang="en-US" sz="2000" dirty="0"/>
              <a:t>Cool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A Powerful Method for Solving Problems in the World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Armed with a Healthy (and </a:t>
            </a:r>
            <a:r>
              <a:rPr lang="en-US" sz="2800" dirty="0" smtClean="0"/>
              <a:t>Informed) Skepticism </a:t>
            </a:r>
            <a:r>
              <a:rPr lang="en-US" sz="2800" dirty="0"/>
              <a:t>for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Data Quality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Models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Inference and Conclusions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24846" y="6389035"/>
            <a:ext cx="2133600" cy="365125"/>
          </a:xfrm>
          <a:prstGeom prst="rect">
            <a:avLst/>
          </a:prstGeom>
        </p:spPr>
        <p:txBody>
          <a:bodyPr lIns="64279" tIns="32139" rIns="64279" bIns="32139"/>
          <a:lstStyle>
            <a:lvl1pPr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3429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6858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10287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13716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7145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20574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24003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27432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r>
              <a:rPr lang="en-US" sz="2000" dirty="0"/>
              <a:t>5/28/15</a:t>
            </a:r>
          </a:p>
        </p:txBody>
      </p:sp>
    </p:spTree>
    <p:extLst>
      <p:ext uri="{BB962C8B-B14F-4D97-AF65-F5344CB8AC3E}">
        <p14:creationId xmlns:p14="http://schemas.microsoft.com/office/powerpoint/2010/main" val="193179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8593"/>
            <a:ext cx="9144000" cy="1116211"/>
          </a:xfrm>
        </p:spPr>
        <p:txBody>
          <a:bodyPr/>
          <a:lstStyle/>
          <a:p>
            <a:r>
              <a:rPr lang="en-US" sz="4300" dirty="0"/>
              <a:t>How to get to the cool stuff?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0573" y="1987477"/>
            <a:ext cx="8163397" cy="351168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800" dirty="0"/>
              <a:t>Start with it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Introduce models early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Motivate </a:t>
            </a:r>
            <a:r>
              <a:rPr lang="en-US" sz="2300" dirty="0" err="1"/>
              <a:t>univariate</a:t>
            </a:r>
            <a:r>
              <a:rPr lang="en-US" sz="2300" dirty="0"/>
              <a:t> questions from more complex models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Socratic method</a:t>
            </a:r>
          </a:p>
          <a:p>
            <a:pPr>
              <a:lnSpc>
                <a:spcPct val="50000"/>
              </a:lnSpc>
            </a:pPr>
            <a:r>
              <a:rPr lang="en-US" sz="2800" dirty="0"/>
              <a:t>What to leave out	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Mathematics of Sampling distributions</a:t>
            </a:r>
          </a:p>
          <a:p>
            <a:pPr lvl="2">
              <a:lnSpc>
                <a:spcPct val="50000"/>
              </a:lnSpc>
            </a:pPr>
            <a:r>
              <a:rPr lang="en-US" sz="2000" dirty="0">
                <a:solidFill>
                  <a:srgbClr val="000000"/>
                </a:solidFill>
              </a:rPr>
              <a:t>We just need the concept</a:t>
            </a:r>
          </a:p>
          <a:p>
            <a:pPr lvl="1">
              <a:lnSpc>
                <a:spcPct val="50000"/>
              </a:lnSpc>
            </a:pPr>
            <a:r>
              <a:rPr lang="en-US" sz="2300" dirty="0"/>
              <a:t>Getting too under the hood with methods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They don’t need to “produce” everything – especially in </a:t>
            </a:r>
            <a:r>
              <a:rPr lang="en-US" sz="2300" dirty="0" smtClean="0"/>
              <a:t>the first </a:t>
            </a:r>
            <a:r>
              <a:rPr lang="en-US" sz="2300" dirty="0"/>
              <a:t>course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24846" y="6389035"/>
            <a:ext cx="2133600" cy="365125"/>
          </a:xfrm>
          <a:prstGeom prst="rect">
            <a:avLst/>
          </a:prstGeom>
        </p:spPr>
        <p:txBody>
          <a:bodyPr lIns="64279" tIns="32139" rIns="64279" bIns="32139"/>
          <a:lstStyle>
            <a:lvl1pPr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3429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6858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10287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13716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7145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20574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24003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27432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r>
              <a:rPr lang="en-US" sz="2000" dirty="0"/>
              <a:t>5/28/15</a:t>
            </a:r>
          </a:p>
        </p:txBody>
      </p:sp>
    </p:spTree>
    <p:extLst>
      <p:ext uri="{BB962C8B-B14F-4D97-AF65-F5344CB8AC3E}">
        <p14:creationId xmlns:p14="http://schemas.microsoft.com/office/powerpoint/2010/main" val="3959728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32" y="1351309"/>
            <a:ext cx="8643938" cy="762102"/>
          </a:xfrm>
        </p:spPr>
        <p:txBody>
          <a:bodyPr/>
          <a:lstStyle/>
          <a:p>
            <a:r>
              <a:rPr lang="en-US" dirty="0" smtClean="0"/>
              <a:t>Four C’s:</a:t>
            </a:r>
          </a:p>
          <a:p>
            <a:pPr lvl="1"/>
            <a:r>
              <a:rPr lang="en-US" dirty="0" smtClean="0"/>
              <a:t>Carat, Color, Cut, Clarity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7" y="2572258"/>
            <a:ext cx="7786688" cy="3348634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524846" y="6389035"/>
            <a:ext cx="2133600" cy="365125"/>
          </a:xfrm>
          <a:prstGeom prst="rect">
            <a:avLst/>
          </a:prstGeom>
        </p:spPr>
        <p:txBody>
          <a:bodyPr lIns="64279" tIns="32139" rIns="64279" bIns="32139"/>
          <a:lstStyle>
            <a:lvl1pPr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3429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6858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10287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13716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7145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20574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24003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2743200" algn="ctr" defTabSz="584200">
              <a:defRPr sz="42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r>
              <a:rPr lang="en-US" sz="2000" dirty="0"/>
              <a:t>5/28/15</a:t>
            </a:r>
          </a:p>
        </p:txBody>
      </p:sp>
    </p:spTree>
    <p:extLst>
      <p:ext uri="{BB962C8B-B14F-4D97-AF65-F5344CB8AC3E}">
        <p14:creationId xmlns:p14="http://schemas.microsoft.com/office/powerpoint/2010/main" val="4190815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1" y="1467837"/>
            <a:ext cx="8340328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7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by Color</a:t>
            </a:r>
            <a:endParaRPr lang="en-US" dirty="0"/>
          </a:p>
        </p:txBody>
      </p:sp>
      <p:pic>
        <p:nvPicPr>
          <p:cNvPr id="4" name="Picture 3" descr="Price by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7" y="1552050"/>
            <a:ext cx="6933909" cy="46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9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7" y="1294806"/>
            <a:ext cx="8956477" cy="45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7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319</Words>
  <Application>Microsoft Office PowerPoint</Application>
  <PresentationFormat>Letter Paper (8.5x11 in)</PresentationFormat>
  <Paragraphs>77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Comic Sans MS</vt:lpstr>
      <vt:lpstr>Gill Sans Light</vt:lpstr>
      <vt:lpstr>Lucida Grande</vt:lpstr>
      <vt:lpstr>Times New Roman</vt:lpstr>
      <vt:lpstr>Showroom</vt:lpstr>
      <vt:lpstr>1_Custom Design</vt:lpstr>
      <vt:lpstr>Custom Design</vt:lpstr>
      <vt:lpstr>Worksheet</vt:lpstr>
      <vt:lpstr>Intro Stats in the 21st Century</vt:lpstr>
      <vt:lpstr>What Keeps me up at Night</vt:lpstr>
      <vt:lpstr>The Problem </vt:lpstr>
      <vt:lpstr>What do I want them to take AWAY?</vt:lpstr>
      <vt:lpstr>How to get to the cool stuff?</vt:lpstr>
      <vt:lpstr>Diamonds</vt:lpstr>
      <vt:lpstr>Color</vt:lpstr>
      <vt:lpstr>Price by Color</vt:lpstr>
      <vt:lpstr>Here’s Why</vt:lpstr>
      <vt:lpstr>How much is a fireplace worth?</vt:lpstr>
      <vt:lpstr>Starting Univariate</vt:lpstr>
      <vt:lpstr>Price by Fireplace?</vt:lpstr>
      <vt:lpstr>Wait a minute</vt:lpstr>
      <vt:lpstr>Relationship with size</vt:lpstr>
      <vt:lpstr>What if we fit two lines?</vt:lpstr>
      <vt:lpstr>What if we let them go?</vt:lpstr>
      <vt:lpstr>The titanic</vt:lpstr>
      <vt:lpstr>Why not?</vt:lpstr>
      <vt:lpstr>Where are we?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cp:lastModifiedBy>Allan Rossman</cp:lastModifiedBy>
  <cp:revision>27</cp:revision>
  <cp:lastPrinted>2015-05-17T17:14:12Z</cp:lastPrinted>
  <dcterms:modified xsi:type="dcterms:W3CDTF">2015-05-28T21:30:52Z</dcterms:modified>
</cp:coreProperties>
</file>