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sldIdLst>
    <p:sldId id="256" r:id="rId2"/>
    <p:sldId id="258" r:id="rId3"/>
    <p:sldId id="273" r:id="rId4"/>
    <p:sldId id="269" r:id="rId5"/>
    <p:sldId id="261" r:id="rId6"/>
    <p:sldId id="274" r:id="rId7"/>
    <p:sldId id="271" r:id="rId8"/>
    <p:sldId id="276" r:id="rId9"/>
    <p:sldId id="262" r:id="rId10"/>
    <p:sldId id="263" r:id="rId11"/>
    <p:sldId id="264" r:id="rId12"/>
    <p:sldId id="266" r:id="rId13"/>
    <p:sldId id="277" r:id="rId14"/>
    <p:sldId id="268" r:id="rId15"/>
    <p:sldId id="278" r:id="rId16"/>
    <p:sldId id="279" r:id="rId17"/>
    <p:sldId id="28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83" d="100"/>
          <a:sy n="83" d="100"/>
        </p:scale>
        <p:origin x="-54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D6EE87-EBD5-4F12-A48A-63ACA297AC8F}"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8033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73815-2707-4475-8F1A-B873CB631BB4}"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9723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4"/>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4"/>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4AFB99-0EAB-4182-AFF8-E214C82A68F6}"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0348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D3794B-289A-4A80-97D7-111025398D45}"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8396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5/29/2015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83661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C6A301-0538-44EC-B09D-202E1042A48B}" type="datetimeFigureOut">
              <a:rPr lang="en-US" smtClean="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3786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89574A-8875-45EF-8EA2-3CAA0F7ABC4C}" type="datetimeFigureOut">
              <a:rPr lang="en-US" smtClean="0"/>
              <a:t>5/29/2015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1525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EF4D4C-5367-4C26-9E2B-D8088D7FCA81}" type="datetimeFigureOut">
              <a:rPr lang="en-US" smtClean="0"/>
              <a:t>5/29/2015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7636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5/29/2015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8426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5268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5/29/2015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368503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5/29/2015</a:t>
            </a:fld>
            <a:endParaRPr lang="en-US" dirty="0"/>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244917"/>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6.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image" Target="../media/image11.png"/><Relationship Id="rId7" Type="http://schemas.openxmlformats.org/officeDocument/2006/relationships/image" Target="../media/image15.jpg"/><Relationship Id="rId2" Type="http://schemas.openxmlformats.org/officeDocument/2006/relationships/image" Target="../media/image10.jpg"/><Relationship Id="rId1" Type="http://schemas.openxmlformats.org/officeDocument/2006/relationships/slideLayout" Target="../slideLayouts/slideLayout4.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 Id="rId9" Type="http://schemas.openxmlformats.org/officeDocument/2006/relationships/image" Target="../media/image17.jpg"/></Relationships>
</file>

<file path=ppt/slides/_rels/slide12.xml.rels><?xml version="1.0" encoding="UTF-8" standalone="yes"?>
<Relationships xmlns="http://schemas.openxmlformats.org/package/2006/relationships"><Relationship Id="rId8" Type="http://schemas.openxmlformats.org/officeDocument/2006/relationships/image" Target="../media/image24.gif"/><Relationship Id="rId3" Type="http://schemas.openxmlformats.org/officeDocument/2006/relationships/image" Target="../media/image19.gif"/><Relationship Id="rId7" Type="http://schemas.openxmlformats.org/officeDocument/2006/relationships/image" Target="../media/image23.gif"/><Relationship Id="rId2" Type="http://schemas.openxmlformats.org/officeDocument/2006/relationships/image" Target="../media/image18.gif"/><Relationship Id="rId1" Type="http://schemas.openxmlformats.org/officeDocument/2006/relationships/slideLayout" Target="../slideLayouts/slideLayout4.xml"/><Relationship Id="rId6" Type="http://schemas.openxmlformats.org/officeDocument/2006/relationships/image" Target="../media/image22.gif"/><Relationship Id="rId11" Type="http://schemas.openxmlformats.org/officeDocument/2006/relationships/image" Target="../media/image27.gif"/><Relationship Id="rId5" Type="http://schemas.openxmlformats.org/officeDocument/2006/relationships/image" Target="../media/image21.gif"/><Relationship Id="rId10" Type="http://schemas.openxmlformats.org/officeDocument/2006/relationships/image" Target="../media/image26.gif"/><Relationship Id="rId4" Type="http://schemas.openxmlformats.org/officeDocument/2006/relationships/image" Target="../media/image20.gif"/><Relationship Id="rId9" Type="http://schemas.openxmlformats.org/officeDocument/2006/relationships/image" Target="../media/image25.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noAutofit/>
          </a:bodyPr>
          <a:lstStyle/>
          <a:p>
            <a:r>
              <a:rPr lang="en-US" sz="5400" dirty="0" smtClean="0"/>
              <a:t>What’s Right with </a:t>
            </a:r>
            <a:br>
              <a:rPr lang="en-US" sz="5400" dirty="0" smtClean="0"/>
            </a:br>
            <a:r>
              <a:rPr lang="en-US" sz="5400" dirty="0" smtClean="0"/>
              <a:t>Undergraduate Statistics?</a:t>
            </a:r>
            <a:r>
              <a:rPr lang="en-US" sz="5400" dirty="0" smtClean="0"/>
              <a:t> </a:t>
            </a:r>
            <a:endParaRPr lang="en-US" sz="5400" dirty="0"/>
          </a:p>
        </p:txBody>
      </p:sp>
      <p:sp>
        <p:nvSpPr>
          <p:cNvPr id="3" name="Subtitle 2"/>
          <p:cNvSpPr>
            <a:spLocks noGrp="1"/>
          </p:cNvSpPr>
          <p:nvPr>
            <p:ph type="subTitle" idx="1"/>
          </p:nvPr>
        </p:nvSpPr>
        <p:spPr>
          <a:xfrm>
            <a:off x="533400" y="3733800"/>
            <a:ext cx="7854696" cy="1752600"/>
          </a:xfrm>
        </p:spPr>
        <p:txBody>
          <a:bodyPr>
            <a:noAutofit/>
          </a:bodyPr>
          <a:lstStyle/>
          <a:p>
            <a:r>
              <a:rPr lang="en-US" sz="2800" dirty="0">
                <a:solidFill>
                  <a:schemeClr val="tx1"/>
                </a:solidFill>
              </a:rPr>
              <a:t>Amy G. Froelich</a:t>
            </a:r>
          </a:p>
          <a:p>
            <a:r>
              <a:rPr lang="en-US" sz="2800" dirty="0">
                <a:solidFill>
                  <a:schemeClr val="tx1"/>
                </a:solidFill>
              </a:rPr>
              <a:t>Department of Statistics</a:t>
            </a:r>
          </a:p>
          <a:p>
            <a:r>
              <a:rPr lang="en-US" sz="2800" dirty="0">
                <a:solidFill>
                  <a:schemeClr val="tx1"/>
                </a:solidFill>
              </a:rPr>
              <a:t>Iowa State University</a:t>
            </a:r>
          </a:p>
          <a:p>
            <a:endParaRPr lang="en-US" sz="2800" dirty="0">
              <a:solidFill>
                <a:schemeClr val="tx1"/>
              </a:solidFill>
            </a:endParaRPr>
          </a:p>
          <a:p>
            <a:r>
              <a:rPr lang="en-US" sz="2800" dirty="0">
                <a:solidFill>
                  <a:schemeClr val="tx1"/>
                </a:solidFill>
              </a:rPr>
              <a:t>USCOTS 2015</a:t>
            </a:r>
          </a:p>
        </p:txBody>
      </p:sp>
    </p:spTree>
    <p:extLst>
      <p:ext uri="{BB962C8B-B14F-4D97-AF65-F5344CB8AC3E}">
        <p14:creationId xmlns:p14="http://schemas.microsoft.com/office/powerpoint/2010/main" val="1804289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a:t>Technology</a:t>
            </a:r>
          </a:p>
        </p:txBody>
      </p:sp>
      <p:sp>
        <p:nvSpPr>
          <p:cNvPr id="3" name="TextBox 2"/>
          <p:cNvSpPr txBox="1"/>
          <p:nvPr/>
        </p:nvSpPr>
        <p:spPr>
          <a:xfrm>
            <a:off x="381000" y="1868269"/>
            <a:ext cx="4191000" cy="646331"/>
          </a:xfrm>
          <a:prstGeom prst="rect">
            <a:avLst/>
          </a:prstGeom>
          <a:noFill/>
        </p:spPr>
        <p:txBody>
          <a:bodyPr wrap="square" rtlCol="0">
            <a:spAutoFit/>
          </a:bodyPr>
          <a:lstStyle/>
          <a:p>
            <a:pPr algn="ctr"/>
            <a:r>
              <a:rPr lang="en-US" sz="3600" b="1" dirty="0" smtClean="0"/>
              <a:t>2005</a:t>
            </a:r>
            <a:endParaRPr lang="en-US" sz="3600" b="1" dirty="0"/>
          </a:p>
        </p:txBody>
      </p:sp>
      <p:sp>
        <p:nvSpPr>
          <p:cNvPr id="6" name="TextBox 5"/>
          <p:cNvSpPr txBox="1"/>
          <p:nvPr/>
        </p:nvSpPr>
        <p:spPr>
          <a:xfrm>
            <a:off x="4648200" y="1868269"/>
            <a:ext cx="4191000" cy="646331"/>
          </a:xfrm>
          <a:prstGeom prst="rect">
            <a:avLst/>
          </a:prstGeom>
          <a:noFill/>
        </p:spPr>
        <p:txBody>
          <a:bodyPr wrap="square" rtlCol="0">
            <a:spAutoFit/>
          </a:bodyPr>
          <a:lstStyle/>
          <a:p>
            <a:pPr algn="ctr"/>
            <a:r>
              <a:rPr lang="en-US" sz="3600" b="1" dirty="0" smtClean="0"/>
              <a:t>2015</a:t>
            </a:r>
            <a:endParaRPr lang="en-US" sz="3600" b="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758263"/>
            <a:ext cx="990600" cy="1508937"/>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8800" y="3188413"/>
            <a:ext cx="1066800" cy="1078787"/>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574217"/>
            <a:ext cx="1828800" cy="1216983"/>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57400" y="4467225"/>
            <a:ext cx="1114425" cy="1476375"/>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19450" y="2762250"/>
            <a:ext cx="895350" cy="1333500"/>
          </a:xfrm>
          <a:prstGeom prst="rect">
            <a:avLst/>
          </a:prstGeom>
        </p:spPr>
      </p:pic>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76600" y="4572000"/>
            <a:ext cx="1362075" cy="1133475"/>
          </a:xfrm>
          <a:prstGeom prst="rect">
            <a:avLst/>
          </a:prstGeom>
        </p:spPr>
      </p:pic>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02908" y="1228725"/>
            <a:ext cx="1440892" cy="5400675"/>
          </a:xfrm>
          <a:prstGeom prst="rect">
            <a:avLst/>
          </a:prstGeom>
        </p:spPr>
      </p:pic>
    </p:spTree>
    <p:extLst>
      <p:ext uri="{BB962C8B-B14F-4D97-AF65-F5344CB8AC3E}">
        <p14:creationId xmlns:p14="http://schemas.microsoft.com/office/powerpoint/2010/main" val="94394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Television</a:t>
            </a:r>
            <a:endParaRPr lang="en-US" dirty="0"/>
          </a:p>
        </p:txBody>
      </p:sp>
      <p:sp>
        <p:nvSpPr>
          <p:cNvPr id="7" name="TextBox 6"/>
          <p:cNvSpPr txBox="1"/>
          <p:nvPr/>
        </p:nvSpPr>
        <p:spPr>
          <a:xfrm>
            <a:off x="381000" y="1868269"/>
            <a:ext cx="4191000" cy="646331"/>
          </a:xfrm>
          <a:prstGeom prst="rect">
            <a:avLst/>
          </a:prstGeom>
          <a:noFill/>
        </p:spPr>
        <p:txBody>
          <a:bodyPr wrap="square" rtlCol="0">
            <a:spAutoFit/>
          </a:bodyPr>
          <a:lstStyle/>
          <a:p>
            <a:pPr algn="ctr"/>
            <a:r>
              <a:rPr lang="en-US" sz="3600" b="1" dirty="0" smtClean="0"/>
              <a:t>2005</a:t>
            </a:r>
            <a:endParaRPr lang="en-US" sz="3600" b="1" dirty="0"/>
          </a:p>
        </p:txBody>
      </p:sp>
      <p:sp>
        <p:nvSpPr>
          <p:cNvPr id="8" name="TextBox 7"/>
          <p:cNvSpPr txBox="1"/>
          <p:nvPr/>
        </p:nvSpPr>
        <p:spPr>
          <a:xfrm>
            <a:off x="4572000" y="1868269"/>
            <a:ext cx="4191000" cy="646331"/>
          </a:xfrm>
          <a:prstGeom prst="rect">
            <a:avLst/>
          </a:prstGeom>
          <a:noFill/>
        </p:spPr>
        <p:txBody>
          <a:bodyPr wrap="square" rtlCol="0">
            <a:spAutoFit/>
          </a:bodyPr>
          <a:lstStyle/>
          <a:p>
            <a:pPr algn="ctr"/>
            <a:r>
              <a:rPr lang="en-US" sz="3600" b="1" dirty="0" smtClean="0"/>
              <a:t>2015</a:t>
            </a:r>
            <a:endParaRPr lang="en-US" sz="3600" b="1"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4437" y="2700595"/>
            <a:ext cx="1490405" cy="1490405"/>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4200" y="2895600"/>
            <a:ext cx="1747163" cy="1076067"/>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4562475"/>
            <a:ext cx="2047875" cy="1152525"/>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5200" y="4352925"/>
            <a:ext cx="1438275" cy="1438275"/>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31080" y="5562600"/>
            <a:ext cx="2200275" cy="1162050"/>
          </a:xfrm>
          <a:prstGeom prst="rect">
            <a:avLst/>
          </a:prstGeom>
        </p:spPr>
      </p:pic>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1000" y="2686308"/>
            <a:ext cx="2721041" cy="1809492"/>
          </a:xfrm>
          <a:prstGeom prst="rect">
            <a:avLst/>
          </a:prstGeom>
        </p:spPr>
      </p:pic>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57400" y="4067326"/>
            <a:ext cx="2659380" cy="2638274"/>
          </a:xfrm>
          <a:prstGeom prst="rect">
            <a:avLst/>
          </a:prstGeom>
        </p:spPr>
      </p:pic>
      <p:pic>
        <p:nvPicPr>
          <p:cNvPr id="17" name="Picture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81000" y="4800600"/>
            <a:ext cx="1482090" cy="1482090"/>
          </a:xfrm>
          <a:prstGeom prst="rect">
            <a:avLst/>
          </a:prstGeom>
        </p:spPr>
      </p:pic>
    </p:spTree>
    <p:extLst>
      <p:ext uri="{BB962C8B-B14F-4D97-AF65-F5344CB8AC3E}">
        <p14:creationId xmlns:p14="http://schemas.microsoft.com/office/powerpoint/2010/main" val="137671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t>Social media</a:t>
            </a:r>
          </a:p>
        </p:txBody>
      </p:sp>
      <p:sp>
        <p:nvSpPr>
          <p:cNvPr id="7" name="TextBox 6"/>
          <p:cNvSpPr txBox="1"/>
          <p:nvPr/>
        </p:nvSpPr>
        <p:spPr>
          <a:xfrm>
            <a:off x="381000" y="1868269"/>
            <a:ext cx="4191000" cy="646331"/>
          </a:xfrm>
          <a:prstGeom prst="rect">
            <a:avLst/>
          </a:prstGeom>
          <a:noFill/>
        </p:spPr>
        <p:txBody>
          <a:bodyPr wrap="square" rtlCol="0">
            <a:spAutoFit/>
          </a:bodyPr>
          <a:lstStyle/>
          <a:p>
            <a:pPr algn="ctr"/>
            <a:r>
              <a:rPr lang="en-US" sz="3600" b="1" dirty="0" smtClean="0"/>
              <a:t>2005</a:t>
            </a:r>
            <a:endParaRPr lang="en-US" sz="3600" b="1" dirty="0"/>
          </a:p>
        </p:txBody>
      </p:sp>
      <p:sp>
        <p:nvSpPr>
          <p:cNvPr id="8" name="TextBox 7"/>
          <p:cNvSpPr txBox="1"/>
          <p:nvPr/>
        </p:nvSpPr>
        <p:spPr>
          <a:xfrm>
            <a:off x="4572000" y="1868269"/>
            <a:ext cx="4191000" cy="646331"/>
          </a:xfrm>
          <a:prstGeom prst="rect">
            <a:avLst/>
          </a:prstGeom>
          <a:noFill/>
        </p:spPr>
        <p:txBody>
          <a:bodyPr wrap="square" rtlCol="0">
            <a:spAutoFit/>
          </a:bodyPr>
          <a:lstStyle/>
          <a:p>
            <a:pPr algn="ctr"/>
            <a:r>
              <a:rPr lang="en-US" sz="3600" b="1" dirty="0" smtClean="0"/>
              <a:t>2015</a:t>
            </a:r>
            <a:endParaRPr lang="en-US" sz="3600" b="1"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2713560"/>
            <a:ext cx="1143000" cy="66675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5200650"/>
            <a:ext cx="1143000" cy="66675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0200" y="4362450"/>
            <a:ext cx="1143000" cy="666750"/>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10200" y="5200650"/>
            <a:ext cx="1143000" cy="666750"/>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10200" y="3516060"/>
            <a:ext cx="1143000" cy="666750"/>
          </a:xfrm>
          <a:prstGeom prst="rect">
            <a:avLst/>
          </a:prstGeom>
        </p:spPr>
      </p:pic>
      <p:pic>
        <p:nvPicPr>
          <p:cNvPr id="14" name="Picture 1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10400" y="3512250"/>
            <a:ext cx="1143000" cy="666750"/>
          </a:xfrm>
          <a:prstGeom prst="rect">
            <a:avLst/>
          </a:prstGeom>
        </p:spPr>
      </p:pic>
      <p:pic>
        <p:nvPicPr>
          <p:cNvPr id="15" name="Picture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10400" y="4333875"/>
            <a:ext cx="1143000" cy="666750"/>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010400" y="2713560"/>
            <a:ext cx="1143000" cy="666750"/>
          </a:xfrm>
          <a:prstGeom prst="rect">
            <a:avLst/>
          </a:prstGeom>
        </p:spPr>
      </p:pic>
      <p:pic>
        <p:nvPicPr>
          <p:cNvPr id="17" name="Picture 1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010400" y="6044190"/>
            <a:ext cx="1143000" cy="666750"/>
          </a:xfrm>
          <a:prstGeom prst="rect">
            <a:avLst/>
          </a:prstGeom>
        </p:spPr>
      </p:pic>
      <p:pic>
        <p:nvPicPr>
          <p:cNvPr id="18" name="Picture 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410200" y="6028185"/>
            <a:ext cx="1143000" cy="666750"/>
          </a:xfrm>
          <a:prstGeom prst="rect">
            <a:avLst/>
          </a:prstGeom>
        </p:spPr>
      </p:pic>
      <p:sp>
        <p:nvSpPr>
          <p:cNvPr id="19" name="TextBox 18"/>
          <p:cNvSpPr txBox="1"/>
          <p:nvPr/>
        </p:nvSpPr>
        <p:spPr>
          <a:xfrm>
            <a:off x="457200" y="3429000"/>
            <a:ext cx="4114800" cy="646331"/>
          </a:xfrm>
          <a:prstGeom prst="rect">
            <a:avLst/>
          </a:prstGeom>
          <a:noFill/>
        </p:spPr>
        <p:txBody>
          <a:bodyPr wrap="square" rtlCol="0">
            <a:spAutoFit/>
          </a:bodyPr>
          <a:lstStyle/>
          <a:p>
            <a:pPr algn="ctr"/>
            <a:r>
              <a:rPr lang="en-US" sz="3600" dirty="0" smtClean="0"/>
              <a:t>What’s social media?</a:t>
            </a:r>
            <a:endParaRPr lang="en-US" sz="3600" dirty="0"/>
          </a:p>
        </p:txBody>
      </p:sp>
    </p:spTree>
    <p:extLst>
      <p:ext uri="{BB962C8B-B14F-4D97-AF65-F5344CB8AC3E}">
        <p14:creationId xmlns:p14="http://schemas.microsoft.com/office/powerpoint/2010/main" val="163310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21"/>
            <a:ext cx="7461504" cy="5739379"/>
          </a:xfrm>
        </p:spPr>
        <p:txBody>
          <a:bodyPr/>
          <a:lstStyle/>
          <a:p>
            <a:pPr algn="ctr"/>
            <a:r>
              <a:rPr lang="en-US" dirty="0" smtClean="0"/>
              <a:t>What’</a:t>
            </a:r>
            <a:r>
              <a:rPr lang="en-US" dirty="0" smtClean="0"/>
              <a:t>s the connection</a:t>
            </a:r>
            <a:r>
              <a:rPr lang="en-US" dirty="0" smtClean="0"/>
              <a:t>?</a:t>
            </a:r>
            <a:br>
              <a:rPr lang="en-US" dirty="0" smtClean="0"/>
            </a:br>
            <a:endParaRPr lang="en-US" dirty="0"/>
          </a:p>
        </p:txBody>
      </p:sp>
    </p:spTree>
    <p:extLst>
      <p:ext uri="{BB962C8B-B14F-4D97-AF65-F5344CB8AC3E}">
        <p14:creationId xmlns:p14="http://schemas.microsoft.com/office/powerpoint/2010/main" val="812340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68096" y="585215"/>
            <a:ext cx="7690104" cy="5720991"/>
          </a:xfrm>
        </p:spPr>
        <p:txBody>
          <a:bodyPr>
            <a:normAutofit/>
          </a:bodyPr>
          <a:lstStyle/>
          <a:p>
            <a:pPr algn="ctr"/>
            <a:r>
              <a:rPr lang="en-US" sz="6000" b="1" dirty="0">
                <a:solidFill>
                  <a:schemeClr val="bg1"/>
                </a:solidFill>
              </a:rPr>
              <a:t>An </a:t>
            </a:r>
            <a:r>
              <a:rPr lang="en-US" sz="6000" b="1" dirty="0" smtClean="0">
                <a:solidFill>
                  <a:schemeClr val="bg1"/>
                </a:solidFill>
              </a:rPr>
              <a:t>Explosion </a:t>
            </a:r>
            <a:r>
              <a:rPr lang="en-US" sz="6000" b="1" dirty="0">
                <a:solidFill>
                  <a:schemeClr val="bg1"/>
                </a:solidFill>
              </a:rPr>
              <a:t>of </a:t>
            </a:r>
            <a:r>
              <a:rPr lang="en-US" sz="6000" b="1" dirty="0" smtClean="0">
                <a:solidFill>
                  <a:schemeClr val="bg1"/>
                </a:solidFill>
              </a:rPr>
              <a:t>Data</a:t>
            </a:r>
            <a:endParaRPr lang="en-US" sz="6000" b="1" dirty="0">
              <a:solidFill>
                <a:schemeClr val="bg1"/>
              </a:solidFill>
            </a:endParaRPr>
          </a:p>
        </p:txBody>
      </p:sp>
    </p:spTree>
    <p:extLst>
      <p:ext uri="{BB962C8B-B14F-4D97-AF65-F5344CB8AC3E}">
        <p14:creationId xmlns:p14="http://schemas.microsoft.com/office/powerpoint/2010/main" val="214746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fontScale="90000"/>
          </a:bodyPr>
          <a:lstStyle/>
          <a:p>
            <a:r>
              <a:rPr lang="en-US" dirty="0" smtClean="0"/>
              <a:t>“The increasing volume and detail of information captured by enterprises, the rise of multimedia, social media, and the Internet of Things will fuel exponential growth in data for the foreseeable future.”</a:t>
            </a:r>
            <a:r>
              <a:rPr lang="en-US" baseline="30000" dirty="0" smtClean="0"/>
              <a:t>*</a:t>
            </a:r>
            <a:endParaRPr lang="en-US" baseline="30000" dirty="0"/>
          </a:p>
        </p:txBody>
      </p:sp>
      <p:sp>
        <p:nvSpPr>
          <p:cNvPr id="3" name="TextBox 2"/>
          <p:cNvSpPr txBox="1"/>
          <p:nvPr/>
        </p:nvSpPr>
        <p:spPr>
          <a:xfrm>
            <a:off x="838200" y="5486400"/>
            <a:ext cx="7620000" cy="646331"/>
          </a:xfrm>
          <a:prstGeom prst="rect">
            <a:avLst/>
          </a:prstGeom>
          <a:noFill/>
        </p:spPr>
        <p:txBody>
          <a:bodyPr wrap="square" rtlCol="0">
            <a:spAutoFit/>
          </a:bodyPr>
          <a:lstStyle/>
          <a:p>
            <a:r>
              <a:rPr lang="en-US" dirty="0" smtClean="0"/>
              <a:t>*Source: McKinsey Global Institute, Big Data: The next frontier for innovation, competition, and productivity, May 2011.</a:t>
            </a:r>
            <a:endParaRPr lang="en-US" dirty="0"/>
          </a:p>
        </p:txBody>
      </p:sp>
    </p:spTree>
    <p:extLst>
      <p:ext uri="{BB962C8B-B14F-4D97-AF65-F5344CB8AC3E}">
        <p14:creationId xmlns:p14="http://schemas.microsoft.com/office/powerpoint/2010/main" val="3945168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 y="2819400"/>
            <a:ext cx="8229600" cy="1143000"/>
          </a:xfrm>
        </p:spPr>
        <p:txBody>
          <a:bodyPr>
            <a:normAutofit fontScale="90000"/>
          </a:bodyPr>
          <a:lstStyle/>
          <a:p>
            <a:r>
              <a:rPr lang="en-US" dirty="0" smtClean="0"/>
              <a:t>“By 2018, the United States </a:t>
            </a:r>
            <a:br>
              <a:rPr lang="en-US" dirty="0" smtClean="0"/>
            </a:br>
            <a:r>
              <a:rPr lang="en-US" dirty="0" smtClean="0"/>
              <a:t>alone could face a shortage of </a:t>
            </a:r>
            <a:br>
              <a:rPr lang="en-US" dirty="0" smtClean="0"/>
            </a:br>
            <a:r>
              <a:rPr lang="en-US" dirty="0" smtClean="0"/>
              <a:t>140,000 to 190,000 people </a:t>
            </a:r>
            <a:br>
              <a:rPr lang="en-US" dirty="0" smtClean="0"/>
            </a:br>
            <a:r>
              <a:rPr lang="en-US" dirty="0" smtClean="0"/>
              <a:t>with deep analytical skills.”</a:t>
            </a:r>
            <a:r>
              <a:rPr lang="en-US" baseline="30000" dirty="0" smtClean="0"/>
              <a:t>*</a:t>
            </a:r>
            <a:endParaRPr lang="en-US" dirty="0"/>
          </a:p>
        </p:txBody>
      </p:sp>
      <p:sp>
        <p:nvSpPr>
          <p:cNvPr id="3" name="TextBox 2"/>
          <p:cNvSpPr txBox="1"/>
          <p:nvPr/>
        </p:nvSpPr>
        <p:spPr>
          <a:xfrm>
            <a:off x="838200" y="5486400"/>
            <a:ext cx="7620000" cy="646331"/>
          </a:xfrm>
          <a:prstGeom prst="rect">
            <a:avLst/>
          </a:prstGeom>
          <a:noFill/>
        </p:spPr>
        <p:txBody>
          <a:bodyPr wrap="square" rtlCol="0">
            <a:spAutoFit/>
          </a:bodyPr>
          <a:lstStyle/>
          <a:p>
            <a:r>
              <a:rPr lang="en-US" dirty="0" smtClean="0"/>
              <a:t>*Source: McKinsey Global Institute, Big Data: The next frontier for innovation, competition, and productivity, May 2011.</a:t>
            </a:r>
            <a:endParaRPr lang="en-US" dirty="0"/>
          </a:p>
        </p:txBody>
      </p:sp>
    </p:spTree>
    <p:extLst>
      <p:ext uri="{BB962C8B-B14F-4D97-AF65-F5344CB8AC3E}">
        <p14:creationId xmlns:p14="http://schemas.microsoft.com/office/powerpoint/2010/main" val="14989424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066800"/>
            <a:ext cx="8077200" cy="1143000"/>
          </a:xfrm>
        </p:spPr>
        <p:txBody>
          <a:bodyPr>
            <a:normAutofit fontScale="90000"/>
          </a:bodyPr>
          <a:lstStyle/>
          <a:p>
            <a:r>
              <a:rPr lang="en-US" dirty="0" smtClean="0"/>
              <a:t>What’s Right with </a:t>
            </a:r>
            <a:br>
              <a:rPr lang="en-US" dirty="0" smtClean="0"/>
            </a:br>
            <a:r>
              <a:rPr lang="en-US" dirty="0" smtClean="0"/>
              <a:t>Undergraduate Statistics?</a:t>
            </a:r>
            <a:endParaRPr lang="en-US" dirty="0"/>
          </a:p>
        </p:txBody>
      </p:sp>
      <p:sp>
        <p:nvSpPr>
          <p:cNvPr id="5" name="TextBox 4"/>
          <p:cNvSpPr txBox="1"/>
          <p:nvPr/>
        </p:nvSpPr>
        <p:spPr>
          <a:xfrm>
            <a:off x="533400" y="2819400"/>
            <a:ext cx="8077200" cy="707886"/>
          </a:xfrm>
          <a:prstGeom prst="rect">
            <a:avLst/>
          </a:prstGeom>
          <a:noFill/>
        </p:spPr>
        <p:txBody>
          <a:bodyPr wrap="square" rtlCol="0">
            <a:spAutoFit/>
          </a:bodyPr>
          <a:lstStyle/>
          <a:p>
            <a:pPr algn="ctr"/>
            <a:r>
              <a:rPr lang="en-US" sz="4000" dirty="0" smtClean="0"/>
              <a:t>Relevant</a:t>
            </a:r>
            <a:endParaRPr lang="en-US" sz="4000" dirty="0"/>
          </a:p>
        </p:txBody>
      </p:sp>
      <p:sp>
        <p:nvSpPr>
          <p:cNvPr id="6" name="TextBox 5"/>
          <p:cNvSpPr txBox="1"/>
          <p:nvPr/>
        </p:nvSpPr>
        <p:spPr>
          <a:xfrm>
            <a:off x="533400" y="3886200"/>
            <a:ext cx="8077200" cy="707886"/>
          </a:xfrm>
          <a:prstGeom prst="rect">
            <a:avLst/>
          </a:prstGeom>
          <a:noFill/>
        </p:spPr>
        <p:txBody>
          <a:bodyPr wrap="square" rtlCol="0">
            <a:spAutoFit/>
          </a:bodyPr>
          <a:lstStyle/>
          <a:p>
            <a:pPr algn="ctr"/>
            <a:r>
              <a:rPr lang="en-US" sz="4000" dirty="0" smtClean="0"/>
              <a:t>In Demand</a:t>
            </a:r>
            <a:endParaRPr lang="en-US" sz="4000" dirty="0"/>
          </a:p>
        </p:txBody>
      </p:sp>
      <p:sp>
        <p:nvSpPr>
          <p:cNvPr id="7" name="TextBox 6"/>
          <p:cNvSpPr txBox="1"/>
          <p:nvPr/>
        </p:nvSpPr>
        <p:spPr>
          <a:xfrm>
            <a:off x="533400" y="5105400"/>
            <a:ext cx="8077200" cy="707886"/>
          </a:xfrm>
          <a:prstGeom prst="rect">
            <a:avLst/>
          </a:prstGeom>
          <a:noFill/>
        </p:spPr>
        <p:txBody>
          <a:bodyPr wrap="square" rtlCol="0">
            <a:spAutoFit/>
          </a:bodyPr>
          <a:lstStyle/>
          <a:p>
            <a:pPr algn="ctr"/>
            <a:r>
              <a:rPr lang="en-US" sz="4000" dirty="0" smtClean="0"/>
              <a:t>Visible</a:t>
            </a:r>
            <a:endParaRPr lang="en-US" sz="4000" dirty="0"/>
          </a:p>
        </p:txBody>
      </p:sp>
    </p:spTree>
    <p:extLst>
      <p:ext uri="{BB962C8B-B14F-4D97-AF65-F5344CB8AC3E}">
        <p14:creationId xmlns:p14="http://schemas.microsoft.com/office/powerpoint/2010/main" val="84564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18621"/>
            <a:ext cx="7924800" cy="4672579"/>
          </a:xfrm>
        </p:spPr>
        <p:txBody>
          <a:bodyPr/>
          <a:lstStyle/>
          <a:p>
            <a:pPr algn="ctr"/>
            <a:r>
              <a:rPr lang="en-US" dirty="0"/>
              <a:t>What has changed in the </a:t>
            </a:r>
            <a:r>
              <a:rPr lang="en-US" dirty="0" smtClean="0"/>
              <a:t>last </a:t>
            </a:r>
            <a:r>
              <a:rPr lang="en-US" dirty="0"/>
              <a:t>10 </a:t>
            </a:r>
            <a:r>
              <a:rPr lang="en-US" dirty="0" smtClean="0"/>
              <a:t>years </a:t>
            </a:r>
            <a:r>
              <a:rPr lang="en-US" dirty="0"/>
              <a:t>in </a:t>
            </a:r>
            <a:r>
              <a:rPr lang="en-US" dirty="0" smtClean="0"/>
              <a:t>undergraduate statistics</a:t>
            </a:r>
            <a:r>
              <a:rPr lang="en-US" dirty="0"/>
              <a:t>?</a:t>
            </a:r>
          </a:p>
        </p:txBody>
      </p:sp>
    </p:spTree>
    <p:extLst>
      <p:ext uri="{BB962C8B-B14F-4D97-AF65-F5344CB8AC3E}">
        <p14:creationId xmlns:p14="http://schemas.microsoft.com/office/powerpoint/2010/main" val="1656478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AP Statistics</a:t>
            </a:r>
            <a:endParaRPr lang="en-US" dirty="0"/>
          </a:p>
        </p:txBody>
      </p:sp>
      <p:sp>
        <p:nvSpPr>
          <p:cNvPr id="7" name="TextBox 6"/>
          <p:cNvSpPr txBox="1"/>
          <p:nvPr/>
        </p:nvSpPr>
        <p:spPr>
          <a:xfrm>
            <a:off x="609600" y="2709208"/>
            <a:ext cx="3886200" cy="1754326"/>
          </a:xfrm>
          <a:prstGeom prst="rect">
            <a:avLst/>
          </a:prstGeom>
          <a:noFill/>
        </p:spPr>
        <p:txBody>
          <a:bodyPr wrap="square" rtlCol="0">
            <a:spAutoFit/>
          </a:bodyPr>
          <a:lstStyle/>
          <a:p>
            <a:pPr algn="ctr"/>
            <a:r>
              <a:rPr lang="en-US" sz="4000" b="1" dirty="0" smtClean="0"/>
              <a:t>2005</a:t>
            </a:r>
          </a:p>
          <a:p>
            <a:pPr algn="ctr"/>
            <a:endParaRPr lang="en-US" sz="2800" dirty="0"/>
          </a:p>
          <a:p>
            <a:pPr algn="ctr"/>
            <a:r>
              <a:rPr lang="en-US" sz="4000" dirty="0" smtClean="0"/>
              <a:t>76,786 exams</a:t>
            </a:r>
            <a:endParaRPr lang="en-US" sz="4000" dirty="0"/>
          </a:p>
        </p:txBody>
      </p:sp>
      <mc:AlternateContent xmlns:mc="http://schemas.openxmlformats.org/markup-compatibility/2006">
        <mc:Choice xmlns:a14="http://schemas.microsoft.com/office/drawing/2010/main" Requires="a14">
          <p:sp>
            <p:nvSpPr>
              <p:cNvPr id="8" name="TextBox 7"/>
              <p:cNvSpPr txBox="1"/>
              <p:nvPr/>
            </p:nvSpPr>
            <p:spPr>
              <a:xfrm>
                <a:off x="4648200" y="2743200"/>
                <a:ext cx="3886200" cy="1754326"/>
              </a:xfrm>
              <a:prstGeom prst="rect">
                <a:avLst/>
              </a:prstGeom>
              <a:noFill/>
            </p:spPr>
            <p:txBody>
              <a:bodyPr wrap="square" rtlCol="0">
                <a:spAutoFit/>
              </a:bodyPr>
              <a:lstStyle/>
              <a:p>
                <a:pPr algn="ctr"/>
                <a:r>
                  <a:rPr lang="en-US" sz="4000" b="1" dirty="0" smtClean="0"/>
                  <a:t>2015</a:t>
                </a:r>
              </a:p>
              <a:p>
                <a:pPr algn="ctr"/>
                <a:endParaRPr lang="en-US" sz="2800" dirty="0"/>
              </a:p>
              <a:p>
                <a:pPr algn="ctr"/>
                <a14:m>
                  <m:oMath xmlns:m="http://schemas.openxmlformats.org/officeDocument/2006/math">
                    <m:r>
                      <a:rPr lang="en-US" sz="4000" i="1" smtClean="0">
                        <a:latin typeface="Cambria Math"/>
                        <a:ea typeface="Cambria Math"/>
                      </a:rPr>
                      <m:t>~</m:t>
                    </m:r>
                  </m:oMath>
                </a14:m>
                <a:r>
                  <a:rPr lang="en-US" sz="4000" dirty="0" smtClean="0"/>
                  <a:t>200,000 exams</a:t>
                </a:r>
                <a:endParaRPr lang="en-US" sz="4000" dirty="0"/>
              </a:p>
            </p:txBody>
          </p:sp>
        </mc:Choice>
        <mc:Fallback>
          <p:sp>
            <p:nvSpPr>
              <p:cNvPr id="8" name="TextBox 7"/>
              <p:cNvSpPr txBox="1">
                <a:spLocks noRot="1" noChangeAspect="1" noMove="1" noResize="1" noEditPoints="1" noAdjustHandles="1" noChangeArrowheads="1" noChangeShapeType="1" noTextEdit="1"/>
              </p:cNvSpPr>
              <p:nvPr/>
            </p:nvSpPr>
            <p:spPr>
              <a:xfrm>
                <a:off x="4648200" y="2743200"/>
                <a:ext cx="3886200" cy="1754326"/>
              </a:xfrm>
              <a:prstGeom prst="rect">
                <a:avLst/>
              </a:prstGeom>
              <a:blipFill rotWithShape="1">
                <a:blip r:embed="rId2"/>
                <a:stretch>
                  <a:fillRect t="-6250" r="-2041" b="-13889"/>
                </a:stretch>
              </a:blipFill>
            </p:spPr>
            <p:txBody>
              <a:bodyPr/>
              <a:lstStyle/>
              <a:p>
                <a:r>
                  <a:rPr lang="en-US">
                    <a:noFill/>
                  </a:rPr>
                  <a:t> </a:t>
                </a:r>
              </a:p>
            </p:txBody>
          </p:sp>
        </mc:Fallback>
      </mc:AlternateContent>
    </p:spTree>
    <p:extLst>
      <p:ext uri="{BB962C8B-B14F-4D97-AF65-F5344CB8AC3E}">
        <p14:creationId xmlns:p14="http://schemas.microsoft.com/office/powerpoint/2010/main" val="79865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Enrollment in Introductory Statistics </a:t>
            </a:r>
            <a:br>
              <a:rPr lang="en-US" dirty="0" smtClean="0"/>
            </a:br>
            <a:r>
              <a:rPr lang="en-US" dirty="0" smtClean="0"/>
              <a:t>at Iowa State University</a:t>
            </a:r>
            <a:endParaRPr lang="en-US" dirty="0"/>
          </a:p>
        </p:txBody>
      </p:sp>
      <p:sp>
        <p:nvSpPr>
          <p:cNvPr id="4" name="TextBox 3"/>
          <p:cNvSpPr txBox="1"/>
          <p:nvPr/>
        </p:nvSpPr>
        <p:spPr>
          <a:xfrm>
            <a:off x="609600" y="2471678"/>
            <a:ext cx="3733800" cy="2862322"/>
          </a:xfrm>
          <a:prstGeom prst="rect">
            <a:avLst/>
          </a:prstGeom>
          <a:noFill/>
        </p:spPr>
        <p:txBody>
          <a:bodyPr wrap="square" rtlCol="0">
            <a:spAutoFit/>
          </a:bodyPr>
          <a:lstStyle/>
          <a:p>
            <a:pPr algn="ctr"/>
            <a:r>
              <a:rPr lang="en-US" sz="4000" b="1" dirty="0" smtClean="0"/>
              <a:t>2005</a:t>
            </a:r>
          </a:p>
          <a:p>
            <a:pPr algn="ctr"/>
            <a:endParaRPr lang="en-US" sz="4000" dirty="0"/>
          </a:p>
          <a:p>
            <a:pPr algn="ctr"/>
            <a:r>
              <a:rPr lang="en-US" sz="4000" dirty="0" smtClean="0"/>
              <a:t>3081 students</a:t>
            </a:r>
          </a:p>
          <a:p>
            <a:pPr algn="ctr"/>
            <a:endParaRPr lang="en-US" sz="3200" dirty="0"/>
          </a:p>
          <a:p>
            <a:pPr algn="ctr"/>
            <a:endParaRPr lang="en-US" sz="2800" dirty="0"/>
          </a:p>
        </p:txBody>
      </p:sp>
      <p:sp>
        <p:nvSpPr>
          <p:cNvPr id="5" name="TextBox 4"/>
          <p:cNvSpPr txBox="1"/>
          <p:nvPr/>
        </p:nvSpPr>
        <p:spPr>
          <a:xfrm>
            <a:off x="4800600" y="2471678"/>
            <a:ext cx="3733800" cy="2862322"/>
          </a:xfrm>
          <a:prstGeom prst="rect">
            <a:avLst/>
          </a:prstGeom>
          <a:noFill/>
        </p:spPr>
        <p:txBody>
          <a:bodyPr wrap="square" rtlCol="0">
            <a:spAutoFit/>
          </a:bodyPr>
          <a:lstStyle/>
          <a:p>
            <a:pPr algn="ctr"/>
            <a:r>
              <a:rPr lang="en-US" sz="4000" b="1" dirty="0" smtClean="0"/>
              <a:t>2015 - 1</a:t>
            </a:r>
          </a:p>
          <a:p>
            <a:pPr algn="ctr"/>
            <a:endParaRPr lang="en-US" sz="4000" dirty="0"/>
          </a:p>
          <a:p>
            <a:pPr algn="ctr"/>
            <a:r>
              <a:rPr lang="en-US" sz="4000" dirty="0" smtClean="0"/>
              <a:t> 4279 students</a:t>
            </a:r>
          </a:p>
          <a:p>
            <a:pPr algn="ctr"/>
            <a:endParaRPr lang="en-US" sz="3200" dirty="0"/>
          </a:p>
          <a:p>
            <a:pPr algn="ctr"/>
            <a:endParaRPr lang="en-US" sz="2800" dirty="0"/>
          </a:p>
        </p:txBody>
      </p:sp>
    </p:spTree>
    <p:extLst>
      <p:ext uri="{BB962C8B-B14F-4D97-AF65-F5344CB8AC3E}">
        <p14:creationId xmlns:p14="http://schemas.microsoft.com/office/powerpoint/2010/main" val="6170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2633008"/>
            <a:ext cx="3505200" cy="1938992"/>
          </a:xfrm>
          <a:prstGeom prst="rect">
            <a:avLst/>
          </a:prstGeom>
          <a:noFill/>
        </p:spPr>
        <p:txBody>
          <a:bodyPr wrap="square" rtlCol="0">
            <a:spAutoFit/>
          </a:bodyPr>
          <a:lstStyle/>
          <a:p>
            <a:pPr algn="ctr"/>
            <a:r>
              <a:rPr lang="en-US" sz="4000" b="1" dirty="0" smtClean="0"/>
              <a:t>2005 - 2</a:t>
            </a:r>
          </a:p>
          <a:p>
            <a:pPr algn="ctr"/>
            <a:endParaRPr lang="en-US" sz="4000" dirty="0"/>
          </a:p>
          <a:p>
            <a:pPr algn="ctr"/>
            <a:r>
              <a:rPr lang="en-US" sz="4000" dirty="0" smtClean="0"/>
              <a:t>637 degrees</a:t>
            </a:r>
            <a:endParaRPr lang="en-US" sz="4000" dirty="0"/>
          </a:p>
        </p:txBody>
      </p:sp>
      <p:sp>
        <p:nvSpPr>
          <p:cNvPr id="2" name="Title 1"/>
          <p:cNvSpPr>
            <a:spLocks noGrp="1"/>
          </p:cNvSpPr>
          <p:nvPr>
            <p:ph type="title"/>
          </p:nvPr>
        </p:nvSpPr>
        <p:spPr>
          <a:xfrm>
            <a:off x="533400" y="762000"/>
            <a:ext cx="8229600" cy="1143000"/>
          </a:xfrm>
        </p:spPr>
        <p:txBody>
          <a:bodyPr>
            <a:normAutofit fontScale="90000"/>
          </a:bodyPr>
          <a:lstStyle/>
          <a:p>
            <a:r>
              <a:rPr lang="en-US" dirty="0" smtClean="0"/>
              <a:t>Number of B.S. Degrees </a:t>
            </a:r>
            <a:br>
              <a:rPr lang="en-US" dirty="0" smtClean="0"/>
            </a:br>
            <a:r>
              <a:rPr lang="en-US" dirty="0" smtClean="0"/>
              <a:t>in Statistics in USA*</a:t>
            </a:r>
            <a:endParaRPr lang="en-US" dirty="0"/>
          </a:p>
        </p:txBody>
      </p:sp>
      <p:sp>
        <p:nvSpPr>
          <p:cNvPr id="5" name="TextBox 4"/>
          <p:cNvSpPr txBox="1"/>
          <p:nvPr/>
        </p:nvSpPr>
        <p:spPr>
          <a:xfrm>
            <a:off x="4648200" y="2633008"/>
            <a:ext cx="3505200" cy="1938992"/>
          </a:xfrm>
          <a:prstGeom prst="rect">
            <a:avLst/>
          </a:prstGeom>
          <a:noFill/>
        </p:spPr>
        <p:txBody>
          <a:bodyPr wrap="square" rtlCol="0">
            <a:spAutoFit/>
          </a:bodyPr>
          <a:lstStyle/>
          <a:p>
            <a:pPr algn="ctr"/>
            <a:r>
              <a:rPr lang="en-US" sz="4000" b="1" dirty="0" smtClean="0"/>
              <a:t>2015 - 2</a:t>
            </a:r>
          </a:p>
          <a:p>
            <a:pPr algn="ctr"/>
            <a:endParaRPr lang="en-US" sz="4000" dirty="0"/>
          </a:p>
          <a:p>
            <a:pPr algn="ctr"/>
            <a:r>
              <a:rPr lang="en-US" sz="4000" dirty="0" smtClean="0"/>
              <a:t>1,656 degrees</a:t>
            </a:r>
            <a:endParaRPr lang="en-US" sz="4000" dirty="0"/>
          </a:p>
        </p:txBody>
      </p:sp>
      <p:sp>
        <p:nvSpPr>
          <p:cNvPr id="6" name="TextBox 5"/>
          <p:cNvSpPr txBox="1"/>
          <p:nvPr/>
        </p:nvSpPr>
        <p:spPr>
          <a:xfrm>
            <a:off x="838200" y="5325070"/>
            <a:ext cx="7620000" cy="923330"/>
          </a:xfrm>
          <a:prstGeom prst="rect">
            <a:avLst/>
          </a:prstGeom>
          <a:noFill/>
        </p:spPr>
        <p:txBody>
          <a:bodyPr wrap="square" rtlCol="0">
            <a:spAutoFit/>
          </a:bodyPr>
          <a:lstStyle/>
          <a:p>
            <a:r>
              <a:rPr lang="en-US" dirty="0" smtClean="0"/>
              <a:t>*Source: Curriculum Guidelines for Undergraduate Programs in Statistics 			Science, American Statistical Association, Undergraduate Guidelines 	Workshop</a:t>
            </a:r>
            <a:endParaRPr lang="en-US" dirty="0"/>
          </a:p>
        </p:txBody>
      </p:sp>
    </p:spTree>
    <p:extLst>
      <p:ext uri="{BB962C8B-B14F-4D97-AF65-F5344CB8AC3E}">
        <p14:creationId xmlns:p14="http://schemas.microsoft.com/office/powerpoint/2010/main" val="572660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dirty="0" smtClean="0"/>
              <a:t>Undergraduate Statistics Majors at Iowa State University</a:t>
            </a:r>
            <a:endParaRPr lang="en-US" dirty="0"/>
          </a:p>
        </p:txBody>
      </p:sp>
      <p:sp>
        <p:nvSpPr>
          <p:cNvPr id="4" name="TextBox 3"/>
          <p:cNvSpPr txBox="1"/>
          <p:nvPr/>
        </p:nvSpPr>
        <p:spPr>
          <a:xfrm>
            <a:off x="609600" y="2362200"/>
            <a:ext cx="3733800" cy="2862322"/>
          </a:xfrm>
          <a:prstGeom prst="rect">
            <a:avLst/>
          </a:prstGeom>
          <a:noFill/>
        </p:spPr>
        <p:txBody>
          <a:bodyPr wrap="square" rtlCol="0">
            <a:spAutoFit/>
          </a:bodyPr>
          <a:lstStyle/>
          <a:p>
            <a:pPr algn="ctr"/>
            <a:r>
              <a:rPr lang="en-US" sz="4000" b="1" dirty="0" smtClean="0"/>
              <a:t>2005</a:t>
            </a:r>
          </a:p>
          <a:p>
            <a:pPr algn="ctr"/>
            <a:endParaRPr lang="en-US" sz="4000" dirty="0"/>
          </a:p>
          <a:p>
            <a:pPr algn="ctr"/>
            <a:r>
              <a:rPr lang="en-US" sz="4000" dirty="0" smtClean="0"/>
              <a:t>34 majors</a:t>
            </a:r>
          </a:p>
          <a:p>
            <a:pPr algn="ctr"/>
            <a:endParaRPr lang="en-US" sz="3200" dirty="0"/>
          </a:p>
          <a:p>
            <a:pPr algn="ctr"/>
            <a:r>
              <a:rPr lang="en-US" sz="2800" dirty="0" smtClean="0"/>
              <a:t>“Let’s cut the major.”</a:t>
            </a:r>
            <a:endParaRPr lang="en-US" sz="2800" dirty="0"/>
          </a:p>
        </p:txBody>
      </p:sp>
      <p:sp>
        <p:nvSpPr>
          <p:cNvPr id="5" name="TextBox 4"/>
          <p:cNvSpPr txBox="1"/>
          <p:nvPr/>
        </p:nvSpPr>
        <p:spPr>
          <a:xfrm>
            <a:off x="4800600" y="2362200"/>
            <a:ext cx="3733800" cy="3724096"/>
          </a:xfrm>
          <a:prstGeom prst="rect">
            <a:avLst/>
          </a:prstGeom>
          <a:noFill/>
        </p:spPr>
        <p:txBody>
          <a:bodyPr wrap="square" rtlCol="0">
            <a:spAutoFit/>
          </a:bodyPr>
          <a:lstStyle/>
          <a:p>
            <a:pPr algn="ctr"/>
            <a:r>
              <a:rPr lang="en-US" sz="4000" b="1" dirty="0" smtClean="0"/>
              <a:t>2015</a:t>
            </a:r>
          </a:p>
          <a:p>
            <a:pPr algn="ctr"/>
            <a:endParaRPr lang="en-US" sz="4000" dirty="0"/>
          </a:p>
          <a:p>
            <a:pPr algn="ctr"/>
            <a:r>
              <a:rPr lang="en-US" sz="4000" dirty="0" smtClean="0"/>
              <a:t>93 majors</a:t>
            </a:r>
          </a:p>
          <a:p>
            <a:pPr algn="ctr"/>
            <a:endParaRPr lang="en-US" sz="3200" dirty="0"/>
          </a:p>
          <a:p>
            <a:pPr algn="ctr"/>
            <a:r>
              <a:rPr lang="en-US" sz="2800" dirty="0" smtClean="0"/>
              <a:t>“Work with CS to develop new data science major.”</a:t>
            </a:r>
            <a:endParaRPr lang="en-US" sz="2800" dirty="0"/>
          </a:p>
        </p:txBody>
      </p:sp>
    </p:spTree>
    <p:extLst>
      <p:ext uri="{BB962C8B-B14F-4D97-AF65-F5344CB8AC3E}">
        <p14:creationId xmlns:p14="http://schemas.microsoft.com/office/powerpoint/2010/main" val="275691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21"/>
            <a:ext cx="7461504" cy="5739379"/>
          </a:xfrm>
        </p:spPr>
        <p:txBody>
          <a:bodyPr/>
          <a:lstStyle/>
          <a:p>
            <a:pPr algn="ctr"/>
            <a:r>
              <a:rPr lang="en-US" dirty="0" smtClean="0"/>
              <a:t>What’</a:t>
            </a:r>
            <a:r>
              <a:rPr lang="en-US" dirty="0" smtClean="0"/>
              <a:t>s the connection</a:t>
            </a:r>
            <a:r>
              <a:rPr lang="en-US" dirty="0" smtClean="0"/>
              <a:t>?</a:t>
            </a:r>
            <a:br>
              <a:rPr lang="en-US" dirty="0" smtClean="0"/>
            </a:br>
            <a:endParaRPr lang="en-US" dirty="0"/>
          </a:p>
        </p:txBody>
      </p:sp>
    </p:spTree>
    <p:extLst>
      <p:ext uri="{BB962C8B-B14F-4D97-AF65-F5344CB8AC3E}">
        <p14:creationId xmlns:p14="http://schemas.microsoft.com/office/powerpoint/2010/main" val="2346760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
            <a:ext cx="9144000" cy="6842760"/>
          </a:xfrm>
          <a:prstGeom prst="rect">
            <a:avLst/>
          </a:prstGeom>
        </p:spPr>
      </p:pic>
      <p:sp>
        <p:nvSpPr>
          <p:cNvPr id="2" name="Title 1"/>
          <p:cNvSpPr>
            <a:spLocks noGrp="1"/>
          </p:cNvSpPr>
          <p:nvPr>
            <p:ph type="title"/>
          </p:nvPr>
        </p:nvSpPr>
        <p:spPr>
          <a:xfrm>
            <a:off x="844296" y="585221"/>
            <a:ext cx="7461504" cy="5739379"/>
          </a:xfrm>
        </p:spPr>
        <p:txBody>
          <a:bodyPr/>
          <a:lstStyle/>
          <a:p>
            <a:pPr algn="ctr"/>
            <a:r>
              <a:rPr lang="en-US" sz="5400" b="1" dirty="0" smtClean="0">
                <a:solidFill>
                  <a:schemeClr val="bg1"/>
                </a:solidFill>
              </a:rPr>
              <a:t>An Explosion of Students</a:t>
            </a:r>
            <a:r>
              <a:rPr lang="en-US" dirty="0" smtClean="0"/>
              <a:t/>
            </a:r>
            <a:br>
              <a:rPr lang="en-US" dirty="0" smtClean="0"/>
            </a:br>
            <a:endParaRPr lang="en-US" dirty="0"/>
          </a:p>
        </p:txBody>
      </p:sp>
    </p:spTree>
    <p:extLst>
      <p:ext uri="{BB962C8B-B14F-4D97-AF65-F5344CB8AC3E}">
        <p14:creationId xmlns:p14="http://schemas.microsoft.com/office/powerpoint/2010/main" val="303337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5"/>
            <a:ext cx="7290054" cy="5720991"/>
          </a:xfrm>
        </p:spPr>
        <p:txBody>
          <a:bodyPr/>
          <a:lstStyle/>
          <a:p>
            <a:pPr algn="ctr"/>
            <a:r>
              <a:rPr lang="en-US"/>
              <a:t>What else has changed </a:t>
            </a:r>
          </a:p>
          <a:p>
            <a:pPr algn="ctr"/>
            <a:r>
              <a:rPr lang="en-US"/>
              <a:t>in the last 10 years?</a:t>
            </a:r>
          </a:p>
        </p:txBody>
      </p:sp>
    </p:spTree>
    <p:extLst>
      <p:ext uri="{BB962C8B-B14F-4D97-AF65-F5344CB8AC3E}">
        <p14:creationId xmlns:p14="http://schemas.microsoft.com/office/powerpoint/2010/main" val="2001100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1485</TotalTime>
  <Words>242</Words>
  <Application>Microsoft Office PowerPoint</Application>
  <PresentationFormat>On-screen Show (4:3)</PresentationFormat>
  <Paragraphs>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What’s Right with  Undergraduate Statistics? </vt:lpstr>
      <vt:lpstr>What has changed in the last 10 years in undergraduate statistics?</vt:lpstr>
      <vt:lpstr>AP Statistics</vt:lpstr>
      <vt:lpstr>Enrollment in Introductory Statistics  at Iowa State University</vt:lpstr>
      <vt:lpstr>Number of B.S. Degrees  in Statistics in USA*</vt:lpstr>
      <vt:lpstr>Undergraduate Statistics Majors at Iowa State University</vt:lpstr>
      <vt:lpstr>What’s the connection? </vt:lpstr>
      <vt:lpstr>An Explosion of Students </vt:lpstr>
      <vt:lpstr>What else has changed  in the last 10 years?</vt:lpstr>
      <vt:lpstr>Technology</vt:lpstr>
      <vt:lpstr>Television</vt:lpstr>
      <vt:lpstr>Social media</vt:lpstr>
      <vt:lpstr>What’s the connection? </vt:lpstr>
      <vt:lpstr>An Explosion of Data</vt:lpstr>
      <vt:lpstr>“The increasing volume and detail of information captured by enterprises, the rise of multimedia, social media, and the Internet of Things will fuel exponential growth in data for the foreseeable future.”*</vt:lpstr>
      <vt:lpstr>“By 2018, the United States  alone could face a shortage of  140,000 to 190,000 people  with deep analytical skills.”*</vt:lpstr>
      <vt:lpstr>What’s Right with  Undergraduate Statistics?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Froelich, Amy G [STAT]</dc:creator>
  <cp:lastModifiedBy>Froelich, Amy G [STAT]</cp:lastModifiedBy>
  <cp:revision>47</cp:revision>
  <dcterms:created xsi:type="dcterms:W3CDTF">2015-05-29T12:42:31Z</dcterms:created>
  <dcterms:modified xsi:type="dcterms:W3CDTF">2015-05-30T14:57:55Z</dcterms:modified>
</cp:coreProperties>
</file>