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sldIdLst>
    <p:sldId id="490" r:id="rId2"/>
    <p:sldId id="491" r:id="rId3"/>
    <p:sldId id="494" r:id="rId4"/>
    <p:sldId id="497" r:id="rId5"/>
    <p:sldId id="495" r:id="rId6"/>
    <p:sldId id="496" r:id="rId7"/>
    <p:sldId id="492" r:id="rId8"/>
    <p:sldId id="49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/CSS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96C510-0A55-4B04-A31B-92F7C796D122}" type="datetimeFigureOut">
              <a:rPr lang="en-US"/>
              <a:pPr>
                <a:defRPr/>
              </a:pPr>
              <a:t>5/28/2015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5748A4-B103-45FF-A007-287BD7F36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00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DA6ED-8A5F-4536-86EB-1D442657FF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93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7E59F-2677-4121-ABE1-A0706B8D0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80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D5956-C4EB-474F-8F7B-2E74AEA5B2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37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9A65-CAE6-434E-B465-DBBA5BA6FF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815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7F8B-A36E-482A-95DA-95AA3C854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48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228F-BDF3-44E0-8FD3-CF8DF84E3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93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619A-864E-4332-A515-0377B6B5D5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27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DE30D-D9CE-40F1-A9D2-9C30340EF1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52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C338C-A87A-4B5E-BC76-80B262109B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27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8E500-59FD-4E9F-B46E-62B835992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27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27AE8-D682-4B9D-9B76-7B39E98397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1299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November 1, 2014</a:t>
            </a:r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altLang="en-US" smtClean="0"/>
              <a:t>Butler University                    Indianapolis</a:t>
            </a:r>
            <a:endParaRPr lang="en-US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FAB56BD1-834D-4B43-99EF-D518F64B8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36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3200" dirty="0" smtClean="0"/>
              <a:t>Four plenary addresses</a:t>
            </a:r>
          </a:p>
          <a:p>
            <a:pPr lvl="1"/>
            <a:r>
              <a:rPr lang="en-US" sz="2800" dirty="0" smtClean="0"/>
              <a:t>Fri am: Jim Stigler, UCLA</a:t>
            </a:r>
          </a:p>
          <a:p>
            <a:pPr lvl="2"/>
            <a:r>
              <a:rPr lang="en-US" sz="2400" dirty="0" smtClean="0"/>
              <a:t>Teaching for Understanding: What Will It Take?</a:t>
            </a:r>
          </a:p>
          <a:p>
            <a:pPr lvl="1"/>
            <a:r>
              <a:rPr lang="en-US" sz="2800" dirty="0" smtClean="0"/>
              <a:t>Fri pm: Roger Peng, Johns Hopkins</a:t>
            </a:r>
          </a:p>
          <a:p>
            <a:pPr lvl="2"/>
            <a:r>
              <a:rPr lang="en-US" sz="2400" dirty="0" smtClean="0"/>
              <a:t>The Role of MOOCs at the University</a:t>
            </a:r>
          </a:p>
          <a:p>
            <a:pPr lvl="1"/>
            <a:r>
              <a:rPr lang="en-US" sz="2800" dirty="0" smtClean="0"/>
              <a:t>Sat am: </a:t>
            </a:r>
            <a:r>
              <a:rPr lang="en-US" sz="2800" dirty="0" err="1" smtClean="0"/>
              <a:t>Shonda</a:t>
            </a:r>
            <a:r>
              <a:rPr lang="en-US" sz="2800" dirty="0" smtClean="0"/>
              <a:t> Kuiper, Grinnell College</a:t>
            </a:r>
            <a:endParaRPr lang="en-US" sz="2800" dirty="0"/>
          </a:p>
          <a:p>
            <a:pPr lvl="2"/>
            <a:r>
              <a:rPr lang="en-US" sz="2400" dirty="0" smtClean="0"/>
              <a:t>Making Statistics Relevant in a Data-Rich Society</a:t>
            </a:r>
          </a:p>
          <a:p>
            <a:pPr lvl="1"/>
            <a:r>
              <a:rPr lang="en-US" sz="2800" dirty="0" smtClean="0"/>
              <a:t>Sat pm: Michael Posner, Villanova University</a:t>
            </a:r>
          </a:p>
          <a:p>
            <a:pPr lvl="2"/>
            <a:r>
              <a:rPr lang="en-US" sz="2400" dirty="0" smtClean="0"/>
              <a:t>Statistics Education Research: It Takes a Village</a:t>
            </a:r>
          </a:p>
        </p:txBody>
      </p:sp>
    </p:spTree>
    <p:extLst>
      <p:ext uri="{BB962C8B-B14F-4D97-AF65-F5344CB8AC3E}">
        <p14:creationId xmlns:p14="http://schemas.microsoft.com/office/powerpoint/2010/main" val="206921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3200" dirty="0" smtClean="0"/>
              <a:t>Four sets of interactive breakout sessions</a:t>
            </a:r>
          </a:p>
          <a:p>
            <a:pPr lvl="1"/>
            <a:r>
              <a:rPr lang="en-US" sz="2400" dirty="0" smtClean="0"/>
              <a:t>Some (indicated by *) repeated</a:t>
            </a:r>
          </a:p>
          <a:p>
            <a:r>
              <a:rPr lang="en-US" sz="2800" dirty="0" smtClean="0"/>
              <a:t>Two sets of Posters and Beyond sessions</a:t>
            </a:r>
          </a:p>
          <a:p>
            <a:r>
              <a:rPr lang="en-US" sz="2800" dirty="0" smtClean="0"/>
              <a:t>Birds-of-a-Feather lunch discussions</a:t>
            </a:r>
          </a:p>
          <a:p>
            <a:pPr lvl="1"/>
            <a:r>
              <a:rPr lang="en-US" sz="2400" dirty="0" smtClean="0"/>
              <a:t>See program insert (green), online program</a:t>
            </a:r>
          </a:p>
          <a:p>
            <a:r>
              <a:rPr lang="en-US" sz="2800" dirty="0" smtClean="0"/>
              <a:t>Banquet and awards</a:t>
            </a:r>
          </a:p>
          <a:p>
            <a:pPr lvl="1"/>
            <a:r>
              <a:rPr lang="en-US" sz="2400" dirty="0" smtClean="0"/>
              <a:t>Do not miss – </a:t>
            </a:r>
            <a:r>
              <a:rPr lang="en-US" sz="2400" dirty="0"/>
              <a:t>i</a:t>
            </a:r>
            <a:r>
              <a:rPr lang="en-US" sz="2400" dirty="0" smtClean="0"/>
              <a:t>n this room tomorrow evening!</a:t>
            </a:r>
          </a:p>
          <a:p>
            <a:pPr lvl="1"/>
            <a:r>
              <a:rPr lang="en-US" sz="2400" dirty="0" smtClean="0"/>
              <a:t>Two brief presentations – Ann Watkins, Bob Johnson</a:t>
            </a:r>
          </a:p>
          <a:p>
            <a:pPr lvl="1"/>
            <a:r>
              <a:rPr lang="en-US" sz="2400" dirty="0" smtClean="0"/>
              <a:t>A-mu-sing winners</a:t>
            </a:r>
          </a:p>
          <a:p>
            <a:pPr lvl="1"/>
            <a:r>
              <a:rPr lang="en-US" sz="2400" dirty="0" smtClean="0"/>
              <a:t>Lifetime Achievement Award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0573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2800" dirty="0"/>
              <a:t>Closing session – Dean’s Hall</a:t>
            </a:r>
          </a:p>
          <a:p>
            <a:pPr lvl="1"/>
            <a:r>
              <a:rPr lang="en-US" sz="2400" dirty="0"/>
              <a:t>“What’s Right with Undergraduate Statistics”</a:t>
            </a:r>
          </a:p>
          <a:p>
            <a:pPr lvl="1"/>
            <a:r>
              <a:rPr lang="en-US" sz="2400" dirty="0"/>
              <a:t>Amy, Ann, Chris, Ginger, John G, John H</a:t>
            </a:r>
          </a:p>
          <a:p>
            <a:pPr lvl="1"/>
            <a:r>
              <a:rPr lang="en-US" sz="2400" dirty="0"/>
              <a:t>More optimistic </a:t>
            </a:r>
            <a:r>
              <a:rPr lang="en-US" sz="2400" dirty="0" smtClean="0"/>
              <a:t>title/theme </a:t>
            </a:r>
            <a:r>
              <a:rPr lang="en-US" sz="2400" dirty="0"/>
              <a:t>than opening session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40249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 of coming attractions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30725"/>
          </a:xfrm>
        </p:spPr>
        <p:txBody>
          <a:bodyPr/>
          <a:lstStyle/>
          <a:p>
            <a:r>
              <a:rPr lang="en-US" sz="2800" dirty="0"/>
              <a:t>Closing session – Dean’s Hall</a:t>
            </a:r>
          </a:p>
          <a:p>
            <a:pPr lvl="1"/>
            <a:r>
              <a:rPr lang="en-US" sz="2400" dirty="0"/>
              <a:t>“What’s Right with Undergraduate Statistics”</a:t>
            </a:r>
          </a:p>
          <a:p>
            <a:pPr lvl="1"/>
            <a:r>
              <a:rPr lang="en-US" sz="2400" dirty="0"/>
              <a:t>Amy, Ann, Chris, Ginger, John G, John H</a:t>
            </a:r>
          </a:p>
          <a:p>
            <a:pPr lvl="1"/>
            <a:r>
              <a:rPr lang="en-US" sz="2400" dirty="0"/>
              <a:t>More optimistic theme than opening session</a:t>
            </a:r>
          </a:p>
          <a:p>
            <a:r>
              <a:rPr lang="en-US" sz="3200" dirty="0" smtClean="0"/>
              <a:t>Hallway conversations</a:t>
            </a:r>
          </a:p>
          <a:p>
            <a:pPr lvl="1"/>
            <a:r>
              <a:rPr lang="en-US" sz="2800" dirty="0" smtClean="0"/>
              <a:t>Making connections!</a:t>
            </a:r>
          </a:p>
          <a:p>
            <a:endParaRPr 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294" y="3429000"/>
            <a:ext cx="4005506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 Making connections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connections among statistical ideas</a:t>
            </a:r>
          </a:p>
          <a:p>
            <a:pPr lvl="1"/>
            <a:r>
              <a:rPr lang="en-US" dirty="0" smtClean="0"/>
              <a:t>Randomness in data production, probability model for inference, scope of conclusion</a:t>
            </a:r>
          </a:p>
          <a:p>
            <a:r>
              <a:rPr lang="en-US" dirty="0" smtClean="0"/>
              <a:t>Making connections to applied disciplines</a:t>
            </a:r>
          </a:p>
          <a:p>
            <a:pPr lvl="1"/>
            <a:r>
              <a:rPr lang="en-US" dirty="0" smtClean="0"/>
              <a:t>Students’ major, other application areas</a:t>
            </a:r>
          </a:p>
          <a:p>
            <a:r>
              <a:rPr lang="en-US" dirty="0" smtClean="0"/>
              <a:t>Making connections among courses in an undergraduate program</a:t>
            </a:r>
          </a:p>
          <a:p>
            <a:pPr lvl="1"/>
            <a:r>
              <a:rPr lang="en-US" dirty="0" smtClean="0"/>
              <a:t>Applications, theory, computing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2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 Making connections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mong statistics teachers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t your own institution, across institutions</a:t>
            </a:r>
          </a:p>
          <a:p>
            <a:r>
              <a:rPr lang="en-US" dirty="0" smtClean="0"/>
              <a:t>Among statistics teachers, statistics education researchers, curriculum developers, software developers, … </a:t>
            </a:r>
          </a:p>
          <a:p>
            <a:r>
              <a:rPr lang="en-US" dirty="0"/>
              <a:t>A</a:t>
            </a:r>
            <a:r>
              <a:rPr lang="en-US" dirty="0" smtClean="0"/>
              <a:t>mong statistics teachers in various settings</a:t>
            </a:r>
          </a:p>
          <a:p>
            <a:pPr lvl="1"/>
            <a:r>
              <a:rPr lang="en-US" dirty="0" smtClean="0"/>
              <a:t>K-12, two-year colleges, undergraduate institutions, research universities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2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fun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media challenge </a:t>
            </a:r>
          </a:p>
          <a:p>
            <a:pPr lvl="1"/>
            <a:r>
              <a:rPr lang="en-US" dirty="0" smtClean="0"/>
              <a:t>#USCOTS15</a:t>
            </a:r>
          </a:p>
          <a:p>
            <a:r>
              <a:rPr lang="en-US" dirty="0" smtClean="0"/>
              <a:t>Raft debate</a:t>
            </a:r>
          </a:p>
          <a:p>
            <a:pPr lvl="1"/>
            <a:r>
              <a:rPr lang="en-US" dirty="0" smtClean="0"/>
              <a:t>Kay </a:t>
            </a:r>
            <a:r>
              <a:rPr lang="en-US" dirty="0" err="1" smtClean="0"/>
              <a:t>Endriss</a:t>
            </a:r>
            <a:endParaRPr lang="en-US" dirty="0" smtClean="0"/>
          </a:p>
          <a:p>
            <a:r>
              <a:rPr lang="en-US" dirty="0" smtClean="0"/>
              <a:t>GAISE assessment contributions</a:t>
            </a:r>
          </a:p>
          <a:p>
            <a:pPr lvl="1"/>
            <a:r>
              <a:rPr lang="en-US" dirty="0" smtClean="0"/>
              <a:t>Submit by 3pm on Friday (yellow program insert)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8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PSU Department of Statistics</a:t>
            </a:r>
          </a:p>
          <a:p>
            <a:r>
              <a:rPr lang="en-US" dirty="0" smtClean="0"/>
              <a:t>Dennis Pearl, Director of CAUSE</a:t>
            </a:r>
          </a:p>
          <a:p>
            <a:r>
              <a:rPr lang="en-US" dirty="0" err="1" smtClean="0"/>
              <a:t>Lorey</a:t>
            </a:r>
            <a:r>
              <a:rPr lang="en-US" dirty="0" smtClean="0"/>
              <a:t> </a:t>
            </a:r>
            <a:r>
              <a:rPr lang="en-US" dirty="0" err="1" smtClean="0"/>
              <a:t>Burghard</a:t>
            </a:r>
            <a:r>
              <a:rPr lang="en-US" dirty="0" smtClean="0"/>
              <a:t>, </a:t>
            </a:r>
            <a:r>
              <a:rPr lang="en-US" smtClean="0"/>
              <a:t>Kathy </a:t>
            </a:r>
            <a:r>
              <a:rPr lang="en-US" smtClean="0"/>
              <a:t>Smith</a:t>
            </a:r>
            <a:endParaRPr lang="en-US" dirty="0" smtClean="0"/>
          </a:p>
          <a:p>
            <a:r>
              <a:rPr lang="en-US" dirty="0" smtClean="0"/>
              <a:t>PSU grad students</a:t>
            </a:r>
          </a:p>
          <a:p>
            <a:r>
              <a:rPr lang="en-US" dirty="0" smtClean="0"/>
              <a:t>Breakout sessions: </a:t>
            </a:r>
            <a:r>
              <a:rPr lang="en-US" dirty="0"/>
              <a:t>p</a:t>
            </a:r>
            <a:r>
              <a:rPr lang="en-US" dirty="0" smtClean="0"/>
              <a:t>resenters, reviewers</a:t>
            </a:r>
          </a:p>
          <a:p>
            <a:r>
              <a:rPr lang="en-US" dirty="0" smtClean="0"/>
              <a:t>Posters &amp; Beyond: Jackie Miller, presenters, reviewers</a:t>
            </a:r>
          </a:p>
          <a:p>
            <a:r>
              <a:rPr lang="en-US" dirty="0" smtClean="0"/>
              <a:t>All of you!  (Record attendance this year!)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7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5070</TotalTime>
  <Words>386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Garamond</vt:lpstr>
      <vt:lpstr>Wingdings</vt:lpstr>
      <vt:lpstr>Edge</vt:lpstr>
      <vt:lpstr>Preview of coming attractions (1)</vt:lpstr>
      <vt:lpstr>Preview of coming attractions (2)</vt:lpstr>
      <vt:lpstr>Preview of coming attractions (3)</vt:lpstr>
      <vt:lpstr>Preview of coming attractions (3)</vt:lpstr>
      <vt:lpstr>Theme: Making connections (1)</vt:lpstr>
      <vt:lpstr>Theme: Making connections (2)</vt:lpstr>
      <vt:lpstr>More fun stuff</vt:lpstr>
      <vt:lpstr>Many thanks</vt:lpstr>
    </vt:vector>
  </TitlesOfParts>
  <Company>Cal Poly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USCOTS Opening Session</dc:title>
  <dc:creator>Allan Rossman</dc:creator>
  <cp:lastModifiedBy>Allan Rossman</cp:lastModifiedBy>
  <cp:revision>312</cp:revision>
  <dcterms:created xsi:type="dcterms:W3CDTF">2009-03-26T00:55:02Z</dcterms:created>
  <dcterms:modified xsi:type="dcterms:W3CDTF">2015-05-28T22:19:14Z</dcterms:modified>
</cp:coreProperties>
</file>