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0" r:id="rId1"/>
  </p:sldMasterIdLst>
  <p:notesMasterIdLst>
    <p:notesMasterId r:id="rId19"/>
  </p:notesMasterIdLst>
  <p:sldIdLst>
    <p:sldId id="256" r:id="rId2"/>
    <p:sldId id="267" r:id="rId3"/>
    <p:sldId id="259" r:id="rId4"/>
    <p:sldId id="268" r:id="rId5"/>
    <p:sldId id="264" r:id="rId6"/>
    <p:sldId id="270" r:id="rId7"/>
    <p:sldId id="261" r:id="rId8"/>
    <p:sldId id="271" r:id="rId9"/>
    <p:sldId id="262" r:id="rId10"/>
    <p:sldId id="272" r:id="rId11"/>
    <p:sldId id="260" r:id="rId12"/>
    <p:sldId id="273" r:id="rId13"/>
    <p:sldId id="258" r:id="rId14"/>
    <p:sldId id="276" r:id="rId15"/>
    <p:sldId id="265" r:id="rId16"/>
    <p:sldId id="27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71431-80EE-4707-84B9-5CED313E397E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C75B4-ACF5-4DF1-9174-5482B587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09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C75B4-ACF5-4DF1-9174-5482B587398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7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73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22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10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652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28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25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01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08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76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139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12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77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53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60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344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92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58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Wealth of Activities</a:t>
            </a:r>
            <a:br>
              <a:rPr lang="en-US" dirty="0" smtClean="0"/>
            </a:br>
            <a:r>
              <a:rPr lang="en-US" sz="4000" dirty="0" smtClean="0"/>
              <a:t>from </a:t>
            </a:r>
            <a:r>
              <a:rPr lang="en-US" sz="4000" dirty="0" err="1" smtClean="0"/>
              <a:t>Statway</a:t>
            </a:r>
            <a:r>
              <a:rPr lang="en-US" sz="4000" dirty="0" smtClean="0"/>
              <a:t> and New Math Pathways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Colleen Hosking</a:t>
            </a:r>
          </a:p>
          <a:p>
            <a:r>
              <a:rPr lang="en-US" dirty="0" smtClean="0"/>
              <a:t>Gustavo </a:t>
            </a:r>
            <a:r>
              <a:rPr lang="en-US" dirty="0" err="1" smtClean="0"/>
              <a:t>Cepparo</a:t>
            </a:r>
            <a:endParaRPr lang="en-US" dirty="0" smtClean="0"/>
          </a:p>
          <a:p>
            <a:r>
              <a:rPr lang="en-US" dirty="0" smtClean="0"/>
              <a:t>Mary Parker</a:t>
            </a:r>
          </a:p>
          <a:p>
            <a:r>
              <a:rPr lang="en-US" dirty="0"/>
              <a:t>f</a:t>
            </a:r>
            <a:r>
              <a:rPr lang="en-US" dirty="0" smtClean="0"/>
              <a:t>rom Austin Community College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46518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How do we address all (or enough) of the material we need to cover that day?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20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How do we address all (or enough) of the material we need to cover that day?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Tell the students the objectives.</a:t>
            </a:r>
          </a:p>
          <a:p>
            <a:r>
              <a:rPr lang="en-US" sz="3600" dirty="0" smtClean="0"/>
              <a:t>Summarize what they did learn (with them contributing to the summary discussion.)</a:t>
            </a:r>
          </a:p>
          <a:p>
            <a:pPr marL="0" indent="0">
              <a:buNone/>
            </a:pPr>
            <a:r>
              <a:rPr lang="en-US" sz="3600" dirty="0" smtClean="0"/>
              <a:t>(See our instructor versions of the activities.)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5359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Can I use these activities without purchasing anything?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38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Can I use these activities without purchasing anything?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Yes.    You may use and adapt the Version 1.0 activities.  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See the copyright statements on them.  (Creative Commons license.)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7427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How can I see these activities?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38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How can I see these activities?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Friday afternoon breakout session</a:t>
            </a:r>
          </a:p>
          <a:p>
            <a:pPr marL="0" indent="0">
              <a:buNone/>
            </a:pPr>
            <a:r>
              <a:rPr lang="en-US" sz="3600" dirty="0" smtClean="0"/>
              <a:t>or</a:t>
            </a:r>
          </a:p>
          <a:p>
            <a:pPr marL="0" indent="0">
              <a:buNone/>
            </a:pPr>
            <a:r>
              <a:rPr lang="en-US" sz="3600" dirty="0"/>
              <a:t>c</a:t>
            </a:r>
            <a:r>
              <a:rPr lang="en-US" sz="3600" dirty="0" smtClean="0"/>
              <a:t>ontact one of us for more information and the website with links to the activities.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527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How many activities?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637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How many activities?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It depends on how you count.     </a:t>
            </a:r>
          </a:p>
          <a:p>
            <a:pPr marL="0" indent="0">
              <a:buNone/>
            </a:pPr>
            <a:r>
              <a:rPr lang="en-US" sz="3600" dirty="0" smtClean="0"/>
              <a:t>There are activities for all the standard topics in an Introductory Statistics course.</a:t>
            </a:r>
          </a:p>
          <a:p>
            <a:pPr marL="0" indent="0">
              <a:buNone/>
            </a:pPr>
            <a:r>
              <a:rPr lang="en-US" sz="3600" dirty="0" smtClean="0"/>
              <a:t>We have a handout with a Table of Contents of the course and also with a list of activities.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53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How can I get my students to really engage in group work?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786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How can I get my students to really engage in group work?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2"/>
                </a:solidFill>
              </a:rPr>
              <a:t>In </a:t>
            </a:r>
            <a:r>
              <a:rPr lang="en-US" sz="4000" dirty="0" err="1" smtClean="0">
                <a:solidFill>
                  <a:schemeClr val="tx2"/>
                </a:solidFill>
              </a:rPr>
              <a:t>Statway</a:t>
            </a:r>
            <a:r>
              <a:rPr lang="en-US" sz="4000" dirty="0" smtClean="0">
                <a:solidFill>
                  <a:schemeClr val="tx2"/>
                </a:solidFill>
              </a:rPr>
              <a:t>, we use  “Rich Tasks”     </a:t>
            </a:r>
          </a:p>
          <a:p>
            <a:r>
              <a:rPr lang="en-US" sz="4000" dirty="0" smtClean="0">
                <a:solidFill>
                  <a:schemeClr val="tx2"/>
                </a:solidFill>
              </a:rPr>
              <a:t>Real-life context</a:t>
            </a:r>
          </a:p>
          <a:p>
            <a:r>
              <a:rPr lang="en-US" sz="4000" dirty="0" smtClean="0">
                <a:solidFill>
                  <a:schemeClr val="tx2"/>
                </a:solidFill>
              </a:rPr>
              <a:t>Somewhat open-ended question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207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How do I keep students from getting frustrated with “Rich Tasks?”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32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How do I keep students from getting frustrated with “Rich Tasks?”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Carefully designed scaffolding questions.</a:t>
            </a:r>
          </a:p>
          <a:p>
            <a:r>
              <a:rPr lang="en-US" sz="3600" dirty="0" smtClean="0"/>
              <a:t>Frequent checking in – often as short full-class discussion and summaries.   </a:t>
            </a:r>
            <a:br>
              <a:rPr lang="en-US" sz="3600" dirty="0" smtClean="0"/>
            </a:br>
            <a:r>
              <a:rPr lang="en-US" sz="3600" dirty="0" smtClean="0"/>
              <a:t>(And the teacher has a list of ideas / concepts to highlight in the summaries.)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45661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How do we move through the required material in the course with these activities?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86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How do we move through the required material in the course with these activities?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Careful planning of time for each part of the activity</a:t>
            </a:r>
          </a:p>
          <a:p>
            <a:r>
              <a:rPr lang="en-US" sz="3600" dirty="0" smtClean="0"/>
              <a:t>As a full class, we summarize fairly frequently</a:t>
            </a:r>
          </a:p>
          <a:p>
            <a:r>
              <a:rPr lang="en-US" sz="3600" dirty="0" smtClean="0"/>
              <a:t>Directed reading assignments</a:t>
            </a:r>
          </a:p>
          <a:p>
            <a:r>
              <a:rPr lang="en-US" sz="3600" dirty="0" smtClean="0"/>
              <a:t>Homework designed to reinforce the ideas in the activities.</a:t>
            </a:r>
          </a:p>
        </p:txBody>
      </p:sp>
    </p:spTree>
    <p:extLst>
      <p:ext uri="{BB962C8B-B14F-4D97-AF65-F5344CB8AC3E}">
        <p14:creationId xmlns:p14="http://schemas.microsoft.com/office/powerpoint/2010/main" val="2087442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 “rich </a:t>
            </a:r>
            <a:r>
              <a:rPr lang="en-US" sz="5400" dirty="0"/>
              <a:t>t</a:t>
            </a:r>
            <a:r>
              <a:rPr lang="en-US" sz="5400" dirty="0" smtClean="0"/>
              <a:t>ask” for every lesson??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318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 “rich task” for every lesson??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The “rich task” sets the framework for the discussion.   </a:t>
            </a:r>
          </a:p>
          <a:p>
            <a:pPr marL="0" indent="0">
              <a:buNone/>
            </a:pPr>
            <a:r>
              <a:rPr lang="en-US" sz="3600" dirty="0" smtClean="0"/>
              <a:t>One or two additional lessons may follow up with that same task.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616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89</TotalTime>
  <Words>387</Words>
  <Application>Microsoft Office PowerPoint</Application>
  <PresentationFormat>Custom</PresentationFormat>
  <Paragraphs>46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Parallax</vt:lpstr>
      <vt:lpstr>A Wealth of Activities from Statway and New Math Pathways </vt:lpstr>
      <vt:lpstr>How can I get my students to really engage in group work?</vt:lpstr>
      <vt:lpstr>How can I get my students to really engage in group work?</vt:lpstr>
      <vt:lpstr>How do I keep students from getting frustrated with “Rich Tasks?”</vt:lpstr>
      <vt:lpstr>How do I keep students from getting frustrated with “Rich Tasks?”</vt:lpstr>
      <vt:lpstr>How do we move through the required material in the course with these activities?</vt:lpstr>
      <vt:lpstr>How do we move through the required material in the course with these activities?</vt:lpstr>
      <vt:lpstr>A “rich task” for every lesson??</vt:lpstr>
      <vt:lpstr>A “rich task” for every lesson??</vt:lpstr>
      <vt:lpstr>How do we address all (or enough) of the material we need to cover that day?</vt:lpstr>
      <vt:lpstr>How do we address all (or enough) of the material we need to cover that day?</vt:lpstr>
      <vt:lpstr>Can I use these activities without purchasing anything?</vt:lpstr>
      <vt:lpstr>Can I use these activities without purchasing anything?</vt:lpstr>
      <vt:lpstr>How can I see these activities?</vt:lpstr>
      <vt:lpstr>How can I see these activities?</vt:lpstr>
      <vt:lpstr>How many activities?</vt:lpstr>
      <vt:lpstr>How many activities?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Wealth of Activities from Statway and New Math Pathways</dc:title>
  <dc:creator>Mary Parker</dc:creator>
  <cp:lastModifiedBy>Allan Rossman</cp:lastModifiedBy>
  <cp:revision>21</cp:revision>
  <dcterms:created xsi:type="dcterms:W3CDTF">2013-05-16T12:49:25Z</dcterms:created>
  <dcterms:modified xsi:type="dcterms:W3CDTF">2013-05-16T17:33:39Z</dcterms:modified>
</cp:coreProperties>
</file>