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2" r:id="rId2"/>
    <p:sldId id="257" r:id="rId3"/>
    <p:sldId id="256" r:id="rId4"/>
    <p:sldId id="266" r:id="rId5"/>
    <p:sldId id="273" r:id="rId6"/>
    <p:sldId id="276" r:id="rId7"/>
    <p:sldId id="278" r:id="rId8"/>
    <p:sldId id="274" r:id="rId9"/>
    <p:sldId id="271" r:id="rId10"/>
    <p:sldId id="265" r:id="rId11"/>
    <p:sldId id="279" r:id="rId12"/>
    <p:sldId id="268" r:id="rId13"/>
    <p:sldId id="270" r:id="rId14"/>
    <p:sldId id="277" r:id="rId15"/>
    <p:sldId id="280" r:id="rId16"/>
    <p:sldId id="283" r:id="rId17"/>
    <p:sldId id="284" r:id="rId18"/>
    <p:sldId id="285" r:id="rId19"/>
    <p:sldId id="281" r:id="rId20"/>
    <p:sldId id="286" r:id="rId21"/>
    <p:sldId id="287" r:id="rId22"/>
  </p:sldIdLst>
  <p:sldSz cx="9144000" cy="6858000" type="screen4x3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omic Sans MS" pitchFamily="66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000"/>
    <a:srgbClr val="000000"/>
    <a:srgbClr val="CC6600"/>
    <a:srgbClr val="1E0000"/>
    <a:srgbClr val="FDAA03"/>
    <a:srgbClr val="FEA402"/>
    <a:srgbClr val="FFFFCC"/>
    <a:srgbClr val="140000"/>
    <a:srgbClr val="0A0000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9400" autoAdjust="0"/>
    <p:restoredTop sz="95082" autoAdjust="0"/>
  </p:normalViewPr>
  <p:slideViewPr>
    <p:cSldViewPr>
      <p:cViewPr varScale="1">
        <p:scale>
          <a:sx n="57" d="100"/>
          <a:sy n="57" d="100"/>
        </p:scale>
        <p:origin x="-86" y="-3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0232-3C85-40FF-93B6-8109AE636278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40722-D7C0-427F-B23B-DF64E88D60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24820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9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professionals, academics, teachers, teacher educators and </a:t>
            </a:r>
            <a:r>
              <a:rPr lang="en-NZ" dirty="0" err="1" smtClean="0"/>
              <a:t>delevelopers</a:t>
            </a:r>
            <a:r>
              <a:rPr lang="en-NZ" dirty="0" smtClean="0"/>
              <a:t>, officials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8B90-F058-4339-9981-3EFB0734681D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0395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C8B90-F058-4339-9981-3EFB0734681D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448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40722-D7C0-427F-B23B-DF64E88D60E5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946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706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559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158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43849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019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835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997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58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944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247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89A0-046C-4E48-8545-DF7874F237EC}" type="datetimeFigureOut">
              <a:rPr lang="en-NZ" smtClean="0"/>
              <a:t>17/05/2013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87EA9-00BF-442C-9DFE-E26628FA0A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5754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1150009.JPG"/>
          <p:cNvPicPr>
            <a:picLocks noChangeAspect="1"/>
          </p:cNvPicPr>
          <p:nvPr userDrawn="1"/>
        </p:nvPicPr>
        <p:blipFill rotWithShape="1">
          <a:blip r:embed="rId13" cstate="print"/>
          <a:srcRect l="5434" t="2765" r="7542" b="9527"/>
          <a:stretch/>
        </p:blipFill>
        <p:spPr>
          <a:xfrm>
            <a:off x="0" y="-36000"/>
            <a:ext cx="9144000" cy="69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effectLst>
            <a:outerShdw blurRad="50800" dist="50800" dir="5400000" algn="ctr" rotWithShape="0">
              <a:srgbClr val="280000"/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effectLst>
            <a:outerShdw blurRad="50800" dist="50800" dir="5400000" algn="ctr" rotWithShape="0">
              <a:srgbClr val="280000"/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D989A0-046C-4E48-8545-DF7874F237EC}" type="datetimeFigureOut">
              <a:rPr lang="en-NZ" smtClean="0"/>
              <a:pPr/>
              <a:t>17/05/2013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A087EA9-00BF-442C-9DFE-E26628FA0AC8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48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0" fontAlgn="base" latinLnBrk="0" hangingPunct="0">
        <a:spcBef>
          <a:spcPct val="0"/>
        </a:spcBef>
        <a:spcAft>
          <a:spcPct val="0"/>
        </a:spcAft>
        <a:buNone/>
        <a:defRPr lang="en-NZ" sz="5400" b="1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4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530" y="1521067"/>
            <a:ext cx="4037152" cy="5774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/>
          <a:lstStyle/>
          <a:p>
            <a:r>
              <a:rPr lang="en-NZ" dirty="0" smtClean="0">
                <a:solidFill>
                  <a:schemeClr val="bg1"/>
                </a:solidFill>
              </a:rPr>
              <a:t>Chris Wild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552" y="4293096"/>
            <a:ext cx="6400800" cy="1752600"/>
          </a:xfrm>
        </p:spPr>
        <p:txBody>
          <a:bodyPr/>
          <a:lstStyle/>
          <a:p>
            <a:r>
              <a:rPr lang="en-NZ" dirty="0" smtClean="0">
                <a:solidFill>
                  <a:schemeClr val="bg1"/>
                </a:solidFill>
              </a:rPr>
              <a:t>University of Auckland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New Zealand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999" cy="1241915"/>
          </a:xfrm>
          <a:prstGeom prst="rect">
            <a:avLst/>
          </a:prstGeom>
          <a:solidFill>
            <a:srgbClr val="081422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chemeClr val="bg1"/>
                </a:solidFill>
              </a:rPr>
              <a:t>Change-Alternatives</a:t>
            </a: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1915"/>
            <a:ext cx="9187140" cy="5594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4941168"/>
            <a:ext cx="1608325" cy="461665"/>
          </a:xfrm>
          <a:prstGeom prst="rect">
            <a:avLst/>
          </a:prstGeom>
          <a:effectLst>
            <a:outerShdw blurRad="50800" dist="50800" dir="5400000" algn="ctr" rotWithShape="0">
              <a:srgbClr val="081422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2400" b="1" dirty="0" smtClean="0">
                <a:solidFill>
                  <a:schemeClr val="bg1"/>
                </a:solidFill>
                <a:latin typeface="+mn-lt"/>
              </a:rPr>
              <a:t>Irrelevance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108" y="1124744"/>
            <a:ext cx="1601721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81422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Sliding</a:t>
            </a:r>
            <a:endParaRPr lang="en-NZ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712" y="3861048"/>
            <a:ext cx="1112356" cy="5232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81422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NZ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nto …</a:t>
            </a:r>
            <a:endParaRPr lang="en-NZ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2852936"/>
            <a:ext cx="3204916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81422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NZ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 slippery slope</a:t>
            </a:r>
            <a:endParaRPr lang="en-NZ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1997607"/>
            <a:ext cx="1273810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81422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down</a:t>
            </a:r>
            <a:endParaRPr lang="en-NZ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21347" y="6502738"/>
            <a:ext cx="22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</a:t>
            </a:r>
            <a:endParaRPr lang="en-NZ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0D7F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6 -7.40741E-7 L 0.03368 0.0745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3727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0D7F4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6 -2.59259E-6 L 0.08924 0.0835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416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38889E-6 -3.33333E-6 C 0.00955 -0.00764 0.02222 -0.00046 0.03056 0.01551 C 0.03733 0.03287 0.03629 0.05278 0.02691 0.05949 C 0.01788 0.0676 0.01719 0.08565 0.02483 0.10278 C 0.03229 0.11945 0.04497 0.12755 0.05434 0.12061 " pathEditMode="relative" rAng="3540991" ptsTypes="fffff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" y="597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5139 0.01366 L -0.03437 0.06065 C -0.03212 0.06875 -0.0276 0.07778 -0.01285 0.09236 C 0.00087 0.10741 0.01007 0.11435 0.01684 0.11528 L 0.06545 0.13866 " pathEditMode="relative" rAng="2320138" ptsTypes="FffFF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74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path" presetSubtype="0" accel="50000" decel="5000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5.55556E-7 7.40741E-7 L 0.05312 0.03102 C 0.0658 0.03773 0.08177 0.05093 0.09792 0.06458 C 0.11667 0.08032 0.13177 0.09305 0.1408 0.10463 L 0.18715 0.15833 " pathEditMode="relative" rAng="1933446" ptsTypes="FffFF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53" y="72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2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5" grpId="1"/>
      <p:bldP spid="5" grpId="2"/>
      <p:bldP spid="7" grpId="0"/>
      <p:bldP spid="7" grpId="1"/>
      <p:bldP spid="9" grpId="0"/>
      <p:bldP spid="9" grpId="1"/>
      <p:bldP spid="11" grpId="0"/>
      <p:bldP spid="11" grpId="2"/>
      <p:bldP spid="12" grpId="0"/>
      <p:bldP spid="12" grpId="1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</a:t>
            </a:r>
            <a:r>
              <a:rPr lang="en-US" dirty="0"/>
              <a:t>involves </a:t>
            </a:r>
            <a:r>
              <a:rPr lang="en-US" dirty="0" smtClean="0"/>
              <a:t>risks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rgbClr val="000000">
              <a:alpha val="20000"/>
            </a:srgbClr>
          </a:solidFill>
        </p:spPr>
        <p:txBody>
          <a:bodyPr>
            <a:normAutofit/>
          </a:bodyPr>
          <a:lstStyle/>
          <a:p>
            <a:r>
              <a:rPr lang="en-US" sz="4100" dirty="0"/>
              <a:t>Teachers can </a:t>
            </a:r>
            <a:r>
              <a:rPr lang="en-US" sz="4100" dirty="0" smtClean="0"/>
              <a:t>learn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Anything  </a:t>
            </a:r>
            <a:r>
              <a:rPr lang="en-US" dirty="0"/>
              <a:t>is </a:t>
            </a:r>
            <a:r>
              <a:rPr lang="en-US" dirty="0" smtClean="0"/>
              <a:t>creaky at first</a:t>
            </a:r>
            <a:endParaRPr lang="en-US" dirty="0"/>
          </a:p>
          <a:p>
            <a:pPr>
              <a:spcBef>
                <a:spcPts val="3600"/>
              </a:spcBef>
            </a:pPr>
            <a:r>
              <a:rPr lang="en-US" dirty="0" smtClean="0"/>
              <a:t>If wait for adequate formal education ...</a:t>
            </a:r>
          </a:p>
          <a:p>
            <a:pPr marL="857250" lvl="2" indent="0">
              <a:buNone/>
            </a:pPr>
            <a:r>
              <a:rPr lang="en-US" sz="3600" dirty="0" smtClean="0"/>
              <a:t>It’ll be the </a:t>
            </a:r>
            <a:r>
              <a:rPr lang="en-US" sz="3600" dirty="0"/>
              <a:t>next millennium </a:t>
            </a:r>
            <a:endParaRPr lang="en-US" sz="3600" dirty="0" smtClean="0"/>
          </a:p>
          <a:p>
            <a:pPr marL="857250" lvl="2" indent="0">
              <a:buNone/>
            </a:pPr>
            <a:r>
              <a:rPr lang="en-US" sz="3600" dirty="0" smtClean="0"/>
              <a:t>&amp; the new learning will be outdated</a:t>
            </a:r>
            <a:endParaRPr lang="en-US" sz="3600" dirty="0"/>
          </a:p>
        </p:txBody>
      </p:sp>
      <p:pic>
        <p:nvPicPr>
          <p:cNvPr id="2" name="1-30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9318" y="6641778"/>
            <a:ext cx="243682" cy="2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8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Change-Needs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15616" y="1844824"/>
            <a:ext cx="7632848" cy="4320480"/>
          </a:xfrm>
          <a:solidFill>
            <a:srgbClr val="0A0000">
              <a:alpha val="20000"/>
            </a:srgbClr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b="1" dirty="0" smtClean="0"/>
              <a:t>Debating</a:t>
            </a:r>
            <a:r>
              <a:rPr lang="en-US" dirty="0" smtClean="0"/>
              <a:t> </a:t>
            </a:r>
            <a:r>
              <a:rPr lang="en-US" dirty="0"/>
              <a:t>values and priorities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Blank-slate </a:t>
            </a:r>
            <a:r>
              <a:rPr lang="en-US" b="1" dirty="0" smtClean="0"/>
              <a:t>thinking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b="1" dirty="0" smtClean="0"/>
              <a:t>Enabling </a:t>
            </a:r>
            <a:r>
              <a:rPr lang="en-US" b="1" dirty="0"/>
              <a:t>technology</a:t>
            </a:r>
          </a:p>
          <a:p>
            <a:pPr>
              <a:spcBef>
                <a:spcPts val="1800"/>
              </a:spcBef>
            </a:pPr>
            <a:r>
              <a:rPr lang="en-US" b="1" dirty="0" smtClean="0"/>
              <a:t>Research on students </a:t>
            </a:r>
            <a:r>
              <a:rPr lang="en-US" b="1" dirty="0"/>
              <a:t>and </a:t>
            </a:r>
            <a:r>
              <a:rPr lang="en-US" b="1" dirty="0" smtClean="0"/>
              <a:t>teachers</a:t>
            </a:r>
          </a:p>
          <a:p>
            <a:pPr>
              <a:spcBef>
                <a:spcPts val="1800"/>
              </a:spcBef>
            </a:pPr>
            <a:r>
              <a:rPr lang="en-US" b="1" dirty="0" smtClean="0"/>
              <a:t>Enabling pedagogy </a:t>
            </a:r>
            <a:r>
              <a:rPr lang="en-US" sz="2400" dirty="0" smtClean="0"/>
              <a:t>(</a:t>
            </a:r>
            <a:r>
              <a:rPr lang="en-US" sz="2400" dirty="0" err="1" smtClean="0"/>
              <a:t>incl</a:t>
            </a:r>
            <a:r>
              <a:rPr lang="en-US" sz="2400" dirty="0" smtClean="0"/>
              <a:t> new forms of assessment)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b="1" dirty="0"/>
              <a:t>Evaluative research</a:t>
            </a:r>
          </a:p>
        </p:txBody>
      </p:sp>
    </p:spTree>
    <p:extLst>
      <p:ext uri="{BB962C8B-B14F-4D97-AF65-F5344CB8AC3E}">
        <p14:creationId xmlns:p14="http://schemas.microsoft.com/office/powerpoint/2010/main" val="18943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2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03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154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55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86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3388" y="1528693"/>
            <a:ext cx="4968552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NZ" sz="6000" b="1" dirty="0" smtClean="0">
                <a:solidFill>
                  <a:srgbClr val="320000"/>
                </a:solidFill>
                <a:ea typeface="+mj-ea"/>
                <a:cs typeface="+mj-cs"/>
              </a:rPr>
              <a:t>To have it all …</a:t>
            </a:r>
            <a:endParaRPr lang="en-NZ" sz="2000" dirty="0">
              <a:solidFill>
                <a:srgbClr val="3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Change-Needs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63688" y="2766936"/>
            <a:ext cx="5544616" cy="2390256"/>
          </a:xfrm>
          <a:solidFill>
            <a:srgbClr val="0A0000">
              <a:alpha val="20000"/>
            </a:srgbClr>
          </a:solidFill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Debating</a:t>
            </a:r>
            <a:r>
              <a:rPr lang="en-US" sz="2400" dirty="0" smtClean="0"/>
              <a:t> </a:t>
            </a:r>
            <a:r>
              <a:rPr lang="en-US" sz="2400" dirty="0"/>
              <a:t>values and priorities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Blank-slate </a:t>
            </a:r>
            <a:r>
              <a:rPr lang="en-US" sz="2400" b="1" dirty="0" smtClean="0"/>
              <a:t>thinking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b="1" dirty="0" smtClean="0"/>
              <a:t>Enabling </a:t>
            </a:r>
            <a:r>
              <a:rPr lang="en-US" sz="2400" b="1" dirty="0"/>
              <a:t>technology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Research on students </a:t>
            </a:r>
            <a:r>
              <a:rPr lang="en-US" sz="2400" b="1" dirty="0"/>
              <a:t>and </a:t>
            </a:r>
            <a:r>
              <a:rPr lang="en-US" sz="2400" b="1" dirty="0" smtClean="0"/>
              <a:t>teachers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Enabling pedagogy </a:t>
            </a:r>
            <a:r>
              <a:rPr lang="en-US" sz="1800" dirty="0" smtClean="0"/>
              <a:t>(</a:t>
            </a:r>
            <a:r>
              <a:rPr lang="en-US" sz="1800" dirty="0" err="1" smtClean="0"/>
              <a:t>incl</a:t>
            </a:r>
            <a:r>
              <a:rPr lang="en-US" sz="1800" dirty="0" smtClean="0"/>
              <a:t> new assessment)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b="1" dirty="0"/>
              <a:t>Evaluative research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3728" y="1484784"/>
            <a:ext cx="4968552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NZ" sz="6000" b="1" dirty="0" smtClean="0">
                <a:solidFill>
                  <a:schemeClr val="bg1"/>
                </a:solidFill>
                <a:ea typeface="+mj-ea"/>
                <a:cs typeface="+mj-cs"/>
              </a:rPr>
              <a:t>To have it all …</a:t>
            </a: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1640" y="5301207"/>
            <a:ext cx="6768752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NZ" sz="6000" b="1" dirty="0" smtClean="0">
                <a:solidFill>
                  <a:schemeClr val="bg1"/>
                </a:solidFill>
                <a:ea typeface="+mj-ea"/>
                <a:cs typeface="+mj-cs"/>
              </a:rPr>
              <a:t>you have to do it all</a:t>
            </a:r>
            <a:endParaRPr lang="en-NZ" sz="2000" dirty="0">
              <a:solidFill>
                <a:schemeClr val="bg1"/>
              </a:solidFill>
            </a:endParaRPr>
          </a:p>
        </p:txBody>
      </p:sp>
      <p:pic>
        <p:nvPicPr>
          <p:cNvPr id="9" name="3-2mins.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2145" y="6621230"/>
            <a:ext cx="243682" cy="2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903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  <p:bldP spid="3" grpId="0"/>
      <p:bldP spid="8" grpId="0" uiExpand="1" animBg="1"/>
      <p:bldP spid="2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41231" y="1938098"/>
            <a:ext cx="9144000" cy="32403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NZ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9600" dirty="0" smtClean="0">
                <a:solidFill>
                  <a:srgbClr val="320000"/>
                </a:solidFill>
              </a:rPr>
              <a:t>Systems change is political</a:t>
            </a:r>
            <a:endParaRPr lang="en-NZ" sz="9600" dirty="0">
              <a:solidFill>
                <a:srgbClr val="3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Change-Realities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729471" y="5589240"/>
            <a:ext cx="7632848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Z" dirty="0" smtClean="0"/>
              <a:t>More about people than “science”</a:t>
            </a:r>
            <a:endParaRPr lang="en-NZ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-26105" y="1916832"/>
            <a:ext cx="9144000" cy="32403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NZ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9600" dirty="0" smtClean="0"/>
              <a:t>Systems change is political</a:t>
            </a:r>
            <a:endParaRPr lang="en-NZ" sz="9600" dirty="0"/>
          </a:p>
        </p:txBody>
      </p:sp>
    </p:spTree>
    <p:extLst>
      <p:ext uri="{BB962C8B-B14F-4D97-AF65-F5344CB8AC3E}">
        <p14:creationId xmlns:p14="http://schemas.microsoft.com/office/powerpoint/2010/main" val="38714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86" y="25996"/>
            <a:ext cx="1800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NZ" sz="4000" b="1" dirty="0" smtClean="0">
                <a:solidFill>
                  <a:srgbClr val="320000"/>
                </a:solidFill>
              </a:rPr>
              <a:t>Build …</a:t>
            </a:r>
            <a:endParaRPr lang="en-NZ" sz="4000" b="1" dirty="0">
              <a:solidFill>
                <a:srgbClr val="3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 by Consensus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9386" y="1772816"/>
            <a:ext cx="9104614" cy="4741987"/>
          </a:xfrm>
        </p:spPr>
        <p:txBody>
          <a:bodyPr/>
          <a:lstStyle/>
          <a:p>
            <a:r>
              <a:rPr lang="en-NZ" sz="4400" dirty="0" smtClean="0"/>
              <a:t>Group with all stakeholder sectors</a:t>
            </a:r>
            <a:endParaRPr lang="en-NZ" dirty="0" smtClean="0"/>
          </a:p>
          <a:p>
            <a:pPr>
              <a:spcBef>
                <a:spcPts val="3600"/>
              </a:spcBef>
            </a:pPr>
            <a:r>
              <a:rPr lang="en-NZ" dirty="0" smtClean="0"/>
              <a:t>Not all worked out beforehand</a:t>
            </a:r>
          </a:p>
          <a:p>
            <a:pPr lvl="1"/>
            <a:r>
              <a:rPr lang="en-NZ" dirty="0" smtClean="0"/>
              <a:t>Group must own decisions</a:t>
            </a:r>
          </a:p>
          <a:p>
            <a:pPr lvl="2"/>
            <a:r>
              <a:rPr lang="en-NZ" dirty="0" smtClean="0"/>
              <a:t>Not be “sold” </a:t>
            </a:r>
            <a:endParaRPr lang="en-NZ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800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NZ" sz="4000" b="1" dirty="0" smtClean="0">
                <a:solidFill>
                  <a:srgbClr val="FDAA03"/>
                </a:solidFill>
              </a:rPr>
              <a:t>Build …</a:t>
            </a:r>
            <a:endParaRPr lang="en-NZ" sz="4000" b="1" dirty="0">
              <a:solidFill>
                <a:srgbClr val="FDA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Change-Alliances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395536" y="1556793"/>
            <a:ext cx="8640960" cy="4032448"/>
          </a:xfrm>
        </p:spPr>
        <p:txBody>
          <a:bodyPr/>
          <a:lstStyle/>
          <a:p>
            <a:r>
              <a:rPr lang="en-NZ" dirty="0" smtClean="0"/>
              <a:t>Became trusted and relied on</a:t>
            </a:r>
          </a:p>
          <a:p>
            <a:pPr lvl="1"/>
            <a:r>
              <a:rPr lang="en-NZ" sz="4000" dirty="0" smtClean="0"/>
              <a:t>by the major decision-owners</a:t>
            </a:r>
          </a:p>
          <a:p>
            <a:pPr lvl="2"/>
            <a:r>
              <a:rPr lang="en-NZ" sz="3600" dirty="0"/>
              <a:t> </a:t>
            </a:r>
            <a:r>
              <a:rPr lang="en-NZ" sz="3600" dirty="0" smtClean="0"/>
              <a:t>especially officials</a:t>
            </a:r>
            <a:endParaRPr lang="en-NZ" sz="3600" dirty="0"/>
          </a:p>
        </p:txBody>
      </p:sp>
      <p:sp>
        <p:nvSpPr>
          <p:cNvPr id="6" name="Rectangle 5"/>
          <p:cNvSpPr/>
          <p:nvPr/>
        </p:nvSpPr>
        <p:spPr>
          <a:xfrm>
            <a:off x="39386" y="25996"/>
            <a:ext cx="1800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NZ" sz="4000" b="1" dirty="0" smtClean="0">
                <a:solidFill>
                  <a:srgbClr val="320000"/>
                </a:solidFill>
              </a:rPr>
              <a:t>Build …</a:t>
            </a:r>
            <a:endParaRPr lang="en-NZ" sz="4000" b="1" dirty="0">
              <a:solidFill>
                <a:srgbClr val="32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800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NZ" sz="4000" b="1" dirty="0" smtClean="0">
                <a:solidFill>
                  <a:srgbClr val="FDAA03"/>
                </a:solidFill>
              </a:rPr>
              <a:t>Build …</a:t>
            </a:r>
            <a:endParaRPr lang="en-NZ" sz="4000" b="1" dirty="0">
              <a:solidFill>
                <a:srgbClr val="FDA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46070" y="1767549"/>
            <a:ext cx="9144000" cy="36591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lang="en-NZ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4200"/>
              </a:spcBef>
            </a:pPr>
            <a:r>
              <a:rPr lang="en-NZ" sz="11000" smtClean="0">
                <a:solidFill>
                  <a:srgbClr val="320000"/>
                </a:solidFill>
              </a:rPr>
              <a:t>Change Hearts</a:t>
            </a:r>
            <a:br>
              <a:rPr lang="en-NZ" sz="11000" smtClean="0">
                <a:solidFill>
                  <a:srgbClr val="320000"/>
                </a:solidFill>
              </a:rPr>
            </a:br>
            <a:r>
              <a:rPr lang="en-NZ" sz="11000" smtClean="0">
                <a:solidFill>
                  <a:srgbClr val="320000"/>
                </a:solidFill>
              </a:rPr>
              <a:t> and Minds</a:t>
            </a:r>
            <a:endParaRPr lang="en-NZ" sz="11000">
              <a:solidFill>
                <a:srgbClr val="3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63" y="12725"/>
            <a:ext cx="1728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NZ" sz="4000" b="1" dirty="0" smtClean="0">
                <a:solidFill>
                  <a:srgbClr val="320000"/>
                </a:solidFill>
              </a:rPr>
              <a:t>Then …</a:t>
            </a:r>
            <a:endParaRPr lang="en-NZ" sz="4000" b="1" dirty="0">
              <a:solidFill>
                <a:srgbClr val="3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700213"/>
            <a:ext cx="9144000" cy="3659187"/>
          </a:xfrm>
          <a:effectLst/>
        </p:spPr>
        <p:txBody>
          <a:bodyPr/>
          <a:lstStyle/>
          <a:p>
            <a:pPr>
              <a:spcBef>
                <a:spcPts val="4200"/>
              </a:spcBef>
            </a:pPr>
            <a:r>
              <a:rPr lang="en-NZ" sz="11000" dirty="0" smtClean="0"/>
              <a:t>Change Hearts</a:t>
            </a:r>
            <a:br>
              <a:rPr lang="en-NZ" sz="11000" dirty="0" smtClean="0"/>
            </a:br>
            <a:r>
              <a:rPr lang="en-NZ" sz="11000" dirty="0" smtClean="0"/>
              <a:t> and Minds</a:t>
            </a:r>
            <a:endParaRPr lang="en-NZ" sz="11000" dirty="0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5876925"/>
            <a:ext cx="8229600" cy="6381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NZ" dirty="0" smtClean="0"/>
              <a:t>… leading from a compelling vision</a:t>
            </a:r>
            <a:endParaRPr lang="en-NZ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728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NZ" sz="4000" b="1" dirty="0" smtClean="0">
                <a:solidFill>
                  <a:srgbClr val="FDAA03"/>
                </a:solidFill>
              </a:rPr>
              <a:t>Then …</a:t>
            </a:r>
            <a:endParaRPr lang="en-NZ" sz="4000" b="1" dirty="0">
              <a:solidFill>
                <a:srgbClr val="FDAA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 History</a:t>
            </a:r>
            <a:endParaRPr lang="en-NZ" dirty="0"/>
          </a:p>
        </p:txBody>
      </p:sp>
      <p:grpSp>
        <p:nvGrpSpPr>
          <p:cNvPr id="4" name="Group 3"/>
          <p:cNvGrpSpPr/>
          <p:nvPr/>
        </p:nvGrpSpPr>
        <p:grpSpPr>
          <a:xfrm>
            <a:off x="2298566" y="373842"/>
            <a:ext cx="4563809" cy="943878"/>
            <a:chOff x="2339752" y="836712"/>
            <a:chExt cx="4563809" cy="943878"/>
          </a:xfrm>
        </p:grpSpPr>
        <p:sp>
          <p:nvSpPr>
            <p:cNvPr id="5" name="Rectangle 4"/>
            <p:cNvSpPr/>
            <p:nvPr/>
          </p:nvSpPr>
          <p:spPr>
            <a:xfrm>
              <a:off x="2380848" y="857260"/>
              <a:ext cx="452271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Z" sz="5400" b="1" dirty="0">
                  <a:solidFill>
                    <a:srgbClr val="320000"/>
                  </a:solidFill>
                  <a:ea typeface="+mj-ea"/>
                  <a:cs typeface="+mj-cs"/>
                </a:rPr>
                <a:t>Change History</a:t>
              </a:r>
              <a:endParaRPr lang="en-NZ" dirty="0">
                <a:solidFill>
                  <a:srgbClr val="32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339752" y="836712"/>
              <a:ext cx="452271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Z" sz="5400" b="1" dirty="0">
                  <a:solidFill>
                    <a:prstClr val="white"/>
                  </a:solidFill>
                  <a:ea typeface="+mj-ea"/>
                  <a:cs typeface="+mj-cs"/>
                </a:rPr>
                <a:t>Change History</a:t>
              </a:r>
              <a:endParaRPr lang="en-NZ" dirty="0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69160"/>
          </a:xfrm>
          <a:solidFill>
            <a:srgbClr val="1E0000">
              <a:alpha val="14902"/>
            </a:srgbClr>
          </a:solidFill>
          <a:effectLst/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NZ" dirty="0" smtClean="0"/>
              <a:t>Have turned teachers’ lives upside down</a:t>
            </a:r>
          </a:p>
          <a:p>
            <a:r>
              <a:rPr lang="en-NZ" dirty="0" smtClean="0"/>
              <a:t>Despite pressure of high-stakes assessments &amp; league tables</a:t>
            </a:r>
          </a:p>
          <a:p>
            <a:pPr lvl="1"/>
            <a:r>
              <a:rPr lang="en-NZ" dirty="0" smtClean="0"/>
              <a:t>Support &amp; development inadequate</a:t>
            </a:r>
          </a:p>
          <a:p>
            <a:pPr lvl="1"/>
            <a:r>
              <a:rPr lang="en-NZ" dirty="0" smtClean="0"/>
              <a:t>Resources inadequate</a:t>
            </a:r>
          </a:p>
          <a:p>
            <a:pPr marL="0" indent="0">
              <a:buNone/>
            </a:pPr>
            <a:r>
              <a:rPr lang="en-NZ" dirty="0" smtClean="0"/>
              <a:t> </a:t>
            </a:r>
            <a:r>
              <a:rPr lang="en-NZ" sz="4300" dirty="0" smtClean="0"/>
              <a:t>But it seems to be working</a:t>
            </a:r>
          </a:p>
          <a:p>
            <a:pPr marL="0" indent="0">
              <a:buNone/>
            </a:pPr>
            <a:r>
              <a:rPr lang="en-NZ" sz="4300" dirty="0" smtClean="0"/>
              <a:t> </a:t>
            </a:r>
            <a:r>
              <a:rPr lang="en-NZ" sz="4500" dirty="0" smtClean="0"/>
              <a:t>Most seem excited and stimulated by it</a:t>
            </a:r>
            <a:endParaRPr lang="en-NZ" sz="4500" dirty="0"/>
          </a:p>
        </p:txBody>
      </p:sp>
    </p:spTree>
    <p:extLst>
      <p:ext uri="{BB962C8B-B14F-4D97-AF65-F5344CB8AC3E}">
        <p14:creationId xmlns:p14="http://schemas.microsoft.com/office/powerpoint/2010/main" val="34596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8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zing into the future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3400" y="-76200"/>
            <a:ext cx="9347200" cy="7010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43400" y="5670024"/>
            <a:ext cx="9347200" cy="1264176"/>
          </a:xfrm>
          <a:prstGeom prst="rect">
            <a:avLst/>
          </a:prstGeom>
          <a:solidFill>
            <a:srgbClr val="3C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6600" b="1" i="0" u="none" strike="noStrike" kern="0" cap="none" spc="0" normalizeH="0" baseline="0" noProof="0" dirty="0">
              <a:ln>
                <a:noFill/>
              </a:ln>
              <a:solidFill>
                <a:srgbClr val="EBDC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5670023"/>
            <a:ext cx="9143999" cy="1187977"/>
          </a:xfrm>
          <a:prstGeom prst="rect">
            <a:avLst/>
          </a:prstGeom>
          <a:solidFill>
            <a:srgbClr val="1E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EBDC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</a:t>
            </a:r>
            <a:endParaRPr kumimoji="0" lang="en-NZ" sz="6600" b="1" i="0" u="none" strike="noStrike" kern="0" cap="none" spc="0" normalizeH="0" baseline="0" noProof="0" dirty="0">
              <a:ln>
                <a:noFill/>
              </a:ln>
              <a:solidFill>
                <a:srgbClr val="EBDC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64" y="4403483"/>
            <a:ext cx="2195735" cy="25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8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25" y="1700808"/>
            <a:ext cx="6177665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60" y="560874"/>
            <a:ext cx="4489049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280000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“With </a:t>
            </a:r>
            <a:r>
              <a:rPr lang="en-NZ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only 5 </a:t>
            </a:r>
            <a:r>
              <a:rPr lang="en-NZ" sz="4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mins</a:t>
            </a:r>
            <a:r>
              <a:rPr lang="en-NZ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…</a:t>
            </a:r>
            <a:endParaRPr lang="en-NZ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1790258"/>
            <a:ext cx="244329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280000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NZ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 I will be</a:t>
            </a:r>
            <a:endParaRPr lang="en-NZ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2636912"/>
            <a:ext cx="1904689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280000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32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Chris </a:t>
            </a:r>
            <a:r>
              <a:rPr lang="en-NZ" sz="32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NZ" sz="3200" b="1" i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ild</a:t>
            </a:r>
            <a:endParaRPr lang="en-NZ" sz="3200" b="1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116033"/>
            <a:ext cx="2571538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280000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Channelling …</a:t>
            </a:r>
            <a:endParaRPr lang="en-NZ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1159418"/>
            <a:ext cx="6522235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280000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there </a:t>
            </a:r>
            <a:r>
              <a:rPr lang="en-NZ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is no time for balance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4024" y="2073042"/>
            <a:ext cx="289213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280000"/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NZ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unbalanced”</a:t>
            </a:r>
            <a:endParaRPr lang="en-NZ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77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  <p:bldP spid="11" grpId="0"/>
      <p:bldP spid="11" grpId="1"/>
      <p:bldP spid="12" grpId="0"/>
      <p:bldP spid="12" grpId="1"/>
      <p:bldP spid="1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 diapers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3878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zing into the future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3400" y="-76200"/>
            <a:ext cx="9347200" cy="7010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43400" y="5670024"/>
            <a:ext cx="9347200" cy="1264176"/>
          </a:xfrm>
          <a:prstGeom prst="rect">
            <a:avLst/>
          </a:prstGeom>
          <a:solidFill>
            <a:srgbClr val="3C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Z" sz="6600" b="1" i="0" u="none" strike="noStrike" kern="0" cap="none" spc="0" normalizeH="0" baseline="0" noProof="0" dirty="0">
              <a:ln>
                <a:noFill/>
              </a:ln>
              <a:solidFill>
                <a:srgbClr val="EBDC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5670023"/>
            <a:ext cx="9143999" cy="1187977"/>
          </a:xfrm>
          <a:prstGeom prst="rect">
            <a:avLst/>
          </a:prstGeom>
          <a:solidFill>
            <a:srgbClr val="1E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EBDC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</a:t>
            </a:r>
            <a:endParaRPr kumimoji="0" lang="en-NZ" sz="6600" b="1" i="0" u="none" strike="noStrike" kern="0" cap="none" spc="0" normalizeH="0" baseline="0" noProof="0" dirty="0">
              <a:ln>
                <a:noFill/>
              </a:ln>
              <a:solidFill>
                <a:srgbClr val="EBDC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64" y="4403483"/>
            <a:ext cx="2195735" cy="25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683" y="-1467544"/>
            <a:ext cx="12193355" cy="10225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56626" y="0"/>
            <a:ext cx="1116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6000" b="1" i="1" dirty="0">
                <a:solidFill>
                  <a:schemeClr val="bg1"/>
                </a:solidFill>
              </a:rPr>
              <a:t>Changing </a:t>
            </a:r>
            <a:r>
              <a:rPr lang="en-NZ" sz="6000" b="1" i="1" dirty="0" smtClean="0">
                <a:solidFill>
                  <a:schemeClr val="bg1"/>
                </a:solidFill>
              </a:rPr>
              <a:t>Statistics </a:t>
            </a:r>
          </a:p>
          <a:p>
            <a:pPr algn="ctr"/>
            <a:r>
              <a:rPr lang="en-NZ" sz="6000" b="1" i="1" dirty="0" smtClean="0">
                <a:solidFill>
                  <a:schemeClr val="bg1"/>
                </a:solidFill>
              </a:rPr>
              <a:t>in New Zealand</a:t>
            </a:r>
            <a:endParaRPr lang="en-NZ" sz="6000" b="1" i="1" dirty="0">
              <a:solidFill>
                <a:schemeClr val="bg1"/>
              </a:solidFill>
            </a:endParaRPr>
          </a:p>
        </p:txBody>
      </p:sp>
      <p:pic>
        <p:nvPicPr>
          <p:cNvPr id="9" name="1.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6507" y="3861048"/>
            <a:ext cx="4680520" cy="29253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116632" y="1916832"/>
            <a:ext cx="11161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i="1" dirty="0" smtClean="0">
                <a:solidFill>
                  <a:schemeClr val="bg1"/>
                </a:solidFill>
              </a:rPr>
              <a:t>Radically, across all school levels, nationwide</a:t>
            </a:r>
            <a:endParaRPr lang="en-NZ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/>
    </mc:Choice>
    <mc:Fallback xmlns="">
      <p:transition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Changed Subject Name</a:t>
            </a:r>
            <a:endParaRPr lang="en-NZ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200400" y="3397262"/>
            <a:ext cx="2057400" cy="106680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50800" dir="5400000" algn="ctr" rotWithShape="0">
              <a:srgbClr val="28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81000" y="4387862"/>
            <a:ext cx="3850629" cy="1600200"/>
            <a:chOff x="381000" y="4387862"/>
            <a:chExt cx="3850629" cy="16002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81000" y="4921262"/>
              <a:ext cx="2057400" cy="1066800"/>
            </a:xfrm>
            <a:prstGeom prst="line">
              <a:avLst/>
            </a:prstGeom>
            <a:ln w="57150">
              <a:solidFill>
                <a:schemeClr val="bg1"/>
              </a:solidFill>
              <a:headEnd type="none" w="med" len="med"/>
              <a:tailEnd type="arrow" w="med" len="med"/>
            </a:ln>
            <a:effectLst>
              <a:outerShdw blurRad="50800" dist="50800" dir="5400000" algn="ctr" rotWithShape="0">
                <a:srgbClr val="280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454458" y="4387862"/>
              <a:ext cx="2777171" cy="584775"/>
            </a:xfrm>
            <a:prstGeom prst="rect">
              <a:avLst/>
            </a:prstGeom>
            <a:noFill/>
            <a:effectLst>
              <a:outerShdw blurRad="50800" dist="76200" dir="3600000" algn="ctr" rotWithShape="0">
                <a:srgbClr val="081422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NZ" sz="3200" b="1" dirty="0" smtClean="0">
                  <a:solidFill>
                    <a:schemeClr val="bg1"/>
                  </a:solidFill>
                  <a:latin typeface="+mn-lt"/>
                </a:rPr>
                <a:t>“Mathematics”</a:t>
              </a:r>
              <a:endParaRPr lang="en-NZ" sz="32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17267" y="2787662"/>
            <a:ext cx="5315173" cy="646331"/>
          </a:xfrm>
          <a:prstGeom prst="rect">
            <a:avLst/>
          </a:prstGeom>
          <a:noFill/>
          <a:effectLst>
            <a:outerShdw blurRad="50800" dist="63500" dir="2400000" algn="ctr" rotWithShape="0">
              <a:srgbClr val="081422"/>
            </a:outerShdw>
          </a:effectLst>
        </p:spPr>
        <p:txBody>
          <a:bodyPr wrap="none" rtlCol="0">
            <a:sp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NZ" sz="3200" dirty="0" smtClean="0">
                <a:solidFill>
                  <a:schemeClr val="bg1"/>
                </a:solidFill>
                <a:latin typeface="+mn-lt"/>
              </a:rPr>
              <a:t>Mathematics</a:t>
            </a:r>
            <a:r>
              <a:rPr lang="en-NZ" sz="32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NZ" sz="3600" b="1" dirty="0" smtClean="0">
                <a:solidFill>
                  <a:schemeClr val="bg1"/>
                </a:solidFill>
                <a:latin typeface="+mn-lt"/>
              </a:rPr>
              <a:t>&amp; Statistics</a:t>
            </a:r>
            <a:r>
              <a:rPr lang="en-NZ" sz="3200" b="1" dirty="0" smtClean="0">
                <a:solidFill>
                  <a:schemeClr val="bg1"/>
                </a:solidFill>
                <a:latin typeface="+mn-lt"/>
              </a:rPr>
              <a:t>” !</a:t>
            </a:r>
            <a:endParaRPr lang="en-NZ" sz="32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019800" y="1797062"/>
            <a:ext cx="2057400" cy="106680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76200" dir="5400000" algn="ctr" rotWithShape="0">
              <a:srgbClr val="28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20"/>
          <p:cNvGrpSpPr/>
          <p:nvPr/>
        </p:nvGrpSpPr>
        <p:grpSpPr>
          <a:xfrm>
            <a:off x="115726" y="2501212"/>
            <a:ext cx="3237714" cy="1359836"/>
            <a:chOff x="115726" y="2380550"/>
            <a:chExt cx="3237714" cy="1359836"/>
          </a:xfrm>
          <a:solidFill>
            <a:srgbClr val="3C0000"/>
          </a:solidFill>
        </p:grpSpPr>
        <p:pic>
          <p:nvPicPr>
            <p:cNvPr id="13" name="Picture 12" descr="questioning_look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726" y="2380550"/>
              <a:ext cx="1325596" cy="1359836"/>
            </a:xfrm>
            <a:prstGeom prst="rect">
              <a:avLst/>
            </a:prstGeom>
            <a:grpFill/>
          </p:spPr>
        </p:pic>
        <p:sp>
          <p:nvSpPr>
            <p:cNvPr id="14" name="Cloud Callout 13"/>
            <p:cNvSpPr/>
            <p:nvPr/>
          </p:nvSpPr>
          <p:spPr>
            <a:xfrm>
              <a:off x="1196648" y="2760729"/>
              <a:ext cx="2156792" cy="790497"/>
            </a:xfrm>
            <a:prstGeom prst="cloudCallout">
              <a:avLst>
                <a:gd name="adj1" fmla="val -56037"/>
                <a:gd name="adj2" fmla="val -22782"/>
              </a:avLst>
            </a:prstGeom>
            <a:solidFill>
              <a:srgbClr val="320000"/>
            </a:solidFill>
            <a:ln w="6350"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2400" b="1" i="1" dirty="0" smtClean="0"/>
                <a:t>What’s in a name?</a:t>
              </a:r>
              <a:endParaRPr lang="en-NZ" sz="2400" b="1" i="1" dirty="0"/>
            </a:p>
          </p:txBody>
        </p:sp>
      </p:grpSp>
      <p:pic>
        <p:nvPicPr>
          <p:cNvPr id="15" name="Picture 14" descr="wise old ma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2648" y="4680248"/>
            <a:ext cx="1845351" cy="1384013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6370836" y="4330012"/>
            <a:ext cx="1640160" cy="391182"/>
          </a:xfrm>
          <a:prstGeom prst="wedgeRoundRectCallout">
            <a:avLst>
              <a:gd name="adj1" fmla="val -57023"/>
              <a:gd name="adj2" fmla="val 92130"/>
              <a:gd name="adj3" fmla="val 16667"/>
            </a:avLst>
          </a:prstGeom>
          <a:solidFill>
            <a:srgbClr val="320000"/>
          </a:solidFill>
          <a:ln w="635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b="1" i="1" dirty="0" smtClean="0">
                <a:solidFill>
                  <a:schemeClr val="bg1"/>
                </a:solidFill>
              </a:rPr>
              <a:t>Heaps </a:t>
            </a:r>
            <a:r>
              <a:rPr lang="en-NZ" sz="2400" b="1" i="1" dirty="0">
                <a:solidFill>
                  <a:schemeClr val="bg1"/>
                </a:solidFill>
              </a:rPr>
              <a:t>!!!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38200" y="6114588"/>
            <a:ext cx="7636727" cy="400110"/>
            <a:chOff x="838200" y="6248400"/>
            <a:chExt cx="7636727" cy="40011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38200" y="6260122"/>
              <a:ext cx="7391400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38200" y="6248400"/>
              <a:ext cx="6815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2000" b="1" dirty="0" smtClean="0">
                  <a:solidFill>
                    <a:schemeClr val="bg1"/>
                  </a:solidFill>
                  <a:latin typeface="+mn-lt"/>
                </a:rPr>
                <a:t>18??</a:t>
              </a:r>
              <a:endParaRPr lang="en-NZ" sz="20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67057" y="6248400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2000" b="1" dirty="0" smtClean="0">
                  <a:solidFill>
                    <a:schemeClr val="bg1"/>
                  </a:solidFill>
                  <a:latin typeface="+mn-lt"/>
                </a:rPr>
                <a:t>2009</a:t>
              </a:r>
              <a:endParaRPr lang="en-NZ" sz="20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76857" y="6248400"/>
              <a:ext cx="898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 smtClean="0">
                  <a:solidFill>
                    <a:schemeClr val="bg1"/>
                  </a:solidFill>
                  <a:latin typeface="+mn-lt"/>
                </a:rPr>
                <a:t>20??</a:t>
              </a:r>
              <a:endParaRPr lang="en-NZ" sz="2000" b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24200" y="6248400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2000" b="1" dirty="0" smtClean="0">
                  <a:solidFill>
                    <a:schemeClr val="bg1"/>
                  </a:solidFill>
                  <a:latin typeface="+mn-lt"/>
                </a:rPr>
                <a:t>1950</a:t>
              </a:r>
              <a:endParaRPr lang="en-NZ" sz="20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2" name="Echoes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65088" y="6769015"/>
            <a:ext cx="243682" cy="2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47" y="2770564"/>
            <a:ext cx="1225905" cy="1224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36" y="1525552"/>
            <a:ext cx="9144000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NZ" sz="6000" b="1" dirty="0" smtClean="0">
                <a:solidFill>
                  <a:srgbClr val="320000"/>
                </a:solidFill>
                <a:ea typeface="+mj-ea"/>
                <a:cs typeface="+mj-cs"/>
              </a:rPr>
              <a:t>The data world has changed</a:t>
            </a:r>
            <a:endParaRPr lang="en-NZ" sz="2000" dirty="0">
              <a:solidFill>
                <a:srgbClr val="3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Change-Drivers</a:t>
            </a:r>
            <a:endParaRPr lang="en-NZ" dirty="0"/>
          </a:p>
        </p:txBody>
      </p:sp>
      <p:sp>
        <p:nvSpPr>
          <p:cNvPr id="6" name="Rectangle 5"/>
          <p:cNvSpPr/>
          <p:nvPr/>
        </p:nvSpPr>
        <p:spPr>
          <a:xfrm>
            <a:off x="0" y="1484784"/>
            <a:ext cx="9144000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NZ" sz="6000" b="1" dirty="0" smtClean="0">
                <a:solidFill>
                  <a:schemeClr val="bg1"/>
                </a:solidFill>
                <a:ea typeface="+mj-ea"/>
                <a:cs typeface="+mj-cs"/>
              </a:rPr>
              <a:t>The data world has changed</a:t>
            </a:r>
            <a:endParaRPr lang="en-NZ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672" y="5797713"/>
            <a:ext cx="6768752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NZ" sz="6000" b="1" dirty="0">
                <a:solidFill>
                  <a:schemeClr val="bg1"/>
                </a:solidFill>
                <a:ea typeface="+mj-ea"/>
                <a:cs typeface="+mj-cs"/>
              </a:rPr>
              <a:t>a</a:t>
            </a:r>
            <a:r>
              <a:rPr lang="en-NZ" sz="6000" b="1" dirty="0" smtClean="0">
                <a:solidFill>
                  <a:schemeClr val="bg1"/>
                </a:solidFill>
                <a:ea typeface="+mj-ea"/>
                <a:cs typeface="+mj-cs"/>
              </a:rPr>
              <a:t>nd so should we</a:t>
            </a:r>
            <a:endParaRPr lang="en-NZ" sz="2000" dirty="0">
              <a:solidFill>
                <a:schemeClr val="bg1"/>
              </a:solidFill>
            </a:endParaRPr>
          </a:p>
        </p:txBody>
      </p:sp>
      <p:pic>
        <p:nvPicPr>
          <p:cNvPr id="5" name="Explosion soft.x6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6830" y="6713710"/>
            <a:ext cx="243682" cy="2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build="p"/>
      <p:bldP spid="3" grpId="0"/>
      <p:bldP spid="6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/>
          <p:cNvSpPr txBox="1">
            <a:spLocks/>
          </p:cNvSpPr>
          <p:nvPr/>
        </p:nvSpPr>
        <p:spPr>
          <a:xfrm>
            <a:off x="555786" y="1443598"/>
            <a:ext cx="8229600" cy="676672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mtClean="0">
                <a:solidFill>
                  <a:srgbClr val="320000"/>
                </a:solidFill>
              </a:rPr>
              <a:t>Society’s people-needs</a:t>
            </a:r>
            <a:endParaRPr lang="en-NZ" dirty="0" smtClean="0">
              <a:solidFill>
                <a:srgbClr val="3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Change-Needs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6400" y="1412776"/>
            <a:ext cx="8229600" cy="676672"/>
          </a:xfrm>
          <a:effectLst/>
        </p:spPr>
        <p:txBody>
          <a:bodyPr>
            <a:normAutofit lnSpcReduction="10000"/>
          </a:bodyPr>
          <a:lstStyle/>
          <a:p>
            <a:r>
              <a:rPr lang="en-NZ" dirty="0" smtClean="0"/>
              <a:t>Society’s people-needs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9512" y="2082316"/>
            <a:ext cx="8964488" cy="4371020"/>
            <a:chOff x="179512" y="2082316"/>
            <a:chExt cx="8964488" cy="4371020"/>
          </a:xfrm>
        </p:grpSpPr>
        <p:pic>
          <p:nvPicPr>
            <p:cNvPr id="4" name="Picture 3" descr="Picture7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2082316"/>
              <a:ext cx="8964488" cy="4371020"/>
            </a:xfrm>
            <a:prstGeom prst="rect">
              <a:avLst/>
            </a:prstGeom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3635024" y="2852936"/>
              <a:ext cx="2063385" cy="70788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blurRad="114300" dist="25400" dir="3600000" algn="ctr" rotWithShape="0">
                <a:srgbClr val="280000">
                  <a:alpha val="69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Arial" charset="0"/>
                </a:rPr>
                <a:t>Theory &amp;</a:t>
              </a:r>
            </a:p>
            <a:p>
              <a:pPr algn="ctr"/>
              <a:r>
                <a:rPr lang="en-US" sz="2000" b="1" dirty="0">
                  <a:latin typeface="Arial" charset="0"/>
                </a:rPr>
                <a:t>Software </a:t>
              </a:r>
              <a:r>
                <a:rPr lang="en-US" sz="2000" b="1" dirty="0" err="1">
                  <a:latin typeface="Arial" charset="0"/>
                </a:rPr>
                <a:t>devel</a:t>
              </a:r>
              <a:r>
                <a:rPr lang="en-US" sz="2000" b="1" dirty="0">
                  <a:latin typeface="Arial" charset="0"/>
                </a:rPr>
                <a:t>.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439833" y="4044688"/>
              <a:ext cx="4443845" cy="44627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blurRad="114300" dist="25400" dir="3600000" algn="ctr" rotWithShape="0">
                <a:srgbClr val="280000">
                  <a:alpha val="69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300" b="1" dirty="0" smtClean="0">
                  <a:latin typeface="Arial" charset="0"/>
                </a:rPr>
                <a:t>Advanced analysis &amp; “design”</a:t>
              </a:r>
              <a:endParaRPr lang="en-US" sz="2300" b="1" dirty="0">
                <a:latin typeface="Arial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755576" y="5844441"/>
              <a:ext cx="7836120" cy="55399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blurRad="114300" dist="25400" dir="3600000" algn="ctr" rotWithShape="0">
                <a:srgbClr val="280000">
                  <a:alpha val="69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3000" b="1" dirty="0" smtClean="0">
                  <a:latin typeface="Arial" charset="0"/>
                </a:rPr>
                <a:t>Literacy, critique </a:t>
              </a:r>
              <a:r>
                <a:rPr lang="en-US" sz="3000" b="1" dirty="0">
                  <a:latin typeface="Arial" charset="0"/>
                </a:rPr>
                <a:t>and recognition of utility</a:t>
              </a: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547664" y="4941168"/>
              <a:ext cx="6167073" cy="5078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blurRad="114300" dist="25400" dir="3600000" algn="ctr" rotWithShape="0">
                <a:srgbClr val="280000">
                  <a:alpha val="69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700" b="1" dirty="0" smtClean="0">
                  <a:latin typeface="Arial" charset="0"/>
                </a:rPr>
                <a:t>Simple forms of analysis &amp; “design”</a:t>
              </a:r>
              <a:endParaRPr lang="en-US" sz="2700" b="1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4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59114"/>
            <a:ext cx="6408712" cy="5698886"/>
          </a:xfrm>
          <a:prstGeom prst="rect">
            <a:avLst/>
          </a:prstGeom>
        </p:spPr>
      </p:pic>
      <p:sp>
        <p:nvSpPr>
          <p:cNvPr id="5" name="Content Placeholder 7"/>
          <p:cNvSpPr txBox="1">
            <a:spLocks/>
          </p:cNvSpPr>
          <p:nvPr/>
        </p:nvSpPr>
        <p:spPr>
          <a:xfrm>
            <a:off x="45770" y="1659622"/>
            <a:ext cx="9144000" cy="3484984"/>
          </a:xfrm>
          <a:prstGeom prst="rect">
            <a:avLst/>
          </a:prstGeom>
          <a:solidFill>
            <a:srgbClr val="000000">
              <a:alpha val="20000"/>
            </a:srgb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>
                <a:solidFill>
                  <a:srgbClr val="320000"/>
                </a:solidFill>
              </a:rPr>
              <a:t>What can machines do?</a:t>
            </a:r>
          </a:p>
          <a:p>
            <a:pPr marL="0" indent="0">
              <a:spcBef>
                <a:spcPts val="3600"/>
              </a:spcBef>
              <a:buFont typeface="Arial" pitchFamily="34" charset="0"/>
              <a:buNone/>
            </a:pPr>
            <a:r>
              <a:rPr lang="en-US" smtClean="0">
                <a:solidFill>
                  <a:srgbClr val="320000"/>
                </a:solidFill>
              </a:rPr>
              <a:t>and what thinking is essentially human?</a:t>
            </a:r>
          </a:p>
          <a:p>
            <a:pPr marL="457200" lvl="1" indent="0">
              <a:spcBef>
                <a:spcPts val="3600"/>
              </a:spcBef>
              <a:buFont typeface="Arial" pitchFamily="34" charset="0"/>
              <a:buNone/>
            </a:pPr>
            <a:r>
              <a:rPr lang="en-US" smtClean="0">
                <a:solidFill>
                  <a:srgbClr val="320000"/>
                </a:solidFill>
              </a:rPr>
              <a:t>Education … should pay particular attention to the latter</a:t>
            </a:r>
          </a:p>
          <a:p>
            <a:pPr lvl="2"/>
            <a:endParaRPr lang="en-NZ" dirty="0">
              <a:solidFill>
                <a:srgbClr val="32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3484984"/>
          </a:xfrm>
          <a:solidFill>
            <a:srgbClr val="000000">
              <a:alpha val="20000"/>
            </a:srgbClr>
          </a:solidFill>
          <a:effectLst/>
        </p:spPr>
        <p:txBody>
          <a:bodyPr/>
          <a:lstStyle/>
          <a:p>
            <a:pPr marL="0" indent="0">
              <a:buNone/>
            </a:pPr>
            <a:r>
              <a:rPr lang="en-US" dirty="0"/>
              <a:t>What can machines </a:t>
            </a:r>
            <a:r>
              <a:rPr lang="en-US" dirty="0" smtClean="0"/>
              <a:t>do?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US" dirty="0" smtClean="0"/>
              <a:t>and </a:t>
            </a:r>
            <a:r>
              <a:rPr lang="en-US" dirty="0"/>
              <a:t>what thinking is essentially human?</a:t>
            </a:r>
          </a:p>
          <a:p>
            <a:pPr marL="457200" lvl="1" indent="0">
              <a:spcBef>
                <a:spcPts val="3600"/>
              </a:spcBef>
              <a:buNone/>
            </a:pPr>
            <a:r>
              <a:rPr lang="en-US" dirty="0"/>
              <a:t>Education </a:t>
            </a:r>
            <a:r>
              <a:rPr lang="en-US" dirty="0" smtClean="0"/>
              <a:t>… should </a:t>
            </a:r>
            <a:r>
              <a:rPr lang="en-US" dirty="0"/>
              <a:t>pay particular attention to the latter</a:t>
            </a:r>
          </a:p>
          <a:p>
            <a:pPr lvl="2"/>
            <a:endParaRPr lang="en-N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Change-Needs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146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 animBg="1"/>
      <p:bldP spid="8" grpId="0" uiExpand="1" build="p" bldLvl="2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 txBox="1">
            <a:spLocks/>
          </p:cNvSpPr>
          <p:nvPr/>
        </p:nvSpPr>
        <p:spPr>
          <a:xfrm>
            <a:off x="589212" y="1970514"/>
            <a:ext cx="8229600" cy="370100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4800" smtClean="0">
                <a:solidFill>
                  <a:srgbClr val="320000"/>
                </a:solidFill>
              </a:rPr>
              <a:t>Real and Relevant</a:t>
            </a:r>
          </a:p>
          <a:p>
            <a:pPr>
              <a:spcBef>
                <a:spcPts val="2400"/>
              </a:spcBef>
            </a:pPr>
            <a:r>
              <a:rPr lang="en-NZ" sz="4800" smtClean="0">
                <a:solidFill>
                  <a:srgbClr val="320000"/>
                </a:solidFill>
              </a:rPr>
              <a:t>To create excitement about …</a:t>
            </a:r>
          </a:p>
          <a:p>
            <a:pPr marL="857250" lvl="2" indent="0">
              <a:buFont typeface="Arial" pitchFamily="34" charset="0"/>
              <a:buNone/>
            </a:pPr>
            <a:r>
              <a:rPr lang="en-NZ" sz="4000" smtClean="0">
                <a:solidFill>
                  <a:srgbClr val="320000"/>
                </a:solidFill>
              </a:rPr>
              <a:t>“what I can do with data …</a:t>
            </a:r>
          </a:p>
          <a:p>
            <a:pPr marL="857250" lvl="2" indent="0">
              <a:buFont typeface="Arial" pitchFamily="34" charset="0"/>
              <a:buNone/>
            </a:pPr>
            <a:r>
              <a:rPr lang="en-NZ" sz="4000" smtClean="0">
                <a:solidFill>
                  <a:srgbClr val="320000"/>
                </a:solidFill>
              </a:rPr>
              <a:t>and what data can do for me”</a:t>
            </a:r>
            <a:endParaRPr lang="en-NZ" sz="4000" dirty="0" smtClean="0">
              <a:solidFill>
                <a:srgbClr val="32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Change-Vision</a:t>
            </a:r>
            <a:endParaRPr lang="en-NZ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3701008"/>
          </a:xfrm>
          <a:solidFill>
            <a:srgbClr val="000000">
              <a:alpha val="20000"/>
            </a:srgbClr>
          </a:solidFill>
          <a:effectLst/>
        </p:spPr>
        <p:txBody>
          <a:bodyPr/>
          <a:lstStyle/>
          <a:p>
            <a:r>
              <a:rPr lang="en-NZ" sz="4800" b="1" dirty="0" smtClean="0"/>
              <a:t>Real and Relevant</a:t>
            </a:r>
          </a:p>
          <a:p>
            <a:pPr>
              <a:spcBef>
                <a:spcPts val="2400"/>
              </a:spcBef>
            </a:pPr>
            <a:r>
              <a:rPr lang="en-NZ" sz="4800" b="1" dirty="0" smtClean="0"/>
              <a:t>To create excitement about …</a:t>
            </a:r>
          </a:p>
          <a:p>
            <a:pPr marL="857250" lvl="2" indent="0">
              <a:buNone/>
            </a:pPr>
            <a:r>
              <a:rPr lang="en-NZ" sz="4000" b="1" dirty="0" smtClean="0"/>
              <a:t>“what I can do with data …</a:t>
            </a:r>
          </a:p>
          <a:p>
            <a:pPr marL="857250" lvl="2" indent="0">
              <a:buNone/>
            </a:pPr>
            <a:r>
              <a:rPr lang="en-NZ" sz="4000" b="1" dirty="0" smtClean="0"/>
              <a:t>and what data can do for me”</a:t>
            </a:r>
          </a:p>
        </p:txBody>
      </p:sp>
    </p:spTree>
    <p:extLst>
      <p:ext uri="{BB962C8B-B14F-4D97-AF65-F5344CB8AC3E}">
        <p14:creationId xmlns:p14="http://schemas.microsoft.com/office/powerpoint/2010/main" val="32595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5200" dirty="0" smtClean="0"/>
              <a:t>Change-Opportunities : </a:t>
            </a:r>
            <a:r>
              <a:rPr lang="en-NZ" sz="4800" dirty="0" smtClean="0"/>
              <a:t>jump on</a:t>
            </a:r>
            <a:endParaRPr lang="en-NZ" sz="4800" dirty="0"/>
          </a:p>
        </p:txBody>
      </p:sp>
      <p:pic>
        <p:nvPicPr>
          <p:cNvPr id="4" name="Picture 3" descr="head.cr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396" y="4251336"/>
            <a:ext cx="2232248" cy="2546157"/>
          </a:xfrm>
          <a:prstGeom prst="rect">
            <a:avLst/>
          </a:prstGeom>
        </p:spPr>
      </p:pic>
      <p:pic>
        <p:nvPicPr>
          <p:cNvPr id="5" name="Picture 4" descr="Principlal Skinner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613" y="3782429"/>
            <a:ext cx="2666723" cy="274291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513644" y="1249898"/>
            <a:ext cx="5346787" cy="857468"/>
          </a:xfrm>
          <a:prstGeom prst="wedgeRoundRectCallout">
            <a:avLst>
              <a:gd name="adj1" fmla="val -56624"/>
              <a:gd name="adj2" fmla="val 318858"/>
              <a:gd name="adj3" fmla="val 16667"/>
            </a:avLst>
          </a:prstGeom>
          <a:solidFill>
            <a:srgbClr val="1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36777" y="1638300"/>
            <a:ext cx="3384377" cy="1029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3927" y="1447800"/>
            <a:ext cx="508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err="1" smtClean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Arrgghhh</a:t>
            </a:r>
            <a:r>
              <a:rPr lang="en-NZ" sz="2800" b="1" dirty="0" smtClean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, what was that??</a:t>
            </a:r>
            <a:endParaRPr lang="en-NZ" sz="2800" b="1" dirty="0">
              <a:solidFill>
                <a:srgbClr val="FFFFCC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5536" y="1678631"/>
            <a:ext cx="6336704" cy="2103797"/>
          </a:xfrm>
          <a:prstGeom prst="wedgeRoundRectCallout">
            <a:avLst>
              <a:gd name="adj1" fmla="val 42251"/>
              <a:gd name="adj2" fmla="val 68780"/>
              <a:gd name="adj3" fmla="val 16667"/>
            </a:avLst>
          </a:prstGeom>
          <a:solidFill>
            <a:srgbClr val="1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NZ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8763" y="1844824"/>
            <a:ext cx="587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Just a passing opportunity 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559" y="2492854"/>
            <a:ext cx="401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NZ" sz="2800" b="1" dirty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Don’t </a:t>
            </a:r>
            <a:r>
              <a:rPr lang="en-NZ" sz="2800" b="1" dirty="0" smtClean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worry </a:t>
            </a:r>
            <a:r>
              <a:rPr lang="en-NZ" sz="2800" b="1" dirty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560" y="319381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NZ" sz="2800" b="1" dirty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t</a:t>
            </a:r>
            <a:r>
              <a:rPr lang="en-NZ" sz="2800" b="1" dirty="0" smtClean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here </a:t>
            </a:r>
            <a:r>
              <a:rPr lang="en-NZ" sz="2800" b="1" dirty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won’t be another </a:t>
            </a:r>
            <a:r>
              <a:rPr lang="en-NZ" sz="2800" b="1" dirty="0" smtClean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for </a:t>
            </a:r>
            <a:r>
              <a:rPr lang="en-NZ" sz="2800" b="1" dirty="0">
                <a:solidFill>
                  <a:srgbClr val="FFFFCC"/>
                </a:solidFill>
                <a:latin typeface="Comic Sans MS" pitchFamily="66" charset="0"/>
                <a:cs typeface="Arial" pitchFamily="34" charset="0"/>
              </a:rPr>
              <a:t>ages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36967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1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1.49705 -0.002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44" y="-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0854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0854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9" grpId="0"/>
      <p:bldP spid="9" grpId="1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488</Words>
  <Application>Microsoft Office PowerPoint</Application>
  <PresentationFormat>On-screen Show (4:3)</PresentationFormat>
  <Paragraphs>140</Paragraphs>
  <Slides>21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Comic Sans MS</vt:lpstr>
      <vt:lpstr>Office Theme</vt:lpstr>
      <vt:lpstr>Chris Wild</vt:lpstr>
      <vt:lpstr>PowerPoint Presentation</vt:lpstr>
      <vt:lpstr>PowerPoint Presentation</vt:lpstr>
      <vt:lpstr>Changed Subject Name</vt:lpstr>
      <vt:lpstr>Change-Drivers</vt:lpstr>
      <vt:lpstr>Change-Needs</vt:lpstr>
      <vt:lpstr>Change-Needs</vt:lpstr>
      <vt:lpstr>Change-Vision</vt:lpstr>
      <vt:lpstr>Change-Opportunities : jump on</vt:lpstr>
      <vt:lpstr>Change-Alternatives</vt:lpstr>
      <vt:lpstr>Change involves risks</vt:lpstr>
      <vt:lpstr>Change-Needs</vt:lpstr>
      <vt:lpstr>Change-Needs</vt:lpstr>
      <vt:lpstr>Change-Realities</vt:lpstr>
      <vt:lpstr>Change by Consensus</vt:lpstr>
      <vt:lpstr>Change-Alliances</vt:lpstr>
      <vt:lpstr>Change Hearts  and Minds</vt:lpstr>
      <vt:lpstr>Change History</vt:lpstr>
      <vt:lpstr>PowerPoint Presentation</vt:lpstr>
      <vt:lpstr>Change diapers</vt:lpstr>
      <vt:lpstr>PowerPoint Presentation</vt:lpstr>
    </vt:vector>
  </TitlesOfParts>
  <Company>UoA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Chris Wild</dc:creator>
  <cp:lastModifiedBy>wild</cp:lastModifiedBy>
  <cp:revision>115</cp:revision>
  <dcterms:created xsi:type="dcterms:W3CDTF">2013-04-22T22:28:29Z</dcterms:created>
  <dcterms:modified xsi:type="dcterms:W3CDTF">2013-05-16T20:02:34Z</dcterms:modified>
</cp:coreProperties>
</file>