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59" r:id="rId4"/>
    <p:sldId id="260" r:id="rId5"/>
    <p:sldId id="283" r:id="rId6"/>
    <p:sldId id="281" r:id="rId7"/>
    <p:sldId id="282" r:id="rId8"/>
    <p:sldId id="284" r:id="rId9"/>
    <p:sldId id="270" r:id="rId10"/>
    <p:sldId id="278" r:id="rId11"/>
    <p:sldId id="263" r:id="rId12"/>
    <p:sldId id="264" r:id="rId13"/>
    <p:sldId id="279" r:id="rId14"/>
    <p:sldId id="265" r:id="rId15"/>
    <p:sldId id="266" r:id="rId16"/>
    <p:sldId id="268" r:id="rId17"/>
    <p:sldId id="269" r:id="rId18"/>
    <p:sldId id="280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E945C-43A1-42F9-80ED-1EE341A8C67C}" type="datetimeFigureOut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DFA4A-6DA2-460E-9512-25945D265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F0B40-E7C8-4338-9945-7A32BC4E383C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91E5A-E3E2-4615-B42B-BE510010F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E4B938-03C1-450E-9AF6-EAD0E9546DB2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F17B8-2663-4CFE-8344-9E8E5598A1A1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0C8825-61E5-4173-BF61-6977433AEDF0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BB2CA-E270-49E6-8300-36A0C7EFBB5B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32271-EE59-47B0-97B2-53FB00F595F7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29C6B-3FD2-4997-817A-6AB7C4A3AD6C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95D18-F5EE-48DB-913E-686A4F34479E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F8F2B2-67D1-4C7C-AA7D-D655E6A2382A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4CFE55-17A2-471B-936A-495B3F93155F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BBE8D8-19D9-4E9D-BE78-F12000186014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AC8DD-FA2C-4AE6-8F9F-4AD7D48493D5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9000" r="85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25D57A2-2F9E-400B-AB8B-0B6BE2AD47B0}" type="datetime1">
              <a:rPr lang="en-US" smtClean="0"/>
              <a:pPr/>
              <a:t>5/17/2013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4ABDDF5-F1A6-41DD-B058-1A6247F024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ictionary.reference.com/browse/insigh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Comic Sans MS" pitchFamily="66" charset="0"/>
              </a:rPr>
              <a:t>Making Change</a:t>
            </a:r>
            <a:endParaRPr lang="en-US" sz="60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86400"/>
            <a:ext cx="7406640" cy="1219200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Roxy Peck</a:t>
            </a:r>
          </a:p>
          <a:p>
            <a:r>
              <a:rPr lang="en-US" dirty="0" smtClean="0">
                <a:latin typeface="Comic Sans MS" pitchFamily="66" charset="0"/>
              </a:rPr>
              <a:t>Cal Poly, San Luis Obispo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 descr="Making-chan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1905000"/>
            <a:ext cx="4495800" cy="33718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Mindsets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Optimistic</a:t>
            </a:r>
            <a:endParaRPr lang="en-US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romantic, idealist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Life is good, and it might even get better! 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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Change is Easier if You Are an Optimist!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 descr="despair-pessimist-mu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53150" y="3505200"/>
            <a:ext cx="2990850" cy="3033576"/>
          </a:xfrm>
        </p:spPr>
      </p:pic>
      <p:pic>
        <p:nvPicPr>
          <p:cNvPr id="5" name="Picture 4" descr="mu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1524000"/>
            <a:ext cx="4343400" cy="42672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Speaking of Mindset…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8" name="Picture 7" descr="bro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209800"/>
            <a:ext cx="6629400" cy="214232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858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Not a Productive Mindset in an Education Setting…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8" name="Picture 7" descr="bro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733800"/>
            <a:ext cx="6629400" cy="21423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4600" y="2286000"/>
            <a:ext cx="51700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Definitely the product of </a:t>
            </a:r>
          </a:p>
          <a:p>
            <a:r>
              <a:rPr lang="en-US" sz="3200" dirty="0" smtClean="0">
                <a:latin typeface="Comic Sans MS" pitchFamily="66" charset="0"/>
              </a:rPr>
              <a:t>a pessimistic mindset!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How Do You Know if Something is Broke?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 descr="brok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14575" y="1943100"/>
            <a:ext cx="5740400" cy="38100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Not So Easy with Education…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 descr="bored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84400" y="1447800"/>
            <a:ext cx="6000750" cy="4800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A Collective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Mindset Adjustment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749808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4400" dirty="0" smtClean="0">
                <a:latin typeface="Comic Sans MS" pitchFamily="66" charset="0"/>
              </a:rPr>
              <a:t>In Education, there is no place for the “If it ain’t broke” mindset. </a:t>
            </a:r>
          </a:p>
          <a:p>
            <a:pPr>
              <a:buNone/>
            </a:pPr>
            <a:r>
              <a:rPr lang="en-US" sz="4400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en-US" sz="4400" dirty="0" smtClean="0">
                <a:latin typeface="Comic Sans MS" pitchFamily="66" charset="0"/>
              </a:rPr>
              <a:t>	Replace with</a:t>
            </a:r>
          </a:p>
          <a:p>
            <a:pPr>
              <a:buNone/>
            </a:pPr>
            <a:endParaRPr lang="en-US" sz="4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4400" dirty="0" smtClean="0">
                <a:latin typeface="Comic Sans MS" pitchFamily="66" charset="0"/>
              </a:rPr>
              <a:t>	If it is Absolutely Perfect, Leave it Alone.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Which got me thinking…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</a:t>
            </a:r>
            <a:r>
              <a:rPr lang="en-US" sz="3600" dirty="0" smtClean="0">
                <a:latin typeface="Comic Sans MS" pitchFamily="66" charset="0"/>
              </a:rPr>
              <a:t>Airlines have a change fee to discourage making changes 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(and they keep raising it).</a:t>
            </a:r>
          </a:p>
          <a:p>
            <a:pPr>
              <a:buNone/>
            </a:pPr>
            <a:endParaRPr lang="en-US" sz="3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3600" dirty="0" smtClean="0">
                <a:latin typeface="Comic Sans MS" pitchFamily="66" charset="0"/>
              </a:rPr>
              <a:t>	Nobody likes the change fee!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“No Change” Fee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My new campaign: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As educators, I propose we should have a “NO change” fee!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In Summary…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My recommendations for making change happen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Be willing to adjust your mindset.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Be (or become) an optimist.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If you can’t be an optimist, at least replace “If it ain’t broke, don’t fix it” with “If it is absolutely perfect, leave it alone.”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Never risk the “no change” fee!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7028688" cy="4343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Making Change Requires the Right Mindset!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Mindset Adjustments…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AND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en-US" dirty="0" smtClean="0">
                <a:latin typeface="Comic Sans MS" pitchFamily="66" charset="0"/>
              </a:rPr>
              <a:t>	</a:t>
            </a:r>
            <a:r>
              <a:rPr lang="en-US" sz="4400" dirty="0" smtClean="0">
                <a:latin typeface="Comic Sans MS" pitchFamily="66" charset="0"/>
              </a:rPr>
              <a:t>Take the pledge:</a:t>
            </a:r>
          </a:p>
          <a:p>
            <a:pPr marL="596646" indent="-514350">
              <a:buNone/>
            </a:pPr>
            <a:endParaRPr lang="en-US" sz="4400" dirty="0" smtClean="0">
              <a:latin typeface="Comic Sans MS" pitchFamily="66" charset="0"/>
            </a:endParaRPr>
          </a:p>
          <a:p>
            <a:pPr marL="596646" indent="-514350">
              <a:buNone/>
            </a:pPr>
            <a:r>
              <a:rPr lang="en-US" sz="4400" dirty="0" smtClean="0">
                <a:latin typeface="Comic Sans MS" pitchFamily="66" charset="0"/>
              </a:rPr>
              <a:t>	I will never risk the </a:t>
            </a:r>
          </a:p>
          <a:p>
            <a:pPr marL="596646" indent="-514350">
              <a:buNone/>
            </a:pPr>
            <a:r>
              <a:rPr lang="en-US" sz="4400" dirty="0" smtClean="0">
                <a:latin typeface="Comic Sans MS" pitchFamily="66" charset="0"/>
              </a:rPr>
              <a:t>	“NO CHANGE” fee!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smtClean="0">
                <a:latin typeface="Comic Sans MS" pitchFamily="66" charset="0"/>
              </a:rPr>
              <a:t>The Dishes…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 descr="place sett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1502569"/>
            <a:ext cx="5819775" cy="436483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 New Mindset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 descr="pla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371600"/>
            <a:ext cx="1524000" cy="1143000"/>
          </a:xfrm>
        </p:spPr>
      </p:pic>
      <p:pic>
        <p:nvPicPr>
          <p:cNvPr id="5" name="Picture 4" descr="cond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3886200"/>
            <a:ext cx="1994953" cy="2660805"/>
          </a:xfrm>
          <a:prstGeom prst="rect">
            <a:avLst/>
          </a:prstGeom>
        </p:spPr>
      </p:pic>
      <p:pic>
        <p:nvPicPr>
          <p:cNvPr id="6" name="Picture 5" descr="B2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2800" y="2438400"/>
            <a:ext cx="2412830" cy="1066800"/>
          </a:xfrm>
          <a:prstGeom prst="rect">
            <a:avLst/>
          </a:prstGeom>
        </p:spPr>
      </p:pic>
      <p:pic>
        <p:nvPicPr>
          <p:cNvPr id="7" name="Picture 6" descr="comput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43400" y="3733800"/>
            <a:ext cx="2034425" cy="16002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Sometime Epiphanies Lead to a New Mindset…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A sudden </a:t>
            </a:r>
            <a:r>
              <a:rPr lang="en-US" dirty="0" smtClean="0">
                <a:latin typeface="Comic Sans MS" pitchFamily="66" charset="0"/>
                <a:hlinkClick r:id="rId2" action="ppaction://hlinkfile"/>
              </a:rPr>
              <a:t>insight</a:t>
            </a:r>
            <a:r>
              <a:rPr lang="en-US" dirty="0" smtClean="0">
                <a:latin typeface="Comic Sans MS" pitchFamily="66" charset="0"/>
              </a:rPr>
              <a:t> into the reality or essential meaning of something.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Mindset changing epiphanies are often a motivation for change.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A 90’s Teaching Epiphany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4" descr="scheaff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600200" y="2133600"/>
            <a:ext cx="1158875" cy="1584325"/>
          </a:xfrm>
          <a:prstGeom prst="rect">
            <a:avLst/>
          </a:prstGeom>
          <a:noFill/>
        </p:spPr>
      </p:pic>
      <p:pic>
        <p:nvPicPr>
          <p:cNvPr id="5" name="Picture 9" descr="watki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886200"/>
            <a:ext cx="13144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rossma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819400"/>
            <a:ext cx="137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Chan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4572000"/>
            <a:ext cx="1524000" cy="161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ntitled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24200" y="1752600"/>
            <a:ext cx="1181100" cy="1524000"/>
          </a:xfrm>
          <a:prstGeom prst="rect">
            <a:avLst/>
          </a:prstGeom>
        </p:spPr>
      </p:pic>
      <p:pic>
        <p:nvPicPr>
          <p:cNvPr id="9" name="Picture 8" descr="workshop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81800" y="2514600"/>
            <a:ext cx="1295400" cy="1671066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A More Recent Epiphany</a:t>
            </a:r>
            <a:endParaRPr lang="en-US" dirty="0"/>
          </a:p>
        </p:txBody>
      </p:sp>
      <p:pic>
        <p:nvPicPr>
          <p:cNvPr id="4" name="Content Placeholder 3" descr="gorilla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1905000"/>
            <a:ext cx="5052871" cy="322784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 Mindset Adjustment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524000"/>
            <a:ext cx="3581400" cy="4800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“Outing” things we keep hidden from students.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gorilla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1676400"/>
            <a:ext cx="1524000" cy="439530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Mindsets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Pessimistic</a:t>
            </a:r>
            <a:endParaRPr lang="en-US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naysayer, worrywart, cynic, 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gloomy Gus, wet blanket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Life sucks, and nothing I do will make it better. 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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DDF5-F1A6-41DD-B058-1A6247F024B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194</Words>
  <Application>Microsoft Office PowerPoint</Application>
  <PresentationFormat>On-screen Show (4:3)</PresentationFormat>
  <Paragraphs>89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Making Change</vt:lpstr>
      <vt:lpstr>Making Change Requires the Right Mindset!  Mindset Adjustments…</vt:lpstr>
      <vt:lpstr>  The Dishes…</vt:lpstr>
      <vt:lpstr>A New Mindset</vt:lpstr>
      <vt:lpstr>Sometime Epiphanies Lead to a New Mindset…</vt:lpstr>
      <vt:lpstr>A 90’s Teaching Epiphany</vt:lpstr>
      <vt:lpstr>A More Recent Epiphany</vt:lpstr>
      <vt:lpstr>A Mindset Adjustment</vt:lpstr>
      <vt:lpstr>Mindsets</vt:lpstr>
      <vt:lpstr>Mindsets</vt:lpstr>
      <vt:lpstr>Change is Easier if You Are an Optimist!</vt:lpstr>
      <vt:lpstr>Speaking of Mindset…</vt:lpstr>
      <vt:lpstr>Not a Productive Mindset in an Education Setting…</vt:lpstr>
      <vt:lpstr>How Do You Know if Something is Broke?</vt:lpstr>
      <vt:lpstr>Not So Easy with Education…</vt:lpstr>
      <vt:lpstr>A Collective  Mindset Adjustment</vt:lpstr>
      <vt:lpstr>Which got me thinking…</vt:lpstr>
      <vt:lpstr>“No Change” Fee</vt:lpstr>
      <vt:lpstr>In Summary…</vt:lpstr>
      <vt:lpstr>AND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Change</dc:title>
  <dc:creator>Roxy Peck</dc:creator>
  <cp:lastModifiedBy> Roxy Peck</cp:lastModifiedBy>
  <cp:revision>29</cp:revision>
  <dcterms:created xsi:type="dcterms:W3CDTF">2013-05-10T03:43:55Z</dcterms:created>
  <dcterms:modified xsi:type="dcterms:W3CDTF">2013-05-18T03:47:48Z</dcterms:modified>
</cp:coreProperties>
</file>