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 id="2147483733" r:id="rId2"/>
    <p:sldMasterId id="2147483720" r:id="rId3"/>
    <p:sldMasterId id="2147483758" r:id="rId4"/>
  </p:sldMasterIdLst>
  <p:notesMasterIdLst>
    <p:notesMasterId r:id="rId25"/>
  </p:notesMasterIdLst>
  <p:sldIdLst>
    <p:sldId id="281" r:id="rId5"/>
    <p:sldId id="390" r:id="rId6"/>
    <p:sldId id="435" r:id="rId7"/>
    <p:sldId id="436" r:id="rId8"/>
    <p:sldId id="437" r:id="rId9"/>
    <p:sldId id="438" r:id="rId10"/>
    <p:sldId id="428" r:id="rId11"/>
    <p:sldId id="427" r:id="rId12"/>
    <p:sldId id="395" r:id="rId13"/>
    <p:sldId id="396" r:id="rId14"/>
    <p:sldId id="409" r:id="rId15"/>
    <p:sldId id="429" r:id="rId16"/>
    <p:sldId id="430" r:id="rId17"/>
    <p:sldId id="434" r:id="rId18"/>
    <p:sldId id="433" r:id="rId19"/>
    <p:sldId id="385" r:id="rId20"/>
    <p:sldId id="425" r:id="rId21"/>
    <p:sldId id="426" r:id="rId22"/>
    <p:sldId id="432" r:id="rId23"/>
    <p:sldId id="43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31" autoAdjust="0"/>
  </p:normalViewPr>
  <p:slideViewPr>
    <p:cSldViewPr snapToGrid="0" snapToObjects="1">
      <p:cViewPr>
        <p:scale>
          <a:sx n="108" d="100"/>
          <a:sy n="108" d="100"/>
        </p:scale>
        <p:origin x="-50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78EFF-36E6-40A9-858D-5548D595F759}" type="datetimeFigureOut">
              <a:rPr lang="en-US" smtClean="0"/>
              <a:pPr/>
              <a:t>5/17/13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8ED97-444E-4227-AC21-B4D7E0925288}" type="slidenum">
              <a:rPr lang="en-US" smtClean="0"/>
              <a:pPr/>
              <a:t>‹#›</a:t>
            </a:fld>
            <a:endParaRPr lang="en-US" dirty="0"/>
          </a:p>
        </p:txBody>
      </p:sp>
    </p:spTree>
    <p:extLst>
      <p:ext uri="{BB962C8B-B14F-4D97-AF65-F5344CB8AC3E}">
        <p14:creationId xmlns:p14="http://schemas.microsoft.com/office/powerpoint/2010/main" val="2683097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83FADF9-8752-F340-8C38-6E95794A10CE}" type="slidenum">
              <a:rPr lang="en-US"/>
              <a:pPr/>
              <a:t>1</a:t>
            </a:fld>
            <a:endParaRPr lang="en-US" dirty="0"/>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xfrm>
            <a:off x="914400" y="4343400"/>
            <a:ext cx="5029200" cy="533400"/>
          </a:xfrm>
          <a:solidFill>
            <a:srgbClr val="FFFFFF"/>
          </a:solidFill>
          <a:ln>
            <a:solidFill>
              <a:srgbClr val="000000"/>
            </a:solidFill>
          </a:ln>
        </p:spPr>
        <p:txBody>
          <a:bodyPr/>
          <a:lstStyle/>
          <a:p>
            <a:pPr eaLnBrk="1" hangingPunct="1"/>
            <a:r>
              <a:rPr lang="en-US" dirty="0" smtClean="0">
                <a:latin typeface="Times" pitchFamily="-111" charset="0"/>
                <a:ea typeface="ＭＳ Ｐゴシック" pitchFamily="-111" charset="-128"/>
                <a:cs typeface="ＭＳ Ｐゴシック" pitchFamily="-111" charset="-128"/>
              </a:rPr>
              <a:t>Deb asked</a:t>
            </a:r>
            <a:r>
              <a:rPr lang="en-US" baseline="0" dirty="0" smtClean="0">
                <a:latin typeface="Times" pitchFamily="-111" charset="0"/>
                <a:ea typeface="ＭＳ Ｐゴシック" pitchFamily="-111" charset="-128"/>
                <a:cs typeface="ＭＳ Ｐゴシック" pitchFamily="-111" charset="-128"/>
              </a:rPr>
              <a:t> me to give a banquet talk on what I see as the Next Big Thing – I see that as Personalized Education – and figured I’d talk about how my thirty years of teaching has led me to that conclusion.  But when I thought about it I realized that the decade before as a student shaped my opinions about core themes  even more.</a:t>
            </a:r>
            <a:endParaRPr lang="en-US" dirty="0">
              <a:latin typeface="Times" pitchFamily="-111" charset="0"/>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expect students to have the same ideas of what is useful motivators or the same interests as me or as each other.  But what is still relevant is</a:t>
            </a:r>
            <a:r>
              <a:rPr lang="en-US" baseline="0" dirty="0" smtClean="0"/>
              <a:t> the need </a:t>
            </a:r>
            <a:r>
              <a:rPr lang="en-US" dirty="0" smtClean="0"/>
              <a:t>.. Opportunity for engagement and teaching</a:t>
            </a:r>
            <a:r>
              <a:rPr lang="en-US" baseline="0" dirty="0" smtClean="0"/>
              <a:t> that </a:t>
            </a:r>
            <a:r>
              <a:rPr lang="en-US" dirty="0" smtClean="0"/>
              <a:t>promotes success in learning and is where most work has generally concentrated so far.  But the</a:t>
            </a:r>
            <a:r>
              <a:rPr lang="en-US" baseline="0" dirty="0" smtClean="0"/>
              <a:t> rest is crucial for long term and is the part that most needs to be addressed in an individualized manner.</a:t>
            </a:r>
            <a:endParaRPr lang="en-US" dirty="0"/>
          </a:p>
        </p:txBody>
      </p:sp>
      <p:sp>
        <p:nvSpPr>
          <p:cNvPr id="4" name="Slide Number Placeholder 3"/>
          <p:cNvSpPr>
            <a:spLocks noGrp="1"/>
          </p:cNvSpPr>
          <p:nvPr>
            <p:ph type="sldNum" sz="quarter" idx="10"/>
          </p:nvPr>
        </p:nvSpPr>
        <p:spPr/>
        <p:txBody>
          <a:bodyPr/>
          <a:lstStyle/>
          <a:p>
            <a:fld id="{7B18ED97-444E-4227-AC21-B4D7E0925288}"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83FADF9-8752-F340-8C38-6E95794A10CE}" type="slidenum">
              <a:rPr lang="en-US"/>
              <a:pPr/>
              <a:t>16</a:t>
            </a:fld>
            <a:endParaRPr lang="en-US" dirty="0"/>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xfrm>
            <a:off x="914400" y="4343400"/>
            <a:ext cx="5029200" cy="533400"/>
          </a:xfrm>
          <a:solidFill>
            <a:srgbClr val="FFFFFF"/>
          </a:solidFill>
          <a:ln>
            <a:solidFill>
              <a:srgbClr val="000000"/>
            </a:solidFill>
          </a:ln>
        </p:spPr>
        <p:txBody>
          <a:bodyPr/>
          <a:lstStyle/>
          <a:p>
            <a:pPr eaLnBrk="1" hangingPunct="1"/>
            <a:r>
              <a:rPr lang="en-US" dirty="0" smtClean="0">
                <a:latin typeface="Times" pitchFamily="-111" charset="0"/>
                <a:ea typeface="ＭＳ Ｐゴシック" pitchFamily="-111" charset="-128"/>
                <a:cs typeface="ＭＳ Ｐゴシック" pitchFamily="-111" charset="-128"/>
              </a:rPr>
              <a:t>I’ll give you forty.</a:t>
            </a:r>
            <a:endParaRPr lang="en-US" dirty="0">
              <a:latin typeface="Times" pitchFamily="-111" charset="0"/>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my short list: Opportunity, success,</a:t>
            </a:r>
            <a:r>
              <a:rPr lang="en-US" baseline="0" dirty="0" smtClean="0"/>
              <a:t> usefulness, motivation, and interest.</a:t>
            </a:r>
            <a:endParaRPr lang="en-US" dirty="0"/>
          </a:p>
        </p:txBody>
      </p:sp>
      <p:sp>
        <p:nvSpPr>
          <p:cNvPr id="4" name="Slide Number Placeholder 3"/>
          <p:cNvSpPr>
            <a:spLocks noGrp="1"/>
          </p:cNvSpPr>
          <p:nvPr>
            <p:ph type="sldNum" sz="quarter" idx="10"/>
          </p:nvPr>
        </p:nvSpPr>
        <p:spPr/>
        <p:txBody>
          <a:bodyPr/>
          <a:lstStyle/>
          <a:p>
            <a:fld id="{7B18ED97-444E-4227-AC21-B4D7E092528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my short list: Opportunity, success,</a:t>
            </a:r>
            <a:r>
              <a:rPr lang="en-US" baseline="0" dirty="0" smtClean="0"/>
              <a:t> usefulness, motivation, and interest.</a:t>
            </a:r>
            <a:endParaRPr lang="en-US" dirty="0"/>
          </a:p>
        </p:txBody>
      </p:sp>
      <p:sp>
        <p:nvSpPr>
          <p:cNvPr id="4" name="Slide Number Placeholder 3"/>
          <p:cNvSpPr>
            <a:spLocks noGrp="1"/>
          </p:cNvSpPr>
          <p:nvPr>
            <p:ph type="sldNum" sz="quarter" idx="10"/>
          </p:nvPr>
        </p:nvSpPr>
        <p:spPr/>
        <p:txBody>
          <a:bodyPr/>
          <a:lstStyle/>
          <a:p>
            <a:fld id="{7B18ED97-444E-4227-AC21-B4D7E092528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my short list: Opportunity, success,</a:t>
            </a:r>
            <a:r>
              <a:rPr lang="en-US" baseline="0" dirty="0" smtClean="0"/>
              <a:t> usefulness, motivation, and interest.</a:t>
            </a:r>
            <a:endParaRPr lang="en-US" dirty="0"/>
          </a:p>
        </p:txBody>
      </p:sp>
      <p:sp>
        <p:nvSpPr>
          <p:cNvPr id="4" name="Slide Number Placeholder 3"/>
          <p:cNvSpPr>
            <a:spLocks noGrp="1"/>
          </p:cNvSpPr>
          <p:nvPr>
            <p:ph type="sldNum" sz="quarter" idx="10"/>
          </p:nvPr>
        </p:nvSpPr>
        <p:spPr/>
        <p:txBody>
          <a:bodyPr/>
          <a:lstStyle/>
          <a:p>
            <a:fld id="{7B18ED97-444E-4227-AC21-B4D7E092528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my short list: Opportunity, success,</a:t>
            </a:r>
            <a:r>
              <a:rPr lang="en-US" baseline="0" dirty="0" smtClean="0"/>
              <a:t> usefulness, motivation, and interest.</a:t>
            </a:r>
            <a:endParaRPr lang="en-US" dirty="0"/>
          </a:p>
        </p:txBody>
      </p:sp>
      <p:sp>
        <p:nvSpPr>
          <p:cNvPr id="4" name="Slide Number Placeholder 3"/>
          <p:cNvSpPr>
            <a:spLocks noGrp="1"/>
          </p:cNvSpPr>
          <p:nvPr>
            <p:ph type="sldNum" sz="quarter" idx="10"/>
          </p:nvPr>
        </p:nvSpPr>
        <p:spPr/>
        <p:txBody>
          <a:bodyPr/>
          <a:lstStyle/>
          <a:p>
            <a:fld id="{7B18ED97-444E-4227-AC21-B4D7E092528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my short list: Opportunity, success,</a:t>
            </a:r>
            <a:r>
              <a:rPr lang="en-US" baseline="0" dirty="0" smtClean="0"/>
              <a:t> usefulness, motivation, and interest.</a:t>
            </a:r>
            <a:endParaRPr lang="en-US" dirty="0"/>
          </a:p>
        </p:txBody>
      </p:sp>
      <p:sp>
        <p:nvSpPr>
          <p:cNvPr id="4" name="Slide Number Placeholder 3"/>
          <p:cNvSpPr>
            <a:spLocks noGrp="1"/>
          </p:cNvSpPr>
          <p:nvPr>
            <p:ph type="sldNum" sz="quarter" idx="10"/>
          </p:nvPr>
        </p:nvSpPr>
        <p:spPr/>
        <p:txBody>
          <a:bodyPr/>
          <a:lstStyle/>
          <a:p>
            <a:fld id="{7B18ED97-444E-4227-AC21-B4D7E092528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ヒラギノ角ゴ Pro W3" charset="0"/>
                <a:cs typeface="ヒラギノ角ゴ Pro W3" charset="0"/>
                <a:sym typeface="Gill Sans" charset="0"/>
              </a:defRPr>
            </a:lvl1pPr>
            <a:lvl2pPr marL="37931725" indent="-37474525" eaLnBrk="0" hangingPunct="0">
              <a:defRPr sz="3200">
                <a:solidFill>
                  <a:srgbClr val="000000"/>
                </a:solidFill>
                <a:latin typeface="Gill Sans" charset="0"/>
                <a:ea typeface="ヒラギノ角ゴ Pro W3" charset="0"/>
                <a:cs typeface="ヒラギノ角ゴ Pro W3" charset="0"/>
                <a:sym typeface="Gill Sans" charset="0"/>
              </a:defRPr>
            </a:lvl2pPr>
            <a:lvl3pPr eaLnBrk="0" hangingPunct="0">
              <a:defRPr sz="3200">
                <a:solidFill>
                  <a:srgbClr val="000000"/>
                </a:solidFill>
                <a:latin typeface="Gill Sans" charset="0"/>
                <a:ea typeface="ヒラギノ角ゴ Pro W3" charset="0"/>
                <a:cs typeface="ヒラギノ角ゴ Pro W3" charset="0"/>
                <a:sym typeface="Gill Sans" charset="0"/>
              </a:defRPr>
            </a:lvl3pPr>
            <a:lvl4pPr eaLnBrk="0" hangingPunct="0">
              <a:defRPr sz="3200">
                <a:solidFill>
                  <a:srgbClr val="000000"/>
                </a:solidFill>
                <a:latin typeface="Gill Sans" charset="0"/>
                <a:ea typeface="ヒラギノ角ゴ Pro W3" charset="0"/>
                <a:cs typeface="ヒラギノ角ゴ Pro W3" charset="0"/>
                <a:sym typeface="Gill Sans" charset="0"/>
              </a:defRPr>
            </a:lvl4pPr>
            <a:lvl5pPr eaLnBrk="0" hangingPunct="0">
              <a:defRPr sz="3200">
                <a:solidFill>
                  <a:srgbClr val="000000"/>
                </a:solidFill>
                <a:latin typeface="Gill Sans" charset="0"/>
                <a:ea typeface="ヒラギノ角ゴ Pro W3" charset="0"/>
                <a:cs typeface="ヒラギノ角ゴ Pro W3" charset="0"/>
                <a:sym typeface="Gill Sans" charset="0"/>
              </a:defRPr>
            </a:lvl5pPr>
            <a:lvl6pPr marL="457200" eaLnBrk="0" fontAlgn="base" hangingPunct="0">
              <a:spcBef>
                <a:spcPct val="0"/>
              </a:spcBef>
              <a:spcAft>
                <a:spcPct val="0"/>
              </a:spcAft>
              <a:defRPr sz="3200">
                <a:solidFill>
                  <a:srgbClr val="000000"/>
                </a:solidFill>
                <a:latin typeface="Gill Sans" charset="0"/>
                <a:ea typeface="ヒラギノ角ゴ Pro W3" charset="0"/>
                <a:cs typeface="ヒラギノ角ゴ Pro W3" charset="0"/>
                <a:sym typeface="Gill Sans" charset="0"/>
              </a:defRPr>
            </a:lvl6pPr>
            <a:lvl7pPr marL="914400" eaLnBrk="0" fontAlgn="base" hangingPunct="0">
              <a:spcBef>
                <a:spcPct val="0"/>
              </a:spcBef>
              <a:spcAft>
                <a:spcPct val="0"/>
              </a:spcAft>
              <a:defRPr sz="3200">
                <a:solidFill>
                  <a:srgbClr val="000000"/>
                </a:solidFill>
                <a:latin typeface="Gill Sans" charset="0"/>
                <a:ea typeface="ヒラギノ角ゴ Pro W3" charset="0"/>
                <a:cs typeface="ヒラギノ角ゴ Pro W3" charset="0"/>
                <a:sym typeface="Gill Sans" charset="0"/>
              </a:defRPr>
            </a:lvl7pPr>
            <a:lvl8pPr marL="1371600" eaLnBrk="0" fontAlgn="base" hangingPunct="0">
              <a:spcBef>
                <a:spcPct val="0"/>
              </a:spcBef>
              <a:spcAft>
                <a:spcPct val="0"/>
              </a:spcAft>
              <a:defRPr sz="3200">
                <a:solidFill>
                  <a:srgbClr val="000000"/>
                </a:solidFill>
                <a:latin typeface="Gill Sans" charset="0"/>
                <a:ea typeface="ヒラギノ角ゴ Pro W3" charset="0"/>
                <a:cs typeface="ヒラギノ角ゴ Pro W3" charset="0"/>
                <a:sym typeface="Gill Sans" charset="0"/>
              </a:defRPr>
            </a:lvl8pPr>
            <a:lvl9pPr marL="1828800" eaLnBrk="0" fontAlgn="base" hangingPunct="0">
              <a:spcBef>
                <a:spcPct val="0"/>
              </a:spcBef>
              <a:spcAft>
                <a:spcPct val="0"/>
              </a:spcAft>
              <a:defRPr sz="3200">
                <a:solidFill>
                  <a:srgbClr val="000000"/>
                </a:solidFill>
                <a:latin typeface="Gill Sans" charset="0"/>
                <a:ea typeface="ヒラギノ角ゴ Pro W3" charset="0"/>
                <a:cs typeface="ヒラギノ角ゴ Pro W3" charset="0"/>
                <a:sym typeface="Gill Sans" charset="0"/>
              </a:defRPr>
            </a:lvl9pPr>
          </a:lstStyle>
          <a:p>
            <a:pPr eaLnBrk="1" hangingPunct="1"/>
            <a:fld id="{D9066740-CF6C-DA4D-ABD0-80E6B27CD8DA}" type="slidenum">
              <a:rPr lang="en-US" sz="1200"/>
              <a:pPr eaLnBrk="1" hangingPunct="1"/>
              <a:t>8</a:t>
            </a:fld>
            <a:endParaRPr lang="en-US" sz="1200" dirty="0"/>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Gill San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18ED97-444E-4227-AC21-B4D7E0925288}"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 changing experience – really wanted to learn about what</a:t>
            </a:r>
            <a:r>
              <a:rPr lang="en-US" baseline="0" dirty="0" smtClean="0"/>
              <a:t> drives fire and wanted to  do a good job in my role as a team member - </a:t>
            </a:r>
            <a:r>
              <a:rPr lang="en-US" dirty="0" smtClean="0"/>
              <a:t>see the value of interdisciplinary teams.   2</a:t>
            </a:r>
            <a:r>
              <a:rPr lang="en-US" baseline="0" dirty="0" smtClean="0"/>
              <a:t> from Math and 2 from Statistics (me and Dan Cherkin).  Challenge to predict spatial and temporal dynamics of fire given characteristics of environment. Set up with four controlled burns happening in California early in summer Engineers design instrumentation to measure stuff like moisture content to  surface to volume ratio of fuel to temperature at different heights and locations. Math students to develop differential equations to model system.  Statistics students to design data collection methods (not easy because trampling stuff to lay out instruments changes character of fuel) and empirical models to be blended with deterministic models and ecology/zoology students examine effects on plants, insects, small animals and soil.  Got selected to go to AAAS meeting in Philadelphia December 1971 to give my first talk</a:t>
            </a:r>
            <a:endParaRPr lang="en-US" dirty="0"/>
          </a:p>
        </p:txBody>
      </p:sp>
      <p:sp>
        <p:nvSpPr>
          <p:cNvPr id="4" name="Slide Number Placeholder 3"/>
          <p:cNvSpPr>
            <a:spLocks noGrp="1"/>
          </p:cNvSpPr>
          <p:nvPr>
            <p:ph type="sldNum" sz="quarter" idx="10"/>
          </p:nvPr>
        </p:nvSpPr>
        <p:spPr/>
        <p:txBody>
          <a:bodyPr/>
          <a:lstStyle/>
          <a:p>
            <a:fld id="{7B18ED97-444E-4227-AC21-B4D7E0925288}"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94D9B-ECAB-4CBD-A98F-61FE4B69709D}" type="slidenum">
              <a:rPr lang="en-US" smtClean="0"/>
              <a:pPr/>
              <a:t>‹#›</a:t>
            </a:fld>
            <a:endParaRPr lang="en-US" dirty="0"/>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94D9B-ECAB-4CBD-A98F-61FE4B69709D}" type="slidenum">
              <a:rPr lang="en-US" smtClean="0"/>
              <a:pPr/>
              <a:t>‹#›</a:t>
            </a:fld>
            <a:endParaRPr lang="en-US" dirty="0"/>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1188"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31188" cy="4500563"/>
          </a:xfrm>
        </p:spPr>
        <p:txBody>
          <a:bodyPr/>
          <a:lstStyle/>
          <a:p>
            <a:endParaRPr lang="en-US" dirty="0"/>
          </a:p>
        </p:txBody>
      </p:sp>
      <p:sp>
        <p:nvSpPr>
          <p:cNvPr id="4" name="Date Placeholder 3"/>
          <p:cNvSpPr>
            <a:spLocks noGrp="1"/>
          </p:cNvSpPr>
          <p:nvPr>
            <p:ph type="dt" sz="half" idx="10"/>
          </p:nvPr>
        </p:nvSpPr>
        <p:spPr>
          <a:xfrm>
            <a:off x="457200" y="6251575"/>
            <a:ext cx="2135188"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7188"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2135188" cy="476250"/>
          </a:xfrm>
        </p:spPr>
        <p:txBody>
          <a:bodyPr/>
          <a:lstStyle>
            <a:lvl1pPr>
              <a:defRPr smtClean="0"/>
            </a:lvl1pPr>
          </a:lstStyle>
          <a:p>
            <a:fld id="{4B87EE16-9F3B-49A1-91DB-E089B8AD9877}"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9994D9B-ECAB-4CBD-A98F-61FE4B69709D}"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06B4A3-4212-4E39-93DE-E053E8F69C28}"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994D9B-ECAB-4CBD-A98F-61FE4B69709D}"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94D9B-ECAB-4CBD-A98F-61FE4B69709D}"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dirty="0"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79994D9B-ECAB-4CBD-A98F-61FE4B69709D}" type="slidenum">
              <a:rPr lang="en-US" smtClean="0"/>
              <a:pPr/>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106B4A3-4212-4E39-93DE-E053E8F69C28}" type="datetimeFigureOut">
              <a:rPr lang="en-US" smtClean="0"/>
              <a:pPr/>
              <a:t>5/17/13</a:t>
            </a:fld>
            <a:endParaRPr lang="en-US" dirty="0"/>
          </a:p>
        </p:txBody>
      </p:sp>
      <p:sp>
        <p:nvSpPr>
          <p:cNvPr id="11" name="Footer Placeholder 10"/>
          <p:cNvSpPr>
            <a:spLocks noGrp="1"/>
          </p:cNvSpPr>
          <p:nvPr>
            <p:ph type="ftr" sz="quarter" idx="11"/>
          </p:nvPr>
        </p:nvSpPr>
        <p:spPr/>
        <p:txBody>
          <a:bodyPr/>
          <a:lstStyle/>
          <a:p>
            <a:endParaRPr kumimoji="0" lang="en-US" dirty="0"/>
          </a:p>
        </p:txBody>
      </p:sp>
      <p:sp>
        <p:nvSpPr>
          <p:cNvPr id="16" name="Slide Number Placeholder 15"/>
          <p:cNvSpPr>
            <a:spLocks noGrp="1"/>
          </p:cNvSpPr>
          <p:nvPr>
            <p:ph type="sldNum" sz="quarter" idx="12"/>
          </p:nvPr>
        </p:nvSpPr>
        <p:spPr/>
        <p:txBody>
          <a:bodyPr/>
          <a:lstStyle/>
          <a:p>
            <a:fld id="{A3DCDF73-85D2-4237-9B32-053DBDB0C312}" type="slidenum">
              <a:rPr kumimoji="0" lang="en-US" smtClean="0"/>
              <a:pPr/>
              <a:t>‹#›</a:t>
            </a:fld>
            <a:endParaRPr kumimoji="0"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79994D9B-ECAB-4CBD-A98F-61FE4B69709D}"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9994D9B-ECAB-4CBD-A98F-61FE4B69709D}"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1188"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31188" cy="4500563"/>
          </a:xfrm>
        </p:spPr>
        <p:txBody>
          <a:bodyPr/>
          <a:lstStyle/>
          <a:p>
            <a:endParaRPr lang="en-US" dirty="0"/>
          </a:p>
        </p:txBody>
      </p:sp>
      <p:sp>
        <p:nvSpPr>
          <p:cNvPr id="4" name="Date Placeholder 3"/>
          <p:cNvSpPr>
            <a:spLocks noGrp="1"/>
          </p:cNvSpPr>
          <p:nvPr>
            <p:ph type="dt" sz="half" idx="10"/>
          </p:nvPr>
        </p:nvSpPr>
        <p:spPr>
          <a:xfrm>
            <a:off x="457200" y="6251575"/>
            <a:ext cx="2135188"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7188"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2135188" cy="476250"/>
          </a:xfrm>
        </p:spPr>
        <p:txBody>
          <a:bodyPr/>
          <a:lstStyle>
            <a:lvl1pPr>
              <a:defRPr smtClean="0"/>
            </a:lvl1pPr>
          </a:lstStyle>
          <a:p>
            <a:fld id="{4B87EE16-9F3B-49A1-91DB-E089B8AD9877}"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0106B4A3-4212-4E39-93DE-E053E8F69C28}" type="datetimeFigureOut">
              <a:rPr lang="en-US" smtClean="0"/>
              <a:pPr/>
              <a:t>5/17/13</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kumimoji="0"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A3DCDF73-85D2-4237-9B32-053DBDB0C312}"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664196A-FC55-8F42-AA61-4ACC08FF223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349157-0F51-2F4A-AF59-AABD33B4B38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6EDC42-BC81-C04E-997C-B0923F1D74B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6308F35-0077-1C4C-9B5F-820DFD04878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2275FD3-9615-0A40-ABF1-C0565E0A717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13A9481-743C-6342-9F0F-B38F116576C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DA413A3-BD13-5346-BEFB-1039D6EBED6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21B645-FEC9-DB4F-9F06-02C9E5F0B99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0F286AF-BC96-8044-8751-1B8D12EC590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68FCC6-787C-1C45-820D-16456710306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8C1CB3-1619-7643-AB52-F53C7192EFA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0A8282D-B010-1F4C-883B-F54A7A771AF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994D9B-ECAB-4CBD-A98F-61FE4B69709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94D9B-ECAB-4CBD-A98F-61FE4B69709D}" type="slidenum">
              <a:rPr lang="en-US" smtClean="0"/>
              <a:pPr/>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94D9B-ECAB-4CBD-A98F-61FE4B69709D}" type="slidenum">
              <a:rPr lang="en-US" smtClean="0"/>
              <a:pPr/>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DE12026-2940-470E-896B-A105BEBF376D}" type="datetimeFigureOut">
              <a:rPr lang="en-US" smtClean="0"/>
              <a:pPr/>
              <a:t>5/17/13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994D9B-ECAB-4CBD-A98F-61FE4B69709D}" type="slidenum">
              <a:rPr lang="en-US" smtClean="0"/>
              <a:pPr/>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0DE12026-2940-470E-896B-A105BEBF376D}" type="datetimeFigureOut">
              <a:rPr lang="en-US" smtClean="0"/>
              <a:pPr/>
              <a:t>5/17/13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79994D9B-ECAB-4CBD-A98F-61FE4B6970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0DE12026-2940-470E-896B-A105BEBF376D}" type="datetimeFigureOut">
              <a:rPr lang="en-US" smtClean="0"/>
              <a:pPr/>
              <a:t>5/17/13</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79994D9B-ECAB-4CBD-A98F-61FE4B69709D}"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DE12026-2940-470E-896B-A105BEBF376D}" type="datetimeFigureOut">
              <a:rPr lang="en-US" smtClean="0"/>
              <a:pPr/>
              <a:t>5/17/13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9994D9B-ECAB-4CBD-A98F-61FE4B69709D}"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6" charset="0"/>
              </a:defRPr>
            </a:lvl1pPr>
          </a:lstStyle>
          <a:p>
            <a:pPr>
              <a:defRPr/>
            </a:pPr>
            <a:endParaRPr lang="en-US" dirty="0"/>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6" charset="0"/>
              </a:defRPr>
            </a:lvl1pPr>
          </a:lstStyle>
          <a:p>
            <a:pPr>
              <a:defRPr/>
            </a:pPr>
            <a:endParaRPr lang="en-US" dirty="0"/>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6" charset="0"/>
              </a:defRPr>
            </a:lvl1pPr>
          </a:lstStyle>
          <a:p>
            <a:pPr>
              <a:defRPr/>
            </a:pPr>
            <a:fld id="{2791DEFB-F8E5-024E-A9A1-4232272ABF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jpg"/><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jpg"/><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ctrTitle"/>
          </p:nvPr>
        </p:nvSpPr>
        <p:spPr>
          <a:xfrm>
            <a:off x="685800" y="1203325"/>
            <a:ext cx="7772400" cy="1920875"/>
          </a:xfrm>
          <a:noFill/>
        </p:spPr>
        <p:txBody>
          <a:bodyPr anchor="ctr">
            <a:normAutofit/>
          </a:bodyPr>
          <a:lstStyle/>
          <a:p>
            <a:pPr algn="ctr" eaLnBrk="1" hangingPunct="1"/>
            <a:r>
              <a:rPr lang="en-US" sz="3600" b="1" dirty="0" smtClean="0">
                <a:latin typeface="Times" pitchFamily="-111" charset="0"/>
                <a:ea typeface="ＭＳ Ｐゴシック" pitchFamily="-111" charset="-128"/>
                <a:cs typeface="ＭＳ Ｐゴシック" pitchFamily="-111" charset="-128"/>
              </a:rPr>
              <a:t>Radical Change in </a:t>
            </a:r>
            <a:r>
              <a:rPr lang="en-US" sz="3600" b="1" dirty="0">
                <a:latin typeface="Times" pitchFamily="-111" charset="0"/>
                <a:ea typeface="ＭＳ Ｐゴシック" pitchFamily="-111" charset="-128"/>
                <a:cs typeface="ＭＳ Ｐゴシック" pitchFamily="-111" charset="-128"/>
              </a:rPr>
              <a:t>S</a:t>
            </a:r>
            <a:r>
              <a:rPr lang="en-US" sz="3600" b="1" dirty="0" smtClean="0">
                <a:latin typeface="Times" pitchFamily="-111" charset="0"/>
                <a:ea typeface="ＭＳ Ｐゴシック" pitchFamily="-111" charset="-128"/>
                <a:cs typeface="ＭＳ Ｐゴシック" pitchFamily="-111" charset="-128"/>
              </a:rPr>
              <a:t>mall Steps</a:t>
            </a:r>
            <a:endParaRPr lang="en-US" sz="3600" b="1" dirty="0">
              <a:latin typeface="Times" pitchFamily="-111" charset="0"/>
              <a:ea typeface="ＭＳ Ｐゴシック" pitchFamily="-111" charset="-128"/>
              <a:cs typeface="ＭＳ Ｐゴシック" pitchFamily="-111" charset="-128"/>
            </a:endParaRPr>
          </a:p>
        </p:txBody>
      </p:sp>
      <p:sp>
        <p:nvSpPr>
          <p:cNvPr id="35842" name="Rectangle 2"/>
          <p:cNvSpPr>
            <a:spLocks noGrp="1" noChangeArrowheads="1"/>
          </p:cNvSpPr>
          <p:nvPr>
            <p:ph type="subTitle" idx="1"/>
          </p:nvPr>
        </p:nvSpPr>
        <p:spPr>
          <a:xfrm>
            <a:off x="533400" y="4191000"/>
            <a:ext cx="8001000" cy="1676400"/>
          </a:xfrm>
          <a:noFill/>
        </p:spPr>
        <p:txBody>
          <a:bodyPr/>
          <a:lstStyle/>
          <a:p>
            <a:pPr eaLnBrk="1" hangingPunct="1">
              <a:buFont typeface="Wingdings" pitchFamily="-111" charset="2"/>
              <a:buNone/>
            </a:pPr>
            <a:r>
              <a:rPr lang="en-US" sz="2300" dirty="0" smtClean="0">
                <a:ea typeface="ＭＳ Ｐゴシック" pitchFamily="-111" charset="-128"/>
                <a:cs typeface="ＭＳ Ｐゴシック" pitchFamily="-111" charset="-128"/>
              </a:rPr>
              <a:t>Dennis Pearl</a:t>
            </a:r>
          </a:p>
          <a:p>
            <a:pPr eaLnBrk="1" hangingPunct="1">
              <a:buFont typeface="Wingdings" pitchFamily="-111" charset="2"/>
              <a:buNone/>
            </a:pPr>
            <a:r>
              <a:rPr lang="en-US" sz="2300" dirty="0" smtClean="0">
                <a:ea typeface="ＭＳ Ｐゴシック" pitchFamily="-111" charset="-128"/>
                <a:cs typeface="ＭＳ Ｐゴシック" pitchFamily="-111" charset="-128"/>
              </a:rPr>
              <a:t>USCOTS Closing Session</a:t>
            </a:r>
          </a:p>
          <a:p>
            <a:pPr eaLnBrk="1" hangingPunct="1">
              <a:buFont typeface="Wingdings" pitchFamily="-111" charset="2"/>
              <a:buNone/>
            </a:pPr>
            <a:r>
              <a:rPr lang="en-US" sz="2300" dirty="0" smtClean="0">
                <a:ea typeface="ＭＳ Ｐゴシック" pitchFamily="-111" charset="-128"/>
                <a:cs typeface="ＭＳ Ｐゴシック" pitchFamily="-111" charset="-128"/>
              </a:rPr>
              <a:t>May 18, 2013</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US" dirty="0" smtClean="0"/>
              <a:t>NSF funded Interdisciplinary student-centered project</a:t>
            </a:r>
          </a:p>
          <a:p>
            <a:r>
              <a:rPr lang="en-US" dirty="0" smtClean="0"/>
              <a:t>4 students from Mathematical Sciences</a:t>
            </a:r>
          </a:p>
          <a:p>
            <a:r>
              <a:rPr lang="en-US" dirty="0" smtClean="0"/>
              <a:t>4 students from Engineering</a:t>
            </a:r>
          </a:p>
          <a:p>
            <a:r>
              <a:rPr lang="en-US" dirty="0" smtClean="0"/>
              <a:t>2 students from Life Sciences</a:t>
            </a:r>
            <a:endParaRPr lang="en-US" dirty="0"/>
          </a:p>
        </p:txBody>
      </p:sp>
      <p:sp>
        <p:nvSpPr>
          <p:cNvPr id="7" name="Title 1"/>
          <p:cNvSpPr>
            <a:spLocks noGrp="1"/>
          </p:cNvSpPr>
          <p:nvPr>
            <p:ph type="title"/>
          </p:nvPr>
        </p:nvSpPr>
        <p:spPr>
          <a:xfrm>
            <a:off x="685800" y="609600"/>
            <a:ext cx="7772400" cy="1143000"/>
          </a:xfrm>
        </p:spPr>
        <p:txBody>
          <a:bodyPr/>
          <a:lstStyle/>
          <a:p>
            <a:r>
              <a:rPr lang="en-US" dirty="0" smtClean="0"/>
              <a:t>From Stat Major to Statistician</a:t>
            </a:r>
            <a:br>
              <a:rPr lang="en-US" dirty="0" smtClean="0"/>
            </a:br>
            <a:r>
              <a:rPr lang="en-US" sz="3200" dirty="0" smtClean="0"/>
              <a:t>Summer, 1971 Modeling Fire</a:t>
            </a:r>
            <a:endParaRPr lang="en-US" sz="3200" dirty="0"/>
          </a:p>
        </p:txBody>
      </p:sp>
    </p:spTree>
    <p:extLst>
      <p:ext uri="{BB962C8B-B14F-4D97-AF65-F5344CB8AC3E}">
        <p14:creationId xmlns:p14="http://schemas.microsoft.com/office/powerpoint/2010/main" val="3747097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en-US" dirty="0" smtClean="0"/>
              <a:t>till relevant today…</a:t>
            </a:r>
            <a:endParaRPr lang="en-US" dirty="0"/>
          </a:p>
        </p:txBody>
      </p:sp>
      <p:sp>
        <p:nvSpPr>
          <p:cNvPr id="3" name="Content Placeholder 2"/>
          <p:cNvSpPr>
            <a:spLocks noGrp="1"/>
          </p:cNvSpPr>
          <p:nvPr>
            <p:ph idx="1"/>
          </p:nvPr>
        </p:nvSpPr>
        <p:spPr>
          <a:xfrm>
            <a:off x="1435608" y="1447800"/>
            <a:ext cx="7498080" cy="5030996"/>
          </a:xfrm>
        </p:spPr>
        <p:txBody>
          <a:bodyPr>
            <a:normAutofit/>
          </a:bodyPr>
          <a:lstStyle/>
          <a:p>
            <a:r>
              <a:rPr lang="en-US" b="1" dirty="0" smtClean="0">
                <a:solidFill>
                  <a:srgbClr val="FF0000"/>
                </a:solidFill>
              </a:rPr>
              <a:t>O</a:t>
            </a:r>
            <a:r>
              <a:rPr lang="en-US" dirty="0" smtClean="0"/>
              <a:t>pportunity</a:t>
            </a:r>
          </a:p>
          <a:p>
            <a:r>
              <a:rPr lang="en-US" b="1" dirty="0" smtClean="0">
                <a:solidFill>
                  <a:srgbClr val="FF0000"/>
                </a:solidFill>
              </a:rPr>
              <a:t>S</a:t>
            </a:r>
            <a:r>
              <a:rPr lang="en-US" dirty="0" smtClean="0"/>
              <a:t>uccess</a:t>
            </a:r>
          </a:p>
          <a:p>
            <a:pPr lvl="0">
              <a:defRPr/>
            </a:pPr>
            <a:r>
              <a:rPr lang="en-US" b="1" dirty="0" smtClean="0">
                <a:solidFill>
                  <a:srgbClr val="FF0000"/>
                </a:solidFill>
              </a:rPr>
              <a:t>U</a:t>
            </a:r>
            <a:r>
              <a:rPr lang="en-US" dirty="0" smtClean="0"/>
              <a:t>sefulness </a:t>
            </a:r>
          </a:p>
          <a:p>
            <a:pPr lvl="0">
              <a:defRPr/>
            </a:pPr>
            <a:r>
              <a:rPr lang="en-US" b="1" dirty="0" smtClean="0">
                <a:solidFill>
                  <a:srgbClr val="FF0000"/>
                </a:solidFill>
              </a:rPr>
              <a:t>M</a:t>
            </a:r>
            <a:r>
              <a:rPr lang="en-US" dirty="0" smtClean="0"/>
              <a:t>otivation</a:t>
            </a:r>
          </a:p>
          <a:p>
            <a:pPr lvl="0">
              <a:defRPr/>
            </a:pPr>
            <a:r>
              <a:rPr lang="en-US" b="1" dirty="0" smtClean="0">
                <a:solidFill>
                  <a:srgbClr val="FF0000"/>
                </a:solidFill>
              </a:rPr>
              <a:t>I</a:t>
            </a:r>
            <a:r>
              <a:rPr lang="en-US" dirty="0" smtClean="0"/>
              <a:t>nterest</a:t>
            </a:r>
          </a:p>
        </p:txBody>
      </p:sp>
      <p:sp>
        <p:nvSpPr>
          <p:cNvPr id="6" name="Content Placeholder 2"/>
          <p:cNvSpPr txBox="1">
            <a:spLocks/>
          </p:cNvSpPr>
          <p:nvPr/>
        </p:nvSpPr>
        <p:spPr>
          <a:xfrm>
            <a:off x="1435141" y="4128169"/>
            <a:ext cx="7498080" cy="2009637"/>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7"/>
            <a:ext cx="7498080" cy="5628005"/>
          </a:xfrm>
        </p:spPr>
        <p:txBody>
          <a:bodyPr>
            <a:normAutofit/>
          </a:bodyPr>
          <a:lstStyle/>
          <a:p>
            <a:r>
              <a:rPr lang="en-US" dirty="0" smtClean="0"/>
              <a:t>Never </a:t>
            </a:r>
            <a:r>
              <a:rPr lang="en-US" dirty="0"/>
              <a:t>doubt that a small group of thoughtful, committed citizens can change the world. Indeed, it's the only thing that ever has</a:t>
            </a:r>
            <a:r>
              <a:rPr lang="en-US" dirty="0" smtClean="0"/>
              <a:t>.</a:t>
            </a:r>
            <a:br>
              <a:rPr lang="en-US" dirty="0" smtClean="0"/>
            </a:br>
            <a:r>
              <a:rPr lang="en-US" dirty="0" smtClean="0"/>
              <a:t/>
            </a:r>
            <a:br>
              <a:rPr lang="en-US" dirty="0" smtClean="0"/>
            </a:br>
            <a:r>
              <a:rPr lang="en-US" dirty="0" smtClean="0"/>
              <a:t>-- Margaret Mead</a:t>
            </a:r>
            <a:endParaRPr lang="en-US" dirty="0"/>
          </a:p>
        </p:txBody>
      </p:sp>
      <p:pic>
        <p:nvPicPr>
          <p:cNvPr id="4" name="Picture 3"/>
          <p:cNvPicPr>
            <a:picLocks noChangeAspect="1"/>
          </p:cNvPicPr>
          <p:nvPr/>
        </p:nvPicPr>
        <p:blipFill>
          <a:blip r:embed="rId2"/>
          <a:stretch>
            <a:fillRect/>
          </a:stretch>
        </p:blipFill>
        <p:spPr>
          <a:xfrm>
            <a:off x="6774386" y="3805554"/>
            <a:ext cx="2159302" cy="2955316"/>
          </a:xfrm>
          <a:prstGeom prst="rect">
            <a:avLst/>
          </a:prstGeom>
        </p:spPr>
      </p:pic>
    </p:spTree>
    <p:extLst>
      <p:ext uri="{BB962C8B-B14F-4D97-AF65-F5344CB8AC3E}">
        <p14:creationId xmlns:p14="http://schemas.microsoft.com/office/powerpoint/2010/main" val="30104214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Thoughtful Committed Citizens I’ve been fortunate to work with</a:t>
            </a:r>
            <a:endParaRPr lang="en-US" dirty="0"/>
          </a:p>
        </p:txBody>
      </p:sp>
      <p:sp>
        <p:nvSpPr>
          <p:cNvPr id="3" name="Content Placeholder 2"/>
          <p:cNvSpPr>
            <a:spLocks noGrp="1"/>
          </p:cNvSpPr>
          <p:nvPr>
            <p:ph idx="1"/>
          </p:nvPr>
        </p:nvSpPr>
        <p:spPr/>
        <p:txBody>
          <a:bodyPr>
            <a:normAutofit/>
          </a:bodyPr>
          <a:lstStyle/>
          <a:p>
            <a:r>
              <a:rPr lang="en-US" dirty="0" err="1" smtClean="0"/>
              <a:t>CAUSEweb</a:t>
            </a:r>
            <a:endParaRPr lang="en-US" dirty="0" smtClean="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smtClean="0"/>
          </a:p>
          <a:p>
            <a:r>
              <a:rPr lang="en-US" dirty="0" err="1" smtClean="0"/>
              <a:t>CAUSEway</a:t>
            </a:r>
            <a:r>
              <a:rPr lang="en-US" dirty="0" smtClean="0"/>
              <a:t> workshops</a:t>
            </a:r>
          </a:p>
          <a:p>
            <a:pPr marL="82296" indent="0">
              <a:buNone/>
            </a:pPr>
            <a:endParaRPr lang="en-US" dirty="0" smtClean="0"/>
          </a:p>
        </p:txBody>
      </p:sp>
      <p:pic>
        <p:nvPicPr>
          <p:cNvPr id="4" name="Picture 3"/>
          <p:cNvPicPr>
            <a:picLocks noChangeAspect="1"/>
          </p:cNvPicPr>
          <p:nvPr/>
        </p:nvPicPr>
        <p:blipFill>
          <a:blip r:embed="rId2"/>
          <a:stretch>
            <a:fillRect/>
          </a:stretch>
        </p:blipFill>
        <p:spPr>
          <a:xfrm>
            <a:off x="6362651" y="1447800"/>
            <a:ext cx="1609870" cy="2419204"/>
          </a:xfrm>
          <a:prstGeom prst="rect">
            <a:avLst/>
          </a:prstGeom>
        </p:spPr>
      </p:pic>
      <p:pic>
        <p:nvPicPr>
          <p:cNvPr id="5" name="Picture 4"/>
          <p:cNvPicPr>
            <a:picLocks noChangeAspect="1"/>
          </p:cNvPicPr>
          <p:nvPr/>
        </p:nvPicPr>
        <p:blipFill>
          <a:blip r:embed="rId3"/>
          <a:stretch>
            <a:fillRect/>
          </a:stretch>
        </p:blipFill>
        <p:spPr>
          <a:xfrm>
            <a:off x="6410421" y="4521200"/>
            <a:ext cx="1562100" cy="2184400"/>
          </a:xfrm>
          <a:prstGeom prst="rect">
            <a:avLst/>
          </a:prstGeom>
        </p:spPr>
      </p:pic>
    </p:spTree>
    <p:extLst>
      <p:ext uri="{BB962C8B-B14F-4D97-AF65-F5344CB8AC3E}">
        <p14:creationId xmlns:p14="http://schemas.microsoft.com/office/powerpoint/2010/main" val="400699475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Thoughtful Committed Citizens I’ve been fortunate to work with</a:t>
            </a:r>
            <a:endParaRPr lang="en-US" dirty="0"/>
          </a:p>
        </p:txBody>
      </p:sp>
      <p:sp>
        <p:nvSpPr>
          <p:cNvPr id="3" name="Content Placeholder 2"/>
          <p:cNvSpPr>
            <a:spLocks noGrp="1"/>
          </p:cNvSpPr>
          <p:nvPr>
            <p:ph idx="1"/>
          </p:nvPr>
        </p:nvSpPr>
        <p:spPr/>
        <p:txBody>
          <a:bodyPr>
            <a:normAutofit/>
          </a:bodyPr>
          <a:lstStyle/>
          <a:p>
            <a:r>
              <a:rPr lang="en-US" dirty="0"/>
              <a:t>USCOTS</a:t>
            </a:r>
          </a:p>
          <a:p>
            <a:endParaRPr lang="en-US" dirty="0" smtClean="0"/>
          </a:p>
          <a:p>
            <a:endParaRPr lang="en-US" dirty="0"/>
          </a:p>
          <a:p>
            <a:endParaRPr lang="en-US" dirty="0" smtClean="0"/>
          </a:p>
          <a:p>
            <a:endParaRPr lang="en-US" dirty="0"/>
          </a:p>
          <a:p>
            <a:r>
              <a:rPr lang="en-US" dirty="0" smtClean="0"/>
              <a:t>Webinars</a:t>
            </a:r>
            <a:endParaRPr lang="en-US" dirty="0"/>
          </a:p>
          <a:p>
            <a:pPr marL="82296" indent="0">
              <a:buNone/>
            </a:pPr>
            <a:endParaRPr lang="en-US" dirty="0" smtClean="0"/>
          </a:p>
        </p:txBody>
      </p:sp>
      <p:pic>
        <p:nvPicPr>
          <p:cNvPr id="5" name="Picture 4"/>
          <p:cNvPicPr>
            <a:picLocks noChangeAspect="1"/>
          </p:cNvPicPr>
          <p:nvPr/>
        </p:nvPicPr>
        <p:blipFill>
          <a:blip r:embed="rId2"/>
          <a:stretch>
            <a:fillRect/>
          </a:stretch>
        </p:blipFill>
        <p:spPr>
          <a:xfrm>
            <a:off x="4454350" y="1417638"/>
            <a:ext cx="2377560" cy="2377560"/>
          </a:xfrm>
          <a:prstGeom prst="rect">
            <a:avLst/>
          </a:prstGeom>
        </p:spPr>
      </p:pic>
      <p:pic>
        <p:nvPicPr>
          <p:cNvPr id="4" name="Picture 3"/>
          <p:cNvPicPr>
            <a:picLocks noChangeAspect="1"/>
          </p:cNvPicPr>
          <p:nvPr/>
        </p:nvPicPr>
        <p:blipFill>
          <a:blip r:embed="rId3"/>
          <a:stretch>
            <a:fillRect/>
          </a:stretch>
        </p:blipFill>
        <p:spPr>
          <a:xfrm>
            <a:off x="4454350" y="4451805"/>
            <a:ext cx="3024319" cy="2268239"/>
          </a:xfrm>
          <a:prstGeom prst="rect">
            <a:avLst/>
          </a:prstGeom>
        </p:spPr>
      </p:pic>
    </p:spTree>
    <p:extLst>
      <p:ext uri="{BB962C8B-B14F-4D97-AF65-F5344CB8AC3E}">
        <p14:creationId xmlns:p14="http://schemas.microsoft.com/office/powerpoint/2010/main" val="5035194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Thoughtful Committed Citizens I’ve been fortunate to work with</a:t>
            </a:r>
            <a:endParaRPr lang="en-US" dirty="0"/>
          </a:p>
        </p:txBody>
      </p:sp>
      <p:sp>
        <p:nvSpPr>
          <p:cNvPr id="3" name="Content Placeholder 2"/>
          <p:cNvSpPr>
            <a:spLocks noGrp="1"/>
          </p:cNvSpPr>
          <p:nvPr>
            <p:ph idx="1"/>
          </p:nvPr>
        </p:nvSpPr>
        <p:spPr/>
        <p:txBody>
          <a:bodyPr>
            <a:normAutofit/>
          </a:bodyPr>
          <a:lstStyle/>
          <a:p>
            <a:r>
              <a:rPr lang="en-US" dirty="0" smtClean="0"/>
              <a:t>CAUSE Research Efforts &amp; More</a:t>
            </a:r>
          </a:p>
          <a:p>
            <a:endParaRPr lang="en-US" dirty="0"/>
          </a:p>
          <a:p>
            <a:endParaRPr lang="en-US" dirty="0" smtClean="0"/>
          </a:p>
          <a:p>
            <a:endParaRPr lang="en-US" dirty="0"/>
          </a:p>
          <a:p>
            <a:endParaRPr lang="en-US" dirty="0" smtClean="0"/>
          </a:p>
          <a:p>
            <a:endParaRPr lang="en-US" dirty="0"/>
          </a:p>
          <a:p>
            <a:r>
              <a:rPr lang="en-US" dirty="0" smtClean="0"/>
              <a:t>Study of Fun</a:t>
            </a:r>
            <a:endParaRPr lang="en-US" dirty="0"/>
          </a:p>
          <a:p>
            <a:pPr marL="82296" indent="0">
              <a:buNone/>
            </a:pPr>
            <a:endParaRPr lang="en-US" dirty="0"/>
          </a:p>
          <a:p>
            <a:pPr marL="82296" indent="0">
              <a:buNone/>
            </a:pPr>
            <a:endParaRPr lang="en-US" dirty="0" smtClean="0"/>
          </a:p>
        </p:txBody>
      </p:sp>
      <p:pic>
        <p:nvPicPr>
          <p:cNvPr id="7" name="Picture 6"/>
          <p:cNvPicPr>
            <a:picLocks noChangeAspect="1"/>
          </p:cNvPicPr>
          <p:nvPr/>
        </p:nvPicPr>
        <p:blipFill>
          <a:blip r:embed="rId2"/>
          <a:stretch>
            <a:fillRect/>
          </a:stretch>
        </p:blipFill>
        <p:spPr>
          <a:xfrm>
            <a:off x="1776169" y="2028026"/>
            <a:ext cx="1847666" cy="2466729"/>
          </a:xfrm>
          <a:prstGeom prst="rect">
            <a:avLst/>
          </a:prstGeom>
        </p:spPr>
      </p:pic>
      <p:pic>
        <p:nvPicPr>
          <p:cNvPr id="8" name="Picture 7"/>
          <p:cNvPicPr>
            <a:picLocks noChangeAspect="1"/>
          </p:cNvPicPr>
          <p:nvPr/>
        </p:nvPicPr>
        <p:blipFill>
          <a:blip r:embed="rId3"/>
          <a:stretch>
            <a:fillRect/>
          </a:stretch>
        </p:blipFill>
        <p:spPr>
          <a:xfrm>
            <a:off x="4614299" y="4494755"/>
            <a:ext cx="1575497" cy="2363245"/>
          </a:xfrm>
          <a:prstGeom prst="rect">
            <a:avLst/>
          </a:prstGeom>
        </p:spPr>
      </p:pic>
    </p:spTree>
    <p:extLst>
      <p:ext uri="{BB962C8B-B14F-4D97-AF65-F5344CB8AC3E}">
        <p14:creationId xmlns:p14="http://schemas.microsoft.com/office/powerpoint/2010/main" val="14313895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ctrTitle"/>
          </p:nvPr>
        </p:nvSpPr>
        <p:spPr>
          <a:xfrm>
            <a:off x="1371600" y="329231"/>
            <a:ext cx="7772400" cy="2916046"/>
          </a:xfrm>
          <a:noFill/>
        </p:spPr>
        <p:txBody>
          <a:bodyPr anchor="ctr">
            <a:normAutofit/>
          </a:bodyPr>
          <a:lstStyle/>
          <a:p>
            <a:pPr algn="ctr"/>
            <a:r>
              <a:rPr lang="en-US" sz="3600" b="1" dirty="0" smtClean="0">
                <a:latin typeface="Times" pitchFamily="-111" charset="0"/>
                <a:ea typeface="ＭＳ Ｐゴシック" pitchFamily="-111" charset="-128"/>
                <a:cs typeface="ＭＳ Ｐゴシック" pitchFamily="-111" charset="-128"/>
              </a:rPr>
              <a:t>Statistics </a:t>
            </a:r>
            <a:r>
              <a:rPr lang="en-US" sz="3600" b="1" dirty="0">
                <a:latin typeface="Times" pitchFamily="-111" charset="0"/>
                <a:ea typeface="ＭＳ Ｐゴシック" pitchFamily="-111" charset="-128"/>
                <a:cs typeface="ＭＳ Ｐゴシック" pitchFamily="-111" charset="-128"/>
              </a:rPr>
              <a:t>Teachers </a:t>
            </a:r>
            <a:r>
              <a:rPr lang="en-US" sz="3600" b="1" dirty="0" smtClean="0">
                <a:latin typeface="Times" pitchFamily="-111" charset="0"/>
                <a:ea typeface="ＭＳ Ｐゴシック" pitchFamily="-111" charset="-128"/>
                <a:cs typeface="ＭＳ Ｐゴシック" pitchFamily="-111" charset="-128"/>
              </a:rPr>
              <a:t>should not be broken </a:t>
            </a:r>
            <a:r>
              <a:rPr lang="en-US" sz="3600" b="1" dirty="0">
                <a:latin typeface="Times" pitchFamily="-111" charset="0"/>
                <a:ea typeface="ＭＳ Ｐゴシック" pitchFamily="-111" charset="-128"/>
                <a:cs typeface="ＭＳ Ｐゴシック" pitchFamily="-111" charset="-128"/>
              </a:rPr>
              <a:t>vending </a:t>
            </a:r>
            <a:r>
              <a:rPr lang="en-US" sz="3600" b="1" dirty="0" smtClean="0">
                <a:latin typeface="Times" pitchFamily="-111" charset="0"/>
                <a:ea typeface="ＭＳ Ｐゴシック" pitchFamily="-111" charset="-128"/>
                <a:cs typeface="ＭＳ Ｐゴシック" pitchFamily="-111" charset="-128"/>
              </a:rPr>
              <a:t>machines that can’t make change happen.</a:t>
            </a:r>
            <a:endParaRPr lang="en-US" sz="3600" b="1" dirty="0">
              <a:latin typeface="Times" pitchFamily="-111" charset="0"/>
              <a:ea typeface="ＭＳ Ｐゴシック" pitchFamily="-111" charset="-128"/>
              <a:cs typeface="ＭＳ Ｐゴシック" pitchFamily="-111" charset="-128"/>
            </a:endParaRPr>
          </a:p>
        </p:txBody>
      </p:sp>
      <p:sp>
        <p:nvSpPr>
          <p:cNvPr id="35842" name="Rectangle 2"/>
          <p:cNvSpPr>
            <a:spLocks noGrp="1" noChangeArrowheads="1"/>
          </p:cNvSpPr>
          <p:nvPr>
            <p:ph type="subTitle" idx="1"/>
          </p:nvPr>
        </p:nvSpPr>
        <p:spPr>
          <a:xfrm>
            <a:off x="944966" y="4190999"/>
            <a:ext cx="3335268" cy="2029115"/>
          </a:xfrm>
          <a:noFill/>
        </p:spPr>
        <p:txBody>
          <a:bodyPr>
            <a:normAutofit/>
          </a:bodyPr>
          <a:lstStyle/>
          <a:p>
            <a:pPr eaLnBrk="1" hangingPunct="1">
              <a:buFont typeface="Wingdings" pitchFamily="-111" charset="2"/>
              <a:buNone/>
            </a:pPr>
            <a:r>
              <a:rPr lang="en-US" sz="3200" b="1" dirty="0" smtClean="0">
                <a:solidFill>
                  <a:schemeClr val="tx2"/>
                </a:solidFill>
                <a:latin typeface="Times New Roman"/>
                <a:ea typeface="ＭＳ Ｐゴシック" pitchFamily="-111" charset="-128"/>
                <a:cs typeface="Times New Roman"/>
              </a:rPr>
              <a:t>Even when you call in the authorities.</a:t>
            </a:r>
          </a:p>
        </p:txBody>
      </p:sp>
      <p:pic>
        <p:nvPicPr>
          <p:cNvPr id="2" name="Picture 1" descr="Teen Tries To Steal Soda, Gets Stuck In Vending Mach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074" y="3383742"/>
            <a:ext cx="4551553" cy="3271429"/>
          </a:xfrm>
          <a:prstGeom prst="rect">
            <a:avLst/>
          </a:prstGeom>
        </p:spPr>
      </p:pic>
    </p:spTree>
    <p:extLst>
      <p:ext uri="{BB962C8B-B14F-4D97-AF65-F5344CB8AC3E}">
        <p14:creationId xmlns:p14="http://schemas.microsoft.com/office/powerpoint/2010/main" val="205340024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2306"/>
            <a:ext cx="8239191" cy="1987144"/>
          </a:xfrm>
        </p:spPr>
        <p:txBody>
          <a:bodyPr/>
          <a:lstStyle/>
          <a:p>
            <a:r>
              <a:rPr lang="en-US" dirty="0" smtClean="0"/>
              <a:t>Watch out - I’m going to teach you something that will change your life!</a:t>
            </a:r>
            <a:endParaRPr lang="en-US" dirty="0"/>
          </a:p>
        </p:txBody>
      </p:sp>
      <p:grpSp>
        <p:nvGrpSpPr>
          <p:cNvPr id="3" name="Group 2"/>
          <p:cNvGrpSpPr/>
          <p:nvPr/>
        </p:nvGrpSpPr>
        <p:grpSpPr>
          <a:xfrm>
            <a:off x="564426" y="2175092"/>
            <a:ext cx="7736921" cy="4440258"/>
            <a:chOff x="564426" y="2175092"/>
            <a:chExt cx="7736921" cy="4440258"/>
          </a:xfrm>
        </p:grpSpPr>
        <p:sp>
          <p:nvSpPr>
            <p:cNvPr id="5" name="TextBox 4"/>
            <p:cNvSpPr txBox="1"/>
            <p:nvPr/>
          </p:nvSpPr>
          <p:spPr>
            <a:xfrm>
              <a:off x="564427" y="5538132"/>
              <a:ext cx="3363039" cy="1077218"/>
            </a:xfrm>
            <a:prstGeom prst="rect">
              <a:avLst/>
            </a:prstGeom>
            <a:noFill/>
          </p:spPr>
          <p:txBody>
            <a:bodyPr wrap="square" rtlCol="0">
              <a:spAutoFit/>
            </a:bodyPr>
            <a:lstStyle/>
            <a:p>
              <a:r>
                <a:rPr lang="en-US" sz="3200" b="1" dirty="0" smtClean="0"/>
                <a:t>Gas Cap on the driver side</a:t>
              </a:r>
              <a:endParaRPr lang="en-US" sz="3200" b="1" dirty="0"/>
            </a:p>
          </p:txBody>
        </p:sp>
        <p:pic>
          <p:nvPicPr>
            <p:cNvPr id="7" name="Picture 6" descr="2012-kia-soul-fuel-gauge-photo-442119-s-1280x7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26" y="2186850"/>
              <a:ext cx="3363040" cy="3363040"/>
            </a:xfrm>
            <a:prstGeom prst="rect">
              <a:avLst/>
            </a:prstGeom>
          </p:spPr>
        </p:pic>
        <p:pic>
          <p:nvPicPr>
            <p:cNvPr id="8" name="Picture 7" descr="Fuel-Gauge-Arrow-iStock-680x4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487" y="2175092"/>
              <a:ext cx="3388532" cy="3395995"/>
            </a:xfrm>
            <a:prstGeom prst="rect">
              <a:avLst/>
            </a:prstGeom>
          </p:spPr>
        </p:pic>
        <p:sp>
          <p:nvSpPr>
            <p:cNvPr id="9" name="TextBox 8"/>
            <p:cNvSpPr txBox="1"/>
            <p:nvPr/>
          </p:nvSpPr>
          <p:spPr>
            <a:xfrm>
              <a:off x="4938308" y="5537678"/>
              <a:ext cx="3363039" cy="1077218"/>
            </a:xfrm>
            <a:prstGeom prst="rect">
              <a:avLst/>
            </a:prstGeom>
            <a:noFill/>
          </p:spPr>
          <p:txBody>
            <a:bodyPr wrap="square" rtlCol="0">
              <a:spAutoFit/>
            </a:bodyPr>
            <a:lstStyle/>
            <a:p>
              <a:r>
                <a:rPr lang="en-US" sz="3200" b="1" dirty="0" smtClean="0"/>
                <a:t>Gas Cap on the passenger side</a:t>
              </a:r>
              <a:endParaRPr lang="en-US" sz="3200" b="1" dirty="0"/>
            </a:p>
          </p:txBody>
        </p:sp>
      </p:grpSp>
    </p:spTree>
    <p:extLst>
      <p:ext uri="{BB962C8B-B14F-4D97-AF65-F5344CB8AC3E}">
        <p14:creationId xmlns:p14="http://schemas.microsoft.com/office/powerpoint/2010/main" val="20370475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19" y="82306"/>
            <a:ext cx="8920581" cy="1987144"/>
          </a:xfrm>
        </p:spPr>
        <p:txBody>
          <a:bodyPr/>
          <a:lstStyle/>
          <a:p>
            <a:r>
              <a:rPr lang="en-US" dirty="0" smtClean="0"/>
              <a:t>Whoa.  That’s good to know.</a:t>
            </a:r>
            <a:br>
              <a:rPr lang="en-US" dirty="0" smtClean="0"/>
            </a:br>
            <a:r>
              <a:rPr lang="en-US" dirty="0" smtClean="0"/>
              <a:t>The moment I discovered this I knew I would remember it.</a:t>
            </a:r>
            <a:endParaRPr lang="en-US" dirty="0"/>
          </a:p>
        </p:txBody>
      </p:sp>
      <p:sp>
        <p:nvSpPr>
          <p:cNvPr id="5" name="TextBox 4"/>
          <p:cNvSpPr txBox="1"/>
          <p:nvPr/>
        </p:nvSpPr>
        <p:spPr>
          <a:xfrm>
            <a:off x="564427" y="5538132"/>
            <a:ext cx="3363039" cy="1077218"/>
          </a:xfrm>
          <a:prstGeom prst="rect">
            <a:avLst/>
          </a:prstGeom>
          <a:noFill/>
        </p:spPr>
        <p:txBody>
          <a:bodyPr wrap="square" rtlCol="0">
            <a:spAutoFit/>
          </a:bodyPr>
          <a:lstStyle/>
          <a:p>
            <a:r>
              <a:rPr lang="en-US" sz="3200" b="1" dirty="0" smtClean="0"/>
              <a:t>Gas Cap on the driver side</a:t>
            </a:r>
            <a:endParaRPr lang="en-US" sz="3200" b="1" dirty="0"/>
          </a:p>
        </p:txBody>
      </p:sp>
      <p:pic>
        <p:nvPicPr>
          <p:cNvPr id="7" name="Picture 6" descr="2012-kia-soul-fuel-gauge-photo-442119-s-1280x7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26" y="2186850"/>
            <a:ext cx="3363040" cy="3363040"/>
          </a:xfrm>
          <a:prstGeom prst="rect">
            <a:avLst/>
          </a:prstGeom>
        </p:spPr>
      </p:pic>
      <p:pic>
        <p:nvPicPr>
          <p:cNvPr id="8" name="Picture 7" descr="Fuel-Gauge-Arrow-iStock-680x4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487" y="2175092"/>
            <a:ext cx="3388532" cy="3395995"/>
          </a:xfrm>
          <a:prstGeom prst="rect">
            <a:avLst/>
          </a:prstGeom>
        </p:spPr>
      </p:pic>
      <p:sp>
        <p:nvSpPr>
          <p:cNvPr id="9" name="TextBox 8"/>
          <p:cNvSpPr txBox="1"/>
          <p:nvPr/>
        </p:nvSpPr>
        <p:spPr>
          <a:xfrm>
            <a:off x="4938308" y="5537678"/>
            <a:ext cx="3363039" cy="1077218"/>
          </a:xfrm>
          <a:prstGeom prst="rect">
            <a:avLst/>
          </a:prstGeom>
          <a:noFill/>
        </p:spPr>
        <p:txBody>
          <a:bodyPr wrap="square" rtlCol="0">
            <a:spAutoFit/>
          </a:bodyPr>
          <a:lstStyle/>
          <a:p>
            <a:r>
              <a:rPr lang="en-US" sz="3200" b="1" dirty="0" smtClean="0"/>
              <a:t>Gas Cap on the passenger side</a:t>
            </a:r>
            <a:endParaRPr lang="en-US" sz="3200" b="1" dirty="0"/>
          </a:p>
        </p:txBody>
      </p:sp>
    </p:spTree>
    <p:extLst>
      <p:ext uri="{BB962C8B-B14F-4D97-AF65-F5344CB8AC3E}">
        <p14:creationId xmlns:p14="http://schemas.microsoft.com/office/powerpoint/2010/main" val="5701757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583362"/>
          </a:xfrm>
        </p:spPr>
        <p:txBody>
          <a:bodyPr>
            <a:normAutofit/>
          </a:bodyPr>
          <a:lstStyle/>
          <a:p>
            <a:r>
              <a:rPr lang="en-US" dirty="0" smtClean="0"/>
              <a:t>Watch out – I’m going to finish with an IF-THEN proof.</a:t>
            </a:r>
            <a:endParaRPr lang="en-US" dirty="0"/>
          </a:p>
        </p:txBody>
      </p:sp>
    </p:spTree>
    <p:extLst>
      <p:ext uri="{BB962C8B-B14F-4D97-AF65-F5344CB8AC3E}">
        <p14:creationId xmlns:p14="http://schemas.microsoft.com/office/powerpoint/2010/main" val="11437608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p:spPr>
        <p:txBody>
          <a:bodyPr>
            <a:normAutofit/>
          </a:bodyPr>
          <a:lstStyle/>
          <a:p>
            <a:r>
              <a:rPr lang="en-US" sz="4400" b="1" dirty="0">
                <a:latin typeface="Times" pitchFamily="-111" charset="0"/>
                <a:ea typeface="ＭＳ Ｐゴシック" pitchFamily="-111" charset="-128"/>
                <a:cs typeface="ＭＳ Ｐゴシック" pitchFamily="-111" charset="-128"/>
              </a:rPr>
              <a:t>Radical </a:t>
            </a:r>
            <a:r>
              <a:rPr lang="en-US" sz="4400" b="1" dirty="0" smtClean="0">
                <a:latin typeface="Times" pitchFamily="-111" charset="0"/>
                <a:ea typeface="ＭＳ Ｐゴシック" pitchFamily="-111" charset="-128"/>
                <a:cs typeface="ＭＳ Ｐゴシック" pitchFamily="-111" charset="-128"/>
              </a:rPr>
              <a:t>Change …</a:t>
            </a:r>
            <a:endParaRPr lang="en-US" dirty="0"/>
          </a:p>
        </p:txBody>
      </p:sp>
      <p:sp>
        <p:nvSpPr>
          <p:cNvPr id="3" name="Content Placeholder 2"/>
          <p:cNvSpPr>
            <a:spLocks noGrp="1"/>
          </p:cNvSpPr>
          <p:nvPr>
            <p:ph idx="1"/>
          </p:nvPr>
        </p:nvSpPr>
        <p:spPr>
          <a:xfrm>
            <a:off x="1023023" y="1459558"/>
            <a:ext cx="8120977" cy="5410200"/>
          </a:xfrm>
        </p:spPr>
        <p:txBody>
          <a:bodyPr>
            <a:normAutofit/>
          </a:bodyPr>
          <a:lstStyle/>
          <a:p>
            <a:pPr marL="82296" lvl="1" indent="0">
              <a:spcBef>
                <a:spcPts val="600"/>
              </a:spcBef>
              <a:buSzPct val="80000"/>
              <a:buNone/>
            </a:pPr>
            <a:r>
              <a:rPr lang="en-US" sz="5600" dirty="0"/>
              <a:t>New ideas may be worth </a:t>
            </a:r>
            <a:r>
              <a:rPr lang="en-US" sz="5600" dirty="0" smtClean="0"/>
              <a:t>trying</a:t>
            </a:r>
          </a:p>
          <a:p>
            <a:pPr marL="539496" lvl="3" indent="0">
              <a:spcBef>
                <a:spcPts val="600"/>
              </a:spcBef>
              <a:buSzPct val="80000"/>
              <a:buNone/>
            </a:pPr>
            <a:endParaRPr lang="en-US" sz="5600" dirty="0"/>
          </a:p>
          <a:p>
            <a:pPr marL="82296" lvl="1" indent="0">
              <a:spcBef>
                <a:spcPts val="600"/>
              </a:spcBef>
              <a:buSzPct val="80000"/>
              <a:buNone/>
            </a:pPr>
            <a:r>
              <a:rPr lang="en-US" sz="5600" dirty="0" smtClean="0"/>
              <a:t>Think </a:t>
            </a:r>
            <a:r>
              <a:rPr lang="en-US" sz="5600" dirty="0"/>
              <a:t>outside the </a:t>
            </a:r>
            <a:r>
              <a:rPr lang="en-US" sz="5600" dirty="0" smtClean="0"/>
              <a:t>box</a:t>
            </a:r>
            <a:endParaRPr lang="en-US" sz="56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583362"/>
          </a:xfrm>
        </p:spPr>
        <p:txBody>
          <a:bodyPr>
            <a:normAutofit/>
          </a:bodyPr>
          <a:lstStyle/>
          <a:p>
            <a:r>
              <a:rPr lang="en-US" dirty="0" smtClean="0"/>
              <a:t>IF statistics really is something that will change the way you think about the world,  THEN we need to change the way we teach.  </a:t>
            </a:r>
            <a:br>
              <a:rPr lang="en-US" dirty="0" smtClean="0"/>
            </a:br>
            <a:r>
              <a:rPr lang="en-US" dirty="0" smtClean="0"/>
              <a:t>With O-S-U-M-I every statistical concept should be met with a student reaction of</a:t>
            </a:r>
            <a:br>
              <a:rPr lang="en-US" dirty="0" smtClean="0"/>
            </a:br>
            <a:r>
              <a:rPr lang="en-US" dirty="0" smtClean="0"/>
              <a:t>“Whoa – That’s good to know.”  </a:t>
            </a:r>
            <a:endParaRPr lang="en-US" dirty="0"/>
          </a:p>
        </p:txBody>
      </p:sp>
    </p:spTree>
    <p:extLst>
      <p:ext uri="{BB962C8B-B14F-4D97-AF65-F5344CB8AC3E}">
        <p14:creationId xmlns:p14="http://schemas.microsoft.com/office/powerpoint/2010/main" val="160017190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p:spPr>
        <p:txBody>
          <a:bodyPr>
            <a:normAutofit/>
          </a:bodyPr>
          <a:lstStyle/>
          <a:p>
            <a:r>
              <a:rPr lang="en-US" sz="4400" b="1" dirty="0">
                <a:latin typeface="Times" pitchFamily="-111" charset="0"/>
                <a:ea typeface="ＭＳ Ｐゴシック" pitchFamily="-111" charset="-128"/>
                <a:cs typeface="ＭＳ Ｐゴシック" pitchFamily="-111" charset="-128"/>
              </a:rPr>
              <a:t>Radical </a:t>
            </a:r>
            <a:r>
              <a:rPr lang="en-US" sz="4400" b="1" dirty="0" smtClean="0">
                <a:latin typeface="Times" pitchFamily="-111" charset="0"/>
                <a:ea typeface="ＭＳ Ｐゴシック" pitchFamily="-111" charset="-128"/>
                <a:cs typeface="ＭＳ Ｐゴシック" pitchFamily="-111" charset="-128"/>
              </a:rPr>
              <a:t>Change …</a:t>
            </a:r>
            <a:endParaRPr lang="en-US" dirty="0"/>
          </a:p>
        </p:txBody>
      </p:sp>
      <p:sp>
        <p:nvSpPr>
          <p:cNvPr id="3" name="Content Placeholder 2"/>
          <p:cNvSpPr>
            <a:spLocks noGrp="1"/>
          </p:cNvSpPr>
          <p:nvPr>
            <p:ph idx="1"/>
          </p:nvPr>
        </p:nvSpPr>
        <p:spPr>
          <a:xfrm>
            <a:off x="1435608" y="1459558"/>
            <a:ext cx="7708392" cy="5410200"/>
          </a:xfrm>
        </p:spPr>
        <p:txBody>
          <a:bodyPr>
            <a:normAutofit/>
          </a:bodyPr>
          <a:lstStyle/>
          <a:p>
            <a:pPr marL="82296" lvl="1" indent="0">
              <a:spcBef>
                <a:spcPts val="600"/>
              </a:spcBef>
              <a:buSzPct val="80000"/>
              <a:buNone/>
            </a:pPr>
            <a:r>
              <a:rPr lang="en-US" sz="5600" dirty="0" smtClean="0"/>
              <a:t>It </a:t>
            </a:r>
            <a:r>
              <a:rPr lang="en-US" sz="5600" dirty="0"/>
              <a:t>doesn’t all have to be done in a one-hour class </a:t>
            </a:r>
            <a:r>
              <a:rPr lang="en-US" sz="5600" dirty="0" smtClean="0"/>
              <a:t>period</a:t>
            </a:r>
          </a:p>
          <a:p>
            <a:pPr marL="82296" lvl="1" indent="0">
              <a:spcBef>
                <a:spcPts val="600"/>
              </a:spcBef>
              <a:buSzPct val="80000"/>
              <a:buNone/>
            </a:pPr>
            <a:endParaRPr lang="en-US" sz="5600" dirty="0"/>
          </a:p>
          <a:p>
            <a:pPr marL="82296" lvl="1" indent="0">
              <a:spcBef>
                <a:spcPts val="600"/>
              </a:spcBef>
              <a:buSzPct val="80000"/>
              <a:buNone/>
            </a:pPr>
            <a:r>
              <a:rPr lang="en-US" sz="5600" dirty="0" smtClean="0"/>
              <a:t>Think outside the clocks</a:t>
            </a:r>
          </a:p>
        </p:txBody>
      </p:sp>
    </p:spTree>
    <p:extLst>
      <p:ext uri="{BB962C8B-B14F-4D97-AF65-F5344CB8AC3E}">
        <p14:creationId xmlns:p14="http://schemas.microsoft.com/office/powerpoint/2010/main" val="35273423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p:spPr>
        <p:txBody>
          <a:bodyPr>
            <a:normAutofit/>
          </a:bodyPr>
          <a:lstStyle/>
          <a:p>
            <a:r>
              <a:rPr lang="en-US" sz="4400" b="1" dirty="0">
                <a:latin typeface="Times" pitchFamily="-111" charset="0"/>
                <a:ea typeface="ＭＳ Ｐゴシック" pitchFamily="-111" charset="-128"/>
                <a:cs typeface="ＭＳ Ｐゴシック" pitchFamily="-111" charset="-128"/>
              </a:rPr>
              <a:t>Radical </a:t>
            </a:r>
            <a:r>
              <a:rPr lang="en-US" sz="4400" b="1" dirty="0" smtClean="0">
                <a:latin typeface="Times" pitchFamily="-111" charset="0"/>
                <a:ea typeface="ＭＳ Ｐゴシック" pitchFamily="-111" charset="-128"/>
                <a:cs typeface="ＭＳ Ｐゴシック" pitchFamily="-111" charset="-128"/>
              </a:rPr>
              <a:t>Change …</a:t>
            </a:r>
            <a:endParaRPr lang="en-US" dirty="0"/>
          </a:p>
        </p:txBody>
      </p:sp>
      <p:sp>
        <p:nvSpPr>
          <p:cNvPr id="3" name="Content Placeholder 2"/>
          <p:cNvSpPr>
            <a:spLocks noGrp="1"/>
          </p:cNvSpPr>
          <p:nvPr>
            <p:ph idx="1"/>
          </p:nvPr>
        </p:nvSpPr>
        <p:spPr>
          <a:xfrm>
            <a:off x="1435608" y="1459558"/>
            <a:ext cx="7498080" cy="5410200"/>
          </a:xfrm>
        </p:spPr>
        <p:txBody>
          <a:bodyPr>
            <a:normAutofit/>
          </a:bodyPr>
          <a:lstStyle/>
          <a:p>
            <a:pPr marL="82296" lvl="1" indent="0">
              <a:spcBef>
                <a:spcPts val="600"/>
              </a:spcBef>
              <a:buSzPct val="80000"/>
              <a:buNone/>
            </a:pPr>
            <a:r>
              <a:rPr lang="en-US" sz="5600" dirty="0" smtClean="0"/>
              <a:t>Freely </a:t>
            </a:r>
            <a:r>
              <a:rPr lang="en-US" sz="5600" dirty="0"/>
              <a:t>shared and collaborative is </a:t>
            </a:r>
            <a:r>
              <a:rPr lang="en-US" sz="5600" dirty="0" smtClean="0"/>
              <a:t>better</a:t>
            </a:r>
          </a:p>
          <a:p>
            <a:pPr marL="82296" lvl="1" indent="0">
              <a:spcBef>
                <a:spcPts val="600"/>
              </a:spcBef>
              <a:buSzPct val="80000"/>
              <a:buNone/>
            </a:pPr>
            <a:endParaRPr lang="en-US" sz="5600" dirty="0"/>
          </a:p>
          <a:p>
            <a:pPr marL="82296" lvl="1" indent="0">
              <a:spcBef>
                <a:spcPts val="600"/>
              </a:spcBef>
              <a:buSzPct val="80000"/>
              <a:buNone/>
            </a:pPr>
            <a:r>
              <a:rPr lang="en-US" sz="5600" dirty="0" smtClean="0"/>
              <a:t>Think outside the locks</a:t>
            </a:r>
          </a:p>
        </p:txBody>
      </p:sp>
    </p:spTree>
    <p:extLst>
      <p:ext uri="{BB962C8B-B14F-4D97-AF65-F5344CB8AC3E}">
        <p14:creationId xmlns:p14="http://schemas.microsoft.com/office/powerpoint/2010/main" val="42894271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p:spPr>
        <p:txBody>
          <a:bodyPr>
            <a:normAutofit/>
          </a:bodyPr>
          <a:lstStyle/>
          <a:p>
            <a:r>
              <a:rPr lang="en-US" sz="4400" b="1" dirty="0">
                <a:latin typeface="Times" pitchFamily="-111" charset="0"/>
                <a:ea typeface="ＭＳ Ｐゴシック" pitchFamily="-111" charset="-128"/>
                <a:cs typeface="ＭＳ Ｐゴシック" pitchFamily="-111" charset="-128"/>
              </a:rPr>
              <a:t>Radical </a:t>
            </a:r>
            <a:r>
              <a:rPr lang="en-US" sz="4400" b="1" dirty="0" smtClean="0">
                <a:latin typeface="Times" pitchFamily="-111" charset="0"/>
                <a:ea typeface="ＭＳ Ｐゴシック" pitchFamily="-111" charset="-128"/>
                <a:cs typeface="ＭＳ Ｐゴシック" pitchFamily="-111" charset="-128"/>
              </a:rPr>
              <a:t>Change …</a:t>
            </a:r>
            <a:endParaRPr lang="en-US" dirty="0"/>
          </a:p>
        </p:txBody>
      </p:sp>
      <p:sp>
        <p:nvSpPr>
          <p:cNvPr id="3" name="Content Placeholder 2"/>
          <p:cNvSpPr>
            <a:spLocks noGrp="1"/>
          </p:cNvSpPr>
          <p:nvPr>
            <p:ph idx="1"/>
          </p:nvPr>
        </p:nvSpPr>
        <p:spPr>
          <a:xfrm>
            <a:off x="1435608" y="1459558"/>
            <a:ext cx="7498080" cy="5410200"/>
          </a:xfrm>
        </p:spPr>
        <p:txBody>
          <a:bodyPr>
            <a:normAutofit/>
          </a:bodyPr>
          <a:lstStyle/>
          <a:p>
            <a:pPr marL="82296" lvl="1" indent="0">
              <a:spcBef>
                <a:spcPts val="600"/>
              </a:spcBef>
              <a:buSzPct val="80000"/>
              <a:buNone/>
            </a:pPr>
            <a:r>
              <a:rPr lang="en-US" sz="5600" dirty="0" smtClean="0"/>
              <a:t>Technology </a:t>
            </a:r>
            <a:r>
              <a:rPr lang="en-US" sz="5600" dirty="0"/>
              <a:t>can allow for </a:t>
            </a:r>
            <a:r>
              <a:rPr lang="en-US" sz="5600" dirty="0" smtClean="0"/>
              <a:t>personalization</a:t>
            </a:r>
          </a:p>
          <a:p>
            <a:pPr marL="82296" lvl="1" indent="0">
              <a:spcBef>
                <a:spcPts val="600"/>
              </a:spcBef>
              <a:buSzPct val="80000"/>
              <a:buNone/>
            </a:pPr>
            <a:endParaRPr lang="en-US" sz="5600" dirty="0"/>
          </a:p>
          <a:p>
            <a:pPr marL="82296" lvl="1" indent="0">
              <a:spcBef>
                <a:spcPts val="600"/>
              </a:spcBef>
              <a:buSzPct val="80000"/>
              <a:buNone/>
            </a:pPr>
            <a:r>
              <a:rPr lang="en-US" sz="5600" dirty="0" smtClean="0"/>
              <a:t>Think outside the flocks</a:t>
            </a:r>
          </a:p>
        </p:txBody>
      </p:sp>
    </p:spTree>
    <p:extLst>
      <p:ext uri="{BB962C8B-B14F-4D97-AF65-F5344CB8AC3E}">
        <p14:creationId xmlns:p14="http://schemas.microsoft.com/office/powerpoint/2010/main" val="264507474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43000"/>
          </a:xfrm>
        </p:spPr>
        <p:txBody>
          <a:bodyPr>
            <a:normAutofit/>
          </a:bodyPr>
          <a:lstStyle/>
          <a:p>
            <a:r>
              <a:rPr lang="en-US" sz="4400" b="1" dirty="0">
                <a:latin typeface="Times" pitchFamily="-111" charset="0"/>
                <a:ea typeface="ＭＳ Ｐゴシック" pitchFamily="-111" charset="-128"/>
                <a:cs typeface="ＭＳ Ｐゴシック" pitchFamily="-111" charset="-128"/>
              </a:rPr>
              <a:t>Radical </a:t>
            </a:r>
            <a:r>
              <a:rPr lang="en-US" sz="4400" b="1" dirty="0" smtClean="0">
                <a:latin typeface="Times" pitchFamily="-111" charset="0"/>
                <a:ea typeface="ＭＳ Ｐゴシック" pitchFamily="-111" charset="-128"/>
                <a:cs typeface="ＭＳ Ｐゴシック" pitchFamily="-111" charset="-128"/>
              </a:rPr>
              <a:t>Change …</a:t>
            </a:r>
            <a:endParaRPr lang="en-US" dirty="0"/>
          </a:p>
        </p:txBody>
      </p:sp>
      <p:sp>
        <p:nvSpPr>
          <p:cNvPr id="3" name="Content Placeholder 2"/>
          <p:cNvSpPr>
            <a:spLocks noGrp="1"/>
          </p:cNvSpPr>
          <p:nvPr>
            <p:ph idx="1"/>
          </p:nvPr>
        </p:nvSpPr>
        <p:spPr>
          <a:xfrm>
            <a:off x="1435608" y="1459558"/>
            <a:ext cx="7498080" cy="5410200"/>
          </a:xfrm>
        </p:spPr>
        <p:txBody>
          <a:bodyPr>
            <a:normAutofit/>
          </a:bodyPr>
          <a:lstStyle/>
          <a:p>
            <a:pPr marL="82296" lvl="1" indent="0">
              <a:spcBef>
                <a:spcPts val="600"/>
              </a:spcBef>
              <a:buSzPct val="80000"/>
              <a:buNone/>
            </a:pPr>
            <a:r>
              <a:rPr lang="en-US" sz="5600" dirty="0" smtClean="0"/>
              <a:t>Move </a:t>
            </a:r>
            <a:r>
              <a:rPr lang="en-US" sz="5600" dirty="0"/>
              <a:t>beyond the 1954 Polio Vaccine </a:t>
            </a:r>
            <a:r>
              <a:rPr lang="en-US" sz="5600" dirty="0" smtClean="0"/>
              <a:t>trial</a:t>
            </a:r>
          </a:p>
          <a:p>
            <a:pPr marL="82296" lvl="1" indent="0">
              <a:spcBef>
                <a:spcPts val="600"/>
              </a:spcBef>
              <a:buSzPct val="80000"/>
              <a:buNone/>
            </a:pPr>
            <a:endParaRPr lang="en-US" sz="5600" dirty="0"/>
          </a:p>
          <a:p>
            <a:pPr marL="82296" lvl="1" indent="0">
              <a:spcBef>
                <a:spcPts val="600"/>
              </a:spcBef>
              <a:buSzPct val="80000"/>
              <a:buNone/>
            </a:pPr>
            <a:r>
              <a:rPr lang="en-US" sz="5600" dirty="0" smtClean="0"/>
              <a:t>Think outside the Salk’s</a:t>
            </a:r>
          </a:p>
        </p:txBody>
      </p:sp>
    </p:spTree>
    <p:extLst>
      <p:ext uri="{BB962C8B-B14F-4D97-AF65-F5344CB8AC3E}">
        <p14:creationId xmlns:p14="http://schemas.microsoft.com/office/powerpoint/2010/main" val="14682031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 Small Steps</a:t>
            </a:r>
            <a:endParaRPr lang="en-US" b="1" dirty="0">
              <a:latin typeface="Times New Roman"/>
              <a:cs typeface="Times New Roman"/>
            </a:endParaRPr>
          </a:p>
        </p:txBody>
      </p:sp>
      <p:sp>
        <p:nvSpPr>
          <p:cNvPr id="3" name="Content Placeholder 2"/>
          <p:cNvSpPr>
            <a:spLocks noGrp="1"/>
          </p:cNvSpPr>
          <p:nvPr>
            <p:ph idx="1"/>
          </p:nvPr>
        </p:nvSpPr>
        <p:spPr/>
        <p:txBody>
          <a:bodyPr/>
          <a:lstStyle/>
          <a:p>
            <a:r>
              <a:rPr lang="en-US" dirty="0" smtClean="0"/>
              <a:t>Plan each component of change carefully</a:t>
            </a:r>
          </a:p>
          <a:p>
            <a:r>
              <a:rPr lang="en-US" dirty="0" smtClean="0"/>
              <a:t>Gather data to examine each component</a:t>
            </a:r>
          </a:p>
          <a:p>
            <a:r>
              <a:rPr lang="en-US" dirty="0" smtClean="0"/>
              <a:t>Use that data to make good decisions</a:t>
            </a:r>
          </a:p>
          <a:p>
            <a:r>
              <a:rPr lang="en-US" dirty="0" smtClean="0"/>
              <a:t>Use that data to inform others</a:t>
            </a:r>
            <a:endParaRPr lang="en-US" dirty="0"/>
          </a:p>
        </p:txBody>
      </p:sp>
    </p:spTree>
    <p:extLst>
      <p:ext uri="{BB962C8B-B14F-4D97-AF65-F5344CB8AC3E}">
        <p14:creationId xmlns:p14="http://schemas.microsoft.com/office/powerpoint/2010/main" val="3644645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5363528" y="589668"/>
            <a:ext cx="3502668" cy="2677654"/>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91439" tIns="45719" rIns="91439" bIns="45719">
            <a:spAutoFit/>
          </a:bodyPr>
          <a:lstStyle>
            <a:lvl1pPr defTabSz="1016000" eaLnBrk="0" hangingPunct="0">
              <a:defRPr sz="3200">
                <a:solidFill>
                  <a:srgbClr val="000000"/>
                </a:solidFill>
                <a:latin typeface="Gill Sans" charset="0"/>
                <a:ea typeface="ヒラギノ角ゴ Pro W3" charset="0"/>
                <a:cs typeface="ヒラギノ角ゴ Pro W3" charset="0"/>
                <a:sym typeface="Gill Sans" charset="0"/>
              </a:defRPr>
            </a:lvl1pPr>
            <a:lvl2pPr marL="37931725" indent="-37474525" defTabSz="1016000" eaLnBrk="0" hangingPunct="0">
              <a:defRPr sz="3200">
                <a:solidFill>
                  <a:srgbClr val="000000"/>
                </a:solidFill>
                <a:latin typeface="Gill Sans" charset="0"/>
                <a:ea typeface="ヒラギノ角ゴ Pro W3" charset="0"/>
                <a:cs typeface="ヒラギノ角ゴ Pro W3" charset="0"/>
                <a:sym typeface="Gill Sans" charset="0"/>
              </a:defRPr>
            </a:lvl2pPr>
            <a:lvl3pPr eaLnBrk="0" hangingPunct="0">
              <a:defRPr sz="3200">
                <a:solidFill>
                  <a:srgbClr val="000000"/>
                </a:solidFill>
                <a:latin typeface="Gill Sans" charset="0"/>
                <a:ea typeface="ヒラギノ角ゴ Pro W3" charset="0"/>
                <a:cs typeface="ヒラギノ角ゴ Pro W3" charset="0"/>
                <a:sym typeface="Gill Sans" charset="0"/>
              </a:defRPr>
            </a:lvl3pPr>
            <a:lvl4pPr eaLnBrk="0" hangingPunct="0">
              <a:defRPr sz="3200">
                <a:solidFill>
                  <a:srgbClr val="000000"/>
                </a:solidFill>
                <a:latin typeface="Gill Sans" charset="0"/>
                <a:ea typeface="ヒラギノ角ゴ Pro W3" charset="0"/>
                <a:cs typeface="ヒラギノ角ゴ Pro W3" charset="0"/>
                <a:sym typeface="Gill Sans" charset="0"/>
              </a:defRPr>
            </a:lvl4pPr>
            <a:lvl5pPr eaLnBrk="0" hangingPunct="0">
              <a:defRPr sz="3200">
                <a:solidFill>
                  <a:srgbClr val="000000"/>
                </a:solidFill>
                <a:latin typeface="Gill Sans" charset="0"/>
                <a:ea typeface="ヒラギノ角ゴ Pro W3" charset="0"/>
                <a:cs typeface="ヒラギノ角ゴ Pro W3" charset="0"/>
                <a:sym typeface="Gill Sans" charset="0"/>
              </a:defRPr>
            </a:lvl5pPr>
            <a:lvl6pPr marL="457200" eaLnBrk="0" fontAlgn="base" hangingPunct="0">
              <a:spcBef>
                <a:spcPct val="0"/>
              </a:spcBef>
              <a:spcAft>
                <a:spcPct val="0"/>
              </a:spcAft>
              <a:defRPr sz="3200">
                <a:solidFill>
                  <a:srgbClr val="000000"/>
                </a:solidFill>
                <a:latin typeface="Gill Sans" charset="0"/>
                <a:ea typeface="ヒラギノ角ゴ Pro W3" charset="0"/>
                <a:cs typeface="ヒラギノ角ゴ Pro W3" charset="0"/>
                <a:sym typeface="Gill Sans" charset="0"/>
              </a:defRPr>
            </a:lvl6pPr>
            <a:lvl7pPr marL="914400" eaLnBrk="0" fontAlgn="base" hangingPunct="0">
              <a:spcBef>
                <a:spcPct val="0"/>
              </a:spcBef>
              <a:spcAft>
                <a:spcPct val="0"/>
              </a:spcAft>
              <a:defRPr sz="3200">
                <a:solidFill>
                  <a:srgbClr val="000000"/>
                </a:solidFill>
                <a:latin typeface="Gill Sans" charset="0"/>
                <a:ea typeface="ヒラギノ角ゴ Pro W3" charset="0"/>
                <a:cs typeface="ヒラギノ角ゴ Pro W3" charset="0"/>
                <a:sym typeface="Gill Sans" charset="0"/>
              </a:defRPr>
            </a:lvl7pPr>
            <a:lvl8pPr marL="1371600" eaLnBrk="0" fontAlgn="base" hangingPunct="0">
              <a:spcBef>
                <a:spcPct val="0"/>
              </a:spcBef>
              <a:spcAft>
                <a:spcPct val="0"/>
              </a:spcAft>
              <a:defRPr sz="3200">
                <a:solidFill>
                  <a:srgbClr val="000000"/>
                </a:solidFill>
                <a:latin typeface="Gill Sans" charset="0"/>
                <a:ea typeface="ヒラギノ角ゴ Pro W3" charset="0"/>
                <a:cs typeface="ヒラギノ角ゴ Pro W3" charset="0"/>
                <a:sym typeface="Gill Sans" charset="0"/>
              </a:defRPr>
            </a:lvl8pPr>
            <a:lvl9pPr marL="1828800" eaLnBrk="0" fontAlgn="base" hangingPunct="0">
              <a:spcBef>
                <a:spcPct val="0"/>
              </a:spcBef>
              <a:spcAft>
                <a:spcPct val="0"/>
              </a:spcAft>
              <a:defRPr sz="3200">
                <a:solidFill>
                  <a:srgbClr val="000000"/>
                </a:solidFill>
                <a:latin typeface="Gill Sans" charset="0"/>
                <a:ea typeface="ヒラギノ角ゴ Pro W3" charset="0"/>
                <a:cs typeface="ヒラギノ角ゴ Pro W3" charset="0"/>
                <a:sym typeface="Gill Sans" charset="0"/>
              </a:defRPr>
            </a:lvl9pPr>
          </a:lstStyle>
          <a:p>
            <a:pPr algn="l" eaLnBrk="1" hangingPunct="1">
              <a:spcBef>
                <a:spcPct val="50000"/>
              </a:spcBef>
            </a:pPr>
            <a:r>
              <a:rPr lang="en-US" sz="2800" b="1" dirty="0">
                <a:solidFill>
                  <a:schemeClr val="tx2">
                    <a:lumMod val="75000"/>
                  </a:schemeClr>
                </a:solidFill>
                <a:latin typeface="Arial" charset="0"/>
                <a:cs typeface="Arial" charset="0"/>
              </a:rPr>
              <a:t>Does trying to make change happen in statistics education make you want to pull your hair out</a:t>
            </a:r>
            <a:r>
              <a:rPr lang="en-US" sz="2800" b="1" dirty="0" smtClean="0">
                <a:solidFill>
                  <a:schemeClr val="tx2">
                    <a:lumMod val="75000"/>
                  </a:schemeClr>
                </a:solidFill>
                <a:latin typeface="Arial" charset="0"/>
                <a:cs typeface="Arial" charset="0"/>
              </a:rPr>
              <a:t>?</a:t>
            </a:r>
            <a:endParaRPr lang="en-US" sz="2800" b="1" dirty="0">
              <a:solidFill>
                <a:schemeClr val="tx2">
                  <a:lumMod val="75000"/>
                </a:schemeClr>
              </a:solidFill>
              <a:latin typeface="Arial" charset="0"/>
              <a:cs typeface="Arial" charset="0"/>
            </a:endParaRPr>
          </a:p>
        </p:txBody>
      </p:sp>
      <p:pic>
        <p:nvPicPr>
          <p:cNvPr id="2765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0160" y="5006340"/>
            <a:ext cx="125015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lide0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643" y="0"/>
            <a:ext cx="3759200" cy="4991100"/>
          </a:xfrm>
          <a:prstGeom prst="rect">
            <a:avLst/>
          </a:prstGeom>
        </p:spPr>
      </p:pic>
      <p:sp>
        <p:nvSpPr>
          <p:cNvPr id="3" name="TextBox 2"/>
          <p:cNvSpPr txBox="1"/>
          <p:nvPr/>
        </p:nvSpPr>
        <p:spPr>
          <a:xfrm>
            <a:off x="3292488" y="5444070"/>
            <a:ext cx="4115608" cy="523220"/>
          </a:xfrm>
          <a:prstGeom prst="rect">
            <a:avLst/>
          </a:prstGeom>
          <a:noFill/>
        </p:spPr>
        <p:txBody>
          <a:bodyPr wrap="square" rtlCol="0">
            <a:spAutoFit/>
          </a:bodyPr>
          <a:lstStyle/>
          <a:p>
            <a:r>
              <a:rPr lang="en-US" sz="2800" b="1" dirty="0">
                <a:latin typeface="Arial" charset="0"/>
                <a:cs typeface="Arial" charset="0"/>
              </a:rPr>
              <a:t>Let’s look at the data</a:t>
            </a:r>
            <a:r>
              <a:rPr lang="en-US" sz="2800" b="1" dirty="0" smtClean="0">
                <a:latin typeface="Arial" charset="0"/>
                <a:cs typeface="Arial" charset="0"/>
              </a:rPr>
              <a:t>.</a:t>
            </a:r>
            <a:endParaRPr lang="en-US" sz="2800" b="1" dirty="0">
              <a:latin typeface="Arial" charset="0"/>
              <a:cs typeface="Arial" charset="0"/>
            </a:endParaRPr>
          </a:p>
        </p:txBody>
      </p:sp>
    </p:spTree>
    <p:extLst>
      <p:ext uri="{BB962C8B-B14F-4D97-AF65-F5344CB8AC3E}">
        <p14:creationId xmlns:p14="http://schemas.microsoft.com/office/powerpoint/2010/main" val="3773992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9"/>
                                          </p:stCondLst>
                                        </p:cTn>
                                        <p:tgtEl>
                                          <p:spTgt spid="3"/>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nodeType="afterEffect">
                                  <p:stCondLst>
                                    <p:cond delay="0"/>
                                  </p:stCondLst>
                                  <p:childTnLst>
                                    <p:set>
                                      <p:cBhvr>
                                        <p:cTn id="9" dur="1" fill="hold">
                                          <p:stCondLst>
                                            <p:cond delay="2999"/>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609600"/>
            <a:ext cx="7772400" cy="1143000"/>
          </a:xfrm>
        </p:spPr>
        <p:txBody>
          <a:bodyPr/>
          <a:lstStyle/>
          <a:p>
            <a:r>
              <a:rPr lang="en-US" dirty="0" smtClean="0"/>
              <a:t>Pivotal Experience</a:t>
            </a:r>
            <a:br>
              <a:rPr lang="en-US" dirty="0" smtClean="0"/>
            </a:br>
            <a:r>
              <a:rPr lang="en-US" sz="3200" dirty="0" smtClean="0"/>
              <a:t>Summer, 1971 Modeling Fire</a:t>
            </a:r>
            <a:endParaRPr lang="en-US" sz="3200" dirty="0"/>
          </a:p>
        </p:txBody>
      </p:sp>
      <p:pic>
        <p:nvPicPr>
          <p:cNvPr id="7" name="Picture 6" descr="brushfire.jpg"/>
          <p:cNvPicPr>
            <a:picLocks noChangeAspect="1"/>
          </p:cNvPicPr>
          <p:nvPr/>
        </p:nvPicPr>
        <p:blipFill>
          <a:blip r:embed="rId3"/>
          <a:stretch>
            <a:fillRect/>
          </a:stretch>
        </p:blipFill>
        <p:spPr>
          <a:xfrm>
            <a:off x="1603002" y="2034019"/>
            <a:ext cx="6534153" cy="4342699"/>
          </a:xfrm>
          <a:prstGeom prst="rect">
            <a:avLst/>
          </a:prstGeom>
        </p:spPr>
      </p:pic>
    </p:spTree>
    <p:extLst>
      <p:ext uri="{BB962C8B-B14F-4D97-AF65-F5344CB8AC3E}">
        <p14:creationId xmlns:p14="http://schemas.microsoft.com/office/powerpoint/2010/main" val="3747097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_rels/theme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4596</TotalTime>
  <Words>764</Words>
  <Application>Microsoft Macintosh PowerPoint</Application>
  <PresentationFormat>On-screen Show (4:3)</PresentationFormat>
  <Paragraphs>96</Paragraphs>
  <Slides>20</Slides>
  <Notes>11</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Venture</vt:lpstr>
      <vt:lpstr>Solstice</vt:lpstr>
      <vt:lpstr>Trek</vt:lpstr>
      <vt:lpstr>Blank Presentation</vt:lpstr>
      <vt:lpstr>Radical Change in Small Steps</vt:lpstr>
      <vt:lpstr>Radical Change …</vt:lpstr>
      <vt:lpstr>Radical Change …</vt:lpstr>
      <vt:lpstr>Radical Change …</vt:lpstr>
      <vt:lpstr>Radical Change …</vt:lpstr>
      <vt:lpstr>Radical Change …</vt:lpstr>
      <vt:lpstr>… Small Steps</vt:lpstr>
      <vt:lpstr>PowerPoint Presentation</vt:lpstr>
      <vt:lpstr>Pivotal Experience Summer, 1971 Modeling Fire</vt:lpstr>
      <vt:lpstr>From Stat Major to Statistician Summer, 1971 Modeling Fire</vt:lpstr>
      <vt:lpstr>Still relevant today…</vt:lpstr>
      <vt:lpstr>Never doubt that a small group of thoughtful, committed citizens can change the world. Indeed, it's the only thing that ever has.  -- Margaret Mead</vt:lpstr>
      <vt:lpstr>Thoughtful Committed Citizens I’ve been fortunate to work with</vt:lpstr>
      <vt:lpstr>Thoughtful Committed Citizens I’ve been fortunate to work with</vt:lpstr>
      <vt:lpstr>Thoughtful Committed Citizens I’ve been fortunate to work with</vt:lpstr>
      <vt:lpstr>Statistics Teachers should not be broken vending machines that can’t make change happen.</vt:lpstr>
      <vt:lpstr>Watch out - I’m going to teach you something that will change your life!</vt:lpstr>
      <vt:lpstr>Whoa.  That’s good to know. The moment I discovered this I knew I would remember it.</vt:lpstr>
      <vt:lpstr>Watch out – I’m going to finish with an IF-THEN proof.</vt:lpstr>
      <vt:lpstr>IF statistics really is something that will change the way you think about the world,  THEN we need to change the way we teach.   With O-S-U-M-I every statistical concept should be met with a student reaction of “Whoa – That’s good to know.”  </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 Pearl</dc:creator>
  <cp:lastModifiedBy>Dennis Pearl</cp:lastModifiedBy>
  <cp:revision>100</cp:revision>
  <dcterms:created xsi:type="dcterms:W3CDTF">2011-05-20T22:02:11Z</dcterms:created>
  <dcterms:modified xsi:type="dcterms:W3CDTF">2013-05-18T03:35:21Z</dcterms:modified>
</cp:coreProperties>
</file>