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63" r:id="rId3"/>
    <p:sldId id="264" r:id="rId4"/>
    <p:sldId id="277" r:id="rId5"/>
    <p:sldId id="267" r:id="rId6"/>
    <p:sldId id="266" r:id="rId7"/>
    <p:sldId id="285" r:id="rId8"/>
    <p:sldId id="286" r:id="rId9"/>
    <p:sldId id="269" r:id="rId10"/>
    <p:sldId id="273" r:id="rId11"/>
    <p:sldId id="275" r:id="rId12"/>
    <p:sldId id="274" r:id="rId13"/>
    <p:sldId id="270" r:id="rId14"/>
    <p:sldId id="262" r:id="rId15"/>
    <p:sldId id="261" r:id="rId16"/>
    <p:sldId id="284" r:id="rId17"/>
    <p:sldId id="276" r:id="rId18"/>
    <p:sldId id="258" r:id="rId19"/>
    <p:sldId id="282" r:id="rId20"/>
    <p:sldId id="280" r:id="rId21"/>
    <p:sldId id="281" r:id="rId22"/>
    <p:sldId id="271" r:id="rId23"/>
    <p:sldId id="278" r:id="rId24"/>
    <p:sldId id="28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541" autoAdjust="0"/>
  </p:normalViewPr>
  <p:slideViewPr>
    <p:cSldViewPr snapToGrid="0" snapToObjects="1">
      <p:cViewPr>
        <p:scale>
          <a:sx n="165" d="100"/>
          <a:sy n="165" d="100"/>
        </p:scale>
        <p:origin x="192" y="34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image" Target="../media/image5.emf"/><Relationship Id="rId2"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9A60F5-D0D5-B248-BD9D-9F19F324A1BC}" type="datetimeFigureOut">
              <a:rPr lang="en-US" smtClean="0"/>
              <a:pPr/>
              <a:t>7/1/13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A685D9-C307-1C49-B024-3BCCC3AD7087}" type="slidenum">
              <a:rPr lang="en-US" smtClean="0"/>
              <a:pPr/>
              <a:t>‹#›</a:t>
            </a:fld>
            <a:endParaRPr lang="en-US"/>
          </a:p>
        </p:txBody>
      </p:sp>
    </p:spTree>
    <p:extLst>
      <p:ext uri="{BB962C8B-B14F-4D97-AF65-F5344CB8AC3E}">
        <p14:creationId xmlns:p14="http://schemas.microsoft.com/office/powerpoint/2010/main" val="34962566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685D9-C307-1C49-B024-3BCCC3AD7087}" type="slidenum">
              <a:rPr lang="en-US" smtClean="0"/>
              <a:pPr/>
              <a:t>1</a:t>
            </a:fld>
            <a:endParaRPr lang="en-US"/>
          </a:p>
        </p:txBody>
      </p:sp>
    </p:spTree>
    <p:extLst>
      <p:ext uri="{BB962C8B-B14F-4D97-AF65-F5344CB8AC3E}">
        <p14:creationId xmlns:p14="http://schemas.microsoft.com/office/powerpoint/2010/main" val="1608796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90% (n=47) of the instructors did not see the benefit of displaying the data as in Graph 3. On the contrary, statements like it "loses info", or "masks variability", or "best way to cheat" were common. Table 5.5 shows examples of instructors’ exact statements. One can conclude that instead of seeing aggregate data as a way to see the bigger picture and understand what is happening in general, instructors tended to believe that Graph 3 loses information or concealed some information purposefully. </a:t>
            </a:r>
            <a:endParaRPr lang="en-US" dirty="0"/>
          </a:p>
        </p:txBody>
      </p:sp>
      <p:sp>
        <p:nvSpPr>
          <p:cNvPr id="4" name="Slide Number Placeholder 3"/>
          <p:cNvSpPr>
            <a:spLocks noGrp="1"/>
          </p:cNvSpPr>
          <p:nvPr>
            <p:ph type="sldNum" sz="quarter" idx="10"/>
          </p:nvPr>
        </p:nvSpPr>
        <p:spPr/>
        <p:txBody>
          <a:bodyPr/>
          <a:lstStyle/>
          <a:p>
            <a:fld id="{E0A685D9-C307-1C49-B024-3BCCC3AD7087}" type="slidenum">
              <a:rPr lang="en-US" smtClean="0"/>
              <a:pPr/>
              <a:t>21</a:t>
            </a:fld>
            <a:endParaRPr lang="en-US"/>
          </a:p>
        </p:txBody>
      </p:sp>
    </p:spTree>
    <p:extLst>
      <p:ext uri="{BB962C8B-B14F-4D97-AF65-F5344CB8AC3E}">
        <p14:creationId xmlns:p14="http://schemas.microsoft.com/office/powerpoint/2010/main" val="121440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not surprising that some fear may be there as only 2% of full time and 2% of part time instructors have a degree in statistics. Many instructors are encourage to teach statistics as there are more stats courses opening to teach than calculus per say.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Statistics</a:t>
            </a:r>
            <a:r>
              <a:rPr lang="en-US" baseline="0" dirty="0" smtClean="0"/>
              <a:t> textbooks have also lack the necessary information and they can be in many cases vague. </a:t>
            </a:r>
            <a:endParaRPr lang="en-US" dirty="0" smtClean="0"/>
          </a:p>
          <a:p>
            <a:endParaRPr lang="en-US" dirty="0"/>
          </a:p>
        </p:txBody>
      </p:sp>
      <p:sp>
        <p:nvSpPr>
          <p:cNvPr id="4" name="Slide Number Placeholder 3"/>
          <p:cNvSpPr>
            <a:spLocks noGrp="1"/>
          </p:cNvSpPr>
          <p:nvPr>
            <p:ph type="sldNum" sz="quarter" idx="10"/>
          </p:nvPr>
        </p:nvSpPr>
        <p:spPr/>
        <p:txBody>
          <a:bodyPr/>
          <a:lstStyle/>
          <a:p>
            <a:fld id="{E0A685D9-C307-1C49-B024-3BCCC3AD7087}" type="slidenum">
              <a:rPr lang="en-US" smtClean="0"/>
              <a:pPr/>
              <a:t>3</a:t>
            </a:fld>
            <a:endParaRPr lang="en-US"/>
          </a:p>
        </p:txBody>
      </p:sp>
    </p:spTree>
    <p:extLst>
      <p:ext uri="{BB962C8B-B14F-4D97-AF65-F5344CB8AC3E}">
        <p14:creationId xmlns:p14="http://schemas.microsoft.com/office/powerpoint/2010/main" val="1741513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Only 2% of full time instructors and 2% of part time instructors have a degree in statistics.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I have some ideas and we are going to practice them today.</a:t>
            </a:r>
          </a:p>
          <a:p>
            <a:endParaRPr lang="en-US" dirty="0"/>
          </a:p>
        </p:txBody>
      </p:sp>
      <p:sp>
        <p:nvSpPr>
          <p:cNvPr id="4" name="Slide Number Placeholder 3"/>
          <p:cNvSpPr>
            <a:spLocks noGrp="1"/>
          </p:cNvSpPr>
          <p:nvPr>
            <p:ph type="sldNum" sz="quarter" idx="10"/>
          </p:nvPr>
        </p:nvSpPr>
        <p:spPr/>
        <p:txBody>
          <a:bodyPr/>
          <a:lstStyle/>
          <a:p>
            <a:fld id="{E0A685D9-C307-1C49-B024-3BCCC3AD7087}" type="slidenum">
              <a:rPr lang="en-US" smtClean="0"/>
              <a:pPr/>
              <a:t>5</a:t>
            </a:fld>
            <a:endParaRPr lang="en-US"/>
          </a:p>
        </p:txBody>
      </p:sp>
    </p:spTree>
    <p:extLst>
      <p:ext uri="{BB962C8B-B14F-4D97-AF65-F5344CB8AC3E}">
        <p14:creationId xmlns:p14="http://schemas.microsoft.com/office/powerpoint/2010/main" val="187894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200" b="1" kern="1200" dirty="0" smtClean="0">
                <a:solidFill>
                  <a:schemeClr val="tx1"/>
                </a:solidFill>
                <a:latin typeface="+mn-lt"/>
                <a:ea typeface="+mn-ea"/>
                <a:cs typeface="+mn-cs"/>
              </a:rPr>
              <a:t>Margaret Heffernan</a:t>
            </a:r>
          </a:p>
          <a:p>
            <a:endParaRPr lang="is-IS" sz="1200" b="1" kern="1200" dirty="0" smtClean="0">
              <a:solidFill>
                <a:schemeClr val="tx1"/>
              </a:solidFill>
              <a:latin typeface="+mn-lt"/>
              <a:ea typeface="+mn-ea"/>
              <a:cs typeface="+mn-cs"/>
            </a:endParaRPr>
          </a:p>
          <a:p>
            <a:r>
              <a:rPr lang="is-IS" sz="1200" b="1" kern="1200" dirty="0" smtClean="0">
                <a:solidFill>
                  <a:schemeClr val="tx1"/>
                </a:solidFill>
                <a:latin typeface="+mn-lt"/>
                <a:ea typeface="+mn-ea"/>
                <a:cs typeface="+mn-cs"/>
              </a:rPr>
              <a:t>In the oxford 1950 Alice Stuart Unusual Women Doctor </a:t>
            </a:r>
          </a:p>
          <a:p>
            <a:r>
              <a:rPr lang="is-IS" sz="1200" b="1" kern="1200" dirty="0" smtClean="0">
                <a:solidFill>
                  <a:schemeClr val="tx1"/>
                </a:solidFill>
                <a:latin typeface="+mn-lt"/>
                <a:ea typeface="+mn-ea"/>
                <a:cs typeface="+mn-cs"/>
              </a:rPr>
              <a:t>Epidiomiology </a:t>
            </a:r>
          </a:p>
          <a:p>
            <a:r>
              <a:rPr lang="is-IS" sz="1200" b="1" kern="1200" dirty="0" smtClean="0">
                <a:solidFill>
                  <a:schemeClr val="tx1"/>
                </a:solidFill>
                <a:latin typeface="+mn-lt"/>
                <a:ea typeface="+mn-ea"/>
                <a:cs typeface="+mn-cs"/>
              </a:rPr>
              <a:t>Childhood</a:t>
            </a:r>
            <a:r>
              <a:rPr lang="is-IS" sz="1200" b="1" kern="1200" baseline="0" dirty="0" smtClean="0">
                <a:solidFill>
                  <a:schemeClr val="tx1"/>
                </a:solidFill>
                <a:latin typeface="+mn-lt"/>
                <a:ea typeface="+mn-ea"/>
                <a:cs typeface="+mn-cs"/>
              </a:rPr>
              <a:t> cancer</a:t>
            </a:r>
          </a:p>
          <a:p>
            <a:r>
              <a:rPr lang="is-IS" sz="1200" b="1" kern="1200" baseline="0" dirty="0" smtClean="0">
                <a:solidFill>
                  <a:schemeClr val="tx1"/>
                </a:solidFill>
                <a:latin typeface="+mn-lt"/>
                <a:ea typeface="+mn-ea"/>
                <a:cs typeface="+mn-cs"/>
              </a:rPr>
              <a:t>Most diseases were corellated with Poverty  but children with  cancer seem to come from afluent families what could explain</a:t>
            </a:r>
          </a:p>
          <a:p>
            <a:r>
              <a:rPr lang="is-IS" sz="1200" b="1" kern="1200" baseline="0" dirty="0" smtClean="0">
                <a:solidFill>
                  <a:schemeClr val="tx1"/>
                </a:solidFill>
                <a:latin typeface="+mn-lt"/>
                <a:ea typeface="+mn-ea"/>
                <a:cs typeface="+mn-cs"/>
              </a:rPr>
              <a:t>One thing champ out with statistical clarity </a:t>
            </a:r>
          </a:p>
          <a:p>
            <a:r>
              <a:rPr lang="is-IS" sz="1200" b="1" kern="1200" baseline="0" dirty="0" smtClean="0">
                <a:solidFill>
                  <a:schemeClr val="tx1"/>
                </a:solidFill>
                <a:latin typeface="+mn-lt"/>
                <a:ea typeface="+mn-ea"/>
                <a:cs typeface="+mn-cs"/>
              </a:rPr>
              <a:t>2 to 1 mothers who had being x-rayed when pregnant</a:t>
            </a:r>
          </a:p>
          <a:p>
            <a:endParaRPr lang="is-IS" sz="1200" b="1" kern="1200" baseline="0" dirty="0" smtClean="0">
              <a:solidFill>
                <a:schemeClr val="tx1"/>
              </a:solidFill>
              <a:latin typeface="+mn-lt"/>
              <a:ea typeface="+mn-ea"/>
              <a:cs typeface="+mn-cs"/>
            </a:endParaRPr>
          </a:p>
          <a:p>
            <a:r>
              <a:rPr lang="is-IS" sz="1200" b="1" kern="1200" baseline="0" dirty="0" smtClean="0">
                <a:solidFill>
                  <a:schemeClr val="tx1"/>
                </a:solidFill>
                <a:latin typeface="+mn-lt"/>
                <a:ea typeface="+mn-ea"/>
                <a:cs typeface="+mn-cs"/>
              </a:rPr>
              <a:t>The statistician Job was is to prove Doctor Stuart wrong</a:t>
            </a:r>
          </a:p>
          <a:p>
            <a:endParaRPr lang="is-IS" sz="1200" b="1" kern="1200" baseline="0" dirty="0" smtClean="0">
              <a:solidFill>
                <a:schemeClr val="tx1"/>
              </a:solidFill>
              <a:latin typeface="+mn-lt"/>
              <a:ea typeface="+mn-ea"/>
              <a:cs typeface="+mn-cs"/>
            </a:endParaRPr>
          </a:p>
          <a:p>
            <a:endParaRPr lang="is-IS" sz="1200" b="1" kern="1200" baseline="0" dirty="0" smtClean="0">
              <a:solidFill>
                <a:schemeClr val="tx1"/>
              </a:solidFill>
              <a:latin typeface="+mn-lt"/>
              <a:ea typeface="+mn-ea"/>
              <a:cs typeface="+mn-cs"/>
            </a:endParaRPr>
          </a:p>
          <a:p>
            <a:r>
              <a:rPr lang="is-IS" sz="1200" b="1" kern="1200" baseline="0" dirty="0" smtClean="0">
                <a:solidFill>
                  <a:schemeClr val="tx1"/>
                </a:solidFill>
                <a:latin typeface="+mn-lt"/>
                <a:ea typeface="+mn-ea"/>
                <a:cs typeface="+mn-cs"/>
              </a:rPr>
              <a:t>----- Meeting Notes (5/18/13 08:19) -----</a:t>
            </a:r>
          </a:p>
          <a:p>
            <a:r>
              <a:rPr lang="is-IS" sz="1200" b="1" kern="1200" baseline="0" dirty="0" smtClean="0">
                <a:solidFill>
                  <a:schemeClr val="tx1"/>
                </a:solidFill>
                <a:latin typeface="+mn-lt"/>
                <a:ea typeface="+mn-ea"/>
                <a:cs typeface="+mn-cs"/>
              </a:rPr>
              <a:t>Most people instinctively avoid conflict, good disagreement is central to progress. </a:t>
            </a:r>
          </a:p>
          <a:p>
            <a:endParaRPr lang="is-IS" sz="1200" b="1" kern="1200" baseline="0" dirty="0" smtClean="0">
              <a:solidFill>
                <a:schemeClr val="tx1"/>
              </a:solidFill>
              <a:latin typeface="+mn-lt"/>
              <a:ea typeface="+mn-ea"/>
              <a:cs typeface="+mn-cs"/>
            </a:endParaRPr>
          </a:p>
          <a:p>
            <a:r>
              <a:rPr lang="is-IS" sz="1200" b="1" kern="1200" baseline="0" dirty="0" smtClean="0">
                <a:solidFill>
                  <a:schemeClr val="tx1"/>
                </a:solidFill>
                <a:latin typeface="+mn-lt"/>
                <a:ea typeface="+mn-ea"/>
                <a:cs typeface="+mn-cs"/>
              </a:rPr>
              <a:t>She illustrates (sometimes counterintuitively) how the best partners aren't echo chambers – </a:t>
            </a:r>
          </a:p>
          <a:p>
            <a:endParaRPr lang="is-IS" sz="1200" b="1" kern="1200" baseline="0" dirty="0" smtClean="0">
              <a:solidFill>
                <a:schemeClr val="tx1"/>
              </a:solidFill>
              <a:latin typeface="+mn-lt"/>
              <a:ea typeface="+mn-ea"/>
              <a:cs typeface="+mn-cs"/>
            </a:endParaRPr>
          </a:p>
          <a:p>
            <a:r>
              <a:rPr lang="is-IS" sz="1200" b="1" kern="1200" baseline="0" dirty="0" smtClean="0">
                <a:solidFill>
                  <a:schemeClr val="tx1"/>
                </a:solidFill>
                <a:latin typeface="+mn-lt"/>
                <a:ea typeface="+mn-ea"/>
                <a:cs typeface="+mn-cs"/>
              </a:rPr>
              <a:t>and how great research teams, relationships and businesses allow people to deeply disagree.</a:t>
            </a:r>
          </a:p>
          <a:p>
            <a:endParaRPr lang="is-IS" sz="1200" b="1" kern="1200" baseline="0" dirty="0" smtClean="0">
              <a:solidFill>
                <a:schemeClr val="tx1"/>
              </a:solidFill>
              <a:latin typeface="+mn-lt"/>
              <a:ea typeface="+mn-ea"/>
              <a:cs typeface="+mn-cs"/>
            </a:endParaRPr>
          </a:p>
          <a:p>
            <a:endParaRPr lang="is-IS" sz="1200" b="1" kern="1200" baseline="0" dirty="0" smtClean="0">
              <a:solidFill>
                <a:schemeClr val="tx1"/>
              </a:solidFill>
              <a:latin typeface="+mn-lt"/>
              <a:ea typeface="+mn-ea"/>
              <a:cs typeface="+mn-cs"/>
            </a:endParaRPr>
          </a:p>
          <a:p>
            <a:endParaRPr lang="is-IS" sz="1200" b="1"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0A685D9-C307-1C49-B024-3BCCC3AD7087}" type="slidenum">
              <a:rPr lang="en-US" smtClean="0"/>
              <a:pPr/>
              <a:t>7</a:t>
            </a:fld>
            <a:endParaRPr lang="en-US"/>
          </a:p>
        </p:txBody>
      </p:sp>
    </p:spTree>
    <p:extLst>
      <p:ext uri="{BB962C8B-B14F-4D97-AF65-F5344CB8AC3E}">
        <p14:creationId xmlns:p14="http://schemas.microsoft.com/office/powerpoint/2010/main" val="14865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Justification </a:t>
            </a:r>
            <a:r>
              <a:rPr lang="en-US" sz="1200" kern="1200" dirty="0" smtClean="0">
                <a:solidFill>
                  <a:schemeClr val="tx1"/>
                </a:solidFill>
                <a:effectLst/>
                <a:latin typeface="+mn-lt"/>
                <a:ea typeface="+mn-ea"/>
                <a:cs typeface="+mn-cs"/>
              </a:rPr>
              <a:t>exhibited explicit or implicit attention to either sample variability and/or spread from center. </a:t>
            </a:r>
          </a:p>
          <a:p>
            <a:endParaRPr lang="en-US" dirty="0"/>
          </a:p>
        </p:txBody>
      </p:sp>
      <p:sp>
        <p:nvSpPr>
          <p:cNvPr id="4" name="Slide Number Placeholder 3"/>
          <p:cNvSpPr>
            <a:spLocks noGrp="1"/>
          </p:cNvSpPr>
          <p:nvPr>
            <p:ph type="sldNum" sz="quarter" idx="10"/>
          </p:nvPr>
        </p:nvSpPr>
        <p:spPr/>
        <p:txBody>
          <a:bodyPr/>
          <a:lstStyle/>
          <a:p>
            <a:fld id="{E0A685D9-C307-1C49-B024-3BCCC3AD7087}" type="slidenum">
              <a:rPr lang="en-US" smtClean="0"/>
              <a:pPr/>
              <a:t>9</a:t>
            </a:fld>
            <a:endParaRPr lang="en-US"/>
          </a:p>
        </p:txBody>
      </p:sp>
    </p:spTree>
    <p:extLst>
      <p:ext uri="{BB962C8B-B14F-4D97-AF65-F5344CB8AC3E}">
        <p14:creationId xmlns:p14="http://schemas.microsoft.com/office/powerpoint/2010/main" val="3452112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academic.evergreen.edu</a:t>
            </a:r>
            <a:r>
              <a:rPr lang="en-US" dirty="0" smtClean="0"/>
              <a:t>/curricular/</a:t>
            </a:r>
            <a:r>
              <a:rPr lang="en-US" dirty="0" err="1" smtClean="0"/>
              <a:t>doingscience</a:t>
            </a:r>
            <a:r>
              <a:rPr lang="en-US" dirty="0" smtClean="0"/>
              <a:t>/flash/</a:t>
            </a:r>
            <a:r>
              <a:rPr lang="en-US" dirty="0" err="1" smtClean="0"/>
              <a:t>dice.html</a:t>
            </a:r>
            <a:endParaRPr lang="en-US" dirty="0" smtClean="0"/>
          </a:p>
          <a:p>
            <a:endParaRPr lang="en-US" dirty="0" smtClean="0"/>
          </a:p>
          <a:p>
            <a:r>
              <a:rPr lang="en-US" dirty="0" smtClean="0"/>
              <a:t>Sample Variability</a:t>
            </a:r>
          </a:p>
          <a:p>
            <a:r>
              <a:rPr lang="en-US" dirty="0" smtClean="0"/>
              <a:t>Random</a:t>
            </a:r>
            <a:r>
              <a:rPr lang="en-US" baseline="0" dirty="0" smtClean="0"/>
              <a:t> Variation</a:t>
            </a:r>
            <a:endParaRPr lang="en-US" dirty="0" smtClean="0"/>
          </a:p>
          <a:p>
            <a:r>
              <a:rPr lang="en-US" dirty="0" smtClean="0"/>
              <a:t>Natural</a:t>
            </a:r>
            <a:r>
              <a:rPr lang="en-US" baseline="0" dirty="0" smtClean="0"/>
              <a:t> Variability</a:t>
            </a:r>
          </a:p>
          <a:p>
            <a:r>
              <a:rPr lang="en-US" baseline="0" dirty="0" smtClean="0"/>
              <a:t>Bring Dices</a:t>
            </a:r>
          </a:p>
          <a:p>
            <a:endParaRPr lang="en-US" baseline="0" dirty="0" smtClean="0"/>
          </a:p>
          <a:p>
            <a:r>
              <a:rPr lang="en-US" dirty="0" smtClean="0"/>
              <a:t>Theory vs. practice why matters in Statistical data analysis</a:t>
            </a:r>
          </a:p>
          <a:p>
            <a:r>
              <a:rPr lang="en-US" dirty="0" smtClean="0"/>
              <a:t>Vietnam drafting for example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0A685D9-C307-1C49-B024-3BCCC3AD7087}" type="slidenum">
              <a:rPr lang="en-US" smtClean="0"/>
              <a:pPr/>
              <a:t>14</a:t>
            </a:fld>
            <a:endParaRPr lang="en-US"/>
          </a:p>
        </p:txBody>
      </p:sp>
    </p:spTree>
    <p:extLst>
      <p:ext uri="{BB962C8B-B14F-4D97-AF65-F5344CB8AC3E}">
        <p14:creationId xmlns:p14="http://schemas.microsoft.com/office/powerpoint/2010/main" val="2705052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90% (n=47) of the instructors did not see the benefit of displaying the data as in Graph 3. On the contrary, statements like it "loses info", or "masks variability", or "best way to cheat" were common. Table 5.5 shows examples of instructors’ exact statements. One can conclude that instead of seeing aggregate data as a way to see the bigger picture and understand what is happening in general, instructors tended to believe that Graph 3 loses information or concealed some information purposefully. </a:t>
            </a:r>
            <a:endParaRPr lang="en-US" dirty="0"/>
          </a:p>
        </p:txBody>
      </p:sp>
      <p:sp>
        <p:nvSpPr>
          <p:cNvPr id="4" name="Slide Number Placeholder 3"/>
          <p:cNvSpPr>
            <a:spLocks noGrp="1"/>
          </p:cNvSpPr>
          <p:nvPr>
            <p:ph type="sldNum" sz="quarter" idx="10"/>
          </p:nvPr>
        </p:nvSpPr>
        <p:spPr/>
        <p:txBody>
          <a:bodyPr/>
          <a:lstStyle/>
          <a:p>
            <a:fld id="{E0A685D9-C307-1C49-B024-3BCCC3AD7087}" type="slidenum">
              <a:rPr lang="en-US" smtClean="0"/>
              <a:pPr/>
              <a:t>17</a:t>
            </a:fld>
            <a:endParaRPr lang="en-US"/>
          </a:p>
        </p:txBody>
      </p:sp>
    </p:spTree>
    <p:extLst>
      <p:ext uri="{BB962C8B-B14F-4D97-AF65-F5344CB8AC3E}">
        <p14:creationId xmlns:p14="http://schemas.microsoft.com/office/powerpoint/2010/main" val="1214402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Context.  </a:t>
            </a:r>
            <a:r>
              <a:rPr lang="en-US" sz="1200" b="1" i="0" u="none" strike="noStrike" kern="1200" baseline="0" dirty="0" smtClean="0">
                <a:solidFill>
                  <a:schemeClr val="tx1"/>
                </a:solidFill>
                <a:latin typeface="+mn-lt"/>
                <a:ea typeface="+mn-ea"/>
                <a:cs typeface="+mn-cs"/>
              </a:rPr>
              <a:t>DEPARTMENT OF TRANSPORTATION </a:t>
            </a:r>
            <a:endParaRPr lang="en-US" sz="1200" b="0" i="0" u="none" strike="noStrike" kern="1200" baseline="0" dirty="0" smtClean="0">
              <a:solidFill>
                <a:schemeClr val="tx1"/>
              </a:solidFill>
              <a:latin typeface="+mn-lt"/>
              <a:ea typeface="+mn-ea"/>
              <a:cs typeface="+mn-cs"/>
            </a:endParaRPr>
          </a:p>
          <a:p>
            <a:pPr marL="914400" marR="0" lvl="2"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National Highway Traffic Safety Administration </a:t>
            </a:r>
            <a:endParaRPr lang="en-US" sz="1400" b="1" kern="1200" dirty="0" smtClean="0">
              <a:solidFill>
                <a:schemeClr val="tx1"/>
              </a:solidFill>
              <a:effectLst/>
              <a:latin typeface="+mn-lt"/>
              <a:ea typeface="+mn-ea"/>
              <a:cs typeface="+mn-cs"/>
            </a:endParaRPr>
          </a:p>
          <a:p>
            <a:pPr lvl="2"/>
            <a:endParaRPr lang="en-US" sz="1200" b="1"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Only one of the 52 instructors wrote in response to part 'd', "fair? Consistent? 28 inches for 40 mph seem great. Consistent" </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When instructors' justification were analyzed for reference to context, it was found that only 23% (n=12) gave even a small indication of the context and even then they did not use the context to guide their decisions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0A685D9-C307-1C49-B024-3BCCC3AD7087}" type="slidenum">
              <a:rPr lang="en-US" smtClean="0"/>
              <a:pPr/>
              <a:t>18</a:t>
            </a:fld>
            <a:endParaRPr lang="en-US"/>
          </a:p>
        </p:txBody>
      </p:sp>
    </p:spTree>
    <p:extLst>
      <p:ext uri="{BB962C8B-B14F-4D97-AF65-F5344CB8AC3E}">
        <p14:creationId xmlns:p14="http://schemas.microsoft.com/office/powerpoint/2010/main" val="1444092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that 94% (n=49) of instructors stated that Graph 2 showed more variability. While not everyone gave the same reasoning, the largest percentage (48%, n=25) of instructors wrote that Graph 2 showed more variability due to the spacing of individual data values and because it clearly showed the extreme values. </a:t>
            </a:r>
            <a:endParaRPr lang="en-US" dirty="0"/>
          </a:p>
        </p:txBody>
      </p:sp>
      <p:sp>
        <p:nvSpPr>
          <p:cNvPr id="4" name="Slide Number Placeholder 3"/>
          <p:cNvSpPr>
            <a:spLocks noGrp="1"/>
          </p:cNvSpPr>
          <p:nvPr>
            <p:ph type="sldNum" sz="quarter" idx="10"/>
          </p:nvPr>
        </p:nvSpPr>
        <p:spPr/>
        <p:txBody>
          <a:bodyPr/>
          <a:lstStyle/>
          <a:p>
            <a:fld id="{E0A685D9-C307-1C49-B024-3BCCC3AD7087}" type="slidenum">
              <a:rPr lang="en-US" smtClean="0"/>
              <a:pPr/>
              <a:t>20</a:t>
            </a:fld>
            <a:endParaRPr lang="en-US"/>
          </a:p>
        </p:txBody>
      </p:sp>
    </p:spTree>
    <p:extLst>
      <p:ext uri="{BB962C8B-B14F-4D97-AF65-F5344CB8AC3E}">
        <p14:creationId xmlns:p14="http://schemas.microsoft.com/office/powerpoint/2010/main" val="18463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87D164-3641-0D4E-A4A6-8BDD8D2265FC}" type="datetimeFigureOut">
              <a:rPr lang="en-US" smtClean="0"/>
              <a:pPr/>
              <a:t>7/1/13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C832E-18F3-0B41-BB3B-F74EE9B0AD23}" type="slidenum">
              <a:rPr lang="en-US" smtClean="0"/>
              <a:pPr/>
              <a:t>‹#›</a:t>
            </a:fld>
            <a:endParaRPr lang="en-US"/>
          </a:p>
        </p:txBody>
      </p:sp>
    </p:spTree>
    <p:extLst>
      <p:ext uri="{BB962C8B-B14F-4D97-AF65-F5344CB8AC3E}">
        <p14:creationId xmlns:p14="http://schemas.microsoft.com/office/powerpoint/2010/main" val="3778977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7D164-3641-0D4E-A4A6-8BDD8D2265FC}" type="datetimeFigureOut">
              <a:rPr lang="en-US" smtClean="0"/>
              <a:pPr/>
              <a:t>7/1/13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C832E-18F3-0B41-BB3B-F74EE9B0AD23}" type="slidenum">
              <a:rPr lang="en-US" smtClean="0"/>
              <a:pPr/>
              <a:t>‹#›</a:t>
            </a:fld>
            <a:endParaRPr lang="en-US"/>
          </a:p>
        </p:txBody>
      </p:sp>
    </p:spTree>
    <p:extLst>
      <p:ext uri="{BB962C8B-B14F-4D97-AF65-F5344CB8AC3E}">
        <p14:creationId xmlns:p14="http://schemas.microsoft.com/office/powerpoint/2010/main" val="1605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7D164-3641-0D4E-A4A6-8BDD8D2265FC}" type="datetimeFigureOut">
              <a:rPr lang="en-US" smtClean="0"/>
              <a:pPr/>
              <a:t>7/1/13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C832E-18F3-0B41-BB3B-F74EE9B0AD23}" type="slidenum">
              <a:rPr lang="en-US" smtClean="0"/>
              <a:pPr/>
              <a:t>‹#›</a:t>
            </a:fld>
            <a:endParaRPr lang="en-US"/>
          </a:p>
        </p:txBody>
      </p:sp>
    </p:spTree>
    <p:extLst>
      <p:ext uri="{BB962C8B-B14F-4D97-AF65-F5344CB8AC3E}">
        <p14:creationId xmlns:p14="http://schemas.microsoft.com/office/powerpoint/2010/main" val="419817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7D164-3641-0D4E-A4A6-8BDD8D2265FC}" type="datetimeFigureOut">
              <a:rPr lang="en-US" smtClean="0"/>
              <a:pPr/>
              <a:t>7/1/13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C832E-18F3-0B41-BB3B-F74EE9B0AD23}" type="slidenum">
              <a:rPr lang="en-US" smtClean="0"/>
              <a:pPr/>
              <a:t>‹#›</a:t>
            </a:fld>
            <a:endParaRPr lang="en-US"/>
          </a:p>
        </p:txBody>
      </p:sp>
    </p:spTree>
    <p:extLst>
      <p:ext uri="{BB962C8B-B14F-4D97-AF65-F5344CB8AC3E}">
        <p14:creationId xmlns:p14="http://schemas.microsoft.com/office/powerpoint/2010/main" val="4212706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87D164-3641-0D4E-A4A6-8BDD8D2265FC}" type="datetimeFigureOut">
              <a:rPr lang="en-US" smtClean="0"/>
              <a:pPr/>
              <a:t>7/1/13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C832E-18F3-0B41-BB3B-F74EE9B0AD23}" type="slidenum">
              <a:rPr lang="en-US" smtClean="0"/>
              <a:pPr/>
              <a:t>‹#›</a:t>
            </a:fld>
            <a:endParaRPr lang="en-US"/>
          </a:p>
        </p:txBody>
      </p:sp>
    </p:spTree>
    <p:extLst>
      <p:ext uri="{BB962C8B-B14F-4D97-AF65-F5344CB8AC3E}">
        <p14:creationId xmlns:p14="http://schemas.microsoft.com/office/powerpoint/2010/main" val="1905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87D164-3641-0D4E-A4A6-8BDD8D2265FC}" type="datetimeFigureOut">
              <a:rPr lang="en-US" smtClean="0"/>
              <a:pPr/>
              <a:t>7/1/13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C832E-18F3-0B41-BB3B-F74EE9B0AD23}" type="slidenum">
              <a:rPr lang="en-US" smtClean="0"/>
              <a:pPr/>
              <a:t>‹#›</a:t>
            </a:fld>
            <a:endParaRPr lang="en-US"/>
          </a:p>
        </p:txBody>
      </p:sp>
    </p:spTree>
    <p:extLst>
      <p:ext uri="{BB962C8B-B14F-4D97-AF65-F5344CB8AC3E}">
        <p14:creationId xmlns:p14="http://schemas.microsoft.com/office/powerpoint/2010/main" val="409280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87D164-3641-0D4E-A4A6-8BDD8D2265FC}" type="datetimeFigureOut">
              <a:rPr lang="en-US" smtClean="0"/>
              <a:pPr/>
              <a:t>7/1/13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1C832E-18F3-0B41-BB3B-F74EE9B0AD23}" type="slidenum">
              <a:rPr lang="en-US" smtClean="0"/>
              <a:pPr/>
              <a:t>‹#›</a:t>
            </a:fld>
            <a:endParaRPr lang="en-US"/>
          </a:p>
        </p:txBody>
      </p:sp>
    </p:spTree>
    <p:extLst>
      <p:ext uri="{BB962C8B-B14F-4D97-AF65-F5344CB8AC3E}">
        <p14:creationId xmlns:p14="http://schemas.microsoft.com/office/powerpoint/2010/main" val="209335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87D164-3641-0D4E-A4A6-8BDD8D2265FC}" type="datetimeFigureOut">
              <a:rPr lang="en-US" smtClean="0"/>
              <a:pPr/>
              <a:t>7/1/13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1C832E-18F3-0B41-BB3B-F74EE9B0AD23}" type="slidenum">
              <a:rPr lang="en-US" smtClean="0"/>
              <a:pPr/>
              <a:t>‹#›</a:t>
            </a:fld>
            <a:endParaRPr lang="en-US"/>
          </a:p>
        </p:txBody>
      </p:sp>
    </p:spTree>
    <p:extLst>
      <p:ext uri="{BB962C8B-B14F-4D97-AF65-F5344CB8AC3E}">
        <p14:creationId xmlns:p14="http://schemas.microsoft.com/office/powerpoint/2010/main" val="370539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7D164-3641-0D4E-A4A6-8BDD8D2265FC}" type="datetimeFigureOut">
              <a:rPr lang="en-US" smtClean="0"/>
              <a:pPr/>
              <a:t>7/1/13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1C832E-18F3-0B41-BB3B-F74EE9B0AD23}" type="slidenum">
              <a:rPr lang="en-US" smtClean="0"/>
              <a:pPr/>
              <a:t>‹#›</a:t>
            </a:fld>
            <a:endParaRPr lang="en-US"/>
          </a:p>
        </p:txBody>
      </p:sp>
    </p:spTree>
    <p:extLst>
      <p:ext uri="{BB962C8B-B14F-4D97-AF65-F5344CB8AC3E}">
        <p14:creationId xmlns:p14="http://schemas.microsoft.com/office/powerpoint/2010/main" val="282012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7D164-3641-0D4E-A4A6-8BDD8D2265FC}" type="datetimeFigureOut">
              <a:rPr lang="en-US" smtClean="0"/>
              <a:pPr/>
              <a:t>7/1/13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C832E-18F3-0B41-BB3B-F74EE9B0AD23}" type="slidenum">
              <a:rPr lang="en-US" smtClean="0"/>
              <a:pPr/>
              <a:t>‹#›</a:t>
            </a:fld>
            <a:endParaRPr lang="en-US"/>
          </a:p>
        </p:txBody>
      </p:sp>
    </p:spTree>
    <p:extLst>
      <p:ext uri="{BB962C8B-B14F-4D97-AF65-F5344CB8AC3E}">
        <p14:creationId xmlns:p14="http://schemas.microsoft.com/office/powerpoint/2010/main" val="339673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7D164-3641-0D4E-A4A6-8BDD8D2265FC}" type="datetimeFigureOut">
              <a:rPr lang="en-US" smtClean="0"/>
              <a:pPr/>
              <a:t>7/1/13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C832E-18F3-0B41-BB3B-F74EE9B0AD23}" type="slidenum">
              <a:rPr lang="en-US" smtClean="0"/>
              <a:pPr/>
              <a:t>‹#›</a:t>
            </a:fld>
            <a:endParaRPr lang="en-US"/>
          </a:p>
        </p:txBody>
      </p:sp>
    </p:spTree>
    <p:extLst>
      <p:ext uri="{BB962C8B-B14F-4D97-AF65-F5344CB8AC3E}">
        <p14:creationId xmlns:p14="http://schemas.microsoft.com/office/powerpoint/2010/main" val="1150520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75000"/>
              </a:schemeClr>
            </a:gs>
            <a:gs pos="77000">
              <a:srgbClr val="FFFFFF">
                <a:alpha val="59000"/>
              </a:srgbClr>
            </a:gs>
          </a:gsLst>
          <a:lin ang="165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7D164-3641-0D4E-A4A6-8BDD8D2265FC}" type="datetimeFigureOut">
              <a:rPr lang="en-US" smtClean="0"/>
              <a:pPr/>
              <a:t>7/1/13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C832E-18F3-0B41-BB3B-F74EE9B0AD23}" type="slidenum">
              <a:rPr lang="en-US" smtClean="0"/>
              <a:pPr/>
              <a:t>‹#›</a:t>
            </a:fld>
            <a:endParaRPr lang="en-US"/>
          </a:p>
        </p:txBody>
      </p:sp>
    </p:spTree>
    <p:extLst>
      <p:ext uri="{BB962C8B-B14F-4D97-AF65-F5344CB8AC3E}">
        <p14:creationId xmlns:p14="http://schemas.microsoft.com/office/powerpoint/2010/main" val="179761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gould@stat.ucla.edu" TargetMode="External"/><Relationship Id="rId4" Type="http://schemas.openxmlformats.org/officeDocument/2006/relationships/hyperlink" Target="mailto:monica.dabos@canyons.edu"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oleObject" Target="../embeddings/oleObject3.bin"/><Relationship Id="rId13" Type="http://schemas.openxmlformats.org/officeDocument/2006/relationships/image" Target="../media/image7.emf"/><Relationship Id="rId14" Type="http://schemas.openxmlformats.org/officeDocument/2006/relationships/oleObject" Target="../embeddings/oleObject4.bin"/><Relationship Id="rId15"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2.xml"/><Relationship Id="rId4" Type="http://schemas.openxmlformats.org/officeDocument/2006/relationships/image" Target="../media/image9.png"/><Relationship Id="rId5" Type="http://schemas.openxmlformats.org/officeDocument/2006/relationships/oleObject" Target="../embeddings/oleObject1.bin"/><Relationship Id="rId6" Type="http://schemas.openxmlformats.org/officeDocument/2006/relationships/image" Target="../media/image5.emf"/><Relationship Id="rId7" Type="http://schemas.openxmlformats.org/officeDocument/2006/relationships/oleObject" Target="../embeddings/oleObject2.bin"/><Relationship Id="rId8" Type="http://schemas.openxmlformats.org/officeDocument/2006/relationships/image" Target="../media/image6.emf"/><Relationship Id="rId9" Type="http://schemas.openxmlformats.org/officeDocument/2006/relationships/image" Target="../media/image10.png"/><Relationship Id="rId10"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Bringing Change to Community College Statistics Courses</a:t>
            </a:r>
            <a:endParaRPr lang="en-US" b="1" dirty="0"/>
          </a:p>
        </p:txBody>
      </p:sp>
      <p:sp>
        <p:nvSpPr>
          <p:cNvPr id="3" name="Subtitle 2"/>
          <p:cNvSpPr>
            <a:spLocks noGrp="1"/>
          </p:cNvSpPr>
          <p:nvPr>
            <p:ph type="subTitle" idx="1"/>
          </p:nvPr>
        </p:nvSpPr>
        <p:spPr>
          <a:xfrm>
            <a:off x="685800" y="3600450"/>
            <a:ext cx="7086600" cy="2216684"/>
          </a:xfrm>
        </p:spPr>
        <p:txBody>
          <a:bodyPr>
            <a:normAutofit/>
          </a:bodyPr>
          <a:lstStyle/>
          <a:p>
            <a:r>
              <a:rPr lang="en-US" b="1" dirty="0" smtClean="0">
                <a:solidFill>
                  <a:srgbClr val="800000"/>
                </a:solidFill>
              </a:rPr>
              <a:t>Dr. Monica Dabos &amp; Dr. Robert Gould</a:t>
            </a:r>
          </a:p>
          <a:p>
            <a:r>
              <a:rPr lang="en-US" u="sng" dirty="0" smtClean="0"/>
              <a:t> </a:t>
            </a:r>
            <a:r>
              <a:rPr lang="en-US" u="sng" dirty="0" smtClean="0">
                <a:hlinkClick r:id="rId3"/>
              </a:rPr>
              <a:t>rgould</a:t>
            </a:r>
            <a:r>
              <a:rPr lang="en-US" u="sng" dirty="0">
                <a:hlinkClick r:id="rId3"/>
              </a:rPr>
              <a:t>@</a:t>
            </a:r>
            <a:r>
              <a:rPr lang="en-US" u="sng" dirty="0" smtClean="0">
                <a:hlinkClick r:id="rId3"/>
              </a:rPr>
              <a:t>stat.ucla.edu</a:t>
            </a:r>
            <a:endParaRPr lang="en-US" u="sng" dirty="0" smtClean="0"/>
          </a:p>
          <a:p>
            <a:r>
              <a:rPr lang="en-US" dirty="0" smtClean="0">
                <a:hlinkClick r:id="rId4"/>
              </a:rPr>
              <a:t>monica.dabos@canyons.edu</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8516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75184" y="61958"/>
            <a:ext cx="8163856" cy="6567571"/>
          </a:xfrm>
          <a:prstGeom prst="rect">
            <a:avLst/>
          </a:prstGeom>
        </p:spPr>
      </p:pic>
      <p:sp>
        <p:nvSpPr>
          <p:cNvPr id="2" name="TextBox 1"/>
          <p:cNvSpPr txBox="1"/>
          <p:nvPr/>
        </p:nvSpPr>
        <p:spPr>
          <a:xfrm>
            <a:off x="541865" y="78891"/>
            <a:ext cx="7772400" cy="369332"/>
          </a:xfrm>
          <a:prstGeom prst="rect">
            <a:avLst/>
          </a:prstGeom>
          <a:solidFill>
            <a:srgbClr val="FFFFFF"/>
          </a:solidFill>
        </p:spPr>
        <p:txBody>
          <a:bodyPr wrap="square" rtlCol="0">
            <a:spAutoFit/>
          </a:bodyPr>
          <a:lstStyle/>
          <a:p>
            <a:r>
              <a:rPr lang="en-US" dirty="0" smtClean="0"/>
              <a:t>Examples of Proportional Reasoning vs. Conception of Variation (Question 1 a)</a:t>
            </a:r>
            <a:endParaRPr lang="en-US" dirty="0"/>
          </a:p>
        </p:txBody>
      </p:sp>
    </p:spTree>
    <p:extLst>
      <p:ext uri="{BB962C8B-B14F-4D97-AF65-F5344CB8AC3E}">
        <p14:creationId xmlns:p14="http://schemas.microsoft.com/office/powerpoint/2010/main" val="23266119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 at Question </a:t>
            </a:r>
            <a:r>
              <a:rPr lang="en-US" dirty="0" smtClean="0"/>
              <a:t>2</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Screen shot 2013-02-22 at 6.13.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68" y="1335990"/>
            <a:ext cx="7119032" cy="4945068"/>
          </a:xfrm>
          <a:prstGeom prst="rect">
            <a:avLst/>
          </a:prstGeom>
        </p:spPr>
      </p:pic>
      <p:sp>
        <p:nvSpPr>
          <p:cNvPr id="5" name="Rectangle 4"/>
          <p:cNvSpPr/>
          <p:nvPr/>
        </p:nvSpPr>
        <p:spPr>
          <a:xfrm>
            <a:off x="3594134" y="3113759"/>
            <a:ext cx="3375771" cy="1477328"/>
          </a:xfrm>
          <a:prstGeom prst="rect">
            <a:avLst/>
          </a:prstGeom>
        </p:spPr>
        <p:txBody>
          <a:bodyPr wrap="square">
            <a:spAutoFit/>
          </a:bodyPr>
          <a:lstStyle/>
          <a:p>
            <a:r>
              <a:rPr lang="en-US" b="1" dirty="0" smtClean="0">
                <a:solidFill>
                  <a:srgbClr val="800000"/>
                </a:solidFill>
              </a:rPr>
              <a:t>For this question, out of 52 instructors in the past,</a:t>
            </a:r>
          </a:p>
          <a:p>
            <a:r>
              <a:rPr lang="en-US" b="1" dirty="0" smtClean="0">
                <a:solidFill>
                  <a:srgbClr val="800000"/>
                </a:solidFill>
              </a:rPr>
              <a:t> only 27% (n=14) of the instructors gave responses indicating variability, </a:t>
            </a:r>
            <a:endParaRPr lang="en-US" b="1" dirty="0">
              <a:solidFill>
                <a:srgbClr val="800000"/>
              </a:solidFill>
            </a:endParaRPr>
          </a:p>
        </p:txBody>
      </p:sp>
    </p:spTree>
    <p:extLst>
      <p:ext uri="{BB962C8B-B14F-4D97-AF65-F5344CB8AC3E}">
        <p14:creationId xmlns:p14="http://schemas.microsoft.com/office/powerpoint/2010/main" val="927566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3-02-22 at 8.57.51 PM.png"/>
          <p:cNvPicPr>
            <a:picLocks noChangeAspect="1"/>
          </p:cNvPicPr>
          <p:nvPr/>
        </p:nvPicPr>
        <p:blipFill rotWithShape="1">
          <a:blip r:embed="rId2">
            <a:extLst>
              <a:ext uri="{28A0092B-C50C-407E-A947-70E740481C1C}">
                <a14:useLocalDpi xmlns:a14="http://schemas.microsoft.com/office/drawing/2010/main" val="0"/>
              </a:ext>
            </a:extLst>
          </a:blip>
          <a:srcRect t="6694" b="-6694"/>
          <a:stretch/>
        </p:blipFill>
        <p:spPr>
          <a:xfrm>
            <a:off x="0" y="457200"/>
            <a:ext cx="9144000" cy="6848856"/>
          </a:xfrm>
          <a:prstGeom prst="rect">
            <a:avLst/>
          </a:prstGeom>
        </p:spPr>
      </p:pic>
      <p:sp>
        <p:nvSpPr>
          <p:cNvPr id="3" name="TextBox 2"/>
          <p:cNvSpPr txBox="1"/>
          <p:nvPr/>
        </p:nvSpPr>
        <p:spPr>
          <a:xfrm>
            <a:off x="1204079" y="131964"/>
            <a:ext cx="7364188" cy="400110"/>
          </a:xfrm>
          <a:prstGeom prst="rect">
            <a:avLst/>
          </a:prstGeom>
          <a:noFill/>
        </p:spPr>
        <p:txBody>
          <a:bodyPr wrap="square" rtlCol="0">
            <a:spAutoFit/>
          </a:bodyPr>
          <a:lstStyle/>
          <a:p>
            <a:r>
              <a:rPr lang="en-US" sz="2000" b="1" dirty="0" smtClean="0"/>
              <a:t>Comparing Numerical Responses with the justifications Question 2 </a:t>
            </a:r>
            <a:endParaRPr lang="en-US" sz="2000" b="1" dirty="0"/>
          </a:p>
        </p:txBody>
      </p:sp>
    </p:spTree>
    <p:extLst>
      <p:ext uri="{BB962C8B-B14F-4D97-AF65-F5344CB8AC3E}">
        <p14:creationId xmlns:p14="http://schemas.microsoft.com/office/powerpoint/2010/main" val="2820294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140820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253"/>
            <a:ext cx="8229600" cy="1143000"/>
          </a:xfrm>
        </p:spPr>
        <p:txBody>
          <a:bodyPr>
            <a:normAutofit fontScale="90000"/>
          </a:bodyPr>
          <a:lstStyle/>
          <a:p>
            <a:r>
              <a:rPr lang="en-US" b="1" dirty="0" smtClean="0">
                <a:solidFill>
                  <a:srgbClr val="660066"/>
                </a:solidFill>
              </a:rPr>
              <a:t>Theoretical vs. Empirical</a:t>
            </a:r>
            <a:br>
              <a:rPr lang="en-US" b="1" dirty="0" smtClean="0">
                <a:solidFill>
                  <a:srgbClr val="660066"/>
                </a:solidFill>
              </a:rPr>
            </a:br>
            <a:r>
              <a:rPr lang="en-US" b="1" dirty="0" smtClean="0">
                <a:solidFill>
                  <a:srgbClr val="660066"/>
                </a:solidFill>
              </a:rPr>
              <a:t>Distributions</a:t>
            </a:r>
            <a:r>
              <a:rPr lang="en-US" dirty="0" smtClean="0"/>
              <a:t/>
            </a:r>
            <a:br>
              <a:rPr lang="en-US" dirty="0" smtClean="0"/>
            </a:br>
            <a:endParaRPr lang="en-US" dirty="0"/>
          </a:p>
        </p:txBody>
      </p:sp>
      <p:pic>
        <p:nvPicPr>
          <p:cNvPr id="5" name="Picture 4"/>
          <p:cNvPicPr>
            <a:picLocks noChangeAspect="1"/>
          </p:cNvPicPr>
          <p:nvPr/>
        </p:nvPicPr>
        <p:blipFill rotWithShape="1">
          <a:blip r:embed="rId3"/>
          <a:srcRect l="-1" t="15061" r="64832" b="-15061"/>
          <a:stretch/>
        </p:blipFill>
        <p:spPr>
          <a:xfrm>
            <a:off x="2882827" y="1403442"/>
            <a:ext cx="2782845" cy="3151768"/>
          </a:xfrm>
          <a:prstGeom prst="rect">
            <a:avLst/>
          </a:prstGeom>
        </p:spPr>
      </p:pic>
      <p:pic>
        <p:nvPicPr>
          <p:cNvPr id="6" name="Picture 5" descr="simlation 1000 tim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8257" y="4197571"/>
            <a:ext cx="3452494" cy="2660429"/>
          </a:xfrm>
          <a:prstGeom prst="rect">
            <a:avLst/>
          </a:prstGeom>
        </p:spPr>
      </p:pic>
      <p:pic>
        <p:nvPicPr>
          <p:cNvPr id="7" name="Picture 6" descr="simulation1 dice empirical distribution 60 trial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2722" y="4344387"/>
            <a:ext cx="1648521" cy="2407216"/>
          </a:xfrm>
          <a:prstGeom prst="rect">
            <a:avLst/>
          </a:prstGeom>
        </p:spPr>
      </p:pic>
      <p:pic>
        <p:nvPicPr>
          <p:cNvPr id="9" name="Picture 8" descr="dic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7700" y="1138113"/>
            <a:ext cx="1689100" cy="1689100"/>
          </a:xfrm>
          <a:prstGeom prst="rect">
            <a:avLst/>
          </a:prstGeom>
        </p:spPr>
      </p:pic>
      <p:sp>
        <p:nvSpPr>
          <p:cNvPr id="10" name="TextBox 9"/>
          <p:cNvSpPr txBox="1"/>
          <p:nvPr/>
        </p:nvSpPr>
        <p:spPr>
          <a:xfrm>
            <a:off x="1" y="1796790"/>
            <a:ext cx="2882826" cy="400110"/>
          </a:xfrm>
          <a:prstGeom prst="rect">
            <a:avLst/>
          </a:prstGeom>
          <a:noFill/>
        </p:spPr>
        <p:txBody>
          <a:bodyPr wrap="square" rtlCol="0">
            <a:spAutoFit/>
          </a:bodyPr>
          <a:lstStyle/>
          <a:p>
            <a:r>
              <a:rPr lang="en-US" sz="2000" b="1" dirty="0" smtClean="0">
                <a:solidFill>
                  <a:srgbClr val="008000"/>
                </a:solidFill>
              </a:rPr>
              <a:t>Theoretical Distribution</a:t>
            </a:r>
            <a:endParaRPr lang="en-US" sz="2000" b="1" dirty="0">
              <a:solidFill>
                <a:srgbClr val="008000"/>
              </a:solidFill>
            </a:endParaRPr>
          </a:p>
        </p:txBody>
      </p:sp>
      <p:sp>
        <p:nvSpPr>
          <p:cNvPr id="11" name="TextBox 10"/>
          <p:cNvSpPr txBox="1"/>
          <p:nvPr/>
        </p:nvSpPr>
        <p:spPr>
          <a:xfrm>
            <a:off x="105228" y="3975055"/>
            <a:ext cx="4850029" cy="369332"/>
          </a:xfrm>
          <a:prstGeom prst="rect">
            <a:avLst/>
          </a:prstGeom>
          <a:noFill/>
        </p:spPr>
        <p:txBody>
          <a:bodyPr wrap="square" rtlCol="0">
            <a:spAutoFit/>
          </a:bodyPr>
          <a:lstStyle/>
          <a:p>
            <a:r>
              <a:rPr lang="en-US" b="1" dirty="0" smtClean="0">
                <a:solidFill>
                  <a:srgbClr val="0000FF"/>
                </a:solidFill>
              </a:rPr>
              <a:t>Empirical l Distribution  60 trials</a:t>
            </a:r>
            <a:endParaRPr lang="en-US" b="1" dirty="0">
              <a:solidFill>
                <a:srgbClr val="0000FF"/>
              </a:solidFill>
            </a:endParaRPr>
          </a:p>
        </p:txBody>
      </p:sp>
      <p:sp>
        <p:nvSpPr>
          <p:cNvPr id="12" name="TextBox 11"/>
          <p:cNvSpPr txBox="1"/>
          <p:nvPr/>
        </p:nvSpPr>
        <p:spPr>
          <a:xfrm>
            <a:off x="5937304" y="3574921"/>
            <a:ext cx="3447103" cy="707886"/>
          </a:xfrm>
          <a:prstGeom prst="rect">
            <a:avLst/>
          </a:prstGeom>
          <a:noFill/>
        </p:spPr>
        <p:txBody>
          <a:bodyPr wrap="square" rtlCol="0">
            <a:spAutoFit/>
          </a:bodyPr>
          <a:lstStyle/>
          <a:p>
            <a:r>
              <a:rPr lang="en-US" sz="2000" b="1" dirty="0" smtClean="0">
                <a:solidFill>
                  <a:srgbClr val="660066"/>
                </a:solidFill>
              </a:rPr>
              <a:t>Empirical l Distribution </a:t>
            </a:r>
          </a:p>
          <a:p>
            <a:r>
              <a:rPr lang="en-US" sz="2000" b="1" dirty="0" smtClean="0">
                <a:solidFill>
                  <a:srgbClr val="660066"/>
                </a:solidFill>
              </a:rPr>
              <a:t>1000 trials</a:t>
            </a:r>
            <a:endParaRPr lang="en-US" sz="2000" b="1" dirty="0">
              <a:solidFill>
                <a:srgbClr val="660066"/>
              </a:solidFill>
            </a:endParaRPr>
          </a:p>
        </p:txBody>
      </p:sp>
      <p:sp>
        <p:nvSpPr>
          <p:cNvPr id="13" name="TextBox 12"/>
          <p:cNvSpPr txBox="1"/>
          <p:nvPr/>
        </p:nvSpPr>
        <p:spPr>
          <a:xfrm rot="5400000">
            <a:off x="2382314" y="5642495"/>
            <a:ext cx="1800493" cy="198706"/>
          </a:xfrm>
          <a:prstGeom prst="rect">
            <a:avLst/>
          </a:prstGeom>
          <a:noFill/>
        </p:spPr>
        <p:txBody>
          <a:bodyPr vert="vert270" wrap="square" rtlCol="0">
            <a:spAutoFit/>
          </a:bodyPr>
          <a:lstStyle/>
          <a:p>
            <a:pPr algn="r"/>
            <a:r>
              <a:rPr lang="en-US" sz="700" dirty="0" smtClean="0"/>
              <a:t>1514131211109</a:t>
            </a:r>
          </a:p>
          <a:p>
            <a:pPr algn="r"/>
            <a:r>
              <a:rPr lang="en-US" sz="700" dirty="0" smtClean="0"/>
              <a:t>8</a:t>
            </a:r>
          </a:p>
          <a:p>
            <a:pPr algn="r"/>
            <a:r>
              <a:rPr lang="en-US" sz="700" dirty="0" smtClean="0"/>
              <a:t>7</a:t>
            </a:r>
          </a:p>
          <a:p>
            <a:pPr algn="r"/>
            <a:r>
              <a:rPr lang="en-US" sz="700" dirty="0" smtClean="0"/>
              <a:t>6</a:t>
            </a:r>
          </a:p>
          <a:p>
            <a:pPr algn="r"/>
            <a:r>
              <a:rPr lang="en-US" sz="700" dirty="0" smtClean="0"/>
              <a:t>5</a:t>
            </a:r>
          </a:p>
          <a:p>
            <a:pPr algn="r"/>
            <a:r>
              <a:rPr lang="en-US" sz="700" dirty="0" smtClean="0"/>
              <a:t>4</a:t>
            </a:r>
          </a:p>
          <a:p>
            <a:pPr algn="r"/>
            <a:r>
              <a:rPr lang="en-US" sz="700" dirty="0" smtClean="0"/>
              <a:t>3  2 </a:t>
            </a:r>
          </a:p>
          <a:p>
            <a:pPr algn="r"/>
            <a:r>
              <a:rPr lang="en-US" sz="700" dirty="0" smtClean="0"/>
              <a:t>1</a:t>
            </a:r>
            <a:endParaRPr lang="en-US" sz="700" dirty="0"/>
          </a:p>
        </p:txBody>
      </p:sp>
      <p:pic>
        <p:nvPicPr>
          <p:cNvPr id="14" name="Picture 13" descr="Screen shot 2013-02-22 at 10.58.49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4555210"/>
            <a:ext cx="1088105" cy="1898047"/>
          </a:xfrm>
          <a:prstGeom prst="rect">
            <a:avLst/>
          </a:prstGeom>
        </p:spPr>
      </p:pic>
    </p:spTree>
    <p:extLst>
      <p:ext uri="{BB962C8B-B14F-4D97-AF65-F5344CB8AC3E}">
        <p14:creationId xmlns:p14="http://schemas.microsoft.com/office/powerpoint/2010/main" val="3784535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8554"/>
            <a:ext cx="8229600" cy="1143000"/>
          </a:xfrm>
        </p:spPr>
        <p:txBody>
          <a:bodyPr>
            <a:normAutofit fontScale="90000"/>
          </a:bodyPr>
          <a:lstStyle/>
          <a:p>
            <a:r>
              <a:rPr lang="en-US" b="1" dirty="0" smtClean="0"/>
              <a:t>Understanding Variability </a:t>
            </a:r>
            <a:br>
              <a:rPr lang="en-US" b="1" dirty="0" smtClean="0"/>
            </a:br>
            <a:r>
              <a:rPr lang="en-US" b="1" dirty="0" smtClean="0"/>
              <a:t>and its practical application</a:t>
            </a:r>
            <a:br>
              <a:rPr lang="en-US" b="1" dirty="0" smtClean="0"/>
            </a:br>
            <a:r>
              <a:rPr lang="en-US" b="1" dirty="0" smtClean="0"/>
              <a:t>The Draft </a:t>
            </a:r>
            <a:endParaRPr lang="en-US" b="1" dirty="0"/>
          </a:p>
        </p:txBody>
      </p:sp>
      <p:sp>
        <p:nvSpPr>
          <p:cNvPr id="3" name="Content Placeholder 2"/>
          <p:cNvSpPr>
            <a:spLocks noGrp="1"/>
          </p:cNvSpPr>
          <p:nvPr>
            <p:ph idx="1"/>
          </p:nvPr>
        </p:nvSpPr>
        <p:spPr>
          <a:xfrm>
            <a:off x="457200" y="2414261"/>
            <a:ext cx="8229600" cy="4525963"/>
          </a:xfrm>
        </p:spPr>
        <p:txBody>
          <a:bodyPr>
            <a:normAutofit/>
          </a:bodyPr>
          <a:lstStyle/>
          <a:p>
            <a:r>
              <a:rPr lang="en-US" sz="4000" b="1" dirty="0"/>
              <a:t>On January 4, 1970, the </a:t>
            </a:r>
            <a:r>
              <a:rPr lang="en-US" sz="4000" b="1" i="1" dirty="0"/>
              <a:t>New York Times</a:t>
            </a:r>
            <a:r>
              <a:rPr lang="en-US" sz="4000" b="1" dirty="0"/>
              <a:t> ran a long article, </a:t>
            </a:r>
            <a:endParaRPr lang="en-US" sz="4000" b="1" dirty="0" smtClean="0"/>
          </a:p>
          <a:p>
            <a:r>
              <a:rPr lang="en-US" sz="4000" b="1" dirty="0" smtClean="0"/>
              <a:t>"</a:t>
            </a:r>
            <a:r>
              <a:rPr lang="en-US" sz="4000" b="1" dirty="0"/>
              <a:t>Statisticians Charge Draft Lottery Was Not </a:t>
            </a:r>
            <a:r>
              <a:rPr lang="en-US" sz="4000" b="1" dirty="0" smtClean="0"/>
              <a:t>Random."</a:t>
            </a:r>
            <a:endParaRPr lang="en-US" sz="4000" b="1" dirty="0"/>
          </a:p>
        </p:txBody>
      </p:sp>
    </p:spTree>
    <p:extLst>
      <p:ext uri="{BB962C8B-B14F-4D97-AF65-F5344CB8AC3E}">
        <p14:creationId xmlns:p14="http://schemas.microsoft.com/office/powerpoint/2010/main" val="35538705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Re-distribute Question</a:t>
            </a:r>
            <a:r>
              <a:rPr lang="en-US" dirty="0"/>
              <a:t> </a:t>
            </a:r>
            <a:r>
              <a:rPr lang="en-US" dirty="0" smtClean="0"/>
              <a:t>3</a:t>
            </a:r>
            <a:endParaRPr lang="en-US" dirty="0"/>
          </a:p>
        </p:txBody>
      </p:sp>
      <p:sp>
        <p:nvSpPr>
          <p:cNvPr id="3" name="Content Placeholder 2"/>
          <p:cNvSpPr>
            <a:spLocks noGrp="1"/>
          </p:cNvSpPr>
          <p:nvPr>
            <p:ph idx="1"/>
          </p:nvPr>
        </p:nvSpPr>
        <p:spPr/>
        <p:txBody>
          <a:bodyPr/>
          <a:lstStyle/>
          <a:p>
            <a:r>
              <a:rPr lang="en-US" dirty="0" smtClean="0"/>
              <a:t>Discuss with your neighbor </a:t>
            </a:r>
            <a:endParaRPr lang="en-US" dirty="0"/>
          </a:p>
        </p:txBody>
      </p:sp>
    </p:spTree>
    <p:extLst>
      <p:ext uri="{BB962C8B-B14F-4D97-AF65-F5344CB8AC3E}">
        <p14:creationId xmlns:p14="http://schemas.microsoft.com/office/powerpoint/2010/main" val="13553705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65" y="150722"/>
            <a:ext cx="4327735" cy="1143000"/>
          </a:xfrm>
        </p:spPr>
        <p:txBody>
          <a:bodyPr>
            <a:normAutofit fontScale="90000"/>
          </a:bodyPr>
          <a:lstStyle/>
          <a:p>
            <a:r>
              <a:rPr lang="en-US" dirty="0" smtClean="0"/>
              <a:t>Lets look at Question 3 c.</a:t>
            </a:r>
            <a:endParaRPr lang="en-US" dirty="0"/>
          </a:p>
        </p:txBody>
      </p:sp>
      <p:pic>
        <p:nvPicPr>
          <p:cNvPr id="5" name="Picture 4" descr="Screen shot 2013-02-22 at 9.04.19 PM.png"/>
          <p:cNvPicPr>
            <a:picLocks noChangeAspect="1"/>
          </p:cNvPicPr>
          <p:nvPr/>
        </p:nvPicPr>
        <p:blipFill rotWithShape="1">
          <a:blip r:embed="rId3">
            <a:extLst>
              <a:ext uri="{28A0092B-C50C-407E-A947-70E740481C1C}">
                <a14:useLocalDpi xmlns:a14="http://schemas.microsoft.com/office/drawing/2010/main" val="0"/>
              </a:ext>
            </a:extLst>
          </a:blip>
          <a:srcRect t="10335" b="-10335"/>
          <a:stretch/>
        </p:blipFill>
        <p:spPr>
          <a:xfrm>
            <a:off x="0" y="2093976"/>
            <a:ext cx="7379246" cy="5273600"/>
          </a:xfrm>
          <a:prstGeom prst="rect">
            <a:avLst/>
          </a:prstGeom>
        </p:spPr>
      </p:pic>
      <p:pic>
        <p:nvPicPr>
          <p:cNvPr id="6" name="Picture 5"/>
          <p:cNvPicPr>
            <a:picLocks noChangeAspect="1"/>
          </p:cNvPicPr>
          <p:nvPr/>
        </p:nvPicPr>
        <p:blipFill>
          <a:blip r:embed="rId4"/>
          <a:stretch>
            <a:fillRect/>
          </a:stretch>
        </p:blipFill>
        <p:spPr>
          <a:xfrm>
            <a:off x="5805977" y="3810430"/>
            <a:ext cx="3338024" cy="2507343"/>
          </a:xfrm>
          <a:prstGeom prst="rect">
            <a:avLst/>
          </a:prstGeom>
        </p:spPr>
      </p:pic>
      <p:sp>
        <p:nvSpPr>
          <p:cNvPr id="7" name="Rectangle 6"/>
          <p:cNvSpPr/>
          <p:nvPr/>
        </p:nvSpPr>
        <p:spPr>
          <a:xfrm>
            <a:off x="4572000" y="251584"/>
            <a:ext cx="4572000" cy="646331"/>
          </a:xfrm>
          <a:prstGeom prst="rect">
            <a:avLst/>
          </a:prstGeom>
          <a:solidFill>
            <a:schemeClr val="accent4">
              <a:lumMod val="60000"/>
              <a:lumOff val="40000"/>
            </a:schemeClr>
          </a:solidFill>
        </p:spPr>
        <p:txBody>
          <a:bodyPr>
            <a:spAutoFit/>
          </a:bodyPr>
          <a:lstStyle/>
          <a:p>
            <a:r>
              <a:rPr lang="en-US" dirty="0"/>
              <a:t>90% (n=47) of the instructors did not see the benefit of displaying the data as in Graph 3</a:t>
            </a:r>
          </a:p>
        </p:txBody>
      </p:sp>
      <p:sp>
        <p:nvSpPr>
          <p:cNvPr id="3" name="TextBox 2"/>
          <p:cNvSpPr txBox="1"/>
          <p:nvPr/>
        </p:nvSpPr>
        <p:spPr>
          <a:xfrm>
            <a:off x="244265" y="1517585"/>
            <a:ext cx="7574010" cy="369332"/>
          </a:xfrm>
          <a:prstGeom prst="rect">
            <a:avLst/>
          </a:prstGeom>
          <a:noFill/>
        </p:spPr>
        <p:txBody>
          <a:bodyPr wrap="square" rtlCol="0">
            <a:spAutoFit/>
          </a:bodyPr>
          <a:lstStyle/>
          <a:p>
            <a:r>
              <a:rPr lang="en-US" b="1" dirty="0" smtClean="0"/>
              <a:t>Examples of Instructors’ considerations for Graph 3 in A.Q 4c</a:t>
            </a:r>
            <a:endParaRPr lang="en-US" b="1" dirty="0"/>
          </a:p>
        </p:txBody>
      </p:sp>
    </p:spTree>
    <p:extLst>
      <p:ext uri="{BB962C8B-B14F-4D97-AF65-F5344CB8AC3E}">
        <p14:creationId xmlns:p14="http://schemas.microsoft.com/office/powerpoint/2010/main" val="1557877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6999"/>
            <a:ext cx="5609436" cy="1143000"/>
          </a:xfrm>
        </p:spPr>
        <p:txBody>
          <a:bodyPr>
            <a:normAutofit fontScale="90000"/>
          </a:bodyPr>
          <a:lstStyle/>
          <a:p>
            <a:r>
              <a:rPr lang="en-US" dirty="0" smtClean="0"/>
              <a:t>Context</a:t>
            </a:r>
            <a:br>
              <a:rPr lang="en-US" dirty="0" smtClean="0"/>
            </a:br>
            <a:r>
              <a:rPr lang="en-US" dirty="0" smtClean="0"/>
              <a:t>Braking power of a car</a:t>
            </a:r>
            <a:endParaRPr lang="en-US" dirty="0"/>
          </a:p>
        </p:txBody>
      </p:sp>
      <p:sp>
        <p:nvSpPr>
          <p:cNvPr id="4" name="Content Placeholder 3"/>
          <p:cNvSpPr>
            <a:spLocks noGrp="1"/>
          </p:cNvSpPr>
          <p:nvPr>
            <p:ph idx="1"/>
          </p:nvPr>
        </p:nvSpPr>
        <p:spPr>
          <a:xfrm>
            <a:off x="457200" y="2341122"/>
            <a:ext cx="8229600" cy="4579717"/>
          </a:xfrm>
          <a:prstGeom prst="rect">
            <a:avLst/>
          </a:prstGeom>
        </p:spPr>
        <p:txBody>
          <a:bodyPr wrap="square">
            <a:spAutoFit/>
          </a:bodyPr>
          <a:lstStyle/>
          <a:p>
            <a:r>
              <a:rPr lang="en-US" sz="1800" dirty="0"/>
              <a:t>Every motor vehicle or combination of vehicles, at any </a:t>
            </a:r>
            <a:r>
              <a:rPr lang="en-US" sz="1800" dirty="0" smtClean="0"/>
              <a:t>time and </a:t>
            </a:r>
            <a:r>
              <a:rPr lang="en-US" sz="1800" dirty="0"/>
              <a:t>under all conditions of loading, shall, upon application of the</a:t>
            </a:r>
          </a:p>
          <a:p>
            <a:r>
              <a:rPr lang="en-US" sz="1800" dirty="0"/>
              <a:t>service brake, be capable of stopping from an initial speed of </a:t>
            </a:r>
            <a:r>
              <a:rPr lang="en-US" sz="1800" dirty="0" smtClean="0"/>
              <a:t>20 miles </a:t>
            </a:r>
            <a:r>
              <a:rPr lang="en-US" sz="1800" dirty="0"/>
              <a:t>per hour according to the following requirements:</a:t>
            </a:r>
          </a:p>
          <a:p>
            <a:endParaRPr lang="en-US" sz="1800" dirty="0"/>
          </a:p>
          <a:p>
            <a:r>
              <a:rPr lang="en-US" sz="1800" dirty="0"/>
              <a:t>                                   </a:t>
            </a:r>
            <a:r>
              <a:rPr lang="en-US" sz="1800" dirty="0" smtClean="0"/>
              <a:t>                       </a:t>
            </a:r>
            <a:r>
              <a:rPr lang="en-US" sz="1800" dirty="0"/>
              <a:t>Maximum</a:t>
            </a:r>
          </a:p>
          <a:p>
            <a:r>
              <a:rPr lang="da-DK" sz="1800" dirty="0"/>
              <a:t>                                  </a:t>
            </a:r>
            <a:r>
              <a:rPr lang="da-DK" sz="1800" dirty="0" smtClean="0"/>
              <a:t>                         </a:t>
            </a:r>
            <a:r>
              <a:rPr lang="da-DK" sz="1800" dirty="0"/>
              <a:t>Stopping</a:t>
            </a:r>
          </a:p>
          <a:p>
            <a:r>
              <a:rPr lang="en-US" sz="1800" dirty="0"/>
              <a:t>                                 </a:t>
            </a:r>
            <a:r>
              <a:rPr lang="en-US" sz="1800" dirty="0" smtClean="0"/>
              <a:t>                           </a:t>
            </a:r>
            <a:r>
              <a:rPr lang="en-US" sz="1800" dirty="0"/>
              <a:t>Distance</a:t>
            </a:r>
          </a:p>
          <a:p>
            <a:r>
              <a:rPr lang="fi-FI" sz="1800" dirty="0"/>
              <a:t>                               </a:t>
            </a:r>
            <a:r>
              <a:rPr lang="fi-FI" sz="1800" dirty="0" smtClean="0"/>
              <a:t>                             </a:t>
            </a:r>
            <a:r>
              <a:rPr lang="fi-FI" sz="1800" b="1" dirty="0" smtClean="0">
                <a:solidFill>
                  <a:srgbClr val="FFFFFF"/>
                </a:solidFill>
              </a:rPr>
              <a:t> </a:t>
            </a:r>
            <a:r>
              <a:rPr lang="fi-FI" sz="1800" b="1" dirty="0">
                <a:solidFill>
                  <a:srgbClr val="FFFFFF"/>
                </a:solidFill>
              </a:rPr>
              <a:t>(</a:t>
            </a:r>
            <a:r>
              <a:rPr lang="fi-FI" sz="1800" b="1" dirty="0" err="1">
                <a:solidFill>
                  <a:srgbClr val="FFFFFF"/>
                </a:solidFill>
              </a:rPr>
              <a:t>feet</a:t>
            </a:r>
            <a:r>
              <a:rPr lang="fi-FI" sz="1800" b="1" dirty="0">
                <a:solidFill>
                  <a:srgbClr val="FFFFFF"/>
                </a:solidFill>
              </a:rPr>
              <a:t>)</a:t>
            </a:r>
          </a:p>
          <a:p>
            <a:r>
              <a:rPr lang="en-US" sz="1800" dirty="0"/>
              <a:t>  (1) Any passenger vehicle .......     </a:t>
            </a:r>
            <a:r>
              <a:rPr lang="en-US" sz="1800" dirty="0">
                <a:solidFill>
                  <a:srgbClr val="FFFFFF"/>
                </a:solidFill>
              </a:rPr>
              <a:t> 25</a:t>
            </a:r>
          </a:p>
          <a:p>
            <a:r>
              <a:rPr lang="en-US" sz="1800" dirty="0"/>
              <a:t>  (2) Any single motor vehicle</a:t>
            </a:r>
          </a:p>
          <a:p>
            <a:r>
              <a:rPr lang="en-US" sz="1800" dirty="0"/>
              <a:t>  with a manufacturer's gross</a:t>
            </a:r>
          </a:p>
          <a:p>
            <a:r>
              <a:rPr lang="en-US" sz="1800" dirty="0"/>
              <a:t>  vehicle weight rating of less</a:t>
            </a:r>
          </a:p>
          <a:p>
            <a:r>
              <a:rPr lang="en-US" sz="1800" dirty="0"/>
              <a:t>  than 10,000 lbs. ...............</a:t>
            </a:r>
            <a:r>
              <a:rPr lang="en-US" sz="1800" dirty="0">
                <a:solidFill>
                  <a:srgbClr val="FFFFFF"/>
                </a:solidFill>
              </a:rPr>
              <a:t>.     </a:t>
            </a:r>
            <a:r>
              <a:rPr lang="en-US" sz="1800" dirty="0" smtClean="0">
                <a:solidFill>
                  <a:srgbClr val="FFFFFF"/>
                </a:solidFill>
              </a:rPr>
              <a:t>          </a:t>
            </a:r>
            <a:r>
              <a:rPr lang="en-US" sz="1800" dirty="0">
                <a:solidFill>
                  <a:srgbClr val="FFFFFF"/>
                </a:solidFill>
              </a:rPr>
              <a:t>30</a:t>
            </a:r>
          </a:p>
        </p:txBody>
      </p:sp>
      <p:pic>
        <p:nvPicPr>
          <p:cNvPr id="5" name="Picture 4" descr="Screen shot 2013-02-22 at 10.12.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436" y="0"/>
            <a:ext cx="3534563" cy="2330047"/>
          </a:xfrm>
          <a:prstGeom prst="rect">
            <a:avLst/>
          </a:prstGeom>
        </p:spPr>
      </p:pic>
      <p:sp>
        <p:nvSpPr>
          <p:cNvPr id="6" name="Rectangle 5"/>
          <p:cNvSpPr/>
          <p:nvPr/>
        </p:nvSpPr>
        <p:spPr>
          <a:xfrm>
            <a:off x="0" y="0"/>
            <a:ext cx="4572000" cy="646331"/>
          </a:xfrm>
          <a:prstGeom prst="rect">
            <a:avLst/>
          </a:prstGeom>
          <a:solidFill>
            <a:srgbClr val="B3A2C7"/>
          </a:solidFill>
        </p:spPr>
        <p:txBody>
          <a:bodyPr>
            <a:spAutoFit/>
          </a:bodyPr>
          <a:lstStyle/>
          <a:p>
            <a:r>
              <a:rPr lang="en-US" dirty="0"/>
              <a:t>only 23% (n=12) gave even a small indication of the context</a:t>
            </a:r>
          </a:p>
        </p:txBody>
      </p:sp>
    </p:spTree>
    <p:extLst>
      <p:ext uri="{BB962C8B-B14F-4D97-AF65-F5344CB8AC3E}">
        <p14:creationId xmlns:p14="http://schemas.microsoft.com/office/powerpoint/2010/main" val="4246815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51" y="0"/>
            <a:ext cx="8229600" cy="1143000"/>
          </a:xfrm>
        </p:spPr>
        <p:txBody>
          <a:bodyPr/>
          <a:lstStyle/>
          <a:p>
            <a:r>
              <a:rPr lang="en-US" dirty="0" smtClean="0"/>
              <a:t>Context</a:t>
            </a:r>
            <a:endParaRPr lang="en-US" dirty="0"/>
          </a:p>
        </p:txBody>
      </p:sp>
      <p:pic>
        <p:nvPicPr>
          <p:cNvPr id="4" name="Content Placeholder 3" descr="Screen shot 2013-02-22 at 10.04.38 PM.png"/>
          <p:cNvPicPr>
            <a:picLocks noGrp="1" noChangeAspect="1"/>
          </p:cNvPicPr>
          <p:nvPr>
            <p:ph idx="1"/>
          </p:nvPr>
        </p:nvPicPr>
        <p:blipFill>
          <a:blip r:embed="rId2">
            <a:extLst>
              <a:ext uri="{28A0092B-C50C-407E-A947-70E740481C1C}">
                <a14:useLocalDpi xmlns:a14="http://schemas.microsoft.com/office/drawing/2010/main" val="0"/>
              </a:ext>
            </a:extLst>
          </a:blip>
          <a:srcRect t="-9347" b="-9347"/>
          <a:stretch>
            <a:fillRect/>
          </a:stretch>
        </p:blipFill>
        <p:spPr>
          <a:xfrm>
            <a:off x="-12319" y="1765807"/>
            <a:ext cx="9224051" cy="5072873"/>
          </a:xfrm>
        </p:spPr>
      </p:pic>
      <p:sp>
        <p:nvSpPr>
          <p:cNvPr id="3" name="TextBox 2"/>
          <p:cNvSpPr txBox="1"/>
          <p:nvPr/>
        </p:nvSpPr>
        <p:spPr>
          <a:xfrm>
            <a:off x="-12319" y="2210396"/>
            <a:ext cx="888269" cy="369332"/>
          </a:xfrm>
          <a:prstGeom prst="rect">
            <a:avLst/>
          </a:prstGeom>
          <a:solidFill>
            <a:schemeClr val="bg1"/>
          </a:solidFill>
        </p:spPr>
        <p:txBody>
          <a:bodyPr wrap="square" rtlCol="0">
            <a:spAutoFit/>
          </a:bodyPr>
          <a:lstStyle/>
          <a:p>
            <a:r>
              <a:rPr lang="en-US" b="1" dirty="0" smtClean="0"/>
              <a:t>Q. 3</a:t>
            </a:r>
            <a:endParaRPr lang="en-US" b="1" dirty="0"/>
          </a:p>
        </p:txBody>
      </p:sp>
      <p:sp>
        <p:nvSpPr>
          <p:cNvPr id="5" name="Oval 4"/>
          <p:cNvSpPr/>
          <p:nvPr/>
        </p:nvSpPr>
        <p:spPr>
          <a:xfrm>
            <a:off x="3018449" y="3942422"/>
            <a:ext cx="445345" cy="395892"/>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IMG_43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265" y="67732"/>
            <a:ext cx="1845733" cy="1968845"/>
          </a:xfrm>
          <a:prstGeom prst="rect">
            <a:avLst/>
          </a:prstGeom>
        </p:spPr>
      </p:pic>
    </p:spTree>
    <p:extLst>
      <p:ext uri="{BB962C8B-B14F-4D97-AF65-F5344CB8AC3E}">
        <p14:creationId xmlns:p14="http://schemas.microsoft.com/office/powerpoint/2010/main" val="2679212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75000"/>
              </a:schemeClr>
            </a:gs>
            <a:gs pos="77000">
              <a:srgbClr val="FFFFFF">
                <a:alpha val="59000"/>
              </a:srgbClr>
            </a:gs>
          </a:gsLst>
          <a:lin ang="60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2794" y="57054"/>
            <a:ext cx="8791205" cy="2465814"/>
          </a:xfrm>
        </p:spPr>
        <p:txBody>
          <a:bodyPr>
            <a:normAutofit/>
          </a:bodyPr>
          <a:lstStyle/>
          <a:p>
            <a:r>
              <a:rPr lang="en-US" sz="3200" dirty="0" smtClean="0">
                <a:solidFill>
                  <a:srgbClr val="FFFFFF"/>
                </a:solidFill>
              </a:rPr>
              <a:t>When you look at a math/stats classroom, do you notice students afraid of asking questions and/or afraid of being wrong? </a:t>
            </a:r>
            <a:endParaRPr lang="en-US" sz="3200" dirty="0">
              <a:solidFill>
                <a:srgbClr val="FFFFFF"/>
              </a:solidFill>
            </a:endParaRPr>
          </a:p>
        </p:txBody>
      </p:sp>
      <p:pic>
        <p:nvPicPr>
          <p:cNvPr id="6" name="Picture 5" descr="afraid-2402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52" y="2575609"/>
            <a:ext cx="2934483" cy="4141407"/>
          </a:xfrm>
          <a:prstGeom prst="rect">
            <a:avLst/>
          </a:prstGeom>
        </p:spPr>
      </p:pic>
      <p:pic>
        <p:nvPicPr>
          <p:cNvPr id="7" name="Picture 6" descr="afra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6521" y="2522867"/>
            <a:ext cx="2857500" cy="2857500"/>
          </a:xfrm>
          <a:prstGeom prst="rect">
            <a:avLst/>
          </a:prstGeom>
        </p:spPr>
      </p:pic>
      <p:pic>
        <p:nvPicPr>
          <p:cNvPr id="8" name="Picture 7" descr="afraid-2406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8771" y="3316538"/>
            <a:ext cx="2509379" cy="3541462"/>
          </a:xfrm>
          <a:prstGeom prst="rect">
            <a:avLst/>
          </a:prstGeom>
        </p:spPr>
      </p:pic>
      <p:pic>
        <p:nvPicPr>
          <p:cNvPr id="9" name="Picture 8" descr="math_clip_art_0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7086" y="2522868"/>
            <a:ext cx="2740305" cy="2277288"/>
          </a:xfrm>
          <a:prstGeom prst="rect">
            <a:avLst/>
          </a:prstGeom>
        </p:spPr>
      </p:pic>
      <p:sp>
        <p:nvSpPr>
          <p:cNvPr id="10" name="Rectangle 9"/>
          <p:cNvSpPr/>
          <p:nvPr/>
        </p:nvSpPr>
        <p:spPr>
          <a:xfrm>
            <a:off x="352794" y="6179885"/>
            <a:ext cx="8359441" cy="523220"/>
          </a:xfrm>
          <a:prstGeom prst="rect">
            <a:avLst/>
          </a:prstGeom>
        </p:spPr>
        <p:txBody>
          <a:bodyPr wrap="square">
            <a:spAutoFit/>
          </a:bodyPr>
          <a:lstStyle/>
          <a:p>
            <a:r>
              <a:rPr lang="en-US" sz="2800" b="1" dirty="0" smtClean="0"/>
              <a:t>How do we move students from fear to inquiry?</a:t>
            </a:r>
            <a:endParaRPr lang="en-US" sz="2800" b="1" dirty="0"/>
          </a:p>
        </p:txBody>
      </p:sp>
    </p:spTree>
    <p:extLst>
      <p:ext uri="{BB962C8B-B14F-4D97-AF65-F5344CB8AC3E}">
        <p14:creationId xmlns:p14="http://schemas.microsoft.com/office/powerpoint/2010/main" val="1374578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 is in inches</a:t>
            </a:r>
            <a:endParaRPr lang="en-US" dirty="0"/>
          </a:p>
        </p:txBody>
      </p:sp>
      <p:pic>
        <p:nvPicPr>
          <p:cNvPr id="4" name="Content Placeholder 3"/>
          <p:cNvPicPr>
            <a:picLocks noGrp="1" noChangeAspect="1"/>
          </p:cNvPicPr>
          <p:nvPr>
            <p:ph idx="1"/>
          </p:nvPr>
        </p:nvPicPr>
        <p:blipFill>
          <a:blip r:embed="rId3"/>
          <a:srcRect l="-10451" r="-10451"/>
          <a:stretch>
            <a:fillRect/>
          </a:stretch>
        </p:blipFill>
        <p:spPr>
          <a:xfrm>
            <a:off x="-136381" y="1417638"/>
            <a:ext cx="9280381" cy="5103852"/>
          </a:xfrm>
          <a:prstGeom prst="rect">
            <a:avLst/>
          </a:prstGeom>
          <a:noFill/>
        </p:spPr>
      </p:pic>
      <p:sp>
        <p:nvSpPr>
          <p:cNvPr id="5" name="Title 1"/>
          <p:cNvSpPr txBox="1">
            <a:spLocks/>
          </p:cNvSpPr>
          <p:nvPr/>
        </p:nvSpPr>
        <p:spPr>
          <a:xfrm>
            <a:off x="1993144" y="4415735"/>
            <a:ext cx="8229600" cy="20837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Range = 95 - 68=27</a:t>
            </a:r>
          </a:p>
          <a:p>
            <a:r>
              <a:rPr lang="en-US" dirty="0" smtClean="0"/>
              <a:t>27 inches </a:t>
            </a:r>
            <a:r>
              <a:rPr lang="en-US" dirty="0" smtClean="0">
                <a:latin typeface="ＭＳ ゴシック"/>
                <a:ea typeface="ＭＳ ゴシック"/>
                <a:cs typeface="ＭＳ ゴシック"/>
              </a:rPr>
              <a:t>≅</a:t>
            </a:r>
            <a:r>
              <a:rPr lang="en-US" dirty="0" smtClean="0"/>
              <a:t> 2 feet</a:t>
            </a:r>
            <a:endParaRPr lang="en-US" dirty="0"/>
          </a:p>
        </p:txBody>
      </p:sp>
      <p:sp>
        <p:nvSpPr>
          <p:cNvPr id="6" name="TextBox 5"/>
          <p:cNvSpPr txBox="1"/>
          <p:nvPr/>
        </p:nvSpPr>
        <p:spPr>
          <a:xfrm>
            <a:off x="5838965" y="1417638"/>
            <a:ext cx="2847835" cy="369332"/>
          </a:xfrm>
          <a:prstGeom prst="rect">
            <a:avLst/>
          </a:prstGeom>
          <a:noFill/>
        </p:spPr>
        <p:txBody>
          <a:bodyPr wrap="square" rtlCol="0">
            <a:spAutoFit/>
          </a:bodyPr>
          <a:lstStyle/>
          <a:p>
            <a:r>
              <a:rPr lang="en-US" dirty="0" smtClean="0"/>
              <a:t>Insert picture tire ruler</a:t>
            </a:r>
            <a:endParaRPr lang="en-US" dirty="0"/>
          </a:p>
        </p:txBody>
      </p:sp>
    </p:spTree>
    <p:extLst>
      <p:ext uri="{BB962C8B-B14F-4D97-AF65-F5344CB8AC3E}">
        <p14:creationId xmlns:p14="http://schemas.microsoft.com/office/powerpoint/2010/main" val="16874684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265" y="150722"/>
            <a:ext cx="4327735" cy="1143000"/>
          </a:xfrm>
        </p:spPr>
        <p:txBody>
          <a:bodyPr>
            <a:normAutofit fontScale="90000"/>
          </a:bodyPr>
          <a:lstStyle/>
          <a:p>
            <a:r>
              <a:rPr lang="en-US" dirty="0" smtClean="0"/>
              <a:t>Let’s look at Question 3</a:t>
            </a:r>
            <a:endParaRPr lang="en-US" dirty="0"/>
          </a:p>
        </p:txBody>
      </p:sp>
      <p:pic>
        <p:nvPicPr>
          <p:cNvPr id="5" name="Picture 4" descr="Screen shot 2013-02-22 at 9.04.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8955"/>
            <a:ext cx="7379246" cy="5273600"/>
          </a:xfrm>
          <a:prstGeom prst="rect">
            <a:avLst/>
          </a:prstGeom>
        </p:spPr>
      </p:pic>
      <p:pic>
        <p:nvPicPr>
          <p:cNvPr id="6" name="Picture 5"/>
          <p:cNvPicPr>
            <a:picLocks noChangeAspect="1"/>
          </p:cNvPicPr>
          <p:nvPr/>
        </p:nvPicPr>
        <p:blipFill>
          <a:blip r:embed="rId4"/>
          <a:stretch>
            <a:fillRect/>
          </a:stretch>
        </p:blipFill>
        <p:spPr>
          <a:xfrm>
            <a:off x="6026525" y="3810430"/>
            <a:ext cx="3117475" cy="2072847"/>
          </a:xfrm>
          <a:prstGeom prst="rect">
            <a:avLst/>
          </a:prstGeom>
        </p:spPr>
      </p:pic>
      <p:sp>
        <p:nvSpPr>
          <p:cNvPr id="7" name="Rectangle 6"/>
          <p:cNvSpPr/>
          <p:nvPr/>
        </p:nvSpPr>
        <p:spPr>
          <a:xfrm>
            <a:off x="4572000" y="158647"/>
            <a:ext cx="4572000" cy="954107"/>
          </a:xfrm>
          <a:prstGeom prst="rect">
            <a:avLst/>
          </a:prstGeom>
          <a:solidFill>
            <a:schemeClr val="accent4">
              <a:lumMod val="60000"/>
              <a:lumOff val="40000"/>
            </a:schemeClr>
          </a:solidFill>
        </p:spPr>
        <p:txBody>
          <a:bodyPr>
            <a:spAutoFit/>
          </a:bodyPr>
          <a:lstStyle/>
          <a:p>
            <a:r>
              <a:rPr lang="en-US" sz="2800" b="1" dirty="0" smtClean="0"/>
              <a:t>What do you think now that  you know the context?!!!</a:t>
            </a:r>
            <a:endParaRPr lang="en-US" sz="2800" b="1" dirty="0"/>
          </a:p>
        </p:txBody>
      </p:sp>
      <p:sp>
        <p:nvSpPr>
          <p:cNvPr id="3" name="TextBox 2"/>
          <p:cNvSpPr txBox="1"/>
          <p:nvPr/>
        </p:nvSpPr>
        <p:spPr>
          <a:xfrm>
            <a:off x="-35280" y="1513673"/>
            <a:ext cx="7532169" cy="646331"/>
          </a:xfrm>
          <a:prstGeom prst="rect">
            <a:avLst/>
          </a:prstGeom>
          <a:solidFill>
            <a:schemeClr val="bg1"/>
          </a:solidFill>
        </p:spPr>
        <p:txBody>
          <a:bodyPr wrap="square" rtlCol="0">
            <a:spAutoFit/>
          </a:bodyPr>
          <a:lstStyle/>
          <a:p>
            <a:r>
              <a:rPr lang="en-US" dirty="0" smtClean="0"/>
              <a:t>Examples of instructors’ Consideration for Graph 3 in Question 3c that suggest it Hides information</a:t>
            </a:r>
            <a:endParaRPr lang="en-US" dirty="0"/>
          </a:p>
        </p:txBody>
      </p:sp>
    </p:spTree>
    <p:extLst>
      <p:ext uri="{BB962C8B-B14F-4D97-AF65-F5344CB8AC3E}">
        <p14:creationId xmlns:p14="http://schemas.microsoft.com/office/powerpoint/2010/main" val="41814721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Sampling </a:t>
            </a:r>
            <a:br>
              <a:rPr lang="en-US" dirty="0" smtClean="0"/>
            </a:br>
            <a:r>
              <a:rPr lang="en-US" dirty="0" smtClean="0"/>
              <a:t>Real vs. Fake</a:t>
            </a:r>
            <a:endParaRPr lang="en-US" dirty="0"/>
          </a:p>
        </p:txBody>
      </p:sp>
      <p:pic>
        <p:nvPicPr>
          <p:cNvPr id="5" name="Content Placeholder 3" descr="Description: Macintosh HD:Users:monicadabos:Desktop:Figure 4.3.B1.jpg"/>
          <p:cNvPicPr>
            <a:picLocks noGrp="1"/>
          </p:cNvPicPr>
          <p:nvPr>
            <p:ph idx="1"/>
          </p:nvPr>
        </p:nvPicPr>
        <p:blipFill>
          <a:blip r:embed="rId2">
            <a:extLst>
              <a:ext uri="{28A0092B-C50C-407E-A947-70E740481C1C}">
                <a14:useLocalDpi xmlns:a14="http://schemas.microsoft.com/office/drawing/2010/main" val="0"/>
              </a:ext>
            </a:extLst>
          </a:blip>
          <a:srcRect l="-53025" r="-53025"/>
          <a:stretch>
            <a:fillRect/>
          </a:stretch>
        </p:blipFill>
        <p:spPr bwMode="auto">
          <a:xfrm>
            <a:off x="457200" y="1417638"/>
            <a:ext cx="8229600" cy="5257800"/>
          </a:xfrm>
          <a:prstGeom prst="rect">
            <a:avLst/>
          </a:prstGeom>
          <a:noFill/>
          <a:ln w="9525">
            <a:solidFill>
              <a:schemeClr val="tx1">
                <a:lumMod val="100000"/>
                <a:lumOff val="0"/>
              </a:schemeClr>
            </a:solidFill>
            <a:miter lim="800000"/>
            <a:headEnd/>
            <a:tailEnd/>
          </a:ln>
        </p:spPr>
      </p:pic>
      <p:pic>
        <p:nvPicPr>
          <p:cNvPr id="6" name="Picture 5"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827" y="3969658"/>
            <a:ext cx="1743340" cy="1499396"/>
          </a:xfrm>
          <a:prstGeom prst="rect">
            <a:avLst/>
          </a:prstGeom>
        </p:spPr>
      </p:pic>
    </p:spTree>
    <p:extLst>
      <p:ext uri="{BB962C8B-B14F-4D97-AF65-F5344CB8AC3E}">
        <p14:creationId xmlns:p14="http://schemas.microsoft.com/office/powerpoint/2010/main" val="41191316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Theoretically</a:t>
            </a:r>
            <a:endParaRPr lang="en-US" dirty="0"/>
          </a:p>
        </p:txBody>
      </p:sp>
      <p:pic>
        <p:nvPicPr>
          <p:cNvPr id="4" name="Picture 3"/>
          <p:cNvPicPr>
            <a:picLocks noChangeAspect="1"/>
          </p:cNvPicPr>
          <p:nvPr/>
        </p:nvPicPr>
        <p:blipFill>
          <a:blip r:embed="rId2"/>
          <a:stretch>
            <a:fillRect/>
          </a:stretch>
        </p:blipFill>
        <p:spPr>
          <a:xfrm>
            <a:off x="273757" y="1466408"/>
            <a:ext cx="3797897" cy="3442289"/>
          </a:xfrm>
          <a:prstGeom prst="rect">
            <a:avLst/>
          </a:prstGeom>
        </p:spPr>
      </p:pic>
      <p:pic>
        <p:nvPicPr>
          <p:cNvPr id="5" name="Picture 4" descr="Screen shot 2013-02-22 at 9.34.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422" y="1359802"/>
            <a:ext cx="4879608" cy="3765860"/>
          </a:xfrm>
          <a:prstGeom prst="rect">
            <a:avLst/>
          </a:prstGeom>
        </p:spPr>
      </p:pic>
    </p:spTree>
    <p:extLst>
      <p:ext uri="{BB962C8B-B14F-4D97-AF65-F5344CB8AC3E}">
        <p14:creationId xmlns:p14="http://schemas.microsoft.com/office/powerpoint/2010/main" val="9512232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0"/>
            <a:ext cx="8229600" cy="4852125"/>
          </a:xfrm>
        </p:spPr>
        <p:txBody>
          <a:bodyPr>
            <a:normAutofit fontScale="92500" lnSpcReduction="20000"/>
          </a:bodyPr>
          <a:lstStyle/>
          <a:p>
            <a:r>
              <a:rPr lang="en-US" dirty="0"/>
              <a:t>Cognitive </a:t>
            </a:r>
            <a:r>
              <a:rPr lang="en-US" dirty="0" smtClean="0"/>
              <a:t>Conflict</a:t>
            </a:r>
          </a:p>
          <a:p>
            <a:r>
              <a:rPr lang="en-US" dirty="0" smtClean="0"/>
              <a:t>“Dare to disagree”</a:t>
            </a:r>
          </a:p>
          <a:p>
            <a:pPr lvl="1"/>
            <a:r>
              <a:rPr lang="en-US" dirty="0"/>
              <a:t>Ask </a:t>
            </a:r>
            <a:r>
              <a:rPr lang="en-US" dirty="0" smtClean="0"/>
              <a:t>questions</a:t>
            </a:r>
          </a:p>
          <a:p>
            <a:r>
              <a:rPr lang="en-US" dirty="0"/>
              <a:t> </a:t>
            </a:r>
            <a:r>
              <a:rPr lang="en-US" dirty="0" smtClean="0"/>
              <a:t>The essence of Statistics is</a:t>
            </a:r>
          </a:p>
          <a:p>
            <a:r>
              <a:rPr lang="en-US" sz="4800" dirty="0" smtClean="0"/>
              <a:t> </a:t>
            </a:r>
            <a:r>
              <a:rPr lang="en-US" sz="4800" dirty="0" smtClean="0">
                <a:solidFill>
                  <a:srgbClr val="FFFFFF"/>
                </a:solidFill>
              </a:rPr>
              <a:t>Variability</a:t>
            </a:r>
          </a:p>
          <a:p>
            <a:pPr marL="742950" lvl="2" indent="-342900"/>
            <a:r>
              <a:rPr lang="en-US" dirty="0"/>
              <a:t>Separating the signal </a:t>
            </a:r>
            <a:r>
              <a:rPr lang="en-US" dirty="0" smtClean="0"/>
              <a:t>and the noise</a:t>
            </a:r>
          </a:p>
          <a:p>
            <a:r>
              <a:rPr lang="en-US" dirty="0" smtClean="0"/>
              <a:t>Difference between theoretical distributions and empirical distributions (data driven)</a:t>
            </a:r>
          </a:p>
          <a:p>
            <a:r>
              <a:rPr lang="en-US" dirty="0" smtClean="0"/>
              <a:t>Pass it on to your students</a:t>
            </a:r>
          </a:p>
          <a:p>
            <a:r>
              <a:rPr lang="en-US" dirty="0" smtClean="0"/>
              <a:t>Feel free to contact us</a:t>
            </a:r>
          </a:p>
          <a:p>
            <a:pPr marL="0" indent="0">
              <a:buNone/>
            </a:pPr>
            <a:endParaRPr lang="en-US" dirty="0"/>
          </a:p>
        </p:txBody>
      </p:sp>
    </p:spTree>
    <p:extLst>
      <p:ext uri="{BB962C8B-B14F-4D97-AF65-F5344CB8AC3E}">
        <p14:creationId xmlns:p14="http://schemas.microsoft.com/office/powerpoint/2010/main" val="40065041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39440" y="1623510"/>
            <a:ext cx="7233722" cy="4593995"/>
            <a:chOff x="739440" y="2240087"/>
            <a:chExt cx="7233722" cy="4593995"/>
          </a:xfrm>
        </p:grpSpPr>
        <p:pic>
          <p:nvPicPr>
            <p:cNvPr id="4" name="Picture 3" descr="New-Pictur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440" y="2240087"/>
              <a:ext cx="7233722" cy="4593995"/>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4131613664"/>
                </p:ext>
              </p:extLst>
            </p:nvPr>
          </p:nvGraphicFramePr>
          <p:xfrm>
            <a:off x="6497583" y="3234949"/>
            <a:ext cx="1193800" cy="546100"/>
          </p:xfrm>
          <a:graphic>
            <a:graphicData uri="http://schemas.openxmlformats.org/presentationml/2006/ole">
              <mc:AlternateContent xmlns:mc="http://schemas.openxmlformats.org/markup-compatibility/2006">
                <mc:Choice xmlns:v="urn:schemas-microsoft-com:vml" Requires="v">
                  <p:oleObj spid="_x0000_s2337" name="Equation" r:id="rId5" imgW="1179360" imgH="530280" progId="Equation.3">
                    <p:embed/>
                  </p:oleObj>
                </mc:Choice>
                <mc:Fallback>
                  <p:oleObj name="Equation" r:id="rId5" imgW="1179360" imgH="530280" progId="Equation.3">
                    <p:embed/>
                    <p:pic>
                      <p:nvPicPr>
                        <p:cNvPr id="0" name="Picture 140"/>
                        <p:cNvPicPr>
                          <a:picLocks noChangeAspect="1" noChangeArrowheads="1"/>
                        </p:cNvPicPr>
                        <p:nvPr/>
                      </p:nvPicPr>
                      <p:blipFill>
                        <a:blip r:embed="rId6">
                          <a:lum bright="-76000" contrast="-48000"/>
                          <a:extLst>
                            <a:ext uri="{28A0092B-C50C-407E-A947-70E740481C1C}">
                              <a14:useLocalDpi xmlns:a14="http://schemas.microsoft.com/office/drawing/2010/main" val="0"/>
                            </a:ext>
                          </a:extLst>
                        </a:blip>
                        <a:srcRect/>
                        <a:stretch>
                          <a:fillRect/>
                        </a:stretch>
                      </p:blipFill>
                      <p:spPr bwMode="auto">
                        <a:xfrm>
                          <a:off x="6497583" y="3234949"/>
                          <a:ext cx="1193800" cy="546100"/>
                        </a:xfrm>
                        <a:prstGeom prst="rect">
                          <a:avLst/>
                        </a:prstGeom>
                        <a:solidFill>
                          <a:schemeClr val="bg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64367648"/>
                </p:ext>
              </p:extLst>
            </p:nvPr>
          </p:nvGraphicFramePr>
          <p:xfrm>
            <a:off x="5118623" y="3259635"/>
            <a:ext cx="1378960" cy="177800"/>
          </p:xfrm>
          <a:graphic>
            <a:graphicData uri="http://schemas.openxmlformats.org/presentationml/2006/ole">
              <mc:AlternateContent xmlns:mc="http://schemas.openxmlformats.org/markup-compatibility/2006">
                <mc:Choice xmlns:v="urn:schemas-microsoft-com:vml" Requires="v">
                  <p:oleObj spid="_x0000_s2338" name="Equation" r:id="rId7" imgW="1133640" imgH="164520" progId="Equation.3">
                    <p:embed/>
                  </p:oleObj>
                </mc:Choice>
                <mc:Fallback>
                  <p:oleObj name="Equation" r:id="rId7" imgW="1133640" imgH="164520" progId="Equation.3">
                    <p:embed/>
                    <p:pic>
                      <p:nvPicPr>
                        <p:cNvPr id="0" name="Picture 1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8623" y="3259635"/>
                          <a:ext cx="1378960" cy="177800"/>
                        </a:xfrm>
                        <a:prstGeom prst="rect">
                          <a:avLst/>
                        </a:prstGeom>
                        <a:solidFill>
                          <a:schemeClr val="bg1"/>
                        </a:solidFill>
                      </p:spPr>
                    </p:pic>
                  </p:oleObj>
                </mc:Fallback>
              </mc:AlternateContent>
            </a:graphicData>
          </a:graphic>
        </p:graphicFrame>
        <p:pic>
          <p:nvPicPr>
            <p:cNvPr id="8" name="Picture 7" descr="Screen shot 2013-02-22 at 1.02.09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500875">
              <a:off x="5583328" y="4577344"/>
              <a:ext cx="472290" cy="472290"/>
            </a:xfrm>
            <a:prstGeom prst="rect">
              <a:avLst/>
            </a:prstGeom>
          </p:spPr>
        </p:pic>
        <p:pic>
          <p:nvPicPr>
            <p:cNvPr id="10" name="Picture 9" descr="all.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760698">
              <a:off x="6095114" y="4443276"/>
              <a:ext cx="607988" cy="782967"/>
            </a:xfrm>
            <a:prstGeom prst="rect">
              <a:avLst/>
            </a:prstGeom>
          </p:spPr>
        </p:pic>
        <p:pic>
          <p:nvPicPr>
            <p:cNvPr id="11" name="Picture 10" descr="Screen shot 2013-02-21 at 1.13.34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32542" y="3851456"/>
              <a:ext cx="1058841" cy="1006504"/>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974516175"/>
                </p:ext>
              </p:extLst>
            </p:nvPr>
          </p:nvGraphicFramePr>
          <p:xfrm>
            <a:off x="6520998" y="4857960"/>
            <a:ext cx="1120830" cy="469670"/>
          </p:xfrm>
          <a:graphic>
            <a:graphicData uri="http://schemas.openxmlformats.org/presentationml/2006/ole">
              <mc:AlternateContent xmlns:mc="http://schemas.openxmlformats.org/markup-compatibility/2006">
                <mc:Choice xmlns:v="urn:schemas-microsoft-com:vml" Requires="v">
                  <p:oleObj spid="_x0000_s2339" name="Equation" r:id="rId12" imgW="1618200" imgH="420480" progId="Equation.3">
                    <p:embed/>
                  </p:oleObj>
                </mc:Choice>
                <mc:Fallback>
                  <p:oleObj name="Equation" r:id="rId12" imgW="1618200" imgH="420480" progId="Equation.3">
                    <p:embed/>
                    <p:pic>
                      <p:nvPicPr>
                        <p:cNvPr id="0" name="Picture 1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998" y="4857960"/>
                          <a:ext cx="1120830" cy="469670"/>
                        </a:xfrm>
                        <a:prstGeom prst="rect">
                          <a:avLst/>
                        </a:prstGeom>
                        <a:solidFill>
                          <a:schemeClr val="bg1"/>
                        </a:solid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46517080"/>
                </p:ext>
              </p:extLst>
            </p:nvPr>
          </p:nvGraphicFramePr>
          <p:xfrm>
            <a:off x="5110329" y="3508522"/>
            <a:ext cx="1080733" cy="220515"/>
          </p:xfrm>
          <a:graphic>
            <a:graphicData uri="http://schemas.openxmlformats.org/presentationml/2006/ole">
              <mc:AlternateContent xmlns:mc="http://schemas.openxmlformats.org/markup-compatibility/2006">
                <mc:Choice xmlns:v="urn:schemas-microsoft-com:vml" Requires="v">
                  <p:oleObj spid="_x0000_s2340" name="Equation" r:id="rId14" imgW="1170000" imgH="447840" progId="Equation.3">
                    <p:embed/>
                  </p:oleObj>
                </mc:Choice>
                <mc:Fallback>
                  <p:oleObj name="Equation" r:id="rId14" imgW="1170000" imgH="447840" progId="Equation.3">
                    <p:embed/>
                    <p:pic>
                      <p:nvPicPr>
                        <p:cNvPr id="0" name="Picture 1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10329" y="3508522"/>
                          <a:ext cx="1080733" cy="220515"/>
                        </a:xfrm>
                        <a:prstGeom prst="rect">
                          <a:avLst/>
                        </a:prstGeom>
                        <a:solidFill>
                          <a:schemeClr val="bg1"/>
                        </a:solidFill>
                      </p:spPr>
                    </p:pic>
                  </p:oleObj>
                </mc:Fallback>
              </mc:AlternateContent>
            </a:graphicData>
          </a:graphic>
        </p:graphicFrame>
      </p:grpSp>
      <p:sp>
        <p:nvSpPr>
          <p:cNvPr id="14" name="Rectangle 13"/>
          <p:cNvSpPr/>
          <p:nvPr/>
        </p:nvSpPr>
        <p:spPr>
          <a:xfrm>
            <a:off x="423354" y="160343"/>
            <a:ext cx="8220118" cy="2062103"/>
          </a:xfrm>
          <a:prstGeom prst="rect">
            <a:avLst/>
          </a:prstGeom>
        </p:spPr>
        <p:txBody>
          <a:bodyPr wrap="square">
            <a:spAutoFit/>
          </a:bodyPr>
          <a:lstStyle/>
          <a:p>
            <a:pPr algn="ctr"/>
            <a:r>
              <a:rPr lang="en-US" sz="3200" b="1" dirty="0" smtClean="0"/>
              <a:t>What about instructors? Do they experience similar apprehensions? Especially when it comes to Statistics classes…?</a:t>
            </a:r>
          </a:p>
          <a:p>
            <a:pPr algn="ctr"/>
            <a:endParaRPr lang="en-US" sz="3200" b="1" dirty="0"/>
          </a:p>
        </p:txBody>
      </p:sp>
      <p:sp>
        <p:nvSpPr>
          <p:cNvPr id="17" name="Rectangle 16"/>
          <p:cNvSpPr/>
          <p:nvPr/>
        </p:nvSpPr>
        <p:spPr>
          <a:xfrm>
            <a:off x="557460" y="6147582"/>
            <a:ext cx="9507901" cy="523220"/>
          </a:xfrm>
          <a:prstGeom prst="rect">
            <a:avLst/>
          </a:prstGeom>
        </p:spPr>
        <p:txBody>
          <a:bodyPr wrap="square">
            <a:spAutoFit/>
          </a:bodyPr>
          <a:lstStyle/>
          <a:p>
            <a:r>
              <a:rPr lang="en-US" sz="2800" b="1" dirty="0" smtClean="0">
                <a:solidFill>
                  <a:schemeClr val="bg1"/>
                </a:solidFill>
              </a:rPr>
              <a:t>If so, how can we move instructors from fear to inquiry?</a:t>
            </a:r>
          </a:p>
        </p:txBody>
      </p:sp>
    </p:spTree>
    <p:extLst>
      <p:ext uri="{BB962C8B-B14F-4D97-AF65-F5344CB8AC3E}">
        <p14:creationId xmlns:p14="http://schemas.microsoft.com/office/powerpoint/2010/main" val="4023854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ility-to-smell-fear-cartoon-s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2" y="-349207"/>
            <a:ext cx="9139758" cy="6854819"/>
          </a:xfrm>
          <a:prstGeom prst="rect">
            <a:avLst/>
          </a:prstGeom>
        </p:spPr>
      </p:pic>
    </p:spTree>
    <p:extLst>
      <p:ext uri="{BB962C8B-B14F-4D97-AF65-F5344CB8AC3E}">
        <p14:creationId xmlns:p14="http://schemas.microsoft.com/office/powerpoint/2010/main" val="22264580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US" b="1" dirty="0" smtClean="0"/>
              <a:t>Activity One </a:t>
            </a:r>
            <a:r>
              <a:rPr lang="en-US" dirty="0" smtClean="0"/>
              <a:t>5 to 10 minutes</a:t>
            </a:r>
          </a:p>
          <a:p>
            <a:r>
              <a:rPr lang="en-US" b="1" dirty="0" smtClean="0"/>
              <a:t>Part A</a:t>
            </a:r>
          </a:p>
          <a:p>
            <a:pPr lvl="1"/>
            <a:r>
              <a:rPr lang="en-US" dirty="0" smtClean="0"/>
              <a:t> Stand up</a:t>
            </a:r>
          </a:p>
          <a:p>
            <a:pPr lvl="1"/>
            <a:r>
              <a:rPr lang="en-US" dirty="0" smtClean="0"/>
              <a:t> Look for somebody you don’t know </a:t>
            </a:r>
          </a:p>
          <a:p>
            <a:pPr lvl="1"/>
            <a:r>
              <a:rPr lang="en-US" dirty="0" smtClean="0"/>
              <a:t> Introduce yourself</a:t>
            </a:r>
          </a:p>
          <a:p>
            <a:pPr lvl="1"/>
            <a:r>
              <a:rPr lang="en-US" dirty="0" smtClean="0"/>
              <a:t> Discuss your experience with statistics classes</a:t>
            </a:r>
          </a:p>
          <a:p>
            <a:pPr lvl="1"/>
            <a:r>
              <a:rPr lang="en-US" dirty="0" smtClean="0"/>
              <a:t> How do you feel, have you taught it before, etc.</a:t>
            </a:r>
          </a:p>
          <a:p>
            <a:r>
              <a:rPr lang="en-US" b="1" dirty="0" smtClean="0"/>
              <a:t>Part B</a:t>
            </a:r>
          </a:p>
          <a:p>
            <a:pPr lvl="1"/>
            <a:r>
              <a:rPr lang="en-US" dirty="0" smtClean="0"/>
              <a:t> Introduce to the rest of the group the person you just met</a:t>
            </a:r>
          </a:p>
          <a:p>
            <a:pPr lvl="1"/>
            <a:endParaRPr lang="en-US" dirty="0" smtClean="0"/>
          </a:p>
          <a:p>
            <a:pPr lvl="1"/>
            <a:endParaRPr lang="en-US" dirty="0" smtClean="0"/>
          </a:p>
          <a:p>
            <a:endParaRPr lang="en-US" dirty="0"/>
          </a:p>
        </p:txBody>
      </p:sp>
      <p:sp>
        <p:nvSpPr>
          <p:cNvPr id="4" name="Title 3"/>
          <p:cNvSpPr>
            <a:spLocks noGrp="1"/>
          </p:cNvSpPr>
          <p:nvPr>
            <p:ph type="title"/>
          </p:nvPr>
        </p:nvSpPr>
        <p:spPr>
          <a:xfrm>
            <a:off x="457200" y="457200"/>
            <a:ext cx="8229600" cy="1143000"/>
          </a:xfrm>
        </p:spPr>
        <p:txBody>
          <a:bodyPr>
            <a:normAutofit fontScale="90000"/>
          </a:bodyPr>
          <a:lstStyle/>
          <a:p>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970803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Two (15 – 25 minutes)</a:t>
            </a:r>
            <a:endParaRPr lang="en-US" dirty="0"/>
          </a:p>
        </p:txBody>
      </p:sp>
      <p:sp>
        <p:nvSpPr>
          <p:cNvPr id="3" name="Content Placeholder 2"/>
          <p:cNvSpPr>
            <a:spLocks noGrp="1"/>
          </p:cNvSpPr>
          <p:nvPr>
            <p:ph idx="1"/>
          </p:nvPr>
        </p:nvSpPr>
        <p:spPr>
          <a:xfrm>
            <a:off x="457200" y="1600200"/>
            <a:ext cx="8686800" cy="5257800"/>
          </a:xfrm>
        </p:spPr>
        <p:txBody>
          <a:bodyPr>
            <a:normAutofit fontScale="77500" lnSpcReduction="20000"/>
          </a:bodyPr>
          <a:lstStyle/>
          <a:p>
            <a:r>
              <a:rPr lang="en-US" b="1" dirty="0" smtClean="0"/>
              <a:t>Part A (15 minutes)</a:t>
            </a:r>
          </a:p>
          <a:p>
            <a:r>
              <a:rPr lang="en-US" dirty="0" smtClean="0"/>
              <a:t>No names please</a:t>
            </a:r>
          </a:p>
          <a:p>
            <a:r>
              <a:rPr lang="en-US" dirty="0" smtClean="0"/>
              <a:t>Answer page Question 1 and turn it in when you are done</a:t>
            </a:r>
          </a:p>
          <a:p>
            <a:r>
              <a:rPr lang="en-US" dirty="0" smtClean="0"/>
              <a:t>Answer page Question </a:t>
            </a:r>
            <a:r>
              <a:rPr lang="en-US" dirty="0"/>
              <a:t>2</a:t>
            </a:r>
            <a:r>
              <a:rPr lang="en-US" dirty="0" smtClean="0"/>
              <a:t> and turn it in when you are done </a:t>
            </a:r>
          </a:p>
          <a:p>
            <a:r>
              <a:rPr lang="en-US" dirty="0" smtClean="0"/>
              <a:t>Answer page Question 3 and turn it in when you are done</a:t>
            </a:r>
          </a:p>
          <a:p>
            <a:r>
              <a:rPr lang="en-US" dirty="0" smtClean="0"/>
              <a:t>Answer page Question 4 and turn it in when you are done</a:t>
            </a:r>
          </a:p>
          <a:p>
            <a:endParaRPr lang="en-US" dirty="0" smtClean="0"/>
          </a:p>
          <a:p>
            <a:r>
              <a:rPr lang="en-US" b="1" dirty="0" smtClean="0"/>
              <a:t>Part B (I will redistribute back Question 1 and 3)</a:t>
            </a:r>
          </a:p>
          <a:p>
            <a:r>
              <a:rPr lang="en-US" dirty="0" smtClean="0"/>
              <a:t>Were these answered the same way you answered them?</a:t>
            </a:r>
          </a:p>
          <a:p>
            <a:r>
              <a:rPr lang="en-US" dirty="0" smtClean="0"/>
              <a:t>Talk to your neighbor</a:t>
            </a:r>
          </a:p>
          <a:p>
            <a:r>
              <a:rPr lang="en-US" dirty="0" smtClean="0"/>
              <a:t>Who is right? Who is wrong? Could it be that both are right?</a:t>
            </a:r>
          </a:p>
          <a:p>
            <a:r>
              <a:rPr lang="en-US" dirty="0" smtClean="0"/>
              <a:t>What do you think the rest of the group answered? Check around.</a:t>
            </a:r>
          </a:p>
          <a:p>
            <a:endParaRPr lang="en-US" dirty="0"/>
          </a:p>
        </p:txBody>
      </p:sp>
    </p:spTree>
    <p:extLst>
      <p:ext uri="{BB962C8B-B14F-4D97-AF65-F5344CB8AC3E}">
        <p14:creationId xmlns:p14="http://schemas.microsoft.com/office/powerpoint/2010/main" val="4286812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these questions</a:t>
            </a:r>
            <a:endParaRPr lang="en-US" dirty="0"/>
          </a:p>
        </p:txBody>
      </p:sp>
      <p:sp>
        <p:nvSpPr>
          <p:cNvPr id="3" name="Content Placeholder 2"/>
          <p:cNvSpPr>
            <a:spLocks noGrp="1"/>
          </p:cNvSpPr>
          <p:nvPr>
            <p:ph idx="1"/>
          </p:nvPr>
        </p:nvSpPr>
        <p:spPr/>
        <p:txBody>
          <a:bodyPr/>
          <a:lstStyle/>
          <a:p>
            <a:r>
              <a:rPr lang="en-US" dirty="0" smtClean="0"/>
              <a:t>Dare to Disagree</a:t>
            </a:r>
          </a:p>
          <a:p>
            <a:r>
              <a:rPr lang="en-US" dirty="0" smtClean="0"/>
              <a:t>Signal and Noise </a:t>
            </a:r>
          </a:p>
          <a:p>
            <a:r>
              <a:rPr lang="en-US" dirty="0" smtClean="0"/>
              <a:t>Astronomers</a:t>
            </a:r>
          </a:p>
          <a:p>
            <a:r>
              <a:rPr lang="en-US" dirty="0" smtClean="0"/>
              <a:t>Nate Silver</a:t>
            </a:r>
            <a:endParaRPr lang="en-US" dirty="0"/>
          </a:p>
        </p:txBody>
      </p:sp>
    </p:spTree>
    <p:extLst>
      <p:ext uri="{BB962C8B-B14F-4D97-AF65-F5344CB8AC3E}">
        <p14:creationId xmlns:p14="http://schemas.microsoft.com/office/powerpoint/2010/main" val="39886728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a:t>
            </a:r>
            <a:br>
              <a:rPr lang="en-US" dirty="0"/>
            </a:br>
            <a:r>
              <a:rPr lang="en-US" dirty="0"/>
              <a:t>Lets look at </a:t>
            </a:r>
            <a:r>
              <a:rPr lang="en-US" dirty="0" smtClean="0"/>
              <a:t>Question 1 </a:t>
            </a:r>
            <a:r>
              <a:rPr lang="en-US" dirty="0"/>
              <a:t>a</a:t>
            </a:r>
            <a:br>
              <a:rPr lang="en-US" dirty="0"/>
            </a:br>
            <a:endParaRPr lang="en-US" dirty="0"/>
          </a:p>
        </p:txBody>
      </p:sp>
      <p:pic>
        <p:nvPicPr>
          <p:cNvPr id="5" name="Picture 4"/>
          <p:cNvPicPr>
            <a:picLocks noChangeAspect="1"/>
          </p:cNvPicPr>
          <p:nvPr/>
        </p:nvPicPr>
        <p:blipFill rotWithShape="1">
          <a:blip r:embed="rId2"/>
          <a:srcRect t="-11" b="1696"/>
          <a:stretch/>
        </p:blipFill>
        <p:spPr>
          <a:xfrm>
            <a:off x="123164" y="1197864"/>
            <a:ext cx="4816071" cy="5239512"/>
          </a:xfrm>
          <a:prstGeom prst="rect">
            <a:avLst/>
          </a:prstGeom>
        </p:spPr>
      </p:pic>
      <p:sp>
        <p:nvSpPr>
          <p:cNvPr id="6" name="Rectangle 5"/>
          <p:cNvSpPr/>
          <p:nvPr/>
        </p:nvSpPr>
        <p:spPr>
          <a:xfrm>
            <a:off x="5118845" y="1678682"/>
            <a:ext cx="3912900" cy="2677656"/>
          </a:xfrm>
          <a:prstGeom prst="rect">
            <a:avLst/>
          </a:prstGeom>
        </p:spPr>
        <p:txBody>
          <a:bodyPr wrap="square">
            <a:spAutoFit/>
          </a:bodyPr>
          <a:lstStyle/>
          <a:p>
            <a:pPr marL="285750" indent="-285750">
              <a:buFont typeface="Arial"/>
              <a:buChar char="•"/>
            </a:pPr>
            <a:r>
              <a:rPr lang="en-US" sz="2400" b="1" dirty="0"/>
              <a:t>Did you read: </a:t>
            </a:r>
          </a:p>
          <a:p>
            <a:r>
              <a:rPr lang="en-US" sz="2400" b="1" dirty="0"/>
              <a:t>What is the </a:t>
            </a:r>
            <a:r>
              <a:rPr lang="en-US" sz="2400" b="1" dirty="0" smtClean="0"/>
              <a:t>expected value </a:t>
            </a:r>
            <a:r>
              <a:rPr lang="en-US" sz="2400" b="1" dirty="0"/>
              <a:t>of…..?</a:t>
            </a:r>
          </a:p>
          <a:p>
            <a:r>
              <a:rPr lang="en-US" sz="2400" b="1" dirty="0"/>
              <a:t>or</a:t>
            </a:r>
          </a:p>
          <a:p>
            <a:pPr marL="285750" indent="-285750">
              <a:buFont typeface="Arial"/>
              <a:buChar char="•"/>
            </a:pPr>
            <a:r>
              <a:rPr lang="en-US" sz="2400" b="1" dirty="0"/>
              <a:t>How many candies do you think you might get?</a:t>
            </a:r>
          </a:p>
          <a:p>
            <a:endParaRPr lang="en-US" sz="2400" b="1" dirty="0"/>
          </a:p>
        </p:txBody>
      </p:sp>
      <p:sp>
        <p:nvSpPr>
          <p:cNvPr id="3" name="TextBox 2"/>
          <p:cNvSpPr txBox="1"/>
          <p:nvPr/>
        </p:nvSpPr>
        <p:spPr>
          <a:xfrm>
            <a:off x="2276202" y="1227283"/>
            <a:ext cx="560805" cy="369332"/>
          </a:xfrm>
          <a:prstGeom prst="rect">
            <a:avLst/>
          </a:prstGeom>
          <a:solidFill>
            <a:srgbClr val="FFFFFF"/>
          </a:solidFill>
        </p:spPr>
        <p:txBody>
          <a:bodyPr wrap="square" rtlCol="0">
            <a:spAutoFit/>
          </a:bodyPr>
          <a:lstStyle/>
          <a:p>
            <a:r>
              <a:rPr lang="en-US" b="1" dirty="0" smtClean="0"/>
              <a:t>Q.1</a:t>
            </a:r>
            <a:endParaRPr lang="en-US" b="1" dirty="0"/>
          </a:p>
        </p:txBody>
      </p:sp>
    </p:spTree>
    <p:extLst>
      <p:ext uri="{BB962C8B-B14F-4D97-AF65-F5344CB8AC3E}">
        <p14:creationId xmlns:p14="http://schemas.microsoft.com/office/powerpoint/2010/main" val="1464527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689" y="514984"/>
            <a:ext cx="8229600" cy="1143000"/>
          </a:xfrm>
        </p:spPr>
        <p:txBody>
          <a:bodyPr>
            <a:noAutofit/>
          </a:bodyPr>
          <a:lstStyle/>
          <a:p>
            <a:r>
              <a:rPr lang="en-US" sz="3200" dirty="0" smtClean="0"/>
              <a:t>You may </a:t>
            </a:r>
            <a:r>
              <a:rPr lang="en-US" sz="3200" i="1" dirty="0" smtClean="0"/>
              <a:t>Not</a:t>
            </a:r>
            <a:r>
              <a:rPr lang="en-US" sz="3200" dirty="0" smtClean="0"/>
              <a:t> be alone</a:t>
            </a:r>
            <a:br>
              <a:rPr lang="en-US" sz="3200" dirty="0" smtClean="0"/>
            </a:br>
            <a:r>
              <a:rPr lang="en-US" sz="3200" dirty="0" smtClean="0"/>
              <a:t>Prior results: </a:t>
            </a:r>
            <a:br>
              <a:rPr lang="en-US" sz="3200" dirty="0" smtClean="0"/>
            </a:br>
            <a:r>
              <a:rPr lang="en-US" sz="3200" dirty="0" smtClean="0"/>
              <a:t>Out of 55 instructors’ responses </a:t>
            </a:r>
            <a:br>
              <a:rPr lang="en-US" sz="3200" dirty="0" smtClean="0"/>
            </a:br>
            <a:endParaRPr lang="en-US" sz="3200" dirty="0"/>
          </a:p>
        </p:txBody>
      </p:sp>
      <p:sp>
        <p:nvSpPr>
          <p:cNvPr id="3" name="Content Placeholder 2"/>
          <p:cNvSpPr>
            <a:spLocks noGrp="1"/>
          </p:cNvSpPr>
          <p:nvPr>
            <p:ph idx="1"/>
          </p:nvPr>
        </p:nvSpPr>
        <p:spPr/>
        <p:txBody>
          <a:bodyPr>
            <a:normAutofit/>
          </a:bodyPr>
          <a:lstStyle/>
          <a:p>
            <a:endParaRPr lang="en-US" dirty="0" smtClean="0"/>
          </a:p>
          <a:p>
            <a:r>
              <a:rPr lang="en-US" dirty="0" smtClean="0"/>
              <a:t>Only </a:t>
            </a:r>
            <a:r>
              <a:rPr lang="en-US" dirty="0"/>
              <a:t>12% (n=6) </a:t>
            </a:r>
            <a:r>
              <a:rPr lang="en-US" dirty="0" smtClean="0"/>
              <a:t>predicted variability in A.Q1.a</a:t>
            </a:r>
          </a:p>
          <a:p>
            <a:endParaRPr lang="en-US" dirty="0"/>
          </a:p>
          <a:p>
            <a:endParaRPr lang="en-US" dirty="0" smtClean="0"/>
          </a:p>
          <a:p>
            <a:endParaRPr lang="en-US" dirty="0" smtClean="0"/>
          </a:p>
          <a:p>
            <a:endParaRPr lang="en-US" dirty="0"/>
          </a:p>
          <a:p>
            <a:endParaRPr lang="en-US" sz="1600" dirty="0" smtClean="0"/>
          </a:p>
          <a:p>
            <a:endParaRPr lang="en-US" sz="1600" dirty="0" smtClean="0"/>
          </a:p>
          <a:p>
            <a:endParaRPr lang="en-US" dirty="0"/>
          </a:p>
          <a:p>
            <a:endParaRPr lang="en-US" dirty="0" smtClean="0"/>
          </a:p>
          <a:p>
            <a:endParaRPr lang="en-US" dirty="0"/>
          </a:p>
        </p:txBody>
      </p:sp>
      <p:sp>
        <p:nvSpPr>
          <p:cNvPr id="4" name="Rectangle 3"/>
          <p:cNvSpPr/>
          <p:nvPr/>
        </p:nvSpPr>
        <p:spPr>
          <a:xfrm>
            <a:off x="457200" y="3355642"/>
            <a:ext cx="8292111" cy="2985433"/>
          </a:xfrm>
          <a:prstGeom prst="rect">
            <a:avLst/>
          </a:prstGeom>
          <a:ln>
            <a:solidFill>
              <a:srgbClr val="008000"/>
            </a:solidFill>
          </a:ln>
        </p:spPr>
        <p:txBody>
          <a:bodyPr wrap="square">
            <a:spAutoFit/>
          </a:bodyPr>
          <a:lstStyle/>
          <a:p>
            <a:r>
              <a:rPr lang="en-US" sz="2000" i="1" dirty="0" smtClean="0"/>
              <a:t>Number  </a:t>
            </a:r>
            <a:r>
              <a:rPr lang="en-US" sz="2000" i="1" dirty="0"/>
              <a:t>of Instructors Predicting Variability in Repeated </a:t>
            </a:r>
            <a:r>
              <a:rPr lang="en-US" sz="2000" i="1" dirty="0" smtClean="0"/>
              <a:t>Samples  </a:t>
            </a:r>
            <a:r>
              <a:rPr lang="en-US" sz="2000" i="1" dirty="0"/>
              <a:t>A.Q1</a:t>
            </a:r>
          </a:p>
          <a:p>
            <a:r>
              <a:rPr lang="en-US" sz="2800" dirty="0"/>
              <a:t> 	 	</a:t>
            </a:r>
            <a:r>
              <a:rPr lang="en-US" sz="2800" dirty="0" smtClean="0"/>
              <a:t>	</a:t>
            </a:r>
            <a:endParaRPr lang="en-US" sz="2800" dirty="0"/>
          </a:p>
          <a:p>
            <a:r>
              <a:rPr lang="en-US" sz="2800" dirty="0"/>
              <a:t> 	 		 	</a:t>
            </a:r>
            <a:r>
              <a:rPr lang="en-US" sz="2800" dirty="0" smtClean="0"/>
              <a:t> </a:t>
            </a:r>
            <a:r>
              <a:rPr lang="en-US" sz="2800" dirty="0"/>
              <a:t>	 							</a:t>
            </a:r>
          </a:p>
          <a:p>
            <a:r>
              <a:rPr lang="en-US" sz="2800" dirty="0" smtClean="0"/>
              <a:t>            6 = </a:t>
            </a:r>
            <a:r>
              <a:rPr lang="en-US" sz="2800" dirty="0"/>
              <a:t>	</a:t>
            </a:r>
            <a:r>
              <a:rPr lang="en-US" sz="2800" dirty="0" smtClean="0"/>
              <a:t>    1</a:t>
            </a:r>
            <a:r>
              <a:rPr lang="en-US" sz="2800" dirty="0"/>
              <a:t>		</a:t>
            </a:r>
            <a:r>
              <a:rPr lang="en-US" sz="2800" dirty="0" smtClean="0"/>
              <a:t>   +                2</a:t>
            </a:r>
            <a:r>
              <a:rPr lang="en-US" sz="2800" dirty="0"/>
              <a:t>		</a:t>
            </a:r>
            <a:r>
              <a:rPr lang="en-US" sz="2800" dirty="0" smtClean="0"/>
              <a:t>+           3</a:t>
            </a:r>
          </a:p>
          <a:p>
            <a:r>
              <a:rPr lang="en-US" sz="2800" dirty="0" smtClean="0"/>
              <a:t>				</a:t>
            </a:r>
            <a:r>
              <a:rPr lang="en-US" sz="2000" dirty="0" smtClean="0"/>
              <a:t>ST </a:t>
            </a:r>
            <a:r>
              <a:rPr lang="en-US" sz="2000" dirty="0"/>
              <a:t>(n=7)	 	   </a:t>
            </a:r>
            <a:r>
              <a:rPr lang="en-US" sz="2000" dirty="0" smtClean="0"/>
              <a:t>                     MT </a:t>
            </a:r>
            <a:r>
              <a:rPr lang="en-US" sz="2000" dirty="0"/>
              <a:t>(n=22)	 	M (n=23</a:t>
            </a:r>
            <a:r>
              <a:rPr lang="en-US" sz="2000" dirty="0" smtClean="0"/>
              <a:t>)</a:t>
            </a:r>
            <a:endParaRPr lang="en-US" sz="2000" dirty="0"/>
          </a:p>
          <a:p>
            <a:endParaRPr lang="en-US" sz="1400" dirty="0" smtClean="0"/>
          </a:p>
          <a:p>
            <a:r>
              <a:rPr lang="en-US" sz="1400" dirty="0" smtClean="0"/>
              <a:t>ST= Had statistics degree and teach statistics</a:t>
            </a:r>
          </a:p>
          <a:p>
            <a:r>
              <a:rPr lang="en-US" sz="1400" dirty="0" smtClean="0"/>
              <a:t>MT= Mathematics degree and teach statistics</a:t>
            </a:r>
          </a:p>
          <a:p>
            <a:r>
              <a:rPr lang="en-US" sz="1400" dirty="0" smtClean="0"/>
              <a:t>M= Mathematics degree and do not teach stats</a:t>
            </a:r>
            <a:endParaRPr lang="en-US" sz="2800" dirty="0"/>
          </a:p>
        </p:txBody>
      </p:sp>
    </p:spTree>
    <p:extLst>
      <p:ext uri="{BB962C8B-B14F-4D97-AF65-F5344CB8AC3E}">
        <p14:creationId xmlns:p14="http://schemas.microsoft.com/office/powerpoint/2010/main" val="16498286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8234</TotalTime>
  <Words>1333</Words>
  <Application>Microsoft Macintosh PowerPoint</Application>
  <PresentationFormat>On-screen Show (4:3)</PresentationFormat>
  <Paragraphs>176</Paragraphs>
  <Slides>24</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Equation</vt:lpstr>
      <vt:lpstr>Bringing Change to Community College Statistics Courses</vt:lpstr>
      <vt:lpstr>When you look at a math/stats classroom, do you notice students afraid of asking questions and/or afraid of being wrong? </vt:lpstr>
      <vt:lpstr>PowerPoint Presentation</vt:lpstr>
      <vt:lpstr>PowerPoint Presentation</vt:lpstr>
      <vt:lpstr>  </vt:lpstr>
      <vt:lpstr>Activity Two (15 – 25 minutes)</vt:lpstr>
      <vt:lpstr>The purpose of these questions</vt:lpstr>
      <vt:lpstr>Results Lets look at Question 1 a </vt:lpstr>
      <vt:lpstr>You may Not be alone Prior results:  Out of 55 instructors’ responses  </vt:lpstr>
      <vt:lpstr>PowerPoint Presentation</vt:lpstr>
      <vt:lpstr>Look at Question 2</vt:lpstr>
      <vt:lpstr>PowerPoint Presentation</vt:lpstr>
      <vt:lpstr>Why?</vt:lpstr>
      <vt:lpstr>Theoretical vs. Empirical Distributions </vt:lpstr>
      <vt:lpstr>Understanding Variability  and its practical application The Draft </vt:lpstr>
      <vt:lpstr>Re-distribute Question 3</vt:lpstr>
      <vt:lpstr>Lets look at Question 3 c.</vt:lpstr>
      <vt:lpstr>Context Braking power of a car</vt:lpstr>
      <vt:lpstr>Context</vt:lpstr>
      <vt:lpstr>Scale is in inches</vt:lpstr>
      <vt:lpstr>Let’s look at Question 3</vt:lpstr>
      <vt:lpstr>Sampling  Real vs. Fake</vt:lpstr>
      <vt:lpstr>Theoretically</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Concepual</dc:title>
  <dc:creator>monica dabos</dc:creator>
  <cp:lastModifiedBy>monica dabos</cp:lastModifiedBy>
  <cp:revision>93</cp:revision>
  <dcterms:created xsi:type="dcterms:W3CDTF">2013-02-22T17:19:48Z</dcterms:created>
  <dcterms:modified xsi:type="dcterms:W3CDTF">2013-07-01T22:21:29Z</dcterms:modified>
</cp:coreProperties>
</file>