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20"/>
  </p:notesMasterIdLst>
  <p:sldIdLst>
    <p:sldId id="256" r:id="rId2"/>
    <p:sldId id="261" r:id="rId3"/>
    <p:sldId id="260" r:id="rId4"/>
    <p:sldId id="269" r:id="rId5"/>
    <p:sldId id="270" r:id="rId6"/>
    <p:sldId id="271" r:id="rId7"/>
    <p:sldId id="265" r:id="rId8"/>
    <p:sldId id="259" r:id="rId9"/>
    <p:sldId id="257" r:id="rId10"/>
    <p:sldId id="272" r:id="rId11"/>
    <p:sldId id="266" r:id="rId12"/>
    <p:sldId id="267" r:id="rId13"/>
    <p:sldId id="273" r:id="rId14"/>
    <p:sldId id="258" r:id="rId15"/>
    <p:sldId id="262" r:id="rId16"/>
    <p:sldId id="263" r:id="rId17"/>
    <p:sldId id="274" r:id="rId18"/>
    <p:sldId id="275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8FB515-5AB7-4AB1-9C9C-AFE90824088D}" type="datetimeFigureOut">
              <a:rPr lang="en-US" smtClean="0"/>
              <a:t>5/17/2013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D21C61-AA7A-4101-8C99-5F6CDB3A32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32513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r>
              <a:rPr lang="en-US" smtClean="0"/>
              <a:t>5/18/2013</a:t>
            </a:r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r>
              <a:rPr lang="en-US" smtClean="0"/>
              <a:t>USCOTS 2013</a:t>
            </a:r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B4235EF-C359-4007-8C96-A6171897FA0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en-US" smtClean="0"/>
              <a:t>5/18/2013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USCOTS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B4235EF-C359-4007-8C96-A6171897FA0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en-US" smtClean="0"/>
              <a:t>5/18/2013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USCOTS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B4235EF-C359-4007-8C96-A6171897FA0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en-US" smtClean="0"/>
              <a:t>5/18/2013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USCOTS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B4235EF-C359-4007-8C96-A6171897FA0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en-US" smtClean="0"/>
              <a:t>5/18/2013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USCOTS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B4235EF-C359-4007-8C96-A6171897FA0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en-US" smtClean="0"/>
              <a:t>5/18/2013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USCOTS 2013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B4235EF-C359-4007-8C96-A6171897FA0E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en-US" smtClean="0"/>
              <a:t>5/18/2013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USCOTS 2013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B4235EF-C359-4007-8C96-A6171897FA0E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en-US" smtClean="0"/>
              <a:t>5/18/2013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USCOTS 2013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B4235EF-C359-4007-8C96-A6171897FA0E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en-US" smtClean="0"/>
              <a:t>5/18/2013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USCOTS 2013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B4235EF-C359-4007-8C96-A6171897FA0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r>
              <a:rPr lang="en-US" smtClean="0"/>
              <a:t>5/18/2013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USCOTS 2013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B4235EF-C359-4007-8C96-A6171897FA0E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r>
              <a:rPr lang="en-US" smtClean="0"/>
              <a:t>5/18/2013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r>
              <a:rPr lang="en-US" smtClean="0"/>
              <a:t>USCOTS 2013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B4235EF-C359-4007-8C96-A6171897FA0E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r>
              <a:rPr lang="en-US" smtClean="0"/>
              <a:t>5/18/2013</a:t>
            </a:r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r>
              <a:rPr lang="en-US" smtClean="0"/>
              <a:t>USCOTS 2013</a:t>
            </a: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DB4235EF-C359-4007-8C96-A6171897FA0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tatcrunch.com/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Active_learning" TargetMode="External"/><Relationship Id="rId7" Type="http://schemas.openxmlformats.org/officeDocument/2006/relationships/hyperlink" Target="http://en.wikipedia.org/wiki/Educational_assessment" TargetMode="External"/><Relationship Id="rId2" Type="http://schemas.openxmlformats.org/officeDocument/2006/relationships/hyperlink" Target="http://en.wikipedia.org/wiki/Data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en.wikipedia.org/wiki/Learning" TargetMode="External"/><Relationship Id="rId5" Type="http://schemas.openxmlformats.org/officeDocument/2006/relationships/hyperlink" Target="http://en.wikipedia.org/wiki/Instructional_technology" TargetMode="External"/><Relationship Id="rId4" Type="http://schemas.openxmlformats.org/officeDocument/2006/relationships/hyperlink" Target="http://en.wikipedia.org/wiki/Data_analysis" TargetMode="Externa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duq.edu/academics/academic-community-engagement/service-learning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amstat.org/publications/jse/v20n3/phelps.pdf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609601"/>
            <a:ext cx="8229600" cy="1371599"/>
          </a:xfrm>
        </p:spPr>
        <p:txBody>
          <a:bodyPr/>
          <a:lstStyle/>
          <a:p>
            <a:r>
              <a:rPr lang="en-US" dirty="0" smtClean="0"/>
              <a:t>Bringing Statistics to Life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32560" y="2057400"/>
            <a:ext cx="7406640" cy="2133600"/>
          </a:xfrm>
        </p:spPr>
        <p:txBody>
          <a:bodyPr>
            <a:normAutofit fontScale="92500" lnSpcReduction="20000"/>
          </a:bodyPr>
          <a:lstStyle/>
          <a:p>
            <a:r>
              <a:rPr lang="en-US" sz="2800" dirty="0" smtClean="0"/>
              <a:t>Finding </a:t>
            </a:r>
            <a:r>
              <a:rPr lang="en-US" sz="2800" dirty="0"/>
              <a:t>meaningful s</a:t>
            </a:r>
            <a:r>
              <a:rPr lang="en-US" sz="2800" dirty="0" smtClean="0"/>
              <a:t>tories </a:t>
            </a:r>
            <a:r>
              <a:rPr lang="en-US" sz="2800" dirty="0"/>
              <a:t>in the </a:t>
            </a:r>
            <a:r>
              <a:rPr lang="en-US" sz="2800" dirty="0" smtClean="0"/>
              <a:t>data through Service-Learning.</a:t>
            </a:r>
            <a:endParaRPr lang="en-US" sz="2800" dirty="0"/>
          </a:p>
          <a:p>
            <a:endParaRPr lang="en-US" sz="2000" dirty="0"/>
          </a:p>
          <a:p>
            <a:r>
              <a:rPr lang="en-US" sz="1600" dirty="0"/>
              <a:t>Amy L. </a:t>
            </a:r>
            <a:r>
              <a:rPr lang="en-US" sz="1600" dirty="0" smtClean="0"/>
              <a:t>Phelps</a:t>
            </a:r>
          </a:p>
          <a:p>
            <a:r>
              <a:rPr lang="en-US" sz="1600" dirty="0" smtClean="0"/>
              <a:t>Gaultier Fellow</a:t>
            </a:r>
            <a:endParaRPr lang="en-US" sz="1600" dirty="0"/>
          </a:p>
          <a:p>
            <a:r>
              <a:rPr lang="en-US" sz="1600" dirty="0"/>
              <a:t>Duquesne University</a:t>
            </a:r>
          </a:p>
          <a:p>
            <a:r>
              <a:rPr lang="en-US" sz="1600" dirty="0"/>
              <a:t>phelpsa@duq.edu</a:t>
            </a:r>
          </a:p>
          <a:p>
            <a:endParaRPr lang="en-US" sz="19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5/18/2013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USCOTS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4235EF-C359-4007-8C96-A6171897FA0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72952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Numerical variables:</a:t>
            </a:r>
          </a:p>
          <a:p>
            <a:pPr lvl="1"/>
            <a:r>
              <a:rPr lang="en-US" dirty="0" err="1"/>
              <a:t>Stats</a:t>
            </a:r>
            <a:r>
              <a:rPr lang="en-US" dirty="0" err="1">
                <a:sym typeface="Wingdings" pitchFamily="2" charset="2"/>
              </a:rPr>
              <a:t>summary</a:t>
            </a:r>
            <a:r>
              <a:rPr lang="en-US" dirty="0">
                <a:sym typeface="Wingdings" pitchFamily="2" charset="2"/>
              </a:rPr>
              <a:t> </a:t>
            </a:r>
            <a:r>
              <a:rPr lang="en-US" dirty="0" err="1">
                <a:sym typeface="Wingdings" pitchFamily="2" charset="2"/>
              </a:rPr>
              <a:t>statscolumn</a:t>
            </a:r>
            <a:endParaRPr lang="en-US" dirty="0" smtClean="0"/>
          </a:p>
          <a:p>
            <a:pPr lvl="2"/>
            <a:r>
              <a:rPr lang="en-US" dirty="0" smtClean="0"/>
              <a:t>LOS(days) – length of stay in program</a:t>
            </a:r>
          </a:p>
          <a:p>
            <a:pPr lvl="2"/>
            <a:r>
              <a:rPr lang="en-US" dirty="0" smtClean="0"/>
              <a:t>Age </a:t>
            </a:r>
          </a:p>
          <a:p>
            <a:pPr lvl="2"/>
            <a:r>
              <a:rPr lang="en-US" dirty="0" err="1" smtClean="0"/>
              <a:t>AdmitDanScore</a:t>
            </a:r>
            <a:r>
              <a:rPr lang="en-US" dirty="0" smtClean="0"/>
              <a:t> – Assessment score</a:t>
            </a:r>
          </a:p>
          <a:p>
            <a:r>
              <a:rPr lang="en-US" dirty="0" smtClean="0"/>
              <a:t>Categorical variables:</a:t>
            </a:r>
          </a:p>
          <a:p>
            <a:pPr lvl="1"/>
            <a:r>
              <a:rPr lang="en-US" dirty="0" err="1"/>
              <a:t>Tables</a:t>
            </a:r>
            <a:r>
              <a:rPr lang="en-US" dirty="0" err="1">
                <a:sym typeface="Wingdings" pitchFamily="2" charset="2"/>
              </a:rPr>
              <a:t></a:t>
            </a:r>
            <a:r>
              <a:rPr lang="en-US" dirty="0" err="1" smtClean="0">
                <a:sym typeface="Wingdings" pitchFamily="2" charset="2"/>
              </a:rPr>
              <a:t>frequency</a:t>
            </a:r>
            <a:endParaRPr lang="en-US" dirty="0" smtClean="0">
              <a:sym typeface="Wingdings" pitchFamily="2" charset="2"/>
            </a:endParaRPr>
          </a:p>
          <a:p>
            <a:pPr lvl="2"/>
            <a:r>
              <a:rPr lang="en-US" dirty="0" err="1" smtClean="0">
                <a:sym typeface="Wingdings" pitchFamily="2" charset="2"/>
              </a:rPr>
              <a:t>teenstatus</a:t>
            </a:r>
            <a:r>
              <a:rPr lang="en-US" dirty="0" smtClean="0">
                <a:sym typeface="Wingdings" pitchFamily="2" charset="2"/>
              </a:rPr>
              <a:t>:  Boy, Girl, Mom</a:t>
            </a:r>
          </a:p>
          <a:p>
            <a:pPr lvl="2"/>
            <a:r>
              <a:rPr lang="en-US" dirty="0" err="1" smtClean="0">
                <a:sym typeface="Wingdings" pitchFamily="2" charset="2"/>
              </a:rPr>
              <a:t>reasondis</a:t>
            </a:r>
            <a:r>
              <a:rPr lang="en-US" dirty="0" smtClean="0">
                <a:sym typeface="Wingdings" pitchFamily="2" charset="2"/>
              </a:rPr>
              <a:t>:  why they left the program</a:t>
            </a:r>
          </a:p>
          <a:p>
            <a:pPr lvl="2"/>
            <a:r>
              <a:rPr lang="en-US" dirty="0" smtClean="0">
                <a:sym typeface="Wingdings" pitchFamily="2" charset="2"/>
              </a:rPr>
              <a:t>race</a:t>
            </a:r>
          </a:p>
          <a:p>
            <a:pPr lvl="2"/>
            <a:r>
              <a:rPr lang="en-US" dirty="0" smtClean="0">
                <a:sym typeface="Wingdings" pitchFamily="2" charset="2"/>
              </a:rPr>
              <a:t>5yrgoal:  what is their goal five years from now?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5/18/2013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USCOTS 2013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4235EF-C359-4007-8C96-A6171897FA0E}" type="slidenum">
              <a:rPr lang="en-US" smtClean="0"/>
              <a:t>10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few key variables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59759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hlinkClick r:id="rId2"/>
              </a:rPr>
              <a:t>www.statcrunch.com</a:t>
            </a:r>
            <a:endParaRPr lang="en-US" dirty="0" smtClean="0"/>
          </a:p>
          <a:p>
            <a:pPr lvl="1"/>
            <a:r>
              <a:rPr lang="en-US" dirty="0" smtClean="0"/>
              <a:t>Login:		uscots2013</a:t>
            </a:r>
          </a:p>
          <a:p>
            <a:pPr lvl="1"/>
            <a:r>
              <a:rPr lang="en-US" dirty="0" smtClean="0"/>
              <a:t>password:	welcome1</a:t>
            </a:r>
          </a:p>
          <a:p>
            <a:r>
              <a:rPr lang="en-US" dirty="0" smtClean="0"/>
              <a:t>Click ‘My Data’</a:t>
            </a:r>
          </a:p>
          <a:p>
            <a:r>
              <a:rPr lang="en-US" dirty="0" smtClean="0"/>
              <a:t>Open ‘SIL data USCOTS’ by clicking on it</a:t>
            </a:r>
          </a:p>
          <a:p>
            <a:r>
              <a:rPr lang="en-US" dirty="0" smtClean="0"/>
              <a:t>Descriptive </a:t>
            </a:r>
            <a:r>
              <a:rPr lang="en-US" dirty="0" smtClean="0"/>
              <a:t>Statistics/Graphs</a:t>
            </a:r>
          </a:p>
          <a:p>
            <a:r>
              <a:rPr lang="en-US" dirty="0" smtClean="0"/>
              <a:t>Inferences about single mean, proportion</a:t>
            </a:r>
          </a:p>
          <a:p>
            <a:pPr marL="109728" indent="0">
              <a:buNone/>
            </a:pPr>
            <a:endParaRPr lang="en-US" dirty="0" smtClean="0"/>
          </a:p>
          <a:p>
            <a:pPr lvl="1"/>
            <a:endParaRPr lang="en-US" b="1" dirty="0" smtClean="0"/>
          </a:p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5/18/2013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USCOTS 2013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4235EF-C359-4007-8C96-A6171897FA0E}" type="slidenum">
              <a:rPr lang="en-US" smtClean="0"/>
              <a:t>11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Statcrunch</a:t>
            </a:r>
            <a:r>
              <a:rPr lang="en-US" dirty="0" smtClean="0"/>
              <a:t>:  SIL data USCOTS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83764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First step is to simply describe characteristics of the teens enrolled in this program</a:t>
            </a:r>
          </a:p>
          <a:p>
            <a:r>
              <a:rPr lang="en-US" dirty="0" smtClean="0"/>
              <a:t>What are some of the messy problems and how do we deal with them to communicate results to CP?</a:t>
            </a:r>
          </a:p>
          <a:p>
            <a:pPr lvl="1"/>
            <a:r>
              <a:rPr lang="en-US" dirty="0" smtClean="0"/>
              <a:t>Skewed data:  mean (budgets) or median (typical)?</a:t>
            </a:r>
          </a:p>
          <a:p>
            <a:pPr lvl="1"/>
            <a:r>
              <a:rPr lang="en-US" dirty="0" smtClean="0"/>
              <a:t>misspelled categories</a:t>
            </a:r>
          </a:p>
          <a:p>
            <a:pPr lvl="1"/>
            <a:r>
              <a:rPr lang="en-US" dirty="0" smtClean="0"/>
              <a:t>too many categories</a:t>
            </a:r>
          </a:p>
          <a:p>
            <a:pPr lvl="1"/>
            <a:r>
              <a:rPr lang="en-US" dirty="0" smtClean="0"/>
              <a:t>small </a:t>
            </a:r>
            <a:r>
              <a:rPr lang="en-US" dirty="0" smtClean="0"/>
              <a:t>counts</a:t>
            </a:r>
          </a:p>
          <a:p>
            <a:pPr lvl="1"/>
            <a:r>
              <a:rPr lang="en-US" dirty="0" smtClean="0"/>
              <a:t>What was a negative outcome?</a:t>
            </a:r>
          </a:p>
          <a:p>
            <a:pPr lvl="2"/>
            <a:r>
              <a:rPr lang="en-US" dirty="0" smtClean="0"/>
              <a:t>new variable:  </a:t>
            </a:r>
            <a:r>
              <a:rPr lang="en-US" dirty="0" err="1" smtClean="0"/>
              <a:t>NegOut</a:t>
            </a:r>
            <a:r>
              <a:rPr lang="en-US" dirty="0" smtClean="0"/>
              <a:t>. Yes/No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5/18/2013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USCOTS 2013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4235EF-C359-4007-8C96-A6171897FA0E}" type="slidenum">
              <a:rPr lang="en-US" smtClean="0"/>
              <a:t>12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Messy descriptive statistics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833842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</a:t>
            </a:r>
            <a:r>
              <a:rPr lang="en-US" dirty="0" smtClean="0"/>
              <a:t>might influence LOS</a:t>
            </a:r>
            <a:r>
              <a:rPr lang="en-US" dirty="0" smtClean="0"/>
              <a:t>?  (</a:t>
            </a:r>
            <a:r>
              <a:rPr lang="en-US" dirty="0" err="1" smtClean="0"/>
              <a:t>ttests</a:t>
            </a:r>
            <a:r>
              <a:rPr lang="en-US" dirty="0" smtClean="0"/>
              <a:t>, </a:t>
            </a:r>
            <a:r>
              <a:rPr lang="en-US" dirty="0" err="1" smtClean="0"/>
              <a:t>anova</a:t>
            </a:r>
            <a:r>
              <a:rPr lang="en-US" dirty="0" smtClean="0"/>
              <a:t>)</a:t>
            </a:r>
            <a:endParaRPr lang="en-US" dirty="0" smtClean="0"/>
          </a:p>
          <a:p>
            <a:pPr lvl="1"/>
            <a:r>
              <a:rPr lang="en-US" dirty="0" smtClean="0"/>
              <a:t>Teen status, age, </a:t>
            </a:r>
            <a:r>
              <a:rPr lang="en-US" dirty="0" smtClean="0"/>
              <a:t>gender … </a:t>
            </a:r>
            <a:endParaRPr lang="en-US" dirty="0" smtClean="0"/>
          </a:p>
          <a:p>
            <a:r>
              <a:rPr lang="en-US" dirty="0" smtClean="0"/>
              <a:t>What might influence ‘successful’ discharge</a:t>
            </a:r>
            <a:r>
              <a:rPr lang="en-US" dirty="0" smtClean="0"/>
              <a:t>? (categorical analysis)</a:t>
            </a:r>
          </a:p>
          <a:p>
            <a:pPr lvl="1"/>
            <a:r>
              <a:rPr lang="en-US" dirty="0" smtClean="0"/>
              <a:t>Teen status, age, gender…</a:t>
            </a:r>
          </a:p>
          <a:p>
            <a:r>
              <a:rPr lang="en-US" dirty="0" smtClean="0"/>
              <a:t>Did the teens improve their assessment scores?  (paired </a:t>
            </a:r>
            <a:r>
              <a:rPr lang="en-US" dirty="0" err="1" smtClean="0"/>
              <a:t>ttest</a:t>
            </a:r>
            <a:r>
              <a:rPr lang="en-US" dirty="0" smtClean="0"/>
              <a:t>)</a:t>
            </a:r>
          </a:p>
          <a:p>
            <a:r>
              <a:rPr lang="en-US" dirty="0" smtClean="0"/>
              <a:t>Did LOS differ between positive/negative discharges?  (</a:t>
            </a:r>
            <a:r>
              <a:rPr lang="en-US" dirty="0" err="1" smtClean="0"/>
              <a:t>ttest</a:t>
            </a:r>
            <a:r>
              <a:rPr lang="en-US" dirty="0" smtClean="0"/>
              <a:t>)</a:t>
            </a:r>
          </a:p>
          <a:p>
            <a:pPr marL="109728" indent="0">
              <a:buNone/>
            </a:pPr>
            <a:r>
              <a:rPr lang="en-US" dirty="0" smtClean="0">
                <a:solidFill>
                  <a:srgbClr val="FF0000"/>
                </a:solidFill>
                <a:sym typeface="Wingdings" pitchFamily="2" charset="2"/>
              </a:rPr>
              <a:t>What potential relationship interests you?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5/18/2013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USCOTS 2013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4235EF-C359-4007-8C96-A6171897FA0E}" type="slidenum">
              <a:rPr lang="en-US" smtClean="0"/>
              <a:t>13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Multiple Group Project Assignment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910298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SL provides experiential </a:t>
            </a:r>
            <a:r>
              <a:rPr lang="en-US" dirty="0" smtClean="0"/>
              <a:t>learning literally takes students into someone else’s ‘backyard’</a:t>
            </a:r>
          </a:p>
          <a:p>
            <a:r>
              <a:rPr lang="en-US" dirty="0" smtClean="0"/>
              <a:t>Real-life project from</a:t>
            </a:r>
            <a:r>
              <a:rPr lang="en-US" dirty="0" smtClean="0"/>
              <a:t> </a:t>
            </a:r>
            <a:r>
              <a:rPr lang="en-US" dirty="0" smtClean="0"/>
              <a:t>beginning </a:t>
            </a:r>
            <a:r>
              <a:rPr lang="en-US" dirty="0" smtClean="0"/>
              <a:t>to end</a:t>
            </a:r>
            <a:endParaRPr lang="en-US" dirty="0" smtClean="0"/>
          </a:p>
          <a:p>
            <a:pPr marL="109728" indent="0">
              <a:buNone/>
            </a:pPr>
            <a:r>
              <a:rPr lang="en-US" dirty="0" smtClean="0"/>
              <a:t>Develops </a:t>
            </a:r>
            <a:r>
              <a:rPr lang="en-US" b="1" i="1" u="sng" dirty="0" smtClean="0"/>
              <a:t>statistical thinking </a:t>
            </a:r>
            <a:r>
              <a:rPr lang="en-US" dirty="0" smtClean="0"/>
              <a:t>(data collection, methods, models), requires </a:t>
            </a:r>
            <a:r>
              <a:rPr lang="en-US" b="1" i="1" u="sng" dirty="0" smtClean="0"/>
              <a:t>communication</a:t>
            </a:r>
            <a:r>
              <a:rPr lang="en-US" dirty="0" smtClean="0"/>
              <a:t> with clients and instructors and the final project </a:t>
            </a:r>
            <a:r>
              <a:rPr lang="en-US" b="1" i="1" u="sng" dirty="0" smtClean="0"/>
              <a:t>reinforces statistical </a:t>
            </a:r>
            <a:r>
              <a:rPr lang="en-US" u="sng" dirty="0" smtClean="0"/>
              <a:t>concepts</a:t>
            </a:r>
            <a:r>
              <a:rPr lang="en-US" dirty="0" smtClean="0"/>
              <a:t> through oral presentation with clients.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5/18/2013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USCOTS 2013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4235EF-C359-4007-8C96-A6171897FA0E}" type="slidenum">
              <a:rPr lang="en-US" smtClean="0"/>
              <a:t>14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359634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/>
              <a:t>Emphasize statistical thinking </a:t>
            </a:r>
            <a:r>
              <a:rPr lang="en-US" dirty="0"/>
              <a:t>and literacy over other outcomes</a:t>
            </a:r>
          </a:p>
          <a:p>
            <a:r>
              <a:rPr lang="en-US" dirty="0"/>
              <a:t>Use real </a:t>
            </a:r>
            <a:r>
              <a:rPr lang="en-US" dirty="0">
                <a:hlinkClick r:id="rId2" action="ppaction://hlinkfile" tooltip="Data"/>
              </a:rPr>
              <a:t>data</a:t>
            </a:r>
            <a:r>
              <a:rPr lang="en-US" dirty="0"/>
              <a:t> where possible</a:t>
            </a:r>
          </a:p>
          <a:p>
            <a:r>
              <a:rPr lang="en-US" dirty="0"/>
              <a:t>Emphasize conceptual rather than procedural understanding</a:t>
            </a:r>
          </a:p>
          <a:p>
            <a:r>
              <a:rPr lang="en-US" dirty="0"/>
              <a:t>Take an </a:t>
            </a:r>
            <a:r>
              <a:rPr lang="en-US" dirty="0">
                <a:hlinkClick r:id="rId3" action="ppaction://hlinkfile" tooltip="Active learning"/>
              </a:rPr>
              <a:t>active learning</a:t>
            </a:r>
            <a:r>
              <a:rPr lang="en-US" dirty="0"/>
              <a:t> approach</a:t>
            </a:r>
          </a:p>
          <a:p>
            <a:r>
              <a:rPr lang="en-US" dirty="0">
                <a:hlinkClick r:id="rId4" action="ppaction://hlinkfile" tooltip="Data analysis"/>
              </a:rPr>
              <a:t>Analyze data</a:t>
            </a:r>
            <a:r>
              <a:rPr lang="en-US" dirty="0"/>
              <a:t> using </a:t>
            </a:r>
            <a:r>
              <a:rPr lang="en-US" dirty="0">
                <a:hlinkClick r:id="rId5" action="ppaction://hlinkfile" tooltip="Instructional technology"/>
              </a:rPr>
              <a:t>technology</a:t>
            </a:r>
            <a:r>
              <a:rPr lang="en-US" dirty="0"/>
              <a:t> rather than by hand</a:t>
            </a:r>
          </a:p>
          <a:p>
            <a:r>
              <a:rPr lang="en-US" dirty="0"/>
              <a:t>Focus on supporting student </a:t>
            </a:r>
            <a:r>
              <a:rPr lang="en-US" dirty="0">
                <a:hlinkClick r:id="rId6" action="ppaction://hlinkfile" tooltip="Learning"/>
              </a:rPr>
              <a:t>learning</a:t>
            </a:r>
            <a:r>
              <a:rPr lang="en-US" dirty="0"/>
              <a:t> with </a:t>
            </a:r>
            <a:r>
              <a:rPr lang="en-US" dirty="0">
                <a:hlinkClick r:id="rId7" action="ppaction://hlinkfile" tooltip="Educational assessment"/>
              </a:rPr>
              <a:t>assessments</a:t>
            </a:r>
            <a:endParaRPr lang="en-US" dirty="0"/>
          </a:p>
          <a:p>
            <a:pPr marL="109728" indent="0">
              <a:buNone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5/18/2013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USCOTS 2013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4235EF-C359-4007-8C96-A6171897FA0E}" type="slidenum">
              <a:rPr lang="en-US" smtClean="0"/>
              <a:t>15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GAISE Guidelines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887862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Statistical thinking, active learning and real, messy data emphasized </a:t>
            </a:r>
            <a:r>
              <a:rPr lang="en-US" dirty="0" smtClean="0"/>
              <a:t>throughout semester</a:t>
            </a:r>
            <a:endParaRPr lang="en-US" dirty="0" smtClean="0"/>
          </a:p>
          <a:p>
            <a:r>
              <a:rPr lang="en-US" dirty="0" smtClean="0"/>
              <a:t>Technology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Bi-weekly lab activities </a:t>
            </a:r>
            <a:r>
              <a:rPr lang="en-US" dirty="0" smtClean="0"/>
              <a:t>assigned as project develops from beginning to end</a:t>
            </a:r>
          </a:p>
          <a:p>
            <a:pPr lvl="1"/>
            <a:r>
              <a:rPr lang="en-US" dirty="0" smtClean="0"/>
              <a:t>Students are </a:t>
            </a:r>
            <a:r>
              <a:rPr lang="en-US" dirty="0" smtClean="0">
                <a:solidFill>
                  <a:srgbClr val="FF0000"/>
                </a:solidFill>
              </a:rPr>
              <a:t>learning course objectives</a:t>
            </a:r>
          </a:p>
          <a:p>
            <a:r>
              <a:rPr lang="en-US" dirty="0" smtClean="0"/>
              <a:t>Assessment</a:t>
            </a:r>
          </a:p>
          <a:p>
            <a:pPr lvl="1"/>
            <a:r>
              <a:rPr lang="en-US" dirty="0" smtClean="0"/>
              <a:t>Use real data on quizzes, exams</a:t>
            </a:r>
          </a:p>
          <a:p>
            <a:pPr lvl="1"/>
            <a:r>
              <a:rPr lang="en-US" dirty="0" smtClean="0"/>
              <a:t>Final written and oral </a:t>
            </a:r>
            <a:r>
              <a:rPr lang="en-US" dirty="0" smtClean="0"/>
              <a:t>report reinforces ALL the concepts and forces succinct, clear communication skills.</a:t>
            </a:r>
            <a:endParaRPr lang="en-US" dirty="0"/>
          </a:p>
          <a:p>
            <a:pPr marL="109728" indent="0">
              <a:buNone/>
            </a:pPr>
            <a:endParaRPr lang="en-US" dirty="0" smtClean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5/18/2013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USCOTS 2013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4235EF-C359-4007-8C96-A6171897FA0E}" type="slidenum">
              <a:rPr lang="en-US" smtClean="0"/>
              <a:t>16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Integrated (GAISE) class activities</a:t>
            </a:r>
          </a:p>
        </p:txBody>
      </p:sp>
    </p:spTree>
    <p:extLst>
      <p:ext uri="{BB962C8B-B14F-4D97-AF65-F5344CB8AC3E}">
        <p14:creationId xmlns:p14="http://schemas.microsoft.com/office/powerpoint/2010/main" val="301235030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the community partner said:</a:t>
            </a:r>
          </a:p>
          <a:p>
            <a:pPr marL="109728" indent="0">
              <a:buNone/>
            </a:pPr>
            <a:endParaRPr lang="en-US" dirty="0" smtClean="0"/>
          </a:p>
          <a:p>
            <a:pPr marL="393192" lvl="1" indent="0">
              <a:buNone/>
            </a:pPr>
            <a:r>
              <a:rPr lang="en-US" dirty="0" smtClean="0"/>
              <a:t>“…</a:t>
            </a:r>
            <a:r>
              <a:rPr lang="en-US" dirty="0"/>
              <a:t>based on the results presented by the students, our organization has made changes in how they operate and how they compile and store their records</a:t>
            </a:r>
            <a:r>
              <a:rPr lang="en-US" dirty="0" smtClean="0"/>
              <a:t>.”</a:t>
            </a:r>
          </a:p>
          <a:p>
            <a:pPr lvl="1"/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5/18/2013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USCOTS 2013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4235EF-C359-4007-8C96-A6171897FA0E}" type="slidenum">
              <a:rPr lang="en-US" smtClean="0"/>
              <a:t>17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are they saying?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543286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/>
            <a:r>
              <a:rPr lang="en-US" dirty="0"/>
              <a:t>“There is nothing better than helping out a non-profit. </a:t>
            </a:r>
            <a:r>
              <a:rPr lang="en-US" dirty="0">
                <a:solidFill>
                  <a:srgbClr val="FF0000"/>
                </a:solidFill>
              </a:rPr>
              <a:t>There comes a point when you have to take the training wheels off and just let the students be free</a:t>
            </a:r>
            <a:r>
              <a:rPr lang="en-US" dirty="0"/>
              <a:t>.”</a:t>
            </a:r>
          </a:p>
          <a:p>
            <a:pPr lvl="0"/>
            <a:r>
              <a:rPr lang="en-US" dirty="0"/>
              <a:t>“My time in that class and especially on the project feels like a </a:t>
            </a:r>
            <a:r>
              <a:rPr lang="en-US" dirty="0">
                <a:solidFill>
                  <a:srgbClr val="FF0000"/>
                </a:solidFill>
              </a:rPr>
              <a:t>complete success </a:t>
            </a:r>
            <a:r>
              <a:rPr lang="en-US" dirty="0"/>
              <a:t>and one day I hope to be as helpful to an organization our class was.” (sic)</a:t>
            </a:r>
          </a:p>
          <a:p>
            <a:pPr lvl="0"/>
            <a:r>
              <a:rPr lang="en-US" dirty="0"/>
              <a:t>“Helped me to </a:t>
            </a:r>
            <a:r>
              <a:rPr lang="en-US" dirty="0">
                <a:solidFill>
                  <a:srgbClr val="FF0000"/>
                </a:solidFill>
              </a:rPr>
              <a:t>retain, encourages good communication skills</a:t>
            </a:r>
            <a:r>
              <a:rPr lang="en-US" dirty="0"/>
              <a:t> and teamwork.”</a:t>
            </a:r>
          </a:p>
          <a:p>
            <a:pPr lvl="0"/>
            <a:r>
              <a:rPr lang="en-US" dirty="0"/>
              <a:t>“…made it possible for me to contribute in a service that </a:t>
            </a:r>
            <a:r>
              <a:rPr lang="en-US" dirty="0">
                <a:solidFill>
                  <a:srgbClr val="FF0000"/>
                </a:solidFill>
              </a:rPr>
              <a:t>actually helped someone</a:t>
            </a:r>
            <a:r>
              <a:rPr lang="en-US" dirty="0"/>
              <a:t>.”</a:t>
            </a:r>
          </a:p>
          <a:p>
            <a:pPr lvl="0"/>
            <a:r>
              <a:rPr lang="en-US" dirty="0"/>
              <a:t>“I am most </a:t>
            </a:r>
            <a:r>
              <a:rPr lang="en-US" dirty="0">
                <a:solidFill>
                  <a:srgbClr val="FF0000"/>
                </a:solidFill>
              </a:rPr>
              <a:t>happy that I chose this topic</a:t>
            </a:r>
            <a:r>
              <a:rPr lang="en-US" dirty="0"/>
              <a:t>.”</a:t>
            </a:r>
          </a:p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5/18/2013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USCOTS 2013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4235EF-C359-4007-8C96-A6171897FA0E}" type="slidenum">
              <a:rPr lang="en-US" smtClean="0"/>
              <a:t>18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What some students </a:t>
            </a:r>
            <a:r>
              <a:rPr lang="en-US" dirty="0" smtClean="0"/>
              <a:t>said…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60180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Service-Learning is a teaching methodology that combines three key concepts to enhance student learning and social responsibility</a:t>
            </a:r>
            <a:r>
              <a:rPr lang="en-US" dirty="0" smtClean="0"/>
              <a:t>.</a:t>
            </a:r>
          </a:p>
          <a:p>
            <a:pPr marL="109728" indent="0">
              <a:buNone/>
            </a:pPr>
            <a:endParaRPr lang="en-US" dirty="0"/>
          </a:p>
          <a:p>
            <a:pPr marL="624078" indent="-514350">
              <a:buFont typeface="+mj-lt"/>
              <a:buAutoNum type="arabicPeriod"/>
            </a:pPr>
            <a:r>
              <a:rPr lang="en-US" dirty="0"/>
              <a:t>Academic instruction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/>
              <a:t>Meaningful service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/>
              <a:t>Critical reflective </a:t>
            </a:r>
            <a:r>
              <a:rPr lang="en-US" dirty="0" smtClean="0"/>
              <a:t>thinking</a:t>
            </a:r>
          </a:p>
          <a:p>
            <a:pPr marL="624078" indent="-514350">
              <a:buFont typeface="+mj-lt"/>
              <a:buAutoNum type="arabicPeriod"/>
            </a:pPr>
            <a:endParaRPr lang="en-US" dirty="0"/>
          </a:p>
          <a:p>
            <a:pPr marL="109728" indent="0">
              <a:buNone/>
            </a:pPr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www.duq.edu/academics/academic-community-engagement/service-learning</a:t>
            </a:r>
            <a:r>
              <a:rPr lang="en-US" dirty="0" smtClean="0"/>
              <a:t> </a:t>
            </a:r>
            <a:endParaRPr lang="en-US" dirty="0"/>
          </a:p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5/18/2013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USCOTS 2013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4235EF-C359-4007-8C96-A6171897FA0E}" type="slidenum">
              <a:rPr lang="en-US" smtClean="0"/>
              <a:t>2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T</a:t>
            </a:r>
            <a:r>
              <a:rPr lang="en-US" dirty="0" smtClean="0"/>
              <a:t>he </a:t>
            </a:r>
            <a:r>
              <a:rPr lang="en-US" dirty="0"/>
              <a:t>Student Experience</a:t>
            </a:r>
          </a:p>
        </p:txBody>
      </p:sp>
    </p:spTree>
    <p:extLst>
      <p:ext uri="{BB962C8B-B14F-4D97-AF65-F5344CB8AC3E}">
        <p14:creationId xmlns:p14="http://schemas.microsoft.com/office/powerpoint/2010/main" val="19339763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Service learning refers to a method under which students apply particular </a:t>
            </a:r>
            <a:r>
              <a:rPr lang="en-US" b="1" dirty="0" smtClean="0"/>
              <a:t>learning</a:t>
            </a:r>
            <a:r>
              <a:rPr lang="en-US" dirty="0" smtClean="0"/>
              <a:t> </a:t>
            </a:r>
            <a:r>
              <a:rPr lang="en-US" b="1" dirty="0" smtClean="0"/>
              <a:t>concepts</a:t>
            </a:r>
            <a:r>
              <a:rPr lang="en-US" dirty="0" smtClean="0"/>
              <a:t> </a:t>
            </a:r>
            <a:r>
              <a:rPr lang="en-US" dirty="0"/>
              <a:t>to </a:t>
            </a:r>
            <a:r>
              <a:rPr lang="en-US" b="1" dirty="0"/>
              <a:t>real-life</a:t>
            </a:r>
            <a:r>
              <a:rPr lang="en-US" dirty="0"/>
              <a:t> situations (Furco 2003)</a:t>
            </a:r>
          </a:p>
          <a:p>
            <a:r>
              <a:rPr lang="en-US" dirty="0"/>
              <a:t>When assigned as a final project report, presumably this implies:</a:t>
            </a:r>
          </a:p>
          <a:p>
            <a:pPr lvl="1"/>
            <a:r>
              <a:rPr lang="en-US" dirty="0"/>
              <a:t>Emphasis on </a:t>
            </a:r>
            <a:r>
              <a:rPr lang="en-US" b="1" u="sng" dirty="0"/>
              <a:t>statistical literacy </a:t>
            </a:r>
            <a:r>
              <a:rPr lang="en-US" dirty="0"/>
              <a:t>and demonstration  of </a:t>
            </a:r>
            <a:r>
              <a:rPr lang="en-US" b="1" u="sng" dirty="0"/>
              <a:t>statistical thinking </a:t>
            </a:r>
            <a:r>
              <a:rPr lang="en-US" dirty="0"/>
              <a:t>in final report, </a:t>
            </a:r>
            <a:r>
              <a:rPr lang="en-US" b="1" u="sng" dirty="0"/>
              <a:t>authentic assessment</a:t>
            </a:r>
            <a:r>
              <a:rPr lang="en-US" dirty="0"/>
              <a:t>.</a:t>
            </a:r>
          </a:p>
          <a:p>
            <a:pPr lvl="1"/>
            <a:r>
              <a:rPr lang="en-US" dirty="0"/>
              <a:t>Use of </a:t>
            </a:r>
            <a:r>
              <a:rPr lang="en-US" b="1" u="sng" dirty="0"/>
              <a:t>real data</a:t>
            </a:r>
          </a:p>
          <a:p>
            <a:pPr lvl="1"/>
            <a:r>
              <a:rPr lang="en-US" dirty="0"/>
              <a:t>Use of </a:t>
            </a:r>
            <a:r>
              <a:rPr lang="en-US" b="1" u="sng" dirty="0"/>
              <a:t>technology</a:t>
            </a:r>
            <a:r>
              <a:rPr lang="en-US" dirty="0"/>
              <a:t> to summarize and analyze</a:t>
            </a:r>
          </a:p>
          <a:p>
            <a:pPr marL="109728" indent="0">
              <a:buNone/>
            </a:pPr>
            <a:r>
              <a:rPr lang="en-US" dirty="0" smtClean="0">
                <a:sym typeface="Wingdings" pitchFamily="2" charset="2"/>
              </a:rPr>
              <a:t>  GAISE guidelines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5/18/2013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USCOTS 2013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4235EF-C359-4007-8C96-A6171897FA0E}" type="slidenum">
              <a:rPr lang="en-US" smtClean="0"/>
              <a:t>3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Service-learning and GAISE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4019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Anderson and </a:t>
            </a:r>
            <a:r>
              <a:rPr lang="en-US" dirty="0" err="1"/>
              <a:t>Sungur</a:t>
            </a:r>
            <a:r>
              <a:rPr lang="en-US" dirty="0"/>
              <a:t> (</a:t>
            </a:r>
            <a:r>
              <a:rPr lang="en-US" dirty="0" err="1"/>
              <a:t>AmerStat</a:t>
            </a:r>
            <a:r>
              <a:rPr lang="en-US" dirty="0"/>
              <a:t> 1999</a:t>
            </a:r>
            <a:r>
              <a:rPr lang="en-US" dirty="0" smtClean="0"/>
              <a:t>)  &amp;</a:t>
            </a:r>
          </a:p>
          <a:p>
            <a:pPr marL="109728" indent="0">
              <a:buNone/>
            </a:pPr>
            <a:r>
              <a:rPr lang="en-US" dirty="0" smtClean="0"/>
              <a:t>  Thorne &amp; </a:t>
            </a:r>
            <a:r>
              <a:rPr lang="en-US" dirty="0"/>
              <a:t>Root (</a:t>
            </a:r>
            <a:r>
              <a:rPr lang="en-US" dirty="0" err="1"/>
              <a:t>AmerStat</a:t>
            </a:r>
            <a:r>
              <a:rPr lang="en-US" dirty="0"/>
              <a:t> 2001, ICOTS 2002</a:t>
            </a:r>
            <a:r>
              <a:rPr lang="en-US" dirty="0" smtClean="0"/>
              <a:t>)</a:t>
            </a:r>
          </a:p>
          <a:p>
            <a:pPr lvl="1"/>
            <a:r>
              <a:rPr lang="en-US" dirty="0"/>
              <a:t>D</a:t>
            </a:r>
            <a:r>
              <a:rPr lang="en-US" dirty="0" smtClean="0"/>
              <a:t>escribed </a:t>
            </a:r>
            <a:r>
              <a:rPr lang="en-US" dirty="0"/>
              <a:t>their </a:t>
            </a:r>
            <a:r>
              <a:rPr lang="en-US" dirty="0" smtClean="0"/>
              <a:t>experience as rewarding </a:t>
            </a:r>
            <a:r>
              <a:rPr lang="en-US" dirty="0"/>
              <a:t>&amp; </a:t>
            </a:r>
            <a:r>
              <a:rPr lang="en-US" dirty="0" smtClean="0"/>
              <a:t>positive</a:t>
            </a:r>
            <a:endParaRPr lang="en-US" dirty="0"/>
          </a:p>
          <a:p>
            <a:r>
              <a:rPr lang="en-US" dirty="0" err="1"/>
              <a:t>Jersky</a:t>
            </a:r>
            <a:r>
              <a:rPr lang="en-US" dirty="0"/>
              <a:t> (ICOTS 2002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UG stat consulting </a:t>
            </a:r>
            <a:endParaRPr lang="en-US" dirty="0"/>
          </a:p>
          <a:p>
            <a:r>
              <a:rPr lang="en-US" dirty="0"/>
              <a:t>Gordon (SERJ 2004</a:t>
            </a:r>
            <a:r>
              <a:rPr lang="en-US" dirty="0" smtClean="0"/>
              <a:t>)</a:t>
            </a:r>
          </a:p>
          <a:p>
            <a:pPr lvl="1"/>
            <a:r>
              <a:rPr lang="en-US" dirty="0"/>
              <a:t>Provide </a:t>
            </a:r>
            <a:r>
              <a:rPr lang="en-US" dirty="0" smtClean="0"/>
              <a:t>for reflection </a:t>
            </a:r>
            <a:r>
              <a:rPr lang="en-US" dirty="0"/>
              <a:t>and challenges in stats </a:t>
            </a:r>
            <a:r>
              <a:rPr lang="en-US" dirty="0" smtClean="0"/>
              <a:t>SL</a:t>
            </a:r>
          </a:p>
          <a:p>
            <a:r>
              <a:rPr lang="en-US" dirty="0"/>
              <a:t>Hydorn, D.L. </a:t>
            </a:r>
            <a:r>
              <a:rPr lang="en-US" dirty="0" smtClean="0"/>
              <a:t>(JSE 2007)</a:t>
            </a:r>
          </a:p>
          <a:p>
            <a:pPr lvl="1"/>
            <a:r>
              <a:rPr lang="en-US" dirty="0" smtClean="0"/>
              <a:t>Course design and assessment</a:t>
            </a:r>
          </a:p>
          <a:p>
            <a:r>
              <a:rPr lang="en-US" dirty="0" smtClean="0"/>
              <a:t>Phelps and Dostilio (JSE 2008)</a:t>
            </a:r>
          </a:p>
          <a:p>
            <a:pPr lvl="1"/>
            <a:r>
              <a:rPr lang="en-US" dirty="0" smtClean="0"/>
              <a:t>reflections on impact of dealing with real data</a:t>
            </a:r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5/18/2013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USCOTS 2013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4235EF-C359-4007-8C96-A6171897FA0E}" type="slidenum">
              <a:rPr lang="en-US" smtClean="0"/>
              <a:t>4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 in Statistics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71215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Students self-selected in SL compared to those self-selecting traditional final projects</a:t>
            </a:r>
          </a:p>
          <a:p>
            <a:pPr lvl="1"/>
            <a:r>
              <a:rPr lang="en-US" dirty="0"/>
              <a:t>Express benefits </a:t>
            </a:r>
            <a:r>
              <a:rPr lang="en-US" dirty="0" smtClean="0"/>
              <a:t>using </a:t>
            </a:r>
            <a:r>
              <a:rPr lang="en-US" dirty="0"/>
              <a:t>real world data (p = 0.019)</a:t>
            </a:r>
          </a:p>
          <a:p>
            <a:pPr lvl="1"/>
            <a:r>
              <a:rPr lang="en-US" dirty="0"/>
              <a:t>Felt their work benefited others (p=0.00</a:t>
            </a:r>
            <a:r>
              <a:rPr lang="en-US" dirty="0" smtClean="0"/>
              <a:t>)</a:t>
            </a:r>
          </a:p>
          <a:p>
            <a:pPr lvl="1"/>
            <a:r>
              <a:rPr lang="en-US" dirty="0"/>
              <a:t>Felt </a:t>
            </a:r>
            <a:r>
              <a:rPr lang="en-US" dirty="0" smtClean="0"/>
              <a:t>their </a:t>
            </a:r>
            <a:r>
              <a:rPr lang="en-US" dirty="0"/>
              <a:t>experience furthered student development (p=0.005) </a:t>
            </a:r>
            <a:endParaRPr lang="en-US" dirty="0" smtClean="0"/>
          </a:p>
          <a:p>
            <a:pPr lvl="1"/>
            <a:endParaRPr lang="en-US" dirty="0" smtClean="0"/>
          </a:p>
          <a:p>
            <a:pPr marL="393192" lvl="1" indent="0">
              <a:buNone/>
            </a:pPr>
            <a:r>
              <a:rPr lang="en-US" dirty="0" smtClean="0"/>
              <a:t>Even more exciting:</a:t>
            </a:r>
          </a:p>
          <a:p>
            <a:pPr lvl="1"/>
            <a:r>
              <a:rPr lang="en-US" dirty="0" smtClean="0"/>
              <a:t>scored higher on statistics retention exam after returning to school in the fall  (p=0.003)</a:t>
            </a: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5/18/2013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USCOTS 2013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4235EF-C359-4007-8C96-A6171897FA0E}" type="slidenum">
              <a:rPr lang="en-US" smtClean="0"/>
              <a:t>5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Student written reflections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82711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à"/>
            </a:pPr>
            <a:r>
              <a:rPr lang="en-US" dirty="0" smtClean="0">
                <a:sym typeface="Wingdings" pitchFamily="2" charset="2"/>
              </a:rPr>
              <a:t>Having </a:t>
            </a:r>
            <a:r>
              <a:rPr lang="en-US" dirty="0">
                <a:sym typeface="Wingdings" pitchFamily="2" charset="2"/>
              </a:rPr>
              <a:t>students do a </a:t>
            </a:r>
            <a:r>
              <a:rPr lang="en-US" dirty="0" smtClean="0">
                <a:sym typeface="Wingdings" pitchFamily="2" charset="2"/>
              </a:rPr>
              <a:t>SL statistical </a:t>
            </a:r>
            <a:r>
              <a:rPr lang="en-US" dirty="0">
                <a:sym typeface="Wingdings" pitchFamily="2" charset="2"/>
              </a:rPr>
              <a:t>project from beginning to end provides a </a:t>
            </a:r>
            <a:r>
              <a:rPr lang="en-US" u="sng" dirty="0">
                <a:sym typeface="Wingdings" pitchFamily="2" charset="2"/>
              </a:rPr>
              <a:t>Positive Learning Experience</a:t>
            </a:r>
            <a:r>
              <a:rPr lang="en-US" dirty="0">
                <a:sym typeface="Wingdings" pitchFamily="2" charset="2"/>
              </a:rPr>
              <a:t> that is consistent </a:t>
            </a:r>
            <a:r>
              <a:rPr lang="en-US" dirty="0" smtClean="0">
                <a:sym typeface="Wingdings" pitchFamily="2" charset="2"/>
              </a:rPr>
              <a:t>with </a:t>
            </a:r>
            <a:r>
              <a:rPr lang="en-US" dirty="0">
                <a:sym typeface="Wingdings" pitchFamily="2" charset="2"/>
              </a:rPr>
              <a:t>the </a:t>
            </a:r>
            <a:r>
              <a:rPr lang="en-US" u="sng" dirty="0">
                <a:sym typeface="Wingdings" pitchFamily="2" charset="2"/>
              </a:rPr>
              <a:t>GAISE </a:t>
            </a:r>
            <a:r>
              <a:rPr lang="en-US" u="sng" dirty="0" smtClean="0">
                <a:sym typeface="Wingdings" pitchFamily="2" charset="2"/>
              </a:rPr>
              <a:t>guidelines</a:t>
            </a:r>
            <a:endParaRPr lang="en-US" dirty="0" smtClean="0">
              <a:sym typeface="Wingdings" pitchFamily="2" charset="2"/>
            </a:endParaRPr>
          </a:p>
          <a:p>
            <a:pPr>
              <a:buFont typeface="Wingdings" pitchFamily="2" charset="2"/>
              <a:buChar char="à"/>
            </a:pPr>
            <a:r>
              <a:rPr lang="en-US" dirty="0" smtClean="0">
                <a:sym typeface="Wingdings" pitchFamily="2" charset="2"/>
              </a:rPr>
              <a:t>Deeper learning</a:t>
            </a:r>
          </a:p>
          <a:p>
            <a:pPr>
              <a:buFont typeface="Wingdings" pitchFamily="2" charset="2"/>
              <a:buChar char="à"/>
            </a:pPr>
            <a:r>
              <a:rPr lang="en-US" dirty="0" smtClean="0">
                <a:sym typeface="Wingdings" pitchFamily="2" charset="2"/>
              </a:rPr>
              <a:t>Increased retention of learned statistical concepts</a:t>
            </a:r>
          </a:p>
          <a:p>
            <a:pPr marL="109728" indent="0">
              <a:buNone/>
            </a:pPr>
            <a:endParaRPr lang="en-US" dirty="0"/>
          </a:p>
          <a:p>
            <a:r>
              <a:rPr lang="en-US" dirty="0" smtClean="0"/>
              <a:t>So how does one go about this?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5/18/2013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USCOTS 2013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4235EF-C359-4007-8C96-A6171897FA0E}" type="slidenum">
              <a:rPr lang="en-US" smtClean="0"/>
              <a:t>6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Evidence that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41208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dirty="0" smtClean="0"/>
              <a:t>“Stepping </a:t>
            </a:r>
            <a:r>
              <a:rPr lang="en-US" i="1" dirty="0"/>
              <a:t>from service-learning to SERVICE-LEARNING pedagogy</a:t>
            </a:r>
            <a:r>
              <a:rPr lang="en-US" dirty="0" smtClean="0"/>
              <a:t>.” JSE </a:t>
            </a:r>
            <a:r>
              <a:rPr lang="en-US" dirty="0" err="1" smtClean="0"/>
              <a:t>Vol</a:t>
            </a:r>
            <a:r>
              <a:rPr lang="en-US" dirty="0" smtClean="0"/>
              <a:t> 20,No 3(2012</a:t>
            </a:r>
            <a:r>
              <a:rPr lang="en-US" dirty="0"/>
              <a:t>). </a:t>
            </a:r>
            <a:endParaRPr lang="en-US" dirty="0" smtClean="0"/>
          </a:p>
          <a:p>
            <a:pPr lvl="1"/>
            <a:r>
              <a:rPr lang="en-US" sz="2000" dirty="0" smtClean="0">
                <a:hlinkClick r:id="rId2"/>
              </a:rPr>
              <a:t>www.amstat.org/publications/jse/v20n3/phelps.pdf</a:t>
            </a:r>
            <a:endParaRPr lang="en-US" sz="2000" dirty="0" smtClean="0"/>
          </a:p>
          <a:p>
            <a:pPr lvl="1"/>
            <a:r>
              <a:rPr lang="en-US" dirty="0" smtClean="0"/>
              <a:t>Appendix documents:</a:t>
            </a:r>
          </a:p>
          <a:p>
            <a:pPr marL="393192" lvl="1" indent="0">
              <a:buNone/>
            </a:pPr>
            <a:endParaRPr lang="en-US" dirty="0" smtClean="0"/>
          </a:p>
          <a:p>
            <a:pPr marL="850392" lvl="1" indent="-457200">
              <a:buFont typeface="+mj-lt"/>
              <a:buAutoNum type="arabicPeriod"/>
            </a:pPr>
            <a:r>
              <a:rPr lang="en-US" dirty="0" smtClean="0"/>
              <a:t>Project Proposal Agreement Example</a:t>
            </a:r>
          </a:p>
          <a:p>
            <a:pPr marL="850392" lvl="1" indent="-457200">
              <a:buFont typeface="+mj-lt"/>
              <a:buAutoNum type="arabicPeriod"/>
            </a:pPr>
            <a:r>
              <a:rPr lang="en-US" dirty="0" smtClean="0"/>
              <a:t>Outline Lab Assignments and Data Collection Scheduling Example</a:t>
            </a:r>
          </a:p>
          <a:p>
            <a:pPr marL="850392" lvl="1" indent="-457200">
              <a:buFont typeface="+mj-lt"/>
              <a:buAutoNum type="arabicPeriod"/>
            </a:pPr>
            <a:r>
              <a:rPr lang="en-US" dirty="0" smtClean="0"/>
              <a:t>Sample Lab Assignment</a:t>
            </a:r>
          </a:p>
          <a:p>
            <a:pPr marL="850392" lvl="1" indent="-457200">
              <a:buFont typeface="+mj-lt"/>
              <a:buAutoNum type="arabicPeriod"/>
            </a:pPr>
            <a:r>
              <a:rPr lang="en-US" dirty="0" smtClean="0"/>
              <a:t>Sample Quiz Questions</a:t>
            </a:r>
          </a:p>
          <a:p>
            <a:pPr marL="850392" lvl="1" indent="-457200">
              <a:buFont typeface="+mj-lt"/>
              <a:buAutoNum type="arabicPeriod"/>
            </a:pPr>
            <a:r>
              <a:rPr lang="en-US" dirty="0"/>
              <a:t>Final Project Reflection </a:t>
            </a:r>
            <a:r>
              <a:rPr lang="en-US" dirty="0" smtClean="0"/>
              <a:t>Assignment</a:t>
            </a:r>
          </a:p>
          <a:p>
            <a:pPr marL="393192" lvl="1" indent="0">
              <a:buNone/>
            </a:pPr>
            <a:endParaRPr lang="en-US" dirty="0"/>
          </a:p>
          <a:p>
            <a:pPr marL="393192" lvl="1" indent="0">
              <a:buNone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5/18/2013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USCOTS 2013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4235EF-C359-4007-8C96-A6171897FA0E}" type="slidenum">
              <a:rPr lang="en-US" smtClean="0"/>
              <a:t>7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Documents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18790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Meet with Community Partner, CP (prior)</a:t>
            </a:r>
          </a:p>
          <a:p>
            <a:pPr lvl="1"/>
            <a:r>
              <a:rPr lang="en-US" dirty="0" smtClean="0"/>
              <a:t>Project Proposal Agreement </a:t>
            </a:r>
          </a:p>
          <a:p>
            <a:r>
              <a:rPr lang="en-US" dirty="0" smtClean="0"/>
              <a:t>Orientation Activities (weeks 1-3)</a:t>
            </a:r>
          </a:p>
          <a:p>
            <a:pPr lvl="1"/>
            <a:r>
              <a:rPr lang="en-US" dirty="0" smtClean="0"/>
              <a:t>CP visits classroom</a:t>
            </a:r>
          </a:p>
          <a:p>
            <a:pPr lvl="1"/>
            <a:r>
              <a:rPr lang="en-US" dirty="0" smtClean="0"/>
              <a:t>Students complete HIPAA</a:t>
            </a:r>
          </a:p>
          <a:p>
            <a:pPr lvl="1"/>
            <a:r>
              <a:rPr lang="en-US" b="1" i="1" dirty="0" smtClean="0"/>
              <a:t>Guided reflection (about SL </a:t>
            </a:r>
            <a:r>
              <a:rPr lang="en-US" b="1" i="1" dirty="0"/>
              <a:t>,</a:t>
            </a:r>
            <a:r>
              <a:rPr lang="en-US" b="1" i="1" dirty="0" smtClean="0"/>
              <a:t>CP and </a:t>
            </a:r>
            <a:r>
              <a:rPr lang="en-US" b="1" i="1" dirty="0" smtClean="0">
                <a:solidFill>
                  <a:srgbClr val="FF0000"/>
                </a:solidFill>
              </a:rPr>
              <a:t>design data </a:t>
            </a:r>
            <a:r>
              <a:rPr lang="en-US" b="1" i="1" dirty="0" err="1" smtClean="0">
                <a:solidFill>
                  <a:srgbClr val="FF0000"/>
                </a:solidFill>
              </a:rPr>
              <a:t>coll</a:t>
            </a:r>
            <a:r>
              <a:rPr lang="en-US" b="1" i="1" dirty="0" smtClean="0"/>
              <a:t>)</a:t>
            </a:r>
          </a:p>
          <a:p>
            <a:r>
              <a:rPr lang="en-US" dirty="0" smtClean="0"/>
              <a:t>Data collection (weeks 4-6)</a:t>
            </a:r>
          </a:p>
          <a:p>
            <a:pPr lvl="1"/>
            <a:r>
              <a:rPr lang="en-US" dirty="0" smtClean="0"/>
              <a:t>Two-week schedule assigning 2-3 hour shifts </a:t>
            </a:r>
          </a:p>
          <a:p>
            <a:pPr lvl="1"/>
            <a:r>
              <a:rPr lang="en-US" b="1" i="1" dirty="0" smtClean="0"/>
              <a:t>Guided reflection (</a:t>
            </a:r>
            <a:r>
              <a:rPr lang="en-US" b="1" i="1" dirty="0" smtClean="0">
                <a:solidFill>
                  <a:srgbClr val="FF0000"/>
                </a:solidFill>
              </a:rPr>
              <a:t>realities of data </a:t>
            </a:r>
            <a:r>
              <a:rPr lang="en-US" b="1" i="1" dirty="0" err="1" smtClean="0">
                <a:solidFill>
                  <a:srgbClr val="FF0000"/>
                </a:solidFill>
              </a:rPr>
              <a:t>coll</a:t>
            </a:r>
            <a:r>
              <a:rPr lang="en-US" b="1" i="1" dirty="0" smtClean="0"/>
              <a:t>, clients served)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Data Analysis </a:t>
            </a:r>
            <a:r>
              <a:rPr lang="en-US" dirty="0" smtClean="0"/>
              <a:t>(weeks 8-12)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Presentations</a:t>
            </a:r>
            <a:r>
              <a:rPr lang="en-US" dirty="0" smtClean="0"/>
              <a:t> (last two weeks)</a:t>
            </a:r>
          </a:p>
          <a:p>
            <a:pPr lvl="1"/>
            <a:r>
              <a:rPr lang="en-US" b="1" i="1" dirty="0" smtClean="0"/>
              <a:t>Guided reflection (Academic instruction, Social benefit)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5/18/2013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USCOTS 2013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4235EF-C359-4007-8C96-A6171897FA0E}" type="slidenum">
              <a:rPr lang="en-US" smtClean="0"/>
              <a:t>8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Guided Course Activities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56337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Referral Clients Interview Data</a:t>
            </a:r>
          </a:p>
          <a:p>
            <a:pPr lvl="1"/>
            <a:r>
              <a:rPr lang="en-US" b="1" dirty="0"/>
              <a:t>n=335, 8 variables</a:t>
            </a:r>
            <a:endParaRPr lang="en-US" b="1" dirty="0" smtClean="0"/>
          </a:p>
          <a:p>
            <a:r>
              <a:rPr lang="en-US" dirty="0" smtClean="0"/>
              <a:t>Accepted residential clients Intake/discharge</a:t>
            </a:r>
          </a:p>
          <a:p>
            <a:pPr lvl="1"/>
            <a:r>
              <a:rPr lang="en-US" dirty="0"/>
              <a:t>Three programs:  Teen boys, girls, moms</a:t>
            </a:r>
          </a:p>
          <a:p>
            <a:pPr lvl="1"/>
            <a:r>
              <a:rPr lang="en-US" b="1" dirty="0"/>
              <a:t>n=190, 48 </a:t>
            </a:r>
            <a:r>
              <a:rPr lang="en-US" b="1" dirty="0" smtClean="0"/>
              <a:t>variables</a:t>
            </a:r>
          </a:p>
          <a:p>
            <a:r>
              <a:rPr lang="en-US" dirty="0" smtClean="0"/>
              <a:t>Educational program Intake/discharge data</a:t>
            </a:r>
          </a:p>
          <a:p>
            <a:pPr lvl="1"/>
            <a:r>
              <a:rPr lang="en-US" b="1" dirty="0"/>
              <a:t>n=105, 30 </a:t>
            </a:r>
            <a:r>
              <a:rPr lang="en-US" b="1" dirty="0" smtClean="0"/>
              <a:t>variables     </a:t>
            </a:r>
          </a:p>
          <a:p>
            <a:pPr marL="393192" lvl="1" indent="0">
              <a:buNone/>
            </a:pPr>
            <a:endParaRPr lang="en-US" b="1" dirty="0"/>
          </a:p>
          <a:p>
            <a:pPr marL="393192" lvl="1" indent="0">
              <a:buNone/>
            </a:pPr>
            <a:r>
              <a:rPr lang="en-US" dirty="0" smtClean="0"/>
              <a:t>~ 15,000 pieces of data!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5/18/2013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USCOTS 2013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4235EF-C359-4007-8C96-A6171897FA0E}" type="slidenum">
              <a:rPr lang="en-US" smtClean="0"/>
              <a:t>9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Real, Messy Data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041649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2234</TotalTime>
  <Words>1042</Words>
  <Application>Microsoft Office PowerPoint</Application>
  <PresentationFormat>On-screen Show (4:3)</PresentationFormat>
  <Paragraphs>202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Concourse</vt:lpstr>
      <vt:lpstr>Bringing Statistics to Life</vt:lpstr>
      <vt:lpstr>The Student Experience</vt:lpstr>
      <vt:lpstr>Service-learning and GAISE</vt:lpstr>
      <vt:lpstr>SL in Statistics</vt:lpstr>
      <vt:lpstr>Student written reflections </vt:lpstr>
      <vt:lpstr>Evidence that</vt:lpstr>
      <vt:lpstr>Documents</vt:lpstr>
      <vt:lpstr>Guided Course Activities</vt:lpstr>
      <vt:lpstr>Real, Messy Data </vt:lpstr>
      <vt:lpstr>A few key variables</vt:lpstr>
      <vt:lpstr>Statcrunch:  SIL data USCOTS</vt:lpstr>
      <vt:lpstr>Messy descriptive statistics</vt:lpstr>
      <vt:lpstr>Multiple Group Project Assignment</vt:lpstr>
      <vt:lpstr>Summary</vt:lpstr>
      <vt:lpstr>GAISE Guidelines</vt:lpstr>
      <vt:lpstr>Integrated (GAISE) class activities</vt:lpstr>
      <vt:lpstr>What are they saying?</vt:lpstr>
      <vt:lpstr>What some students said…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Bringing Statistics to Life</dc:title>
  <dc:creator>Amy Phelps</dc:creator>
  <cp:lastModifiedBy>Amy Phelps</cp:lastModifiedBy>
  <cp:revision>47</cp:revision>
  <dcterms:created xsi:type="dcterms:W3CDTF">2013-05-08T12:30:35Z</dcterms:created>
  <dcterms:modified xsi:type="dcterms:W3CDTF">2013-05-18T02:50:03Z</dcterms:modified>
</cp:coreProperties>
</file>