
<file path=[Content_Types].xml><?xml version="1.0" encoding="utf-8"?>
<Types xmlns="http://schemas.openxmlformats.org/package/2006/content-types">
  <Default Extension="png" ContentType="image/png"/>
  <Default Extension="bin" ContentType="application/vnd.ms-office.activeX"/>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ctiveX/activeX1.xml" ContentType="application/vnd.ms-office.activeX+xml"/>
  <Override PartName="/ppt/activeX/activeX2.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sldIdLst>
    <p:sldId id="256" r:id="rId2"/>
    <p:sldId id="257" r:id="rId3"/>
    <p:sldId id="258" r:id="rId4"/>
    <p:sldId id="264" r:id="rId5"/>
    <p:sldId id="259" r:id="rId6"/>
    <p:sldId id="261" r:id="rId7"/>
    <p:sldId id="260" r:id="rId8"/>
    <p:sldId id="262" r:id="rId9"/>
    <p:sldId id="265" r:id="rId10"/>
    <p:sldId id="267" r:id="rId11"/>
    <p:sldId id="263"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41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B097920-9DE9-4CE8-8DE0-846A2B4F5F01}" type="datetimeFigureOut">
              <a:rPr lang="en-US" smtClean="0"/>
              <a:t>5/17/2013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E2AE868-B2F4-4C01-BE2E-7AB7DDD87BC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B097920-9DE9-4CE8-8DE0-846A2B4F5F01}" type="datetimeFigureOut">
              <a:rPr lang="en-US" smtClean="0"/>
              <a:t>5/17/2013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E2AE868-B2F4-4C01-BE2E-7AB7DDD87BC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B097920-9DE9-4CE8-8DE0-846A2B4F5F01}" type="datetimeFigureOut">
              <a:rPr lang="en-US" smtClean="0"/>
              <a:t>5/17/2013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E2AE868-B2F4-4C01-BE2E-7AB7DDD87BC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525963"/>
          </a:xfrm>
        </p:spPr>
        <p:txBody>
          <a:bodyPr/>
          <a:lstStyle>
            <a:lvl1pPr>
              <a:lnSpc>
                <a:spcPts val="2900"/>
              </a:lnSpc>
              <a:spcAft>
                <a:spcPts val="600"/>
              </a:spcAft>
              <a:defRPr sz="2400"/>
            </a:lvl1pPr>
            <a:lvl2pPr>
              <a:spcBef>
                <a:spcPts val="300"/>
              </a:spcBef>
              <a:spcAft>
                <a:spcPts val="600"/>
              </a:spcAft>
              <a:defRPr sz="2000"/>
            </a:lvl2pPr>
            <a:lvl3pPr>
              <a:buClr>
                <a:schemeClr val="accent1">
                  <a:lumMod val="75000"/>
                </a:schemeClr>
              </a:buClr>
              <a:defRPr/>
            </a:lvl3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extLst/>
          </a:lstStyle>
          <a:p>
            <a:fld id="{3B097920-9DE9-4CE8-8DE0-846A2B4F5F01}" type="datetimeFigureOut">
              <a:rPr lang="en-US" smtClean="0"/>
              <a:t>5/17/2013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E2AE868-B2F4-4C01-BE2E-7AB7DDD87BCC}" type="slidenum">
              <a:rPr lang="en-US" smtClean="0"/>
              <a:t>‹#›</a:t>
            </a:fld>
            <a:endParaRPr lang="en-US"/>
          </a:p>
        </p:txBody>
      </p:sp>
      <p:sp>
        <p:nvSpPr>
          <p:cNvPr id="7" name="Title 6"/>
          <p:cNvSpPr>
            <a:spLocks noGrp="1"/>
          </p:cNvSpPr>
          <p:nvPr>
            <p:ph type="title"/>
          </p:nvPr>
        </p:nvSpPr>
        <p:spPr/>
        <p:txBody>
          <a:bodyPr rtlCol="0">
            <a:normAutofit/>
          </a:bodyPr>
          <a:lstStyle>
            <a:lvl1pPr>
              <a:defRPr sz="3600"/>
            </a:lvl1pPr>
            <a:extLst/>
          </a:lstStyle>
          <a:p>
            <a:r>
              <a:rPr kumimoji="0" lang="en-US" dirty="0" smtClean="0"/>
              <a:t>Click to edit Master title style</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B097920-9DE9-4CE8-8DE0-846A2B4F5F01}" type="datetimeFigureOut">
              <a:rPr lang="en-US" smtClean="0"/>
              <a:t>5/17/2013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E2AE868-B2F4-4C01-BE2E-7AB7DDD87BCC}"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B097920-9DE9-4CE8-8DE0-846A2B4F5F01}" type="datetimeFigureOut">
              <a:rPr lang="en-US" smtClean="0"/>
              <a:t>5/17/2013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E2AE868-B2F4-4C01-BE2E-7AB7DDD87BCC}"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B097920-9DE9-4CE8-8DE0-846A2B4F5F01}" type="datetimeFigureOut">
              <a:rPr lang="en-US" smtClean="0"/>
              <a:t>5/17/2013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E2AE868-B2F4-4C01-BE2E-7AB7DDD87BC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3B097920-9DE9-4CE8-8DE0-846A2B4F5F01}" type="datetimeFigureOut">
              <a:rPr lang="en-US" smtClean="0"/>
              <a:t>5/17/2013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E2AE868-B2F4-4C01-BE2E-7AB7DDD87BCC}"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B097920-9DE9-4CE8-8DE0-846A2B4F5F01}" type="datetimeFigureOut">
              <a:rPr lang="en-US" smtClean="0"/>
              <a:t>5/17/2013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E2AE868-B2F4-4C01-BE2E-7AB7DDD87BC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3B097920-9DE9-4CE8-8DE0-846A2B4F5F01}" type="datetimeFigureOut">
              <a:rPr lang="en-US" smtClean="0"/>
              <a:t>5/17/2013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E2AE868-B2F4-4C01-BE2E-7AB7DDD87BC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3B097920-9DE9-4CE8-8DE0-846A2B4F5F01}" type="datetimeFigureOut">
              <a:rPr lang="en-US" smtClean="0"/>
              <a:t>5/17/2013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E2AE868-B2F4-4C01-BE2E-7AB7DDD87BCC}"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B097920-9DE9-4CE8-8DE0-846A2B4F5F01}" type="datetimeFigureOut">
              <a:rPr lang="en-US" smtClean="0"/>
              <a:t>5/17/2013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E2AE868-B2F4-4C01-BE2E-7AB7DDD87BC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0"/>
            <a:ext cx="7772400" cy="1829761"/>
          </a:xfrm>
        </p:spPr>
        <p:txBody>
          <a:bodyPr>
            <a:normAutofit/>
          </a:bodyPr>
          <a:lstStyle/>
          <a:p>
            <a:r>
              <a:rPr lang="en-US" dirty="0">
                <a:effectLst/>
              </a:rPr>
              <a:t>How do you decide what should be flipped</a:t>
            </a:r>
            <a:r>
              <a:rPr lang="en-US" dirty="0" smtClean="0">
                <a:effectLst/>
              </a:rPr>
              <a:t>?</a:t>
            </a:r>
            <a:endParaRPr lang="en-US" dirty="0"/>
          </a:p>
        </p:txBody>
      </p:sp>
      <p:sp>
        <p:nvSpPr>
          <p:cNvPr id="3" name="Subtitle 2"/>
          <p:cNvSpPr>
            <a:spLocks noGrp="1"/>
          </p:cNvSpPr>
          <p:nvPr>
            <p:ph type="subTitle" idx="1"/>
          </p:nvPr>
        </p:nvSpPr>
        <p:spPr>
          <a:xfrm>
            <a:off x="685800" y="3753296"/>
            <a:ext cx="7772400" cy="1199704"/>
          </a:xfrm>
        </p:spPr>
        <p:txBody>
          <a:bodyPr/>
          <a:lstStyle/>
          <a:p>
            <a:r>
              <a:rPr lang="en-US" dirty="0" err="1" smtClean="0"/>
              <a:t>Shonda</a:t>
            </a:r>
            <a:r>
              <a:rPr lang="en-US" dirty="0" smtClean="0"/>
              <a:t> Kuiper</a:t>
            </a:r>
          </a:p>
          <a:p>
            <a:r>
              <a:rPr lang="en-US" dirty="0" smtClean="0"/>
              <a:t>Grinnell College</a:t>
            </a:r>
            <a:endParaRPr lang="en-US" dirty="0"/>
          </a:p>
        </p:txBody>
      </p:sp>
    </p:spTree>
    <p:extLst>
      <p:ext uri="{BB962C8B-B14F-4D97-AF65-F5344CB8AC3E}">
        <p14:creationId xmlns:p14="http://schemas.microsoft.com/office/powerpoint/2010/main" val="24364579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5"/>
          <p:cNvPicPr>
            <a:picLocks noChangeAspect="1" noChangeArrowheads="1"/>
          </p:cNvPicPr>
          <p:nvPr/>
        </p:nvPicPr>
        <p:blipFill>
          <a:blip r:embed="rId2">
            <a:extLst>
              <a:ext uri="{28A0092B-C50C-407E-A947-70E740481C1C}">
                <a14:useLocalDpi xmlns:a14="http://schemas.microsoft.com/office/drawing/2010/main" val="0"/>
              </a:ext>
            </a:extLst>
          </a:blip>
          <a:srcRect l="1466" t="2083" r="22221" b="2083"/>
          <a:stretch>
            <a:fillRect/>
          </a:stretch>
        </p:blipFill>
        <p:spPr bwMode="auto">
          <a:xfrm>
            <a:off x="304800" y="1295400"/>
            <a:ext cx="5278438"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Content Placeholder 2"/>
          <p:cNvSpPr>
            <a:spLocks noGrp="1"/>
          </p:cNvSpPr>
          <p:nvPr>
            <p:ph idx="1"/>
          </p:nvPr>
        </p:nvSpPr>
        <p:spPr>
          <a:xfrm>
            <a:off x="5410200" y="1371600"/>
            <a:ext cx="3581400" cy="4572000"/>
          </a:xfrm>
        </p:spPr>
        <p:txBody>
          <a:bodyPr/>
          <a:lstStyle/>
          <a:p>
            <a:pPr eaLnBrk="1" hangingPunct="1"/>
            <a:r>
              <a:rPr lang="en-US" dirty="0" smtClean="0"/>
              <a:t>Create three models for the entire dataset.</a:t>
            </a:r>
          </a:p>
          <a:p>
            <a:pPr eaLnBrk="1" hangingPunct="1"/>
            <a:r>
              <a:rPr lang="en-US" dirty="0" smtClean="0"/>
              <a:t>Including additional terms in the model can dramatically improve our  prediction.</a:t>
            </a:r>
          </a:p>
          <a:p>
            <a:pPr eaLnBrk="1" hangingPunct="1">
              <a:buFont typeface="Arial" charset="0"/>
              <a:buNone/>
            </a:pPr>
            <a:endParaRPr lang="en-US" dirty="0" smtClean="0"/>
          </a:p>
          <a:p>
            <a:pPr eaLnBrk="1" hangingPunct="1"/>
            <a:endParaRPr lang="en-US" dirty="0" smtClean="0"/>
          </a:p>
          <a:p>
            <a:pPr eaLnBrk="1" hangingPunct="1"/>
            <a:endParaRPr lang="en-US" dirty="0" smtClean="0"/>
          </a:p>
          <a:p>
            <a:pPr eaLnBrk="1" hangingPunct="1"/>
            <a:endParaRPr lang="en-US" dirty="0" smtClean="0"/>
          </a:p>
        </p:txBody>
      </p:sp>
      <p:sp>
        <p:nvSpPr>
          <p:cNvPr id="6" name="Title 2"/>
          <p:cNvSpPr>
            <a:spLocks noGrp="1"/>
          </p:cNvSpPr>
          <p:nvPr>
            <p:ph type="title"/>
          </p:nvPr>
        </p:nvSpPr>
        <p:spPr>
          <a:xfrm>
            <a:off x="457200" y="274638"/>
            <a:ext cx="8229600" cy="1143000"/>
          </a:xfrm>
        </p:spPr>
        <p:txBody>
          <a:bodyPr/>
          <a:lstStyle/>
          <a:p>
            <a:r>
              <a:rPr lang="en-US" dirty="0" smtClean="0"/>
              <a:t>Flipped Example: Case Studies</a:t>
            </a:r>
            <a:endParaRPr lang="en-US" dirty="0"/>
          </a:p>
        </p:txBody>
      </p:sp>
    </p:spTree>
    <p:extLst>
      <p:ext uri="{BB962C8B-B14F-4D97-AF65-F5344CB8AC3E}">
        <p14:creationId xmlns:p14="http://schemas.microsoft.com/office/powerpoint/2010/main" val="16504412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b="1" dirty="0"/>
              <a:t>N</a:t>
            </a:r>
            <a:r>
              <a:rPr lang="en-US" b="1" dirty="0" smtClean="0"/>
              <a:t>o accountability</a:t>
            </a:r>
            <a:r>
              <a:rPr lang="en-US" dirty="0" smtClean="0"/>
              <a:t>: asking </a:t>
            </a:r>
            <a:r>
              <a:rPr lang="en-US" dirty="0"/>
              <a:t>students to read an item and assuming they will be ready to discuss it during </a:t>
            </a:r>
            <a:r>
              <a:rPr lang="en-US" dirty="0" smtClean="0"/>
              <a:t>class</a:t>
            </a:r>
            <a:endParaRPr lang="en-US" dirty="0"/>
          </a:p>
          <a:p>
            <a:r>
              <a:rPr lang="en-US" b="1" dirty="0"/>
              <a:t>L</a:t>
            </a:r>
            <a:r>
              <a:rPr lang="en-US" b="1" dirty="0" smtClean="0"/>
              <a:t>ack </a:t>
            </a:r>
            <a:r>
              <a:rPr lang="en-US" b="1" dirty="0"/>
              <a:t>of </a:t>
            </a:r>
            <a:r>
              <a:rPr lang="en-US" b="1" dirty="0" smtClean="0"/>
              <a:t>consistency</a:t>
            </a:r>
            <a:r>
              <a:rPr lang="en-US" dirty="0" smtClean="0"/>
              <a:t>: random </a:t>
            </a:r>
            <a:r>
              <a:rPr lang="en-US" dirty="0"/>
              <a:t>pop quizzes about outside assignments or </a:t>
            </a:r>
            <a:r>
              <a:rPr lang="en-US" dirty="0" smtClean="0"/>
              <a:t>reading</a:t>
            </a:r>
            <a:endParaRPr lang="en-US" dirty="0"/>
          </a:p>
          <a:p>
            <a:r>
              <a:rPr lang="en-US" b="1" dirty="0" smtClean="0"/>
              <a:t>Heavy </a:t>
            </a:r>
            <a:r>
              <a:rPr lang="en-US" b="1" dirty="0"/>
              <a:t>weighting with the </a:t>
            </a:r>
            <a:r>
              <a:rPr lang="en-US" b="1" dirty="0" smtClean="0"/>
              <a:t>grades</a:t>
            </a:r>
            <a:r>
              <a:rPr lang="en-US" dirty="0" smtClean="0"/>
              <a:t>: give </a:t>
            </a:r>
            <a:r>
              <a:rPr lang="en-US" dirty="0"/>
              <a:t>students an opportunity to try new things and fail without worrying about their </a:t>
            </a:r>
            <a:r>
              <a:rPr lang="en-US" dirty="0" smtClean="0"/>
              <a:t>grade</a:t>
            </a:r>
            <a:endParaRPr lang="en-US" dirty="0"/>
          </a:p>
          <a:p>
            <a:r>
              <a:rPr lang="en-US" b="1" dirty="0"/>
              <a:t>L</a:t>
            </a:r>
            <a:r>
              <a:rPr lang="en-US" b="1" dirty="0" smtClean="0"/>
              <a:t>ong </a:t>
            </a:r>
            <a:r>
              <a:rPr lang="en-US" b="1" dirty="0"/>
              <a:t>on-line </a:t>
            </a:r>
            <a:r>
              <a:rPr lang="en-US" b="1" dirty="0" smtClean="0"/>
              <a:t>lectures</a:t>
            </a:r>
            <a:r>
              <a:rPr lang="en-US" dirty="0" smtClean="0"/>
              <a:t>: Keep </a:t>
            </a:r>
            <a:r>
              <a:rPr lang="en-US" dirty="0"/>
              <a:t>things short, consistent and to the point with the key course concepts in </a:t>
            </a:r>
            <a:r>
              <a:rPr lang="en-US" dirty="0" smtClean="0"/>
              <a:t>mind</a:t>
            </a:r>
            <a:endParaRPr lang="en-US" dirty="0"/>
          </a:p>
          <a:p>
            <a:endParaRPr lang="en-US" dirty="0"/>
          </a:p>
        </p:txBody>
      </p:sp>
      <p:sp>
        <p:nvSpPr>
          <p:cNvPr id="3" name="Title 2"/>
          <p:cNvSpPr>
            <a:spLocks noGrp="1"/>
          </p:cNvSpPr>
          <p:nvPr>
            <p:ph type="title"/>
          </p:nvPr>
        </p:nvSpPr>
        <p:spPr/>
        <p:txBody>
          <a:bodyPr/>
          <a:lstStyle/>
          <a:p>
            <a:r>
              <a:rPr lang="en-US" dirty="0"/>
              <a:t>When flipping doesn’t work</a:t>
            </a:r>
          </a:p>
        </p:txBody>
      </p:sp>
    </p:spTree>
    <p:extLst>
      <p:ext uri="{BB962C8B-B14F-4D97-AF65-F5344CB8AC3E}">
        <p14:creationId xmlns:p14="http://schemas.microsoft.com/office/powerpoint/2010/main" val="20636644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2050" name="ShockwaveFlash1" r:id="rId2" imgW="8229600" imgH="6212426"/>
        </mc:Choice>
        <mc:Fallback>
          <p:control name="ShockwaveFlash1" r:id="rId2" imgW="8229600" imgH="6212426">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152400"/>
                  <a:ext cx="9294813" cy="70088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6588463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93837"/>
            <a:ext cx="8229600" cy="4525963"/>
          </a:xfrm>
        </p:spPr>
        <p:txBody>
          <a:bodyPr>
            <a:normAutofit/>
          </a:bodyPr>
          <a:lstStyle/>
          <a:p>
            <a:r>
              <a:rPr lang="en-US" dirty="0" smtClean="0"/>
              <a:t>make </a:t>
            </a:r>
            <a:r>
              <a:rPr lang="en-US" dirty="0"/>
              <a:t>the course easier to </a:t>
            </a:r>
            <a:r>
              <a:rPr lang="en-US" dirty="0" smtClean="0"/>
              <a:t>teach</a:t>
            </a:r>
          </a:p>
          <a:p>
            <a:pPr marL="109728" indent="0">
              <a:buNone/>
            </a:pPr>
            <a:endParaRPr lang="en-US" dirty="0" smtClean="0"/>
          </a:p>
          <a:p>
            <a:r>
              <a:rPr lang="en-US" dirty="0" smtClean="0"/>
              <a:t>allow </a:t>
            </a:r>
            <a:r>
              <a:rPr lang="en-US" dirty="0"/>
              <a:t>for </a:t>
            </a:r>
            <a:r>
              <a:rPr lang="en-US" dirty="0" smtClean="0"/>
              <a:t>increased </a:t>
            </a:r>
            <a:r>
              <a:rPr lang="en-US" dirty="0"/>
              <a:t>course </a:t>
            </a:r>
            <a:r>
              <a:rPr lang="en-US" dirty="0" smtClean="0"/>
              <a:t>enrollments</a:t>
            </a:r>
          </a:p>
          <a:p>
            <a:pPr marL="109728" indent="0">
              <a:buNone/>
            </a:pPr>
            <a:endParaRPr lang="en-US" dirty="0" smtClean="0"/>
          </a:p>
          <a:p>
            <a:r>
              <a:rPr lang="en-US" dirty="0" smtClean="0"/>
              <a:t>restructure the course time and materials in order to optimize student learning</a:t>
            </a:r>
          </a:p>
          <a:p>
            <a:pPr marL="109728" indent="0">
              <a:buNone/>
            </a:pPr>
            <a:endParaRPr lang="en-US" dirty="0" smtClean="0"/>
          </a:p>
          <a:p>
            <a:r>
              <a:rPr lang="en-US" dirty="0" smtClean="0"/>
              <a:t>help those </a:t>
            </a:r>
            <a:r>
              <a:rPr lang="en-US" dirty="0"/>
              <a:t>special students who ask, “</a:t>
            </a:r>
            <a:r>
              <a:rPr lang="en-US" dirty="0">
                <a:solidFill>
                  <a:schemeClr val="accent1">
                    <a:lumMod val="75000"/>
                  </a:schemeClr>
                </a:solidFill>
              </a:rPr>
              <a:t>I didn't come to class today, did I miss anything important?</a:t>
            </a:r>
            <a:r>
              <a:rPr lang="en-US" dirty="0"/>
              <a:t>"</a:t>
            </a:r>
          </a:p>
        </p:txBody>
      </p:sp>
      <p:sp>
        <p:nvSpPr>
          <p:cNvPr id="3" name="Title 2"/>
          <p:cNvSpPr>
            <a:spLocks noGrp="1"/>
          </p:cNvSpPr>
          <p:nvPr>
            <p:ph type="title"/>
          </p:nvPr>
        </p:nvSpPr>
        <p:spPr/>
        <p:txBody>
          <a:bodyPr>
            <a:normAutofit fontScale="90000"/>
          </a:bodyPr>
          <a:lstStyle/>
          <a:p>
            <a:r>
              <a:rPr lang="en-US" dirty="0"/>
              <a:t>T</a:t>
            </a:r>
            <a:r>
              <a:rPr lang="en-US" dirty="0" smtClean="0"/>
              <a:t>he </a:t>
            </a:r>
            <a:r>
              <a:rPr lang="en-US" dirty="0"/>
              <a:t>primary reason for flipping </a:t>
            </a:r>
            <a:r>
              <a:rPr lang="en-US" dirty="0" smtClean="0"/>
              <a:t>course material is to:</a:t>
            </a:r>
            <a:endParaRPr lang="en-US" dirty="0"/>
          </a:p>
        </p:txBody>
      </p:sp>
    </p:spTree>
    <p:controls>
      <mc:AlternateContent xmlns:mc="http://schemas.openxmlformats.org/markup-compatibility/2006">
        <mc:Choice xmlns:v="urn:schemas-microsoft-com:vml" Requires="v">
          <p:control spid="1027" name="ShockwaveFlash1" r:id="rId2" imgW="8229600" imgH="6212426"/>
        </mc:Choice>
        <mc:Fallback>
          <p:control name="ShockwaveFlash1" r:id="rId2" imgW="8229600" imgH="6212426">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3712574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a:t>“The Internet, online textbooks, online lectures, </a:t>
            </a:r>
            <a:r>
              <a:rPr lang="en-US" dirty="0" smtClean="0"/>
              <a:t>… </a:t>
            </a:r>
            <a:r>
              <a:rPr lang="en-US" dirty="0"/>
              <a:t>provide access to endless amounts of content, much of it free. Students can discover information on their own and find the answer to a question within a matter of seconds. What they can't always do on their own is </a:t>
            </a:r>
            <a:r>
              <a:rPr lang="en-US" b="1" dirty="0"/>
              <a:t>analyze</a:t>
            </a:r>
            <a:r>
              <a:rPr lang="en-US" dirty="0"/>
              <a:t>, </a:t>
            </a:r>
            <a:r>
              <a:rPr lang="en-US" b="1" dirty="0"/>
              <a:t>synthesize, and experience the process of engaging in higher levels of critical thinking</a:t>
            </a:r>
            <a:r>
              <a:rPr lang="en-US" dirty="0"/>
              <a:t>. This is when they need to do the messy work of learning, evaluating, and critiquing. This also is when they need your structure and guidance, but not your answers. They have to make meaning for themselves. This is a ‘</a:t>
            </a:r>
            <a:r>
              <a:rPr lang="en-US" dirty="0" err="1"/>
              <a:t>flippable</a:t>
            </a:r>
            <a:r>
              <a:rPr lang="en-US" dirty="0"/>
              <a:t> moment’." </a:t>
            </a:r>
          </a:p>
          <a:p>
            <a:r>
              <a:rPr lang="en-US" i="1" dirty="0"/>
              <a:t>--Dr. </a:t>
            </a:r>
            <a:r>
              <a:rPr lang="en-US" i="1" dirty="0" err="1"/>
              <a:t>Barbi</a:t>
            </a:r>
            <a:r>
              <a:rPr lang="en-US" i="1" dirty="0"/>
              <a:t> Honeycutt, North Carolina State University.</a:t>
            </a:r>
            <a:endParaRPr lang="en-US" dirty="0"/>
          </a:p>
          <a:p>
            <a:endParaRPr lang="en-US" dirty="0"/>
          </a:p>
        </p:txBody>
      </p:sp>
      <p:sp>
        <p:nvSpPr>
          <p:cNvPr id="3" name="Title 2"/>
          <p:cNvSpPr>
            <a:spLocks noGrp="1"/>
          </p:cNvSpPr>
          <p:nvPr>
            <p:ph type="title"/>
          </p:nvPr>
        </p:nvSpPr>
        <p:spPr/>
        <p:txBody>
          <a:bodyPr/>
          <a:lstStyle/>
          <a:p>
            <a:r>
              <a:rPr lang="en-US" dirty="0" smtClean="0"/>
              <a:t>What Should be Flipped?</a:t>
            </a:r>
            <a:endParaRPr lang="en-US" dirty="0"/>
          </a:p>
        </p:txBody>
      </p:sp>
    </p:spTree>
    <p:extLst>
      <p:ext uri="{BB962C8B-B14F-4D97-AF65-F5344CB8AC3E}">
        <p14:creationId xmlns:p14="http://schemas.microsoft.com/office/powerpoint/2010/main" val="7158506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Essentials</a:t>
            </a:r>
            <a:r>
              <a:rPr lang="en-US" dirty="0" smtClean="0"/>
              <a:t>:  What are </a:t>
            </a:r>
            <a:r>
              <a:rPr lang="en-US" dirty="0"/>
              <a:t>the most critical </a:t>
            </a:r>
            <a:r>
              <a:rPr lang="en-US" dirty="0" smtClean="0"/>
              <a:t>parts </a:t>
            </a:r>
            <a:r>
              <a:rPr lang="en-US" dirty="0"/>
              <a:t>of the course that students need to know before they can move </a:t>
            </a:r>
            <a:r>
              <a:rPr lang="en-US" dirty="0" smtClean="0"/>
              <a:t>forward?</a:t>
            </a:r>
          </a:p>
          <a:p>
            <a:pPr marL="109728" indent="0">
              <a:buNone/>
            </a:pPr>
            <a:endParaRPr lang="en-US" dirty="0" smtClean="0"/>
          </a:p>
          <a:p>
            <a:r>
              <a:rPr lang="en-US" b="1" dirty="0" smtClean="0"/>
              <a:t>Challenge</a:t>
            </a:r>
            <a:r>
              <a:rPr lang="en-US" dirty="0" smtClean="0"/>
              <a:t>:  What are </a:t>
            </a:r>
            <a:r>
              <a:rPr lang="en-US" dirty="0"/>
              <a:t>the most difficult </a:t>
            </a:r>
            <a:r>
              <a:rPr lang="en-US" dirty="0" smtClean="0"/>
              <a:t>concepts </a:t>
            </a:r>
            <a:r>
              <a:rPr lang="en-US" dirty="0"/>
              <a:t>within the course</a:t>
            </a:r>
            <a:r>
              <a:rPr lang="en-US" dirty="0" smtClean="0"/>
              <a:t>?</a:t>
            </a:r>
          </a:p>
          <a:p>
            <a:pPr marL="109728" indent="0">
              <a:buNone/>
            </a:pPr>
            <a:endParaRPr lang="en-US" dirty="0"/>
          </a:p>
          <a:p>
            <a:r>
              <a:rPr lang="en-US" b="1" dirty="0" smtClean="0"/>
              <a:t>Boredom</a:t>
            </a:r>
            <a:r>
              <a:rPr lang="en-US" dirty="0" smtClean="0"/>
              <a:t>:  When do students tend to tune out?</a:t>
            </a:r>
            <a:endParaRPr lang="en-US" dirty="0"/>
          </a:p>
          <a:p>
            <a:pPr lvl="1"/>
            <a:endParaRPr lang="en-US" dirty="0" smtClean="0"/>
          </a:p>
          <a:p>
            <a:pPr lvl="1"/>
            <a:endParaRPr lang="en-US" dirty="0"/>
          </a:p>
        </p:txBody>
      </p:sp>
      <p:sp>
        <p:nvSpPr>
          <p:cNvPr id="3" name="Title 2"/>
          <p:cNvSpPr>
            <a:spLocks noGrp="1"/>
          </p:cNvSpPr>
          <p:nvPr>
            <p:ph type="title"/>
          </p:nvPr>
        </p:nvSpPr>
        <p:spPr/>
        <p:txBody>
          <a:bodyPr/>
          <a:lstStyle/>
          <a:p>
            <a:r>
              <a:rPr lang="en-US" dirty="0" smtClean="0"/>
              <a:t>What Should be Flipped?</a:t>
            </a:r>
            <a:endParaRPr lang="en-US" dirty="0"/>
          </a:p>
        </p:txBody>
      </p:sp>
    </p:spTree>
    <p:extLst>
      <p:ext uri="{BB962C8B-B14F-4D97-AF65-F5344CB8AC3E}">
        <p14:creationId xmlns:p14="http://schemas.microsoft.com/office/powerpoint/2010/main" val="2152228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Start </a:t>
            </a:r>
            <a:r>
              <a:rPr lang="en-US" dirty="0"/>
              <a:t>with the questions, not the </a:t>
            </a:r>
            <a:r>
              <a:rPr lang="en-US" dirty="0" smtClean="0"/>
              <a:t>lecture.</a:t>
            </a:r>
          </a:p>
          <a:p>
            <a:r>
              <a:rPr lang="en-US" dirty="0"/>
              <a:t>Create multiple approaches to understanding key ideas or </a:t>
            </a:r>
            <a:r>
              <a:rPr lang="en-US" dirty="0" smtClean="0"/>
              <a:t>concepts</a:t>
            </a:r>
            <a:endParaRPr lang="en-US" dirty="0"/>
          </a:p>
          <a:p>
            <a:r>
              <a:rPr lang="en-US" dirty="0" smtClean="0"/>
              <a:t>Create </a:t>
            </a:r>
            <a:r>
              <a:rPr lang="en-US" dirty="0"/>
              <a:t>situations that challenge students to investigate in order to answer their own </a:t>
            </a:r>
            <a:r>
              <a:rPr lang="en-US" dirty="0" smtClean="0"/>
              <a:t>questions</a:t>
            </a:r>
          </a:p>
          <a:p>
            <a:r>
              <a:rPr lang="en-US" dirty="0" smtClean="0"/>
              <a:t>Create space </a:t>
            </a:r>
            <a:r>
              <a:rPr lang="en-US" dirty="0"/>
              <a:t>to imagine, practice, </a:t>
            </a:r>
            <a:r>
              <a:rPr lang="en-US" dirty="0" smtClean="0"/>
              <a:t>and struggle </a:t>
            </a:r>
            <a:r>
              <a:rPr lang="en-US" dirty="0"/>
              <a:t>so they become invested in the problem.</a:t>
            </a:r>
          </a:p>
        </p:txBody>
      </p:sp>
      <p:sp>
        <p:nvSpPr>
          <p:cNvPr id="3" name="Title 2"/>
          <p:cNvSpPr>
            <a:spLocks noGrp="1"/>
          </p:cNvSpPr>
          <p:nvPr>
            <p:ph type="title"/>
          </p:nvPr>
        </p:nvSpPr>
        <p:spPr/>
        <p:txBody>
          <a:bodyPr/>
          <a:lstStyle/>
          <a:p>
            <a:r>
              <a:rPr lang="en-US" dirty="0" smtClean="0"/>
              <a:t>Strategies When Flipping Material</a:t>
            </a:r>
            <a:endParaRPr lang="en-US" dirty="0"/>
          </a:p>
        </p:txBody>
      </p:sp>
    </p:spTree>
    <p:extLst>
      <p:ext uri="{BB962C8B-B14F-4D97-AF65-F5344CB8AC3E}">
        <p14:creationId xmlns:p14="http://schemas.microsoft.com/office/powerpoint/2010/main" val="35074949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5071872"/>
          </a:xfrm>
        </p:spPr>
        <p:txBody>
          <a:bodyPr>
            <a:normAutofit fontScale="92500" lnSpcReduction="20000"/>
          </a:bodyPr>
          <a:lstStyle/>
          <a:p>
            <a:r>
              <a:rPr lang="en-US" dirty="0" smtClean="0"/>
              <a:t>After watching the video, answer the following questions on blackboard.</a:t>
            </a:r>
          </a:p>
          <a:p>
            <a:pPr lvl="1"/>
            <a:r>
              <a:rPr lang="en-US" dirty="0"/>
              <a:t>What </a:t>
            </a:r>
            <a:r>
              <a:rPr lang="en-US" dirty="0" smtClean="0"/>
              <a:t>were </a:t>
            </a:r>
            <a:r>
              <a:rPr lang="en-US" dirty="0"/>
              <a:t>the main </a:t>
            </a:r>
            <a:r>
              <a:rPr lang="en-US" dirty="0" smtClean="0"/>
              <a:t>points </a:t>
            </a:r>
            <a:r>
              <a:rPr lang="en-US" dirty="0"/>
              <a:t>of the presentation?</a:t>
            </a:r>
          </a:p>
          <a:p>
            <a:pPr lvl="1"/>
            <a:r>
              <a:rPr lang="en-US" dirty="0"/>
              <a:t>How is this presentation relevant to today’s </a:t>
            </a:r>
            <a:r>
              <a:rPr lang="en-US" dirty="0" smtClean="0"/>
              <a:t>society? </a:t>
            </a:r>
            <a:endParaRPr lang="en-US" dirty="0"/>
          </a:p>
          <a:p>
            <a:pPr lvl="1"/>
            <a:r>
              <a:rPr lang="en-US" dirty="0"/>
              <a:t>Provide an argument for or against the main </a:t>
            </a:r>
            <a:r>
              <a:rPr lang="en-US" dirty="0" smtClean="0"/>
              <a:t>points </a:t>
            </a:r>
            <a:r>
              <a:rPr lang="en-US" dirty="0"/>
              <a:t>of the presentation. References are helpful, but not required</a:t>
            </a:r>
            <a:r>
              <a:rPr lang="en-US" dirty="0" smtClean="0"/>
              <a:t>.</a:t>
            </a:r>
          </a:p>
          <a:p>
            <a:r>
              <a:rPr lang="en-US" dirty="0"/>
              <a:t>A few responses were randomly selected </a:t>
            </a:r>
            <a:r>
              <a:rPr lang="en-US" dirty="0" smtClean="0"/>
              <a:t>and peers evaluate their answers:</a:t>
            </a:r>
            <a:endParaRPr lang="en-US" dirty="0"/>
          </a:p>
          <a:p>
            <a:pPr lvl="1"/>
            <a:r>
              <a:rPr lang="en-US" dirty="0" smtClean="0"/>
              <a:t>Did </a:t>
            </a:r>
            <a:r>
              <a:rPr lang="en-US" dirty="0"/>
              <a:t>the in-class presenter demonstrate a clear understanding of the presentation</a:t>
            </a:r>
            <a:r>
              <a:rPr lang="en-US" dirty="0" smtClean="0"/>
              <a:t>?</a:t>
            </a:r>
            <a:endParaRPr lang="en-US" dirty="0"/>
          </a:p>
          <a:p>
            <a:pPr lvl="1"/>
            <a:r>
              <a:rPr lang="en-US" dirty="0" smtClean="0"/>
              <a:t>How </a:t>
            </a:r>
            <a:r>
              <a:rPr lang="en-US" dirty="0"/>
              <a:t>strong was their argument for or against the presentation? </a:t>
            </a:r>
            <a:endParaRPr lang="en-US" dirty="0" smtClean="0"/>
          </a:p>
          <a:p>
            <a:r>
              <a:rPr lang="en-US" dirty="0" smtClean="0"/>
              <a:t>50% of grade depends on completing quizzes, 50% is based on one randomly selected presentation.</a:t>
            </a:r>
            <a:endParaRPr lang="en-US" dirty="0"/>
          </a:p>
          <a:p>
            <a:pPr lvl="1"/>
            <a:endParaRPr lang="en-US" dirty="0" smtClean="0"/>
          </a:p>
        </p:txBody>
      </p:sp>
      <p:sp>
        <p:nvSpPr>
          <p:cNvPr id="5" name="Title 2"/>
          <p:cNvSpPr>
            <a:spLocks noGrp="1"/>
          </p:cNvSpPr>
          <p:nvPr>
            <p:ph type="title"/>
          </p:nvPr>
        </p:nvSpPr>
        <p:spPr>
          <a:xfrm>
            <a:off x="457200" y="274638"/>
            <a:ext cx="8229600" cy="1143000"/>
          </a:xfrm>
        </p:spPr>
        <p:txBody>
          <a:bodyPr/>
          <a:lstStyle/>
          <a:p>
            <a:r>
              <a:rPr lang="en-US" dirty="0" smtClean="0"/>
              <a:t>Flipped Example: Videos</a:t>
            </a:r>
            <a:endParaRPr lang="en-US" dirty="0"/>
          </a:p>
        </p:txBody>
      </p:sp>
    </p:spTree>
    <p:extLst>
      <p:ext uri="{BB962C8B-B14F-4D97-AF65-F5344CB8AC3E}">
        <p14:creationId xmlns:p14="http://schemas.microsoft.com/office/powerpoint/2010/main" val="20204958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To demonstrate that statistics </a:t>
            </a:r>
            <a:r>
              <a:rPr lang="en-US" dirty="0"/>
              <a:t>is important in every field (quantitative reasoning is a useful tool for every </a:t>
            </a:r>
            <a:r>
              <a:rPr lang="en-US" dirty="0" smtClean="0"/>
              <a:t>discipline), students </a:t>
            </a:r>
            <a:r>
              <a:rPr lang="en-US" dirty="0"/>
              <a:t>watch a video and argue the point instead of </a:t>
            </a:r>
            <a:r>
              <a:rPr lang="en-US" dirty="0" smtClean="0"/>
              <a:t>me lecturing about </a:t>
            </a:r>
            <a:r>
              <a:rPr lang="en-US" dirty="0"/>
              <a:t>the </a:t>
            </a:r>
            <a:r>
              <a:rPr lang="en-US" dirty="0" smtClean="0"/>
              <a:t>idea:</a:t>
            </a:r>
          </a:p>
          <a:p>
            <a:pPr lvl="1"/>
            <a:r>
              <a:rPr lang="en-US" dirty="0" smtClean="0"/>
              <a:t>Hans </a:t>
            </a:r>
            <a:r>
              <a:rPr lang="en-US" dirty="0" err="1" smtClean="0"/>
              <a:t>Rosling</a:t>
            </a:r>
            <a:r>
              <a:rPr lang="en-US" dirty="0" smtClean="0"/>
              <a:t>: </a:t>
            </a:r>
            <a:r>
              <a:rPr lang="en-US" dirty="0"/>
              <a:t>Shows the Best Stats You’ve Ever </a:t>
            </a:r>
            <a:r>
              <a:rPr lang="en-US" dirty="0" smtClean="0"/>
              <a:t>Seen</a:t>
            </a:r>
          </a:p>
          <a:p>
            <a:pPr lvl="1"/>
            <a:r>
              <a:rPr lang="en-US" dirty="0" smtClean="0"/>
              <a:t>Arthur Benjamin</a:t>
            </a:r>
            <a:r>
              <a:rPr lang="en-US" dirty="0"/>
              <a:t>:</a:t>
            </a:r>
            <a:r>
              <a:rPr lang="en-US" dirty="0" smtClean="0"/>
              <a:t> Formula </a:t>
            </a:r>
            <a:r>
              <a:rPr lang="en-US" dirty="0"/>
              <a:t>for changing math </a:t>
            </a:r>
            <a:r>
              <a:rPr lang="en-US" dirty="0" smtClean="0"/>
              <a:t>education</a:t>
            </a:r>
          </a:p>
          <a:p>
            <a:pPr lvl="1"/>
            <a:r>
              <a:rPr lang="en-US" dirty="0" err="1" smtClean="0"/>
              <a:t>TEDxSwarthmore</a:t>
            </a:r>
            <a:r>
              <a:rPr lang="en-US" dirty="0" smtClean="0"/>
              <a:t>: Steve </a:t>
            </a:r>
            <a:r>
              <a:rPr lang="en-US" dirty="0"/>
              <a:t>Wang - 180 </a:t>
            </a:r>
            <a:r>
              <a:rPr lang="en-US" dirty="0" smtClean="0"/>
              <a:t>Degrees</a:t>
            </a:r>
          </a:p>
          <a:p>
            <a:pPr lvl="1"/>
            <a:r>
              <a:rPr lang="en-US" dirty="0" smtClean="0"/>
              <a:t>Esther </a:t>
            </a:r>
            <a:r>
              <a:rPr lang="en-US" dirty="0" err="1"/>
              <a:t>Duflo</a:t>
            </a:r>
            <a:r>
              <a:rPr lang="en-US" dirty="0"/>
              <a:t>: Social experiments to fight poverty</a:t>
            </a:r>
          </a:p>
          <a:p>
            <a:endParaRPr lang="en-US" dirty="0" smtClean="0"/>
          </a:p>
        </p:txBody>
      </p:sp>
      <p:sp>
        <p:nvSpPr>
          <p:cNvPr id="6" name="Title 2"/>
          <p:cNvSpPr>
            <a:spLocks noGrp="1"/>
          </p:cNvSpPr>
          <p:nvPr>
            <p:ph type="title"/>
          </p:nvPr>
        </p:nvSpPr>
        <p:spPr>
          <a:xfrm>
            <a:off x="457200" y="274638"/>
            <a:ext cx="8229600" cy="1143000"/>
          </a:xfrm>
        </p:spPr>
        <p:txBody>
          <a:bodyPr/>
          <a:lstStyle/>
          <a:p>
            <a:r>
              <a:rPr lang="en-US" dirty="0" smtClean="0"/>
              <a:t>Flipped Example: Videos</a:t>
            </a:r>
            <a:endParaRPr lang="en-US" dirty="0"/>
          </a:p>
        </p:txBody>
      </p:sp>
    </p:spTree>
    <p:extLst>
      <p:ext uri="{BB962C8B-B14F-4D97-AF65-F5344CB8AC3E}">
        <p14:creationId xmlns:p14="http://schemas.microsoft.com/office/powerpoint/2010/main" val="7802849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953000"/>
          </a:xfrm>
        </p:spPr>
        <p:txBody>
          <a:bodyPr>
            <a:normAutofit fontScale="85000" lnSpcReduction="10000"/>
          </a:bodyPr>
          <a:lstStyle/>
          <a:p>
            <a:r>
              <a:rPr lang="en-US" dirty="0" smtClean="0"/>
              <a:t>Students </a:t>
            </a:r>
            <a:r>
              <a:rPr lang="en-US" dirty="0"/>
              <a:t>read the initial 3-5 page case study, conduct </a:t>
            </a:r>
            <a:r>
              <a:rPr lang="en-US" dirty="0" smtClean="0"/>
              <a:t>a simple analysis </a:t>
            </a:r>
            <a:r>
              <a:rPr lang="en-US" dirty="0"/>
              <a:t>and answer preliminary questions before </a:t>
            </a:r>
            <a:r>
              <a:rPr lang="en-US" dirty="0" smtClean="0"/>
              <a:t>class.</a:t>
            </a:r>
          </a:p>
          <a:p>
            <a:pPr lvl="1"/>
            <a:r>
              <a:rPr lang="en-US" dirty="0" smtClean="0"/>
              <a:t>Detailed software </a:t>
            </a:r>
            <a:r>
              <a:rPr lang="en-US" dirty="0"/>
              <a:t>instructions </a:t>
            </a:r>
            <a:r>
              <a:rPr lang="en-US" dirty="0" smtClean="0"/>
              <a:t>provided</a:t>
            </a:r>
          </a:p>
          <a:p>
            <a:pPr lvl="1"/>
            <a:r>
              <a:rPr lang="en-US" dirty="0"/>
              <a:t>S</a:t>
            </a:r>
            <a:r>
              <a:rPr lang="en-US" dirty="0" smtClean="0"/>
              <a:t>tudents </a:t>
            </a:r>
            <a:r>
              <a:rPr lang="en-US" dirty="0"/>
              <a:t>come to class wanting to know how to find the </a:t>
            </a:r>
            <a:r>
              <a:rPr lang="en-US" dirty="0" smtClean="0"/>
              <a:t>answer</a:t>
            </a:r>
          </a:p>
          <a:p>
            <a:pPr lvl="1"/>
            <a:r>
              <a:rPr lang="en-US" dirty="0" smtClean="0"/>
              <a:t>Class </a:t>
            </a:r>
            <a:r>
              <a:rPr lang="en-US" dirty="0"/>
              <a:t>time is used to interpret and discuss the statistical </a:t>
            </a:r>
            <a:r>
              <a:rPr lang="en-US" dirty="0" smtClean="0"/>
              <a:t>results</a:t>
            </a:r>
            <a:endParaRPr lang="en-US" dirty="0"/>
          </a:p>
          <a:p>
            <a:r>
              <a:rPr lang="en-US" dirty="0" smtClean="0"/>
              <a:t>Give </a:t>
            </a:r>
            <a:r>
              <a:rPr lang="en-US" dirty="0"/>
              <a:t>students an opportunity to modify the research question; they get to ask questions they care </a:t>
            </a:r>
            <a:r>
              <a:rPr lang="en-US" dirty="0" smtClean="0"/>
              <a:t>about </a:t>
            </a:r>
          </a:p>
          <a:p>
            <a:pPr lvl="1"/>
            <a:r>
              <a:rPr lang="en-US" dirty="0" smtClean="0"/>
              <a:t>When </a:t>
            </a:r>
            <a:r>
              <a:rPr lang="en-US" dirty="0"/>
              <a:t>students have input into the research process and the outcome is not known a priori to either the students or the instructors, the study becomes real to the students in very new </a:t>
            </a:r>
            <a:r>
              <a:rPr lang="en-US" dirty="0" smtClean="0"/>
              <a:t>ways</a:t>
            </a:r>
          </a:p>
          <a:p>
            <a:pPr lvl="1"/>
            <a:r>
              <a:rPr lang="en-US" dirty="0" smtClean="0"/>
              <a:t>This </a:t>
            </a:r>
            <a:r>
              <a:rPr lang="en-US" dirty="0"/>
              <a:t>greater level of investment encourages greater student learning and a passion for knowing how to find a solution to their </a:t>
            </a:r>
            <a:r>
              <a:rPr lang="en-US" dirty="0" smtClean="0"/>
              <a:t>study</a:t>
            </a:r>
            <a:endParaRPr lang="en-US" dirty="0"/>
          </a:p>
        </p:txBody>
      </p:sp>
      <p:sp>
        <p:nvSpPr>
          <p:cNvPr id="3" name="Title 2"/>
          <p:cNvSpPr>
            <a:spLocks noGrp="1"/>
          </p:cNvSpPr>
          <p:nvPr>
            <p:ph type="title"/>
          </p:nvPr>
        </p:nvSpPr>
        <p:spPr/>
        <p:txBody>
          <a:bodyPr/>
          <a:lstStyle/>
          <a:p>
            <a:r>
              <a:rPr lang="en-US" dirty="0" smtClean="0"/>
              <a:t>Flipped Example: Case Studies</a:t>
            </a:r>
            <a:endParaRPr lang="en-US" dirty="0"/>
          </a:p>
        </p:txBody>
      </p:sp>
    </p:spTree>
    <p:extLst>
      <p:ext uri="{BB962C8B-B14F-4D97-AF65-F5344CB8AC3E}">
        <p14:creationId xmlns:p14="http://schemas.microsoft.com/office/powerpoint/2010/main" val="7275540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idx="1"/>
          </p:nvPr>
        </p:nvSpPr>
        <p:spPr/>
        <p:txBody>
          <a:bodyPr/>
          <a:lstStyle/>
          <a:p>
            <a:pPr eaLnBrk="1" hangingPunct="1">
              <a:spcAft>
                <a:spcPts val="0"/>
              </a:spcAft>
            </a:pPr>
            <a:r>
              <a:rPr lang="en-US" dirty="0" smtClean="0"/>
              <a:t>Build a regression model to predict retail price of 2005 General Motors (GM) cars</a:t>
            </a:r>
          </a:p>
          <a:p>
            <a:pPr eaLnBrk="1" hangingPunct="1">
              <a:spcAft>
                <a:spcPts val="0"/>
              </a:spcAft>
            </a:pPr>
            <a:r>
              <a:rPr lang="en-US" dirty="0" smtClean="0"/>
              <a:t>Price = 35738 – 0.22 Mileage      R-</a:t>
            </a:r>
            <a:r>
              <a:rPr lang="en-US" dirty="0" err="1" smtClean="0"/>
              <a:t>Sq</a:t>
            </a:r>
            <a:r>
              <a:rPr lang="en-US" dirty="0" smtClean="0"/>
              <a:t>: 4.1%</a:t>
            </a:r>
          </a:p>
          <a:p>
            <a:pPr eaLnBrk="1" hangingPunct="1">
              <a:spcAft>
                <a:spcPts val="0"/>
              </a:spcAft>
            </a:pPr>
            <a:r>
              <a:rPr lang="en-US" dirty="0" smtClean="0"/>
              <a:t>Slope coefficient (b1): t = -2.95 (p-value = 0.004)</a:t>
            </a:r>
          </a:p>
          <a:p>
            <a:pPr eaLnBrk="1" hangingPunct="1"/>
            <a:endParaRPr lang="en-US" dirty="0" smtClean="0"/>
          </a:p>
          <a:p>
            <a:pPr eaLnBrk="1" hangingPunct="1"/>
            <a:endParaRPr lang="en-US" dirty="0" smtClean="0"/>
          </a:p>
          <a:p>
            <a:pPr eaLnBrk="1" hangingPunct="1"/>
            <a:endParaRPr lang="en-US" dirty="0" smtClean="0"/>
          </a:p>
        </p:txBody>
      </p:sp>
      <p:sp>
        <p:nvSpPr>
          <p:cNvPr id="4" name="TextBox 3"/>
          <p:cNvSpPr txBox="1"/>
          <p:nvPr/>
        </p:nvSpPr>
        <p:spPr>
          <a:xfrm>
            <a:off x="3733800" y="3048000"/>
            <a:ext cx="5349875" cy="3831818"/>
          </a:xfrm>
          <a:prstGeom prst="rect">
            <a:avLst/>
          </a:prstGeom>
          <a:noFill/>
        </p:spPr>
        <p:txBody>
          <a:bodyPr wrap="square">
            <a:spAutoFit/>
          </a:bodyPr>
          <a:lstStyle/>
          <a:p>
            <a:pPr fontAlgn="auto">
              <a:spcBef>
                <a:spcPts val="0"/>
              </a:spcBef>
              <a:spcAft>
                <a:spcPts val="600"/>
              </a:spcAft>
              <a:defRPr/>
            </a:pPr>
            <a:r>
              <a:rPr lang="en-US" b="1" dirty="0">
                <a:solidFill>
                  <a:schemeClr val="tx2">
                    <a:lumMod val="10000"/>
                  </a:schemeClr>
                </a:solidFill>
                <a:latin typeface="+mn-lt"/>
              </a:rPr>
              <a:t>Students answer the following: BEFORE CLASS </a:t>
            </a:r>
          </a:p>
          <a:p>
            <a:pPr fontAlgn="auto">
              <a:spcBef>
                <a:spcPts val="0"/>
              </a:spcBef>
              <a:spcAft>
                <a:spcPts val="600"/>
              </a:spcAft>
              <a:buFont typeface="Wingdings" pitchFamily="2" charset="2"/>
              <a:buChar char="Ø"/>
              <a:defRPr/>
            </a:pPr>
            <a:r>
              <a:rPr lang="en-US" sz="2000" dirty="0">
                <a:solidFill>
                  <a:schemeClr val="tx2">
                    <a:lumMod val="10000"/>
                  </a:schemeClr>
                </a:solidFill>
                <a:latin typeface="+mn-lt"/>
              </a:rPr>
              <a:t> What happens to Price as Mileage increases?</a:t>
            </a:r>
          </a:p>
          <a:p>
            <a:pPr fontAlgn="auto">
              <a:spcBef>
                <a:spcPts val="0"/>
              </a:spcBef>
              <a:spcAft>
                <a:spcPts val="600"/>
              </a:spcAft>
              <a:buFont typeface="Wingdings" pitchFamily="2" charset="2"/>
              <a:buChar char="Ø"/>
              <a:defRPr/>
            </a:pPr>
            <a:r>
              <a:rPr lang="en-US" sz="2000" dirty="0">
                <a:solidFill>
                  <a:schemeClr val="tx2">
                    <a:lumMod val="10000"/>
                  </a:schemeClr>
                </a:solidFill>
                <a:latin typeface="+mn-lt"/>
              </a:rPr>
              <a:t> Since b</a:t>
            </a:r>
            <a:r>
              <a:rPr lang="en-US" sz="2000" baseline="-25000" dirty="0">
                <a:solidFill>
                  <a:schemeClr val="tx2">
                    <a:lumMod val="10000"/>
                  </a:schemeClr>
                </a:solidFill>
                <a:latin typeface="+mn-lt"/>
              </a:rPr>
              <a:t>1</a:t>
            </a:r>
            <a:r>
              <a:rPr lang="en-US" sz="2000" dirty="0">
                <a:solidFill>
                  <a:schemeClr val="tx2">
                    <a:lumMod val="10000"/>
                  </a:schemeClr>
                </a:solidFill>
                <a:latin typeface="+mn-lt"/>
              </a:rPr>
              <a:t> = -0.22 is small can we conclude it is unimportant?</a:t>
            </a:r>
          </a:p>
          <a:p>
            <a:pPr fontAlgn="auto">
              <a:spcBef>
                <a:spcPts val="0"/>
              </a:spcBef>
              <a:spcAft>
                <a:spcPts val="600"/>
              </a:spcAft>
              <a:buFont typeface="Wingdings" pitchFamily="2" charset="2"/>
              <a:buChar char="Ø"/>
              <a:defRPr/>
            </a:pPr>
            <a:r>
              <a:rPr lang="en-US" sz="2000" dirty="0">
                <a:solidFill>
                  <a:schemeClr val="tx2">
                    <a:lumMod val="10000"/>
                  </a:schemeClr>
                </a:solidFill>
                <a:latin typeface="+mn-lt"/>
              </a:rPr>
              <a:t> Does mileage help you predict price? What does the p-value tell you?</a:t>
            </a:r>
          </a:p>
          <a:p>
            <a:pPr fontAlgn="auto">
              <a:spcBef>
                <a:spcPts val="0"/>
              </a:spcBef>
              <a:spcAft>
                <a:spcPts val="600"/>
              </a:spcAft>
              <a:buFont typeface="Wingdings" pitchFamily="2" charset="2"/>
              <a:buChar char="Ø"/>
              <a:defRPr/>
            </a:pPr>
            <a:r>
              <a:rPr lang="en-US" sz="2000" dirty="0">
                <a:solidFill>
                  <a:schemeClr val="tx2">
                    <a:lumMod val="10000"/>
                  </a:schemeClr>
                </a:solidFill>
                <a:latin typeface="+mn-lt"/>
              </a:rPr>
              <a:t> Does mileage help you predict price? What does the R-Sq value tell you?</a:t>
            </a:r>
          </a:p>
          <a:p>
            <a:pPr fontAlgn="auto">
              <a:spcBef>
                <a:spcPts val="0"/>
              </a:spcBef>
              <a:spcAft>
                <a:spcPts val="600"/>
              </a:spcAft>
              <a:buFont typeface="Wingdings" pitchFamily="2" charset="2"/>
              <a:buChar char="Ø"/>
              <a:defRPr/>
            </a:pPr>
            <a:r>
              <a:rPr lang="en-US" sz="2000" dirty="0">
                <a:solidFill>
                  <a:schemeClr val="tx2">
                    <a:lumMod val="10000"/>
                  </a:schemeClr>
                </a:solidFill>
                <a:latin typeface="+mn-lt"/>
              </a:rPr>
              <a:t> Are there outliers or influential observations?</a:t>
            </a:r>
            <a:endParaRPr lang="en-US" dirty="0">
              <a:solidFill>
                <a:srgbClr val="002060"/>
              </a:solidFill>
              <a:latin typeface="+mn-lt"/>
            </a:endParaRPr>
          </a:p>
        </p:txBody>
      </p:sp>
      <p:pic>
        <p:nvPicPr>
          <p:cNvPr id="5125" name="Picture 2"/>
          <p:cNvPicPr>
            <a:picLocks noChangeAspect="1" noChangeArrowheads="1"/>
          </p:cNvPicPr>
          <p:nvPr/>
        </p:nvPicPr>
        <p:blipFill>
          <a:blip r:embed="rId2">
            <a:extLst>
              <a:ext uri="{28A0092B-C50C-407E-A947-70E740481C1C}">
                <a14:useLocalDpi xmlns:a14="http://schemas.microsoft.com/office/drawing/2010/main" val="0"/>
              </a:ext>
            </a:extLst>
          </a:blip>
          <a:srcRect l="1389" t="2083" r="26389" b="4167"/>
          <a:stretch>
            <a:fillRect/>
          </a:stretch>
        </p:blipFill>
        <p:spPr bwMode="auto">
          <a:xfrm>
            <a:off x="0" y="3124200"/>
            <a:ext cx="3810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2"/>
          <p:cNvSpPr>
            <a:spLocks noGrp="1"/>
          </p:cNvSpPr>
          <p:nvPr>
            <p:ph type="title"/>
          </p:nvPr>
        </p:nvSpPr>
        <p:spPr>
          <a:xfrm>
            <a:off x="457200" y="274638"/>
            <a:ext cx="8229600" cy="1143000"/>
          </a:xfrm>
        </p:spPr>
        <p:txBody>
          <a:bodyPr/>
          <a:lstStyle/>
          <a:p>
            <a:r>
              <a:rPr lang="en-US" dirty="0" smtClean="0"/>
              <a:t>Flipped Example: Case Studies</a:t>
            </a:r>
            <a:endParaRPr lang="en-US" dirty="0"/>
          </a:p>
        </p:txBody>
      </p:sp>
    </p:spTree>
    <p:extLst>
      <p:ext uri="{BB962C8B-B14F-4D97-AF65-F5344CB8AC3E}">
        <p14:creationId xmlns:p14="http://schemas.microsoft.com/office/powerpoint/2010/main" val="13555153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2000"/>
                                        <p:tgtEl>
                                          <p:spTgt spid="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2000"/>
                                        <p:tgtEl>
                                          <p:spTgt spid="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2000"/>
                                        <p:tgtEl>
                                          <p:spTgt spid="4">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2000"/>
                                        <p:tgtEl>
                                          <p:spTgt spid="4">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2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493</TotalTime>
  <Words>830</Words>
  <Application>Microsoft Office PowerPoint</Application>
  <PresentationFormat>On-screen Show (4:3)</PresentationFormat>
  <Paragraphs>69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How do you decide what should be flipped?</vt:lpstr>
      <vt:lpstr>The primary reason for flipping course material is to:</vt:lpstr>
      <vt:lpstr>What Should be Flipped?</vt:lpstr>
      <vt:lpstr>What Should be Flipped?</vt:lpstr>
      <vt:lpstr>Strategies When Flipping Material</vt:lpstr>
      <vt:lpstr>Flipped Example: Videos</vt:lpstr>
      <vt:lpstr>Flipped Example: Videos</vt:lpstr>
      <vt:lpstr>Flipped Example: Case Studies</vt:lpstr>
      <vt:lpstr>Flipped Example: Case Studies</vt:lpstr>
      <vt:lpstr>Flipped Example: Case Studies</vt:lpstr>
      <vt:lpstr>When flipping doesn’t work</vt:lpstr>
      <vt:lpstr>PowerPoint Presentation</vt:lpstr>
    </vt:vector>
  </TitlesOfParts>
  <Company>Grinnell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Kuiper, Shonda</dc:creator>
  <cp:lastModifiedBy>Michael A. Posner</cp:lastModifiedBy>
  <cp:revision>20</cp:revision>
  <dcterms:created xsi:type="dcterms:W3CDTF">2013-05-07T15:32:37Z</dcterms:created>
  <dcterms:modified xsi:type="dcterms:W3CDTF">2013-05-17T20:09:40Z</dcterms:modified>
</cp:coreProperties>
</file>