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activeX/activeX1.xml" ContentType="application/vnd.ms-office.activeX+xml"/>
  <Override PartName="/ppt/activeX/activeX2.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7" r:id="rId3"/>
    <p:sldId id="269" r:id="rId4"/>
    <p:sldId id="268" r:id="rId5"/>
    <p:sldId id="262" r:id="rId6"/>
    <p:sldId id="263" r:id="rId7"/>
    <p:sldId id="265" r:id="rId8"/>
    <p:sldId id="264" r:id="rId9"/>
    <p:sldId id="266" r:id="rId10"/>
    <p:sldId id="260" r:id="rId11"/>
    <p:sldId id="258" r:id="rId12"/>
    <p:sldId id="259" r:id="rId13"/>
    <p:sldId id="25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290" y="-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PowerPoint_TitleSlide.jpg"/>
          <p:cNvPicPr>
            <a:picLocks noChangeAspect="1"/>
          </p:cNvPicPr>
          <p:nvPr/>
        </p:nvPicPr>
        <p:blipFill>
          <a:blip r:embed="rId2"/>
          <a:stretch>
            <a:fillRect/>
          </a:stretch>
        </p:blipFill>
        <p:spPr>
          <a:xfrm>
            <a:off x="-3704" y="8410"/>
            <a:ext cx="9147704" cy="6858837"/>
          </a:xfrm>
          <a:prstGeom prst="rect">
            <a:avLst/>
          </a:prstGeom>
        </p:spPr>
      </p:pic>
      <p:sp>
        <p:nvSpPr>
          <p:cNvPr id="2" name="Title 1"/>
          <p:cNvSpPr>
            <a:spLocks noGrp="1"/>
          </p:cNvSpPr>
          <p:nvPr>
            <p:ph type="ctrTitle"/>
          </p:nvPr>
        </p:nvSpPr>
        <p:spPr>
          <a:xfrm>
            <a:off x="228600" y="1752600"/>
            <a:ext cx="8686800" cy="1470025"/>
          </a:xfrm>
        </p:spPr>
        <p:txBody>
          <a:bodyPr>
            <a:normAutofit/>
          </a:bodyPr>
          <a:lstStyle>
            <a:lvl1pPr algn="l">
              <a:defRPr sz="3600" b="1" cap="all" baseline="0">
                <a:solidFill>
                  <a:schemeClr val="bg1"/>
                </a:solidFill>
                <a:latin typeface="Arial" pitchFamily="34" charset="0"/>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276600"/>
            <a:ext cx="8686800" cy="1066800"/>
          </a:xfrm>
        </p:spPr>
        <p:txBody>
          <a:bodyPr>
            <a:normAutofit/>
          </a:bodyPr>
          <a:lstStyle>
            <a:lvl1pPr marL="0" indent="0" algn="l">
              <a:buNone/>
              <a:defRPr sz="2200" baseline="0">
                <a:solidFill>
                  <a:schemeClr val="bg1"/>
                </a:solidFill>
                <a:latin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a:xfrm>
            <a:off x="6781800" y="6356350"/>
            <a:ext cx="2133600" cy="365125"/>
          </a:xfrm>
        </p:spPr>
        <p:txBody>
          <a:bodyPr/>
          <a:lstStyle>
            <a:lvl1pPr>
              <a:defRPr>
                <a:solidFill>
                  <a:schemeClr val="bg1"/>
                </a:solidFill>
              </a:defRPr>
            </a:lvl1pPr>
          </a:lstStyle>
          <a:p>
            <a:fld id="{6BD2E126-8DE9-423D-8FCD-C76DE9D3413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2" descr="PowerPoint_TextSlide.jpg"/>
          <p:cNvPicPr>
            <a:picLocks noChangeAspect="1"/>
          </p:cNvPicPr>
          <p:nvPr/>
        </p:nvPicPr>
        <p:blipFill>
          <a:blip r:embed="rId2"/>
          <a:srcRect/>
          <a:stretch>
            <a:fillRect/>
          </a:stretch>
        </p:blipFill>
        <p:spPr bwMode="auto">
          <a:xfrm>
            <a:off x="-7938" y="-88900"/>
            <a:ext cx="9259888" cy="6946900"/>
          </a:xfrm>
          <a:prstGeom prst="rect">
            <a:avLst/>
          </a:prstGeom>
          <a:noFill/>
          <a:ln w="9525">
            <a:noFill/>
            <a:miter lim="800000"/>
            <a:headEnd/>
            <a:tailEnd/>
          </a:ln>
        </p:spPr>
      </p:pic>
      <p:sp>
        <p:nvSpPr>
          <p:cNvPr id="2" name="Title 1"/>
          <p:cNvSpPr>
            <a:spLocks noGrp="1"/>
          </p:cNvSpPr>
          <p:nvPr>
            <p:ph type="title"/>
          </p:nvPr>
        </p:nvSpPr>
        <p:spPr>
          <a:xfrm>
            <a:off x="457200" y="0"/>
            <a:ext cx="8229600" cy="838200"/>
          </a:xfrm>
        </p:spPr>
        <p:txBody>
          <a:bodyPr>
            <a:normAutofit/>
          </a:bodyPr>
          <a:lstStyle>
            <a:lvl1pPr algn="l">
              <a:defRPr sz="2500" b="1" cap="all" baseline="0">
                <a:solidFill>
                  <a:schemeClr val="bg1"/>
                </a:solidFill>
                <a:latin typeface="Arial" pitchFamily="34" charset="0"/>
                <a:cs typeface="Arial" pitchFamily="34" charset="0"/>
              </a:defRPr>
            </a:lvl1pPr>
          </a:lstStyle>
          <a:p>
            <a:r>
              <a:rPr lang="en-US" smtClean="0"/>
              <a:t>Click to edit Master title style</a:t>
            </a:r>
            <a:endParaRPr lang="en-US" dirty="0"/>
          </a:p>
        </p:txBody>
      </p:sp>
      <p:sp>
        <p:nvSpPr>
          <p:cNvPr id="4" name="Slide Number Placeholder 3"/>
          <p:cNvSpPr>
            <a:spLocks noGrp="1"/>
          </p:cNvSpPr>
          <p:nvPr>
            <p:ph type="sldNum" sz="quarter" idx="12"/>
          </p:nvPr>
        </p:nvSpPr>
        <p:spPr>
          <a:xfrm>
            <a:off x="6553200" y="6356350"/>
            <a:ext cx="2133600" cy="365125"/>
          </a:xfrm>
        </p:spPr>
        <p:txBody>
          <a:bodyPr/>
          <a:lstStyle>
            <a:lvl1pPr>
              <a:defRPr>
                <a:solidFill>
                  <a:schemeClr val="bg1"/>
                </a:solidFill>
              </a:defRPr>
            </a:lvl1pPr>
          </a:lstStyle>
          <a:p>
            <a:fld id="{6BD2E126-8DE9-423D-8FCD-C76DE9D3413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2" descr="PowerPoint_TextSlide.jpg"/>
          <p:cNvPicPr>
            <a:picLocks noChangeAspect="1"/>
          </p:cNvPicPr>
          <p:nvPr/>
        </p:nvPicPr>
        <p:blipFill>
          <a:blip r:embed="rId2"/>
          <a:srcRect/>
          <a:stretch>
            <a:fillRect/>
          </a:stretch>
        </p:blipFill>
        <p:spPr bwMode="auto">
          <a:xfrm>
            <a:off x="-7938" y="-88900"/>
            <a:ext cx="9259888" cy="69469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lvl1pPr>
              <a:defRPr>
                <a:solidFill>
                  <a:schemeClr val="bg1"/>
                </a:solidFill>
              </a:defRPr>
            </a:lvl1pPr>
          </a:lstStyle>
          <a:p>
            <a:fld id="{6BD2E126-8DE9-423D-8FCD-C76DE9D3413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2" descr="PowerPoint_TextSlide.jpg"/>
          <p:cNvPicPr>
            <a:picLocks noChangeAspect="1"/>
          </p:cNvPicPr>
          <p:nvPr/>
        </p:nvPicPr>
        <p:blipFill>
          <a:blip r:embed="rId2"/>
          <a:srcRect/>
          <a:stretch>
            <a:fillRect/>
          </a:stretch>
        </p:blipFill>
        <p:spPr bwMode="auto">
          <a:xfrm>
            <a:off x="-7938" y="-88900"/>
            <a:ext cx="9259888" cy="6946900"/>
          </a:xfrm>
          <a:prstGeom prst="rect">
            <a:avLst/>
          </a:prstGeom>
          <a:noFill/>
          <a:ln w="9525">
            <a:noFill/>
            <a:miter lim="800000"/>
            <a:headEnd/>
            <a:tailEnd/>
          </a:ln>
        </p:spPr>
      </p:pic>
      <p:sp>
        <p:nvSpPr>
          <p:cNvPr id="2" name="Title 1"/>
          <p:cNvSpPr>
            <a:spLocks noGrp="1"/>
          </p:cNvSpPr>
          <p:nvPr>
            <p:ph type="title"/>
          </p:nvPr>
        </p:nvSpPr>
        <p:spPr>
          <a:xfrm>
            <a:off x="457200" y="0"/>
            <a:ext cx="8229600" cy="762000"/>
          </a:xfrm>
        </p:spPr>
        <p:txBody>
          <a:bodyPr anchor="ctr">
            <a:normAutofit/>
          </a:bodyPr>
          <a:lstStyle>
            <a:lvl1pPr algn="l">
              <a:defRPr sz="2500" b="1" cap="all" baseline="0">
                <a:solidFill>
                  <a:schemeClr val="bg1"/>
                </a:solidFill>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066801"/>
            <a:ext cx="5111750" cy="4724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066800"/>
            <a:ext cx="3008313" cy="47244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3"/>
          <p:cNvSpPr>
            <a:spLocks noGrp="1"/>
          </p:cNvSpPr>
          <p:nvPr>
            <p:ph type="sldNum" sz="quarter" idx="12"/>
          </p:nvPr>
        </p:nvSpPr>
        <p:spPr>
          <a:xfrm>
            <a:off x="6553200" y="6356350"/>
            <a:ext cx="2133600" cy="365125"/>
          </a:xfrm>
        </p:spPr>
        <p:txBody>
          <a:bodyPr/>
          <a:lstStyle>
            <a:lvl1pPr>
              <a:defRPr>
                <a:solidFill>
                  <a:schemeClr val="bg1"/>
                </a:solidFill>
              </a:defRPr>
            </a:lvl1pPr>
          </a:lstStyle>
          <a:p>
            <a:fld id="{6BD2E126-8DE9-423D-8FCD-C76DE9D34135}"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2" descr="PowerPoint_TextSlide.jpg"/>
          <p:cNvPicPr>
            <a:picLocks noChangeAspect="1"/>
          </p:cNvPicPr>
          <p:nvPr/>
        </p:nvPicPr>
        <p:blipFill>
          <a:blip r:embed="rId2"/>
          <a:srcRect/>
          <a:stretch>
            <a:fillRect/>
          </a:stretch>
        </p:blipFill>
        <p:spPr bwMode="auto">
          <a:xfrm>
            <a:off x="-7938" y="-88900"/>
            <a:ext cx="9259888" cy="6946900"/>
          </a:xfrm>
          <a:prstGeom prst="rect">
            <a:avLst/>
          </a:prstGeom>
          <a:noFill/>
          <a:ln w="9525">
            <a:noFill/>
            <a:miter lim="800000"/>
            <a:headEnd/>
            <a:tailEnd/>
          </a:ln>
        </p:spPr>
      </p:pic>
      <p:sp>
        <p:nvSpPr>
          <p:cNvPr id="9" name="Rectangle 8"/>
          <p:cNvSpPr/>
          <p:nvPr/>
        </p:nvSpPr>
        <p:spPr>
          <a:xfrm flipV="1">
            <a:off x="0" y="-76200"/>
            <a:ext cx="9220200" cy="5943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500062"/>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6BD2E126-8DE9-423D-8FCD-C76DE9D3413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2" descr="PowerPoint_TextSlide.jpg"/>
          <p:cNvPicPr>
            <a:picLocks noChangeAspect="1"/>
          </p:cNvPicPr>
          <p:nvPr/>
        </p:nvPicPr>
        <p:blipFill>
          <a:blip r:embed="rId2"/>
          <a:srcRect/>
          <a:stretch>
            <a:fillRect/>
          </a:stretch>
        </p:blipFill>
        <p:spPr bwMode="auto">
          <a:xfrm>
            <a:off x="-7938" y="-88900"/>
            <a:ext cx="9259888" cy="6946900"/>
          </a:xfrm>
          <a:prstGeom prst="rect">
            <a:avLst/>
          </a:prstGeom>
          <a:noFill/>
          <a:ln w="9525">
            <a:noFill/>
            <a:miter lim="800000"/>
            <a:headEnd/>
            <a:tailEnd/>
          </a:ln>
        </p:spPr>
      </p:pic>
      <p:sp>
        <p:nvSpPr>
          <p:cNvPr id="2" name="Title 1"/>
          <p:cNvSpPr>
            <a:spLocks noGrp="1"/>
          </p:cNvSpPr>
          <p:nvPr>
            <p:ph type="title"/>
          </p:nvPr>
        </p:nvSpPr>
        <p:spPr>
          <a:xfrm>
            <a:off x="457200" y="0"/>
            <a:ext cx="8229600" cy="762000"/>
          </a:xfrm>
        </p:spPr>
        <p:txBody>
          <a:bodyPr>
            <a:normAutofit/>
          </a:bodyPr>
          <a:lstStyle>
            <a:lvl1pPr algn="l">
              <a:defRPr sz="2500" b="1" cap="all" baseline="0">
                <a:solidFill>
                  <a:schemeClr val="bg1"/>
                </a:solidFill>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219200"/>
            <a:ext cx="8229600" cy="4572001"/>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BD2E126-8DE9-423D-8FCD-C76DE9D3413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Content Donahue photo">
    <p:spTree>
      <p:nvGrpSpPr>
        <p:cNvPr id="1" name=""/>
        <p:cNvGrpSpPr/>
        <p:nvPr/>
      </p:nvGrpSpPr>
      <p:grpSpPr>
        <a:xfrm>
          <a:off x="0" y="0"/>
          <a:ext cx="0" cy="0"/>
          <a:chOff x="0" y="0"/>
          <a:chExt cx="0" cy="0"/>
        </a:xfrm>
      </p:grpSpPr>
      <p:pic>
        <p:nvPicPr>
          <p:cNvPr id="8" name="Picture 2" descr="PowerPoint_TextSlide.jpg"/>
          <p:cNvPicPr>
            <a:picLocks noChangeAspect="1"/>
          </p:cNvPicPr>
          <p:nvPr/>
        </p:nvPicPr>
        <p:blipFill>
          <a:blip r:embed="rId2"/>
          <a:srcRect/>
          <a:stretch>
            <a:fillRect/>
          </a:stretch>
        </p:blipFill>
        <p:spPr bwMode="auto">
          <a:xfrm>
            <a:off x="-7938" y="-88900"/>
            <a:ext cx="9259888" cy="6946900"/>
          </a:xfrm>
          <a:prstGeom prst="rect">
            <a:avLst/>
          </a:prstGeom>
          <a:noFill/>
          <a:ln w="9525">
            <a:noFill/>
            <a:miter lim="800000"/>
            <a:headEnd/>
            <a:tailEnd/>
          </a:ln>
        </p:spPr>
      </p:pic>
      <p:sp>
        <p:nvSpPr>
          <p:cNvPr id="2" name="Title 1"/>
          <p:cNvSpPr>
            <a:spLocks noGrp="1"/>
          </p:cNvSpPr>
          <p:nvPr>
            <p:ph type="title"/>
          </p:nvPr>
        </p:nvSpPr>
        <p:spPr>
          <a:xfrm>
            <a:off x="457200" y="0"/>
            <a:ext cx="8229600" cy="838200"/>
          </a:xfrm>
        </p:spPr>
        <p:txBody>
          <a:bodyPr>
            <a:normAutofit/>
          </a:bodyPr>
          <a:lstStyle>
            <a:lvl1pPr algn="l">
              <a:defRPr sz="2500" b="1" cap="all" baseline="0">
                <a:solidFill>
                  <a:schemeClr val="bg1"/>
                </a:solidFill>
                <a:latin typeface="Arial" pitchFamily="34" charset="0"/>
              </a:defRPr>
            </a:lvl1pPr>
          </a:lstStyle>
          <a:p>
            <a:r>
              <a:rPr lang="en-US" smtClean="0"/>
              <a:t>Click to edit Master title style</a:t>
            </a:r>
            <a:endParaRPr lang="en-US" dirty="0"/>
          </a:p>
        </p:txBody>
      </p:sp>
      <p:sp>
        <p:nvSpPr>
          <p:cNvPr id="4" name="Content Placeholder 3"/>
          <p:cNvSpPr>
            <a:spLocks noGrp="1"/>
          </p:cNvSpPr>
          <p:nvPr>
            <p:ph sz="half" idx="2"/>
          </p:nvPr>
        </p:nvSpPr>
        <p:spPr>
          <a:xfrm>
            <a:off x="3276600" y="1143000"/>
            <a:ext cx="54102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6BD2E126-8DE9-423D-8FCD-C76DE9D34135}" type="slidenum">
              <a:rPr lang="en-US" smtClean="0"/>
              <a:pPr/>
              <a:t>‹#›</a:t>
            </a:fld>
            <a:endParaRPr lang="en-US" dirty="0"/>
          </a:p>
        </p:txBody>
      </p:sp>
      <p:pic>
        <p:nvPicPr>
          <p:cNvPr id="1026" name="Picture 2" descr="C:\Documents and Settings\caugustine\Desktop\Picture1.jpg"/>
          <p:cNvPicPr>
            <a:picLocks noChangeAspect="1" noChangeArrowheads="1"/>
          </p:cNvPicPr>
          <p:nvPr/>
        </p:nvPicPr>
        <p:blipFill>
          <a:blip r:embed="rId3"/>
          <a:srcRect/>
          <a:stretch>
            <a:fillRect/>
          </a:stretch>
        </p:blipFill>
        <p:spPr bwMode="auto">
          <a:xfrm>
            <a:off x="228600" y="1295400"/>
            <a:ext cx="2730500" cy="4090987"/>
          </a:xfrm>
          <a:prstGeom prst="rect">
            <a:avLst/>
          </a:prstGeom>
          <a:noFill/>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Content classroom photo">
    <p:spTree>
      <p:nvGrpSpPr>
        <p:cNvPr id="1" name=""/>
        <p:cNvGrpSpPr/>
        <p:nvPr/>
      </p:nvGrpSpPr>
      <p:grpSpPr>
        <a:xfrm>
          <a:off x="0" y="0"/>
          <a:ext cx="0" cy="0"/>
          <a:chOff x="0" y="0"/>
          <a:chExt cx="0" cy="0"/>
        </a:xfrm>
      </p:grpSpPr>
      <p:pic>
        <p:nvPicPr>
          <p:cNvPr id="8" name="Picture 2" descr="PowerPoint_TextSlide.jpg"/>
          <p:cNvPicPr>
            <a:picLocks noChangeAspect="1"/>
          </p:cNvPicPr>
          <p:nvPr/>
        </p:nvPicPr>
        <p:blipFill>
          <a:blip r:embed="rId2"/>
          <a:srcRect/>
          <a:stretch>
            <a:fillRect/>
          </a:stretch>
        </p:blipFill>
        <p:spPr bwMode="auto">
          <a:xfrm>
            <a:off x="-7938" y="-88900"/>
            <a:ext cx="9259888" cy="6946900"/>
          </a:xfrm>
          <a:prstGeom prst="rect">
            <a:avLst/>
          </a:prstGeom>
          <a:noFill/>
          <a:ln w="9525">
            <a:noFill/>
            <a:miter lim="800000"/>
            <a:headEnd/>
            <a:tailEnd/>
          </a:ln>
        </p:spPr>
      </p:pic>
      <p:sp>
        <p:nvSpPr>
          <p:cNvPr id="2" name="Title 1"/>
          <p:cNvSpPr>
            <a:spLocks noGrp="1"/>
          </p:cNvSpPr>
          <p:nvPr>
            <p:ph type="title"/>
          </p:nvPr>
        </p:nvSpPr>
        <p:spPr>
          <a:xfrm>
            <a:off x="457200" y="0"/>
            <a:ext cx="8229600" cy="838200"/>
          </a:xfrm>
        </p:spPr>
        <p:txBody>
          <a:bodyPr>
            <a:normAutofit/>
          </a:bodyPr>
          <a:lstStyle>
            <a:lvl1pPr algn="l">
              <a:defRPr sz="2500" b="1" cap="all" baseline="0">
                <a:solidFill>
                  <a:schemeClr val="bg1"/>
                </a:solidFill>
                <a:latin typeface="Arial" pitchFamily="34" charset="0"/>
              </a:defRPr>
            </a:lvl1pPr>
          </a:lstStyle>
          <a:p>
            <a:r>
              <a:rPr lang="en-US" smtClean="0"/>
              <a:t>Click to edit Master title style</a:t>
            </a:r>
            <a:endParaRPr lang="en-US" dirty="0"/>
          </a:p>
        </p:txBody>
      </p:sp>
      <p:sp>
        <p:nvSpPr>
          <p:cNvPr id="4" name="Content Placeholder 3"/>
          <p:cNvSpPr>
            <a:spLocks noGrp="1"/>
          </p:cNvSpPr>
          <p:nvPr>
            <p:ph sz="half" idx="2"/>
          </p:nvPr>
        </p:nvSpPr>
        <p:spPr>
          <a:xfrm>
            <a:off x="3276600" y="1143000"/>
            <a:ext cx="54102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6BD2E126-8DE9-423D-8FCD-C76DE9D34135}" type="slidenum">
              <a:rPr lang="en-US" smtClean="0"/>
              <a:pPr/>
              <a:t>‹#›</a:t>
            </a:fld>
            <a:endParaRPr lang="en-US" dirty="0"/>
          </a:p>
        </p:txBody>
      </p:sp>
      <p:pic>
        <p:nvPicPr>
          <p:cNvPr id="2050" name="Picture 2" descr="C:\Documents and Settings\caugustine\Desktop\Picture 2.jpg"/>
          <p:cNvPicPr>
            <a:picLocks noChangeAspect="1" noChangeArrowheads="1"/>
          </p:cNvPicPr>
          <p:nvPr/>
        </p:nvPicPr>
        <p:blipFill>
          <a:blip r:embed="rId3"/>
          <a:srcRect/>
          <a:stretch>
            <a:fillRect/>
          </a:stretch>
        </p:blipFill>
        <p:spPr bwMode="auto">
          <a:xfrm>
            <a:off x="228600" y="1371600"/>
            <a:ext cx="2715768" cy="4076817"/>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Content athletic photo">
    <p:spTree>
      <p:nvGrpSpPr>
        <p:cNvPr id="1" name=""/>
        <p:cNvGrpSpPr/>
        <p:nvPr/>
      </p:nvGrpSpPr>
      <p:grpSpPr>
        <a:xfrm>
          <a:off x="0" y="0"/>
          <a:ext cx="0" cy="0"/>
          <a:chOff x="0" y="0"/>
          <a:chExt cx="0" cy="0"/>
        </a:xfrm>
      </p:grpSpPr>
      <p:pic>
        <p:nvPicPr>
          <p:cNvPr id="8" name="Picture 2" descr="PowerPoint_TextSlide.jpg"/>
          <p:cNvPicPr>
            <a:picLocks noChangeAspect="1"/>
          </p:cNvPicPr>
          <p:nvPr/>
        </p:nvPicPr>
        <p:blipFill>
          <a:blip r:embed="rId2"/>
          <a:srcRect/>
          <a:stretch>
            <a:fillRect/>
          </a:stretch>
        </p:blipFill>
        <p:spPr bwMode="auto">
          <a:xfrm>
            <a:off x="-7938" y="-88900"/>
            <a:ext cx="9259888" cy="6946900"/>
          </a:xfrm>
          <a:prstGeom prst="rect">
            <a:avLst/>
          </a:prstGeom>
          <a:noFill/>
          <a:ln w="9525">
            <a:noFill/>
            <a:miter lim="800000"/>
            <a:headEnd/>
            <a:tailEnd/>
          </a:ln>
        </p:spPr>
      </p:pic>
      <p:sp>
        <p:nvSpPr>
          <p:cNvPr id="2" name="Title 1"/>
          <p:cNvSpPr>
            <a:spLocks noGrp="1"/>
          </p:cNvSpPr>
          <p:nvPr>
            <p:ph type="title"/>
          </p:nvPr>
        </p:nvSpPr>
        <p:spPr>
          <a:xfrm>
            <a:off x="457200" y="0"/>
            <a:ext cx="8229600" cy="838200"/>
          </a:xfrm>
        </p:spPr>
        <p:txBody>
          <a:bodyPr>
            <a:normAutofit/>
          </a:bodyPr>
          <a:lstStyle>
            <a:lvl1pPr algn="l">
              <a:defRPr sz="2500" b="1" cap="all" baseline="0">
                <a:solidFill>
                  <a:schemeClr val="bg1"/>
                </a:solidFill>
                <a:latin typeface="Arial" pitchFamily="34" charset="0"/>
              </a:defRPr>
            </a:lvl1pPr>
          </a:lstStyle>
          <a:p>
            <a:r>
              <a:rPr lang="en-US" smtClean="0"/>
              <a:t>Click to edit Master title style</a:t>
            </a:r>
            <a:endParaRPr lang="en-US" dirty="0"/>
          </a:p>
        </p:txBody>
      </p:sp>
      <p:sp>
        <p:nvSpPr>
          <p:cNvPr id="4" name="Content Placeholder 3"/>
          <p:cNvSpPr>
            <a:spLocks noGrp="1"/>
          </p:cNvSpPr>
          <p:nvPr>
            <p:ph sz="half" idx="2"/>
          </p:nvPr>
        </p:nvSpPr>
        <p:spPr>
          <a:xfrm>
            <a:off x="3276600" y="1143000"/>
            <a:ext cx="54102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6BD2E126-8DE9-423D-8FCD-C76DE9D34135}" type="slidenum">
              <a:rPr lang="en-US" smtClean="0"/>
              <a:pPr/>
              <a:t>‹#›</a:t>
            </a:fld>
            <a:endParaRPr lang="en-US" dirty="0"/>
          </a:p>
        </p:txBody>
      </p:sp>
      <p:pic>
        <p:nvPicPr>
          <p:cNvPr id="3074" name="Picture 2" descr="C:\Documents and Settings\caugustine\Desktop\Picture 3.jpg"/>
          <p:cNvPicPr>
            <a:picLocks noChangeAspect="1" noChangeArrowheads="1"/>
          </p:cNvPicPr>
          <p:nvPr/>
        </p:nvPicPr>
        <p:blipFill>
          <a:blip r:embed="rId3"/>
          <a:srcRect/>
          <a:stretch>
            <a:fillRect/>
          </a:stretch>
        </p:blipFill>
        <p:spPr bwMode="auto">
          <a:xfrm>
            <a:off x="304800" y="1371600"/>
            <a:ext cx="2715768" cy="4079997"/>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Content study photo">
    <p:spTree>
      <p:nvGrpSpPr>
        <p:cNvPr id="1" name=""/>
        <p:cNvGrpSpPr/>
        <p:nvPr/>
      </p:nvGrpSpPr>
      <p:grpSpPr>
        <a:xfrm>
          <a:off x="0" y="0"/>
          <a:ext cx="0" cy="0"/>
          <a:chOff x="0" y="0"/>
          <a:chExt cx="0" cy="0"/>
        </a:xfrm>
      </p:grpSpPr>
      <p:pic>
        <p:nvPicPr>
          <p:cNvPr id="8" name="Picture 2" descr="PowerPoint_TextSlide.jpg"/>
          <p:cNvPicPr>
            <a:picLocks noChangeAspect="1"/>
          </p:cNvPicPr>
          <p:nvPr/>
        </p:nvPicPr>
        <p:blipFill>
          <a:blip r:embed="rId2"/>
          <a:srcRect/>
          <a:stretch>
            <a:fillRect/>
          </a:stretch>
        </p:blipFill>
        <p:spPr bwMode="auto">
          <a:xfrm>
            <a:off x="-7938" y="-88900"/>
            <a:ext cx="9259888" cy="6946900"/>
          </a:xfrm>
          <a:prstGeom prst="rect">
            <a:avLst/>
          </a:prstGeom>
          <a:noFill/>
          <a:ln w="9525">
            <a:noFill/>
            <a:miter lim="800000"/>
            <a:headEnd/>
            <a:tailEnd/>
          </a:ln>
        </p:spPr>
      </p:pic>
      <p:sp>
        <p:nvSpPr>
          <p:cNvPr id="2" name="Title 1"/>
          <p:cNvSpPr>
            <a:spLocks noGrp="1"/>
          </p:cNvSpPr>
          <p:nvPr>
            <p:ph type="title"/>
          </p:nvPr>
        </p:nvSpPr>
        <p:spPr>
          <a:xfrm>
            <a:off x="457200" y="0"/>
            <a:ext cx="8229600" cy="838200"/>
          </a:xfrm>
        </p:spPr>
        <p:txBody>
          <a:bodyPr>
            <a:normAutofit/>
          </a:bodyPr>
          <a:lstStyle>
            <a:lvl1pPr algn="l">
              <a:defRPr sz="2500" b="1" cap="all" baseline="0">
                <a:solidFill>
                  <a:schemeClr val="bg1"/>
                </a:solidFill>
                <a:latin typeface="Arial" pitchFamily="34" charset="0"/>
              </a:defRPr>
            </a:lvl1pPr>
          </a:lstStyle>
          <a:p>
            <a:r>
              <a:rPr lang="en-US" smtClean="0"/>
              <a:t>Click to edit Master title style</a:t>
            </a:r>
            <a:endParaRPr lang="en-US" dirty="0"/>
          </a:p>
        </p:txBody>
      </p:sp>
      <p:sp>
        <p:nvSpPr>
          <p:cNvPr id="4" name="Content Placeholder 3"/>
          <p:cNvSpPr>
            <a:spLocks noGrp="1"/>
          </p:cNvSpPr>
          <p:nvPr>
            <p:ph sz="half" idx="2"/>
          </p:nvPr>
        </p:nvSpPr>
        <p:spPr>
          <a:xfrm>
            <a:off x="3276600" y="1143000"/>
            <a:ext cx="54102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6BD2E126-8DE9-423D-8FCD-C76DE9D34135}" type="slidenum">
              <a:rPr lang="en-US" smtClean="0"/>
              <a:pPr/>
              <a:t>‹#›</a:t>
            </a:fld>
            <a:endParaRPr lang="en-US" dirty="0"/>
          </a:p>
        </p:txBody>
      </p:sp>
      <p:pic>
        <p:nvPicPr>
          <p:cNvPr id="4098" name="Picture 2" descr="C:\Documents and Settings\caugustine\Desktop\Picture 4.jpg"/>
          <p:cNvPicPr>
            <a:picLocks noChangeAspect="1" noChangeArrowheads="1"/>
          </p:cNvPicPr>
          <p:nvPr/>
        </p:nvPicPr>
        <p:blipFill>
          <a:blip r:embed="rId3"/>
          <a:srcRect/>
          <a:stretch>
            <a:fillRect/>
          </a:stretch>
        </p:blipFill>
        <p:spPr bwMode="auto">
          <a:xfrm>
            <a:off x="256032" y="1371600"/>
            <a:ext cx="2715768" cy="4076817"/>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Content blank photo">
    <p:spTree>
      <p:nvGrpSpPr>
        <p:cNvPr id="1" name=""/>
        <p:cNvGrpSpPr/>
        <p:nvPr/>
      </p:nvGrpSpPr>
      <p:grpSpPr>
        <a:xfrm>
          <a:off x="0" y="0"/>
          <a:ext cx="0" cy="0"/>
          <a:chOff x="0" y="0"/>
          <a:chExt cx="0" cy="0"/>
        </a:xfrm>
      </p:grpSpPr>
      <p:pic>
        <p:nvPicPr>
          <p:cNvPr id="8" name="Picture 2" descr="PowerPoint_TextSlide.jpg"/>
          <p:cNvPicPr>
            <a:picLocks noChangeAspect="1"/>
          </p:cNvPicPr>
          <p:nvPr/>
        </p:nvPicPr>
        <p:blipFill>
          <a:blip r:embed="rId2"/>
          <a:srcRect/>
          <a:stretch>
            <a:fillRect/>
          </a:stretch>
        </p:blipFill>
        <p:spPr bwMode="auto">
          <a:xfrm>
            <a:off x="-7938" y="-88900"/>
            <a:ext cx="9259888" cy="6946900"/>
          </a:xfrm>
          <a:prstGeom prst="rect">
            <a:avLst/>
          </a:prstGeom>
          <a:noFill/>
          <a:ln w="9525">
            <a:noFill/>
            <a:miter lim="800000"/>
            <a:headEnd/>
            <a:tailEnd/>
          </a:ln>
        </p:spPr>
      </p:pic>
      <p:sp>
        <p:nvSpPr>
          <p:cNvPr id="2" name="Title 1"/>
          <p:cNvSpPr>
            <a:spLocks noGrp="1"/>
          </p:cNvSpPr>
          <p:nvPr>
            <p:ph type="title"/>
          </p:nvPr>
        </p:nvSpPr>
        <p:spPr>
          <a:xfrm>
            <a:off x="457200" y="0"/>
            <a:ext cx="8229600" cy="838200"/>
          </a:xfrm>
        </p:spPr>
        <p:txBody>
          <a:bodyPr>
            <a:normAutofit/>
          </a:bodyPr>
          <a:lstStyle>
            <a:lvl1pPr algn="l">
              <a:defRPr sz="2500" b="1" cap="all" baseline="0">
                <a:solidFill>
                  <a:schemeClr val="bg1"/>
                </a:solidFill>
                <a:latin typeface="Arial" pitchFamily="34" charset="0"/>
              </a:defRPr>
            </a:lvl1pPr>
          </a:lstStyle>
          <a:p>
            <a:r>
              <a:rPr lang="en-US" smtClean="0"/>
              <a:t>Click to edit Master title style</a:t>
            </a:r>
            <a:endParaRPr lang="en-US" dirty="0"/>
          </a:p>
        </p:txBody>
      </p:sp>
      <p:sp>
        <p:nvSpPr>
          <p:cNvPr id="4" name="Content Placeholder 3"/>
          <p:cNvSpPr>
            <a:spLocks noGrp="1"/>
          </p:cNvSpPr>
          <p:nvPr>
            <p:ph sz="half" idx="2"/>
          </p:nvPr>
        </p:nvSpPr>
        <p:spPr>
          <a:xfrm>
            <a:off x="3200400" y="1143000"/>
            <a:ext cx="54864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6BD2E126-8DE9-423D-8FCD-C76DE9D34135}" type="slidenum">
              <a:rPr lang="en-US" smtClean="0"/>
              <a:pPr/>
              <a:t>‹#›</a:t>
            </a:fld>
            <a:endParaRPr lang="en-US" dirty="0"/>
          </a:p>
        </p:txBody>
      </p:sp>
      <p:sp>
        <p:nvSpPr>
          <p:cNvPr id="10" name="Picture Placeholder 9"/>
          <p:cNvSpPr>
            <a:spLocks noGrp="1"/>
          </p:cNvSpPr>
          <p:nvPr>
            <p:ph type="pic" sz="quarter" idx="13"/>
          </p:nvPr>
        </p:nvSpPr>
        <p:spPr>
          <a:xfrm>
            <a:off x="228600" y="1371600"/>
            <a:ext cx="2715768" cy="4078224"/>
          </a:xfrm>
        </p:spPr>
        <p:txBody>
          <a:bodyPr/>
          <a:lstStyle>
            <a:lvl1pPr>
              <a:buNone/>
              <a:defRPr/>
            </a:lvl1pPr>
          </a:lstStyle>
          <a:p>
            <a:r>
              <a:rPr lang="en-US" smtClean="0"/>
              <a:t>Click icon to add picture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pic>
        <p:nvPicPr>
          <p:cNvPr id="7" name="Picture 6" descr="PowerPoint_TitleSlide.jpg"/>
          <p:cNvPicPr>
            <a:picLocks noChangeAspect="1"/>
          </p:cNvPicPr>
          <p:nvPr/>
        </p:nvPicPr>
        <p:blipFill>
          <a:blip r:embed="rId2"/>
          <a:stretch>
            <a:fillRect/>
          </a:stretch>
        </p:blipFill>
        <p:spPr>
          <a:xfrm>
            <a:off x="0" y="8410"/>
            <a:ext cx="9144000" cy="6856060"/>
          </a:xfrm>
          <a:prstGeom prst="rect">
            <a:avLst/>
          </a:prstGeom>
        </p:spPr>
      </p:pic>
      <p:sp>
        <p:nvSpPr>
          <p:cNvPr id="6" name="Slide Number Placeholder 5"/>
          <p:cNvSpPr>
            <a:spLocks noGrp="1"/>
          </p:cNvSpPr>
          <p:nvPr>
            <p:ph type="sldNum" sz="quarter" idx="12"/>
          </p:nvPr>
        </p:nvSpPr>
        <p:spPr>
          <a:xfrm>
            <a:off x="6400800" y="6356350"/>
            <a:ext cx="2133600" cy="365125"/>
          </a:xfrm>
        </p:spPr>
        <p:txBody>
          <a:bodyPr/>
          <a:lstStyle>
            <a:lvl1pPr>
              <a:defRPr>
                <a:solidFill>
                  <a:schemeClr val="bg1"/>
                </a:solidFill>
              </a:defRPr>
            </a:lvl1pPr>
          </a:lstStyle>
          <a:p>
            <a:fld id="{6BD2E126-8DE9-423D-8FCD-C76DE9D34135}" type="slidenum">
              <a:rPr lang="en-US" smtClean="0"/>
              <a:pPr/>
              <a:t>‹#›</a:t>
            </a:fld>
            <a:endParaRPr lang="en-US" dirty="0"/>
          </a:p>
        </p:txBody>
      </p:sp>
      <p:sp>
        <p:nvSpPr>
          <p:cNvPr id="8" name="Subtitle 2"/>
          <p:cNvSpPr txBox="1">
            <a:spLocks/>
          </p:cNvSpPr>
          <p:nvPr/>
        </p:nvSpPr>
        <p:spPr>
          <a:xfrm>
            <a:off x="228600" y="5715000"/>
            <a:ext cx="8686800" cy="457200"/>
          </a:xfrm>
          <a:prstGeom prst="rect">
            <a:avLst/>
          </a:prstGeom>
        </p:spPr>
        <p:txBody>
          <a:bodyPr vert="horz" lIns="91440" tIns="45720" rIns="91440" bIns="45720" rtlCol="0">
            <a:normAutofit/>
          </a:bodyPr>
          <a:lstStyle>
            <a:lvl1pPr marL="0" indent="0" algn="l">
              <a:buNone/>
              <a:defRPr sz="2200" baseline="0">
                <a:solidFill>
                  <a:schemeClr val="bg1"/>
                </a:solidFill>
                <a:latin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2200" b="0" i="0" u="none" strike="noStrike" kern="1200" cap="all" spc="0" normalizeH="0" baseline="0" noProof="0" dirty="0" smtClean="0">
                <a:ln>
                  <a:noFill/>
                </a:ln>
                <a:solidFill>
                  <a:schemeClr val="bg1">
                    <a:lumMod val="50000"/>
                  </a:schemeClr>
                </a:solidFill>
                <a:effectLst/>
                <a:uLnTx/>
                <a:uFillTx/>
                <a:latin typeface="Arial" pitchFamily="34" charset="0"/>
                <a:ea typeface="+mn-ea"/>
                <a:cs typeface="+mn-cs"/>
              </a:rPr>
              <a:t>Click to edit Master subtitle style</a:t>
            </a:r>
            <a:endParaRPr kumimoji="0" lang="en-US" sz="2200" b="0" i="0" u="none" strike="noStrike" kern="1200" cap="all" spc="0" normalizeH="0" baseline="0" noProof="0" dirty="0">
              <a:ln>
                <a:noFill/>
              </a:ln>
              <a:solidFill>
                <a:schemeClr val="bg1">
                  <a:lumMod val="50000"/>
                </a:schemeClr>
              </a:solidFill>
              <a:effectLst/>
              <a:uLnTx/>
              <a:uFillTx/>
              <a:latin typeface="Arial" pitchFamily="34" charset="0"/>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2" descr="PowerPoint_TextSlide.jpg"/>
          <p:cNvPicPr>
            <a:picLocks noChangeAspect="1"/>
          </p:cNvPicPr>
          <p:nvPr/>
        </p:nvPicPr>
        <p:blipFill>
          <a:blip r:embed="rId2"/>
          <a:srcRect/>
          <a:stretch>
            <a:fillRect/>
          </a:stretch>
        </p:blipFill>
        <p:spPr bwMode="auto">
          <a:xfrm>
            <a:off x="-7938" y="-88900"/>
            <a:ext cx="9259888" cy="6946900"/>
          </a:xfrm>
          <a:prstGeom prst="rect">
            <a:avLst/>
          </a:prstGeom>
          <a:noFill/>
          <a:ln w="9525">
            <a:noFill/>
            <a:miter lim="800000"/>
            <a:headEnd/>
            <a:tailEnd/>
          </a:ln>
        </p:spPr>
      </p:pic>
      <p:sp>
        <p:nvSpPr>
          <p:cNvPr id="2" name="Title 1"/>
          <p:cNvSpPr>
            <a:spLocks noGrp="1"/>
          </p:cNvSpPr>
          <p:nvPr>
            <p:ph type="title"/>
          </p:nvPr>
        </p:nvSpPr>
        <p:spPr>
          <a:xfrm>
            <a:off x="457200" y="0"/>
            <a:ext cx="8229600" cy="838200"/>
          </a:xfrm>
        </p:spPr>
        <p:txBody>
          <a:bodyPr>
            <a:normAutofit/>
          </a:bodyPr>
          <a:lstStyle>
            <a:lvl1pPr algn="l">
              <a:defRPr sz="2500" b="1" cap="all" baseline="0">
                <a:solidFill>
                  <a:schemeClr val="bg1"/>
                </a:solidFill>
                <a:latin typeface="Arial"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1430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1430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6BD2E126-8DE9-423D-8FCD-C76DE9D3413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A778C7-1507-4690-8BED-21140F848D41}" type="datetimeFigureOut">
              <a:rPr lang="en-US" smtClean="0"/>
              <a:pPr/>
              <a:t>5/17/2013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D2E126-8DE9-423D-8FCD-C76DE9D34135}" type="slidenum">
              <a:rPr lang="en-US" smtClean="0"/>
              <a:pPr/>
              <a:t>‹#›</a:t>
            </a:fld>
            <a:endParaRPr lang="en-US" dirty="0"/>
          </a:p>
        </p:txBody>
      </p:sp>
      <p:pic>
        <p:nvPicPr>
          <p:cNvPr id="7" name="Picture 3"/>
          <p:cNvPicPr>
            <a:picLocks noChangeAspect="1" noChangeArrowheads="1"/>
          </p:cNvPicPr>
          <p:nvPr userDrawn="1"/>
        </p:nvPicPr>
        <p:blipFill rotWithShape="1">
          <a:blip r:embed="rId15">
            <a:lum bright="70000" contrast="-70000"/>
            <a:extLst>
              <a:ext uri="{28A0092B-C50C-407E-A947-70E740481C1C}">
                <a14:useLocalDpi xmlns:a14="http://schemas.microsoft.com/office/drawing/2010/main" val="0"/>
              </a:ext>
            </a:extLst>
          </a:blip>
          <a:srcRect l="25006"/>
          <a:stretch/>
        </p:blipFill>
        <p:spPr bwMode="auto">
          <a:xfrm>
            <a:off x="0" y="0"/>
            <a:ext cx="9144000" cy="1524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 name="Picture 2"/>
          <p:cNvPicPr>
            <a:picLocks noChangeAspect="1" noChangeArrowheads="1"/>
          </p:cNvPicPr>
          <p:nvPr userDrawn="1"/>
        </p:nvPicPr>
        <p:blipFill>
          <a:blip r:embed="rId15">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9570" y="6019800"/>
            <a:ext cx="9173570" cy="874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Connector 8"/>
          <p:cNvCxnSpPr/>
          <p:nvPr userDrawn="1"/>
        </p:nvCxnSpPr>
        <p:spPr>
          <a:xfrm>
            <a:off x="0" y="1524000"/>
            <a:ext cx="9144000" cy="0"/>
          </a:xfrm>
          <a:prstGeom prst="line">
            <a:avLst/>
          </a:prstGeom>
          <a:ln w="57150">
            <a:solidFill>
              <a:srgbClr val="33CC33"/>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Why Not Flip?</a:t>
            </a:r>
            <a:br>
              <a:rPr lang="en-US" b="1" dirty="0" smtClean="0"/>
            </a:br>
            <a:r>
              <a:rPr lang="en-US" b="1" dirty="0" smtClean="0"/>
              <a:t>A </a:t>
            </a:r>
            <a:r>
              <a:rPr lang="en-US" sz="4000" b="1" dirty="0" smtClean="0"/>
              <a:t>Perspective for Reluctant Flippers</a:t>
            </a:r>
            <a:endParaRPr lang="en-US" b="1" dirty="0"/>
          </a:p>
        </p:txBody>
      </p:sp>
      <p:sp>
        <p:nvSpPr>
          <p:cNvPr id="5" name="Subtitle 4"/>
          <p:cNvSpPr>
            <a:spLocks noGrp="1"/>
          </p:cNvSpPr>
          <p:nvPr>
            <p:ph type="subTitle" idx="1"/>
          </p:nvPr>
        </p:nvSpPr>
        <p:spPr/>
        <p:txBody>
          <a:bodyPr/>
          <a:lstStyle/>
          <a:p>
            <a:endParaRPr lang="en-US" dirty="0" smtClean="0"/>
          </a:p>
          <a:p>
            <a:r>
              <a:rPr lang="en-US" dirty="0" smtClean="0"/>
              <a:t>USCOTS 2013</a:t>
            </a:r>
            <a:endParaRPr lang="en-US" dirty="0"/>
          </a:p>
        </p:txBody>
      </p:sp>
    </p:spTree>
    <p:extLst>
      <p:ext uri="{BB962C8B-B14F-4D97-AF65-F5344CB8AC3E}">
        <p14:creationId xmlns:p14="http://schemas.microsoft.com/office/powerpoint/2010/main" val="25563365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Homework Set Cover Sheet</a:t>
            </a:r>
            <a:endParaRPr lang="en-US" b="1" dirty="0"/>
          </a:p>
        </p:txBody>
      </p:sp>
      <p:sp>
        <p:nvSpPr>
          <p:cNvPr id="3" name="Content Placeholder 2"/>
          <p:cNvSpPr>
            <a:spLocks noGrp="1"/>
          </p:cNvSpPr>
          <p:nvPr>
            <p:ph idx="1"/>
          </p:nvPr>
        </p:nvSpPr>
        <p:spPr>
          <a:xfrm>
            <a:off x="228600" y="990600"/>
            <a:ext cx="8534400" cy="5029200"/>
          </a:xfrm>
        </p:spPr>
        <p:txBody>
          <a:bodyPr>
            <a:normAutofit fontScale="62500" lnSpcReduction="20000"/>
          </a:bodyPr>
          <a:lstStyle/>
          <a:p>
            <a:pPr marL="0" indent="0">
              <a:buNone/>
            </a:pPr>
            <a:r>
              <a:rPr lang="en-US" b="1" i="1" dirty="0"/>
              <a:t>Homework without a completed cover page will be returned ungraded.</a:t>
            </a:r>
            <a:endParaRPr lang="en-US" dirty="0"/>
          </a:p>
          <a:p>
            <a:pPr marL="0" indent="0">
              <a:buNone/>
            </a:pPr>
            <a:r>
              <a:rPr lang="en-US" b="1" dirty="0"/>
              <a:t> </a:t>
            </a:r>
            <a:endParaRPr lang="en-US" sz="2400" dirty="0"/>
          </a:p>
          <a:p>
            <a:pPr marL="0" indent="0">
              <a:buNone/>
            </a:pPr>
            <a:r>
              <a:rPr lang="en-US" b="1" dirty="0"/>
              <a:t>Submitted by :   </a:t>
            </a:r>
            <a:r>
              <a:rPr lang="en-US" u="sng" dirty="0"/>
              <a:t>{names of 1 or 2 students who completed the work}</a:t>
            </a:r>
            <a:endParaRPr lang="en-US" sz="2000" dirty="0"/>
          </a:p>
          <a:p>
            <a:pPr marL="0" indent="0">
              <a:buNone/>
            </a:pPr>
            <a:r>
              <a:rPr lang="en-US" dirty="0"/>
              <a:t> </a:t>
            </a:r>
          </a:p>
          <a:p>
            <a:pPr marL="514350" lvl="0" indent="-514350">
              <a:buFont typeface="+mj-lt"/>
              <a:buAutoNum type="arabicPeriod"/>
            </a:pPr>
            <a:r>
              <a:rPr lang="en-US" dirty="0"/>
              <a:t>I/we </a:t>
            </a:r>
            <a:r>
              <a:rPr lang="en-US" b="1" dirty="0">
                <a:solidFill>
                  <a:srgbClr val="FF0000"/>
                </a:solidFill>
              </a:rPr>
              <a:t>are quite confident </a:t>
            </a:r>
            <a:r>
              <a:rPr lang="en-US" dirty="0"/>
              <a:t>that our answers to the following problems are complete and correct</a:t>
            </a:r>
            <a:r>
              <a:rPr lang="en-US" dirty="0" smtClean="0"/>
              <a:t>:</a:t>
            </a:r>
            <a:br>
              <a:rPr lang="en-US" dirty="0" smtClean="0"/>
            </a:br>
            <a:endParaRPr lang="en-US" dirty="0"/>
          </a:p>
          <a:p>
            <a:pPr marL="514350" lvl="0" indent="-514350">
              <a:buFont typeface="+mj-lt"/>
              <a:buAutoNum type="arabicPeriod"/>
            </a:pPr>
            <a:r>
              <a:rPr lang="en-US" dirty="0" smtClean="0"/>
              <a:t>I/we </a:t>
            </a:r>
            <a:r>
              <a:rPr lang="en-US" b="1" dirty="0">
                <a:solidFill>
                  <a:srgbClr val="FF0000"/>
                </a:solidFill>
              </a:rPr>
              <a:t>had difficulty with </a:t>
            </a:r>
            <a:r>
              <a:rPr lang="en-US" dirty="0"/>
              <a:t>the following problems. </a:t>
            </a:r>
            <a:r>
              <a:rPr lang="en-US" dirty="0" smtClean="0"/>
              <a:t> </a:t>
            </a:r>
          </a:p>
          <a:p>
            <a:pPr marL="0" lvl="0" indent="0">
              <a:buNone/>
            </a:pPr>
            <a:endParaRPr lang="en-US" dirty="0"/>
          </a:p>
          <a:p>
            <a:pPr marL="457200" lvl="1" indent="0">
              <a:buNone/>
            </a:pPr>
            <a:r>
              <a:rPr lang="en-US" dirty="0"/>
              <a:t>For each of problem you list, complete the following sentence: “</a:t>
            </a:r>
            <a:r>
              <a:rPr lang="en-US" dirty="0">
                <a:solidFill>
                  <a:srgbClr val="FF0000"/>
                </a:solidFill>
              </a:rPr>
              <a:t>I/we think that we could complete this question successfully if </a:t>
            </a:r>
            <a:r>
              <a:rPr lang="en-US" dirty="0"/>
              <a:t>we  _______________”.</a:t>
            </a:r>
          </a:p>
          <a:p>
            <a:pPr marL="0" indent="0">
              <a:buNone/>
            </a:pPr>
            <a:r>
              <a:rPr lang="en-US" dirty="0"/>
              <a:t>  </a:t>
            </a:r>
          </a:p>
          <a:p>
            <a:pPr marL="514350" lvl="0" indent="-514350">
              <a:buFont typeface="+mj-lt"/>
              <a:buAutoNum type="arabicPeriod" startAt="3"/>
            </a:pPr>
            <a:r>
              <a:rPr lang="en-US" dirty="0"/>
              <a:t> If one or more problem(s) were especially </a:t>
            </a:r>
            <a:r>
              <a:rPr lang="en-US" b="1" dirty="0">
                <a:solidFill>
                  <a:srgbClr val="FF0000"/>
                </a:solidFill>
              </a:rPr>
              <a:t>instrumental in helping you to understand a concept or technique, </a:t>
            </a:r>
            <a:r>
              <a:rPr lang="en-US" dirty="0"/>
              <a:t>make note of it here. Which problem(s)? How did it/they help?</a:t>
            </a:r>
          </a:p>
          <a:p>
            <a:pPr marL="0" indent="0">
              <a:buNone/>
            </a:pPr>
            <a:endParaRPr lang="en-US" dirty="0"/>
          </a:p>
        </p:txBody>
      </p:sp>
    </p:spTree>
    <p:extLst>
      <p:ext uri="{BB962C8B-B14F-4D97-AF65-F5344CB8AC3E}">
        <p14:creationId xmlns:p14="http://schemas.microsoft.com/office/powerpoint/2010/main" val="2485356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75"/>
            <a:ext cx="8229600" cy="762000"/>
          </a:xfrm>
        </p:spPr>
        <p:txBody>
          <a:bodyPr>
            <a:normAutofit fontScale="90000"/>
          </a:bodyPr>
          <a:lstStyle/>
          <a:p>
            <a:r>
              <a:rPr lang="en-US" sz="3100" b="1" dirty="0" smtClean="0"/>
              <a:t>Collaborative Class Glossary</a:t>
            </a:r>
            <a:br>
              <a:rPr lang="en-US" sz="3100" b="1" dirty="0" smtClean="0"/>
            </a:br>
            <a:r>
              <a:rPr lang="en-US" sz="2700" b="1" dirty="0" smtClean="0"/>
              <a:t>(inspired by </a:t>
            </a:r>
            <a:r>
              <a:rPr lang="en-US" sz="2700" b="1" dirty="0" err="1" smtClean="0"/>
              <a:t>Dani</a:t>
            </a:r>
            <a:r>
              <a:rPr lang="en-US" sz="2700" b="1" dirty="0" smtClean="0"/>
              <a:t> ben </a:t>
            </a:r>
            <a:r>
              <a:rPr lang="en-US" sz="2700" b="1" dirty="0" err="1" smtClean="0"/>
              <a:t>Zvi</a:t>
            </a:r>
            <a:r>
              <a:rPr lang="en-US" sz="2700" b="1" dirty="0" smtClean="0"/>
              <a:t>)</a:t>
            </a:r>
            <a:endParaRPr lang="en-US" sz="2700" b="1" dirty="0"/>
          </a:p>
        </p:txBody>
      </p:sp>
      <p:sp>
        <p:nvSpPr>
          <p:cNvPr id="3" name="Content Placeholder 2"/>
          <p:cNvSpPr>
            <a:spLocks noGrp="1"/>
          </p:cNvSpPr>
          <p:nvPr>
            <p:ph idx="1"/>
          </p:nvPr>
        </p:nvSpPr>
        <p:spPr/>
        <p:txBody>
          <a:bodyPr>
            <a:noAutofit/>
          </a:bodyPr>
          <a:lstStyle/>
          <a:p>
            <a:r>
              <a:rPr lang="en-US" sz="2800" dirty="0" smtClean="0"/>
              <a:t>This is a student-managed Glossary of important statistical terms, concepts and techniques. As the course progresses, please add terms that you want to see defined, contribute definitions, and amend or improve what others have done. </a:t>
            </a:r>
          </a:p>
          <a:p>
            <a:endParaRPr lang="en-US" sz="2800" dirty="0" smtClean="0"/>
          </a:p>
          <a:p>
            <a:r>
              <a:rPr lang="en-US" sz="2800" dirty="0" smtClean="0"/>
              <a:t>Making your contributions to the Wiki is an important way that you can participate and contribute to the class.</a:t>
            </a:r>
          </a:p>
          <a:p>
            <a:endParaRPr lang="en-US" sz="2800" dirty="0" smtClean="0"/>
          </a:p>
        </p:txBody>
      </p:sp>
    </p:spTree>
    <p:extLst>
      <p:ext uri="{BB962C8B-B14F-4D97-AF65-F5344CB8AC3E}">
        <p14:creationId xmlns:p14="http://schemas.microsoft.com/office/powerpoint/2010/main" val="18369045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800" dirty="0" smtClean="0"/>
              <a:t>This is </a:t>
            </a:r>
            <a:r>
              <a:rPr lang="en-US" sz="2800" i="1" dirty="0" smtClean="0"/>
              <a:t>not</a:t>
            </a:r>
            <a:r>
              <a:rPr lang="en-US" sz="2800" dirty="0" smtClean="0"/>
              <a:t> a strictly "English only" page -- if you think it will help others in the class to include other languages, please do so!</a:t>
            </a:r>
          </a:p>
          <a:p>
            <a:pPr marL="0" indent="0">
              <a:buNone/>
            </a:pPr>
            <a:endParaRPr lang="en-US" sz="2800" dirty="0" smtClean="0"/>
          </a:p>
          <a:p>
            <a:r>
              <a:rPr lang="en-US" sz="2800" dirty="0" smtClean="0"/>
              <a:t>If you do add a term, please place it in alphabetical order within the list below...</a:t>
            </a:r>
            <a:endParaRPr lang="en-US" sz="2800" dirty="0"/>
          </a:p>
        </p:txBody>
      </p:sp>
      <p:sp>
        <p:nvSpPr>
          <p:cNvPr id="5" name="Title 1"/>
          <p:cNvSpPr>
            <a:spLocks noGrp="1"/>
          </p:cNvSpPr>
          <p:nvPr>
            <p:ph type="title"/>
          </p:nvPr>
        </p:nvSpPr>
        <p:spPr/>
        <p:txBody>
          <a:bodyPr>
            <a:normAutofit fontScale="90000"/>
          </a:bodyPr>
          <a:lstStyle/>
          <a:p>
            <a:r>
              <a:rPr lang="en-US" sz="3100" b="1" dirty="0" smtClean="0"/>
              <a:t>Collaborative Class Glossary</a:t>
            </a:r>
            <a:br>
              <a:rPr lang="en-US" sz="3100" b="1" dirty="0" smtClean="0"/>
            </a:br>
            <a:r>
              <a:rPr lang="en-US" sz="2700" b="1" dirty="0" smtClean="0"/>
              <a:t>(inspired by </a:t>
            </a:r>
            <a:r>
              <a:rPr lang="en-US" sz="2700" b="1" dirty="0" err="1" smtClean="0"/>
              <a:t>Dani</a:t>
            </a:r>
            <a:r>
              <a:rPr lang="en-US" sz="2700" b="1" dirty="0" smtClean="0"/>
              <a:t> ben </a:t>
            </a:r>
            <a:r>
              <a:rPr lang="en-US" sz="2700" b="1" dirty="0" err="1" smtClean="0"/>
              <a:t>Zvi</a:t>
            </a:r>
            <a:r>
              <a:rPr lang="en-US" sz="2700" b="1" dirty="0" smtClean="0"/>
              <a:t>)</a:t>
            </a:r>
            <a:endParaRPr lang="en-US" sz="2700" b="1" dirty="0"/>
          </a:p>
        </p:txBody>
      </p:sp>
    </p:spTree>
    <p:extLst>
      <p:ext uri="{BB962C8B-B14F-4D97-AF65-F5344CB8AC3E}">
        <p14:creationId xmlns:p14="http://schemas.microsoft.com/office/powerpoint/2010/main" val="34989188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7060"/>
            <a:ext cx="8763000" cy="1143000"/>
          </a:xfrm>
        </p:spPr>
        <p:txBody>
          <a:bodyPr>
            <a:normAutofit/>
          </a:bodyPr>
          <a:lstStyle/>
          <a:p>
            <a:r>
              <a:rPr lang="en-US" sz="2800" b="1" dirty="0" smtClean="0"/>
              <a:t>Recent entries from a graduate class</a:t>
            </a:r>
            <a:endParaRPr lang="en-US" sz="2800" b="1" dirty="0"/>
          </a:p>
        </p:txBody>
      </p:sp>
      <p:sp>
        <p:nvSpPr>
          <p:cNvPr id="3" name="Content Placeholder 2"/>
          <p:cNvSpPr>
            <a:spLocks noGrp="1"/>
          </p:cNvSpPr>
          <p:nvPr>
            <p:ph idx="1"/>
          </p:nvPr>
        </p:nvSpPr>
        <p:spPr/>
        <p:txBody>
          <a:bodyPr>
            <a:normAutofit fontScale="85000" lnSpcReduction="20000"/>
          </a:bodyPr>
          <a:lstStyle/>
          <a:p>
            <a:r>
              <a:rPr lang="en-US" b="1" i="0" dirty="0" smtClean="0">
                <a:solidFill>
                  <a:srgbClr val="FF0000"/>
                </a:solidFill>
                <a:effectLst/>
                <a:latin typeface="+mj-lt"/>
              </a:rPr>
              <a:t>Survey</a:t>
            </a:r>
            <a:r>
              <a:rPr lang="en-US" b="0" i="0" dirty="0" smtClean="0">
                <a:solidFill>
                  <a:srgbClr val="000000"/>
                </a:solidFill>
                <a:effectLst/>
                <a:latin typeface="+mj-lt"/>
              </a:rPr>
              <a:t>: </a:t>
            </a:r>
            <a:r>
              <a:rPr lang="en-US" i="0" dirty="0" smtClean="0">
                <a:solidFill>
                  <a:srgbClr val="000000"/>
                </a:solidFill>
                <a:effectLst/>
                <a:latin typeface="+mj-lt"/>
              </a:rPr>
              <a:t>a method for collecting quantitative information about items in a population</a:t>
            </a:r>
          </a:p>
          <a:p>
            <a:endParaRPr lang="en-US" b="0" i="0" dirty="0" smtClean="0">
              <a:solidFill>
                <a:srgbClr val="000000"/>
              </a:solidFill>
              <a:effectLst/>
              <a:latin typeface="+mj-lt"/>
            </a:endParaRPr>
          </a:p>
          <a:p>
            <a:r>
              <a:rPr lang="en-US" b="1" i="0" dirty="0" smtClean="0">
                <a:solidFill>
                  <a:srgbClr val="FF0000"/>
                </a:solidFill>
                <a:effectLst/>
                <a:latin typeface="+mj-lt"/>
              </a:rPr>
              <a:t>Population</a:t>
            </a:r>
            <a:r>
              <a:rPr lang="en-US" b="0" i="0" dirty="0" smtClean="0">
                <a:solidFill>
                  <a:srgbClr val="000000"/>
                </a:solidFill>
                <a:effectLst/>
                <a:latin typeface="+mj-lt"/>
              </a:rPr>
              <a:t>: is a collection of data whose properties are analyzed. The population is the </a:t>
            </a:r>
            <a:r>
              <a:rPr lang="en-US" b="0" i="1" dirty="0" smtClean="0">
                <a:solidFill>
                  <a:srgbClr val="000000"/>
                </a:solidFill>
                <a:effectLst/>
                <a:latin typeface="+mj-lt"/>
              </a:rPr>
              <a:t>complete</a:t>
            </a:r>
            <a:r>
              <a:rPr lang="en-US" b="0" i="0" dirty="0" smtClean="0">
                <a:solidFill>
                  <a:srgbClr val="000000"/>
                </a:solidFill>
                <a:effectLst/>
                <a:latin typeface="+mj-lt"/>
              </a:rPr>
              <a:t> collection to be studied, it contains </a:t>
            </a:r>
            <a:r>
              <a:rPr lang="en-US" b="0" i="1" dirty="0" smtClean="0">
                <a:solidFill>
                  <a:srgbClr val="000000"/>
                </a:solidFill>
                <a:effectLst/>
                <a:latin typeface="+mj-lt"/>
              </a:rPr>
              <a:t>all</a:t>
            </a:r>
            <a:r>
              <a:rPr lang="en-US" b="0" i="0" dirty="0" smtClean="0">
                <a:solidFill>
                  <a:srgbClr val="000000"/>
                </a:solidFill>
                <a:effectLst/>
                <a:latin typeface="+mj-lt"/>
              </a:rPr>
              <a:t> subjects of interest.</a:t>
            </a:r>
            <a:r>
              <a:rPr lang="en-US" b="0" i="0" dirty="0" smtClean="0">
                <a:solidFill>
                  <a:srgbClr val="000000"/>
                </a:solidFill>
                <a:effectLst/>
                <a:latin typeface="times new roman"/>
              </a:rPr>
              <a:t> </a:t>
            </a:r>
            <a:r>
              <a:rPr lang="ja-JP" altLang="en-US" sz="3100" b="0" i="0" dirty="0" smtClean="0">
                <a:solidFill>
                  <a:srgbClr val="000000"/>
                </a:solidFill>
                <a:effectLst/>
                <a:latin typeface="times new roman"/>
              </a:rPr>
              <a:t>总体是根据研究目的确定的同质观察单位的全体，或者说，是同质的所有观察单位某种观察值（变量值）的集合</a:t>
            </a:r>
            <a:r>
              <a:rPr lang="en-US" altLang="ja-JP" sz="3100" b="0" i="0" dirty="0" smtClean="0">
                <a:solidFill>
                  <a:srgbClr val="000000"/>
                </a:solidFill>
                <a:effectLst/>
                <a:latin typeface="times new roman"/>
              </a:rPr>
              <a:t>.</a:t>
            </a:r>
          </a:p>
          <a:p>
            <a:pPr marL="0" indent="0">
              <a:buNone/>
            </a:pPr>
            <a:endParaRPr lang="en-US" altLang="ja-JP" sz="3100" b="0" i="0" dirty="0" smtClean="0">
              <a:solidFill>
                <a:srgbClr val="000000"/>
              </a:solidFill>
              <a:effectLst/>
              <a:latin typeface="times new roman"/>
            </a:endParaRPr>
          </a:p>
          <a:p>
            <a:r>
              <a:rPr lang="en-US" b="1" i="0" dirty="0" smtClean="0">
                <a:solidFill>
                  <a:srgbClr val="FF0000"/>
                </a:solidFill>
                <a:effectLst/>
                <a:latin typeface="+mj-lt"/>
                <a:ea typeface="Verdana" pitchFamily="34" charset="0"/>
                <a:cs typeface="Verdana" pitchFamily="34" charset="0"/>
              </a:rPr>
              <a:t>Sample</a:t>
            </a:r>
            <a:r>
              <a:rPr lang="en-US" b="0" i="0" dirty="0" smtClean="0">
                <a:solidFill>
                  <a:srgbClr val="000000"/>
                </a:solidFill>
                <a:effectLst/>
                <a:latin typeface="Verdana"/>
              </a:rPr>
              <a:t>: </a:t>
            </a:r>
            <a:r>
              <a:rPr lang="ja-JP" altLang="en-US" sz="3100" b="0" i="0" dirty="0" smtClean="0">
                <a:solidFill>
                  <a:srgbClr val="000000"/>
                </a:solidFill>
                <a:effectLst/>
                <a:latin typeface="Verdana"/>
              </a:rPr>
              <a:t>样本是按照随机化原则，从总体中抽取的有代表性的部分观察单位的变量值的集合。</a:t>
            </a:r>
            <a:r>
              <a:rPr lang="ja-JP" altLang="en-US" dirty="0" smtClean="0"/>
              <a:t/>
            </a:r>
            <a:br>
              <a:rPr lang="ja-JP" altLang="en-US" dirty="0" smtClean="0"/>
            </a:br>
            <a:endParaRPr lang="en-US" dirty="0"/>
          </a:p>
        </p:txBody>
      </p:sp>
    </p:spTree>
    <p:extLst>
      <p:ext uri="{BB962C8B-B14F-4D97-AF65-F5344CB8AC3E}">
        <p14:creationId xmlns:p14="http://schemas.microsoft.com/office/powerpoint/2010/main" val="4059030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Poll Question</a:t>
            </a:r>
            <a:endParaRPr lang="en-US" sz="5400" b="1" dirty="0"/>
          </a:p>
        </p:txBody>
      </p:sp>
      <p:sp>
        <p:nvSpPr>
          <p:cNvPr id="3" name="Content Placeholder 2"/>
          <p:cNvSpPr>
            <a:spLocks noGrp="1"/>
          </p:cNvSpPr>
          <p:nvPr>
            <p:ph idx="1"/>
          </p:nvPr>
        </p:nvSpPr>
        <p:spPr>
          <a:xfrm>
            <a:off x="228600" y="1143000"/>
            <a:ext cx="8763000" cy="4525963"/>
          </a:xfrm>
        </p:spPr>
        <p:txBody>
          <a:bodyPr>
            <a:normAutofit/>
          </a:bodyPr>
          <a:lstStyle/>
          <a:p>
            <a:pPr marL="0" indent="0">
              <a:buNone/>
            </a:pPr>
            <a:r>
              <a:rPr lang="en-US" sz="4400" b="1" dirty="0" smtClean="0"/>
              <a:t>Why not flip your classroom?</a:t>
            </a:r>
          </a:p>
          <a:p>
            <a:pPr marL="742950" indent="-742950">
              <a:buFont typeface="+mj-lt"/>
              <a:buAutoNum type="alphaLcPeriod"/>
            </a:pPr>
            <a:r>
              <a:rPr lang="en-US" sz="4000" dirty="0" smtClean="0"/>
              <a:t>Students need me to explain hard material</a:t>
            </a:r>
          </a:p>
          <a:p>
            <a:pPr marL="742950" indent="-742950">
              <a:buFont typeface="+mj-lt"/>
              <a:buAutoNum type="alphaLcPeriod"/>
            </a:pPr>
            <a:r>
              <a:rPr lang="en-US" sz="4000" dirty="0" smtClean="0"/>
              <a:t>I need to control the course</a:t>
            </a:r>
          </a:p>
          <a:p>
            <a:pPr marL="742950" indent="-742950">
              <a:buFont typeface="+mj-lt"/>
              <a:buAutoNum type="alphaLcPeriod"/>
            </a:pPr>
            <a:r>
              <a:rPr lang="en-US" sz="4000" dirty="0" smtClean="0"/>
              <a:t>Students won’t do the work</a:t>
            </a:r>
          </a:p>
          <a:p>
            <a:pPr marL="742950" indent="-742950">
              <a:buFont typeface="+mj-lt"/>
              <a:buAutoNum type="alphaLcPeriod"/>
            </a:pPr>
            <a:endParaRPr lang="en-US" sz="4400" b="1" dirty="0" smtClean="0"/>
          </a:p>
          <a:p>
            <a:pPr marL="742950" indent="-742950">
              <a:buFont typeface="+mj-lt"/>
              <a:buAutoNum type="alphaLcPeriod"/>
            </a:pPr>
            <a:endParaRPr lang="en-US" sz="4400" b="1" dirty="0" smtClean="0"/>
          </a:p>
          <a:p>
            <a:pPr marL="742950" indent="-742950">
              <a:buFont typeface="+mj-lt"/>
              <a:buAutoNum type="alphaLcPeriod"/>
            </a:pPr>
            <a:endParaRPr lang="en-US" sz="4400" b="1" dirty="0"/>
          </a:p>
        </p:txBody>
      </p:sp>
    </p:spTree>
    <p:controls>
      <mc:AlternateContent xmlns:mc="http://schemas.openxmlformats.org/markup-compatibility/2006">
        <mc:Choice xmlns:v="urn:schemas-microsoft-com:vml" Requires="v">
          <p:control spid="1027" name="ShockwaveFlash1" r:id="rId2" imgW="8229600" imgH="6212426"/>
        </mc:Choice>
        <mc:Fallback>
          <p:control name="ShockwaveFlash1" r:id="rId2" imgW="8229600" imgH="6212426">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152400"/>
                  <a:ext cx="9294813" cy="70088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608079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My views before 2007</a:t>
            </a:r>
            <a:endParaRPr lang="en-US" sz="3600" dirty="0"/>
          </a:p>
        </p:txBody>
      </p:sp>
      <p:sp>
        <p:nvSpPr>
          <p:cNvPr id="3" name="Content Placeholder 2"/>
          <p:cNvSpPr>
            <a:spLocks noGrp="1"/>
          </p:cNvSpPr>
          <p:nvPr>
            <p:ph idx="1"/>
          </p:nvPr>
        </p:nvSpPr>
        <p:spPr>
          <a:xfrm>
            <a:off x="228600" y="1219200"/>
            <a:ext cx="8458200" cy="4525963"/>
          </a:xfrm>
        </p:spPr>
        <p:txBody>
          <a:bodyPr>
            <a:normAutofit/>
          </a:bodyPr>
          <a:lstStyle/>
          <a:p>
            <a:r>
              <a:rPr lang="en-US" dirty="0" smtClean="0"/>
              <a:t>Fairly traditional model of college classroom</a:t>
            </a:r>
          </a:p>
          <a:p>
            <a:r>
              <a:rPr lang="en-US" dirty="0" smtClean="0"/>
              <a:t>Interactive lectures</a:t>
            </a:r>
          </a:p>
          <a:p>
            <a:r>
              <a:rPr lang="en-US" dirty="0" smtClean="0"/>
              <a:t>Hands-on during stat classes very important</a:t>
            </a:r>
          </a:p>
          <a:p>
            <a:r>
              <a:rPr lang="en-US" dirty="0" smtClean="0"/>
              <a:t>Structured homework  is very constructive</a:t>
            </a:r>
          </a:p>
          <a:p>
            <a:pPr lvl="1"/>
            <a:r>
              <a:rPr lang="en-US" dirty="0" smtClean="0"/>
              <a:t>Individual AND group assignments</a:t>
            </a:r>
          </a:p>
          <a:p>
            <a:r>
              <a:rPr lang="en-US" dirty="0" smtClean="0"/>
              <a:t>Students won’t read text, so class time must include presentation</a:t>
            </a:r>
          </a:p>
          <a:p>
            <a:r>
              <a:rPr lang="en-US" dirty="0" smtClean="0"/>
              <a:t>I like to perform…and control…and talk</a:t>
            </a:r>
            <a:endParaRPr lang="en-US" dirty="0"/>
          </a:p>
        </p:txBody>
      </p:sp>
    </p:spTree>
    <p:extLst>
      <p:ext uri="{BB962C8B-B14F-4D97-AF65-F5344CB8AC3E}">
        <p14:creationId xmlns:p14="http://schemas.microsoft.com/office/powerpoint/2010/main" val="4041248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Poll Question</a:t>
            </a:r>
            <a:endParaRPr lang="en-US" sz="5400" b="1" dirty="0"/>
          </a:p>
        </p:txBody>
      </p:sp>
      <p:sp>
        <p:nvSpPr>
          <p:cNvPr id="3" name="Content Placeholder 2"/>
          <p:cNvSpPr>
            <a:spLocks noGrp="1"/>
          </p:cNvSpPr>
          <p:nvPr>
            <p:ph idx="1"/>
          </p:nvPr>
        </p:nvSpPr>
        <p:spPr>
          <a:xfrm>
            <a:off x="228600" y="1143000"/>
            <a:ext cx="8763000" cy="4525963"/>
          </a:xfrm>
        </p:spPr>
        <p:txBody>
          <a:bodyPr>
            <a:normAutofit fontScale="92500"/>
          </a:bodyPr>
          <a:lstStyle/>
          <a:p>
            <a:pPr marL="0" indent="0">
              <a:buNone/>
            </a:pPr>
            <a:r>
              <a:rPr lang="en-US" sz="4400" b="1" dirty="0" smtClean="0"/>
              <a:t>What would you do during class if you lost your voice for a while?</a:t>
            </a:r>
          </a:p>
          <a:p>
            <a:pPr marL="742950" indent="-742950">
              <a:buFont typeface="+mj-lt"/>
              <a:buAutoNum type="alphaLcPeriod"/>
            </a:pPr>
            <a:r>
              <a:rPr lang="en-US" sz="4000" dirty="0" smtClean="0"/>
              <a:t>Flip out!</a:t>
            </a:r>
          </a:p>
          <a:p>
            <a:pPr marL="742950" indent="-742950">
              <a:buFont typeface="+mj-lt"/>
              <a:buAutoNum type="alphaLcPeriod"/>
            </a:pPr>
            <a:r>
              <a:rPr lang="en-US" sz="4000" dirty="0" smtClean="0"/>
              <a:t>Assign small group work</a:t>
            </a:r>
          </a:p>
          <a:p>
            <a:pPr marL="742950" indent="-742950">
              <a:buFont typeface="+mj-lt"/>
              <a:buAutoNum type="alphaLcPeriod"/>
            </a:pPr>
            <a:r>
              <a:rPr lang="en-US" sz="4000" dirty="0" smtClean="0"/>
              <a:t>Rely on media (e.g. PPT, video)</a:t>
            </a:r>
          </a:p>
          <a:p>
            <a:pPr marL="742950" indent="-742950">
              <a:buFont typeface="+mj-lt"/>
              <a:buAutoNum type="alphaLcPeriod"/>
            </a:pPr>
            <a:r>
              <a:rPr lang="en-US" sz="4000" dirty="0" smtClean="0"/>
              <a:t>Cancel class</a:t>
            </a:r>
          </a:p>
          <a:p>
            <a:pPr marL="742950" indent="-742950">
              <a:buFont typeface="+mj-lt"/>
              <a:buAutoNum type="alphaLcPeriod"/>
            </a:pPr>
            <a:endParaRPr lang="en-US" sz="4400" b="1" dirty="0" smtClean="0"/>
          </a:p>
          <a:p>
            <a:pPr marL="742950" indent="-742950">
              <a:buFont typeface="+mj-lt"/>
              <a:buAutoNum type="alphaLcPeriod"/>
            </a:pPr>
            <a:endParaRPr lang="en-US" sz="4400" b="1" dirty="0" smtClean="0"/>
          </a:p>
          <a:p>
            <a:pPr marL="742950" indent="-742950">
              <a:buFont typeface="+mj-lt"/>
              <a:buAutoNum type="alphaLcPeriod"/>
            </a:pPr>
            <a:endParaRPr lang="en-US" sz="4400" b="1" dirty="0"/>
          </a:p>
        </p:txBody>
      </p:sp>
    </p:spTree>
    <p:controls>
      <mc:AlternateContent xmlns:mc="http://schemas.openxmlformats.org/markup-compatibility/2006">
        <mc:Choice xmlns:v="urn:schemas-microsoft-com:vml" Requires="v">
          <p:control spid="3074" name="ShockwaveFlash1" r:id="rId2" imgW="8229600" imgH="6212426"/>
        </mc:Choice>
        <mc:Fallback>
          <p:control name="ShockwaveFlash1" r:id="rId2" imgW="8229600" imgH="6212426">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296400" cy="68580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205383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Autofit/>
          </a:bodyPr>
          <a:lstStyle/>
          <a:p>
            <a:r>
              <a:rPr lang="en-US" sz="3200" b="1" dirty="0" smtClean="0">
                <a:effectLst>
                  <a:outerShdw blurRad="38100" dist="38100" dir="2700000" algn="tl">
                    <a:srgbClr val="000000">
                      <a:alpha val="43137"/>
                    </a:srgbClr>
                  </a:outerShdw>
                </a:effectLst>
              </a:rPr>
              <a:t>My vocal budget—5 years of variation</a:t>
            </a: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19200"/>
            <a:ext cx="8839200" cy="4267200"/>
          </a:xfrm>
        </p:spPr>
        <p:txBody>
          <a:bodyPr>
            <a:normAutofit fontScale="92500"/>
          </a:bodyPr>
          <a:lstStyle/>
          <a:p>
            <a:r>
              <a:rPr lang="en-US" sz="3600" dirty="0" smtClean="0"/>
              <a:t>March 2007: discovered cancer on 1 vocal fold. Symptom: persistent hoarseness</a:t>
            </a:r>
          </a:p>
          <a:p>
            <a:r>
              <a:rPr lang="en-US" sz="3600" dirty="0" smtClean="0"/>
              <a:t>2007-2011: Numerous surgeries + radiation resulted in wide variation in vocal capacity</a:t>
            </a:r>
          </a:p>
          <a:p>
            <a:r>
              <a:rPr lang="en-US" sz="3600" dirty="0" smtClean="0"/>
              <a:t>AYs 2010-2012: No voice above a whisper</a:t>
            </a:r>
          </a:p>
          <a:p>
            <a:r>
              <a:rPr lang="en-US" sz="3600" dirty="0" smtClean="0"/>
              <a:t>AY 2012-2013: Awesome post-repair voice</a:t>
            </a:r>
          </a:p>
          <a:p>
            <a:endParaRPr lang="en-US" sz="3600" dirty="0"/>
          </a:p>
        </p:txBody>
      </p:sp>
    </p:spTree>
    <p:extLst>
      <p:ext uri="{BB962C8B-B14F-4D97-AF65-F5344CB8AC3E}">
        <p14:creationId xmlns:p14="http://schemas.microsoft.com/office/powerpoint/2010/main" val="6871201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763000" cy="1143000"/>
          </a:xfrm>
        </p:spPr>
        <p:txBody>
          <a:bodyPr>
            <a:normAutofit/>
          </a:bodyPr>
          <a:lstStyle/>
          <a:p>
            <a:r>
              <a:rPr lang="en-US" sz="2800" b="1" dirty="0" smtClean="0">
                <a:effectLst>
                  <a:outerShdw blurRad="38100" dist="38100" dir="2700000" algn="tl">
                    <a:srgbClr val="000000">
                      <a:alpha val="43137"/>
                    </a:srgbClr>
                  </a:outerShdw>
                </a:effectLst>
              </a:rPr>
              <a:t>Chronic need to minimize speech in class</a:t>
            </a:r>
            <a:br>
              <a:rPr lang="en-US" sz="2800" b="1" dirty="0" smtClean="0">
                <a:effectLst>
                  <a:outerShdw blurRad="38100" dist="38100" dir="2700000" algn="tl">
                    <a:srgbClr val="000000">
                      <a:alpha val="43137"/>
                    </a:srgbClr>
                  </a:outerShdw>
                </a:effectLst>
              </a:rPr>
            </a:br>
            <a:endParaRPr lang="en-US" sz="2800" b="1" dirty="0">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76200" y="1036637"/>
            <a:ext cx="4953000" cy="4525963"/>
          </a:xfrm>
        </p:spPr>
        <p:txBody>
          <a:bodyPr>
            <a:noAutofit/>
          </a:bodyPr>
          <a:lstStyle/>
          <a:p>
            <a:r>
              <a:rPr lang="en-US" sz="3200" b="1" dirty="0" smtClean="0"/>
              <a:t>What warrants teacher’s speaking?</a:t>
            </a:r>
          </a:p>
          <a:p>
            <a:pPr lvl="1"/>
            <a:r>
              <a:rPr lang="en-US" sz="2800" dirty="0" smtClean="0"/>
              <a:t>Exposition?</a:t>
            </a:r>
          </a:p>
          <a:p>
            <a:pPr lvl="1"/>
            <a:r>
              <a:rPr lang="en-US" sz="2800" dirty="0" smtClean="0"/>
              <a:t>Clarification?</a:t>
            </a:r>
          </a:p>
          <a:p>
            <a:pPr lvl="1"/>
            <a:r>
              <a:rPr lang="en-US" sz="2800" dirty="0" smtClean="0"/>
              <a:t>Answers to questions?</a:t>
            </a:r>
          </a:p>
          <a:p>
            <a:pPr lvl="1"/>
            <a:r>
              <a:rPr lang="en-US" sz="2800" dirty="0" smtClean="0"/>
              <a:t>Questions/exhortation/ inspiration?</a:t>
            </a:r>
          </a:p>
          <a:p>
            <a:endParaRPr lang="en-US" sz="3200" dirty="0"/>
          </a:p>
        </p:txBody>
      </p:sp>
      <p:sp>
        <p:nvSpPr>
          <p:cNvPr id="4" name="Content Placeholder 3"/>
          <p:cNvSpPr>
            <a:spLocks noGrp="1"/>
          </p:cNvSpPr>
          <p:nvPr>
            <p:ph sz="half" idx="2"/>
          </p:nvPr>
        </p:nvSpPr>
        <p:spPr>
          <a:xfrm>
            <a:off x="4648200" y="990600"/>
            <a:ext cx="4495800" cy="4525963"/>
          </a:xfrm>
        </p:spPr>
        <p:txBody>
          <a:bodyPr>
            <a:normAutofit/>
          </a:bodyPr>
          <a:lstStyle/>
          <a:p>
            <a:r>
              <a:rPr lang="en-US" sz="3200" b="1" dirty="0"/>
              <a:t>What substitutes for instructor’s voice in class?</a:t>
            </a:r>
          </a:p>
          <a:p>
            <a:pPr lvl="1"/>
            <a:r>
              <a:rPr lang="en-US" sz="2800" dirty="0"/>
              <a:t>Technology (various types)</a:t>
            </a:r>
          </a:p>
          <a:p>
            <a:pPr lvl="1"/>
            <a:r>
              <a:rPr lang="en-US" sz="2800" dirty="0"/>
              <a:t>The written word</a:t>
            </a:r>
          </a:p>
          <a:p>
            <a:pPr lvl="1"/>
            <a:r>
              <a:rPr lang="en-US" sz="2800" dirty="0"/>
              <a:t>Student voices!</a:t>
            </a:r>
          </a:p>
          <a:p>
            <a:endParaRPr lang="en-US" sz="3200" dirty="0"/>
          </a:p>
        </p:txBody>
      </p:sp>
    </p:spTree>
    <p:extLst>
      <p:ext uri="{BB962C8B-B14F-4D97-AF65-F5344CB8AC3E}">
        <p14:creationId xmlns:p14="http://schemas.microsoft.com/office/powerpoint/2010/main" val="10149927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rcarver\AppData\Local\Microsoft\Windows\Temporary Internet Files\Content.IE5\JTLFOAC6\MC90011293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022" y="457200"/>
            <a:ext cx="3475822" cy="547714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09600" y="-228600"/>
            <a:ext cx="8458200" cy="1143000"/>
          </a:xfrm>
          <a:noFill/>
        </p:spPr>
        <p:txBody>
          <a:bodyPr>
            <a:normAutofit/>
          </a:bodyPr>
          <a:lstStyle/>
          <a:p>
            <a:pPr algn="r"/>
            <a:r>
              <a:rPr lang="en-US" sz="2800" b="1" dirty="0" smtClean="0">
                <a:effectLst>
                  <a:outerShdw blurRad="38100" dist="38100" dir="2700000" algn="tl">
                    <a:srgbClr val="000000">
                      <a:alpha val="43137"/>
                    </a:srgbClr>
                  </a:outerShdw>
                </a:effectLst>
              </a:rPr>
              <a:t>“Old Contract”: Fill the empty vessel</a:t>
            </a:r>
            <a:endParaRPr lang="en-US" sz="2800" b="1" dirty="0">
              <a:effectLst>
                <a:outerShdw blurRad="38100" dist="38100" dir="2700000" algn="tl">
                  <a:srgbClr val="000000">
                    <a:alpha val="43137"/>
                  </a:srgbClr>
                </a:outerShdw>
              </a:effectLst>
            </a:endParaRPr>
          </a:p>
        </p:txBody>
      </p:sp>
      <p:sp>
        <p:nvSpPr>
          <p:cNvPr id="4" name="Content Placeholder 3"/>
          <p:cNvSpPr>
            <a:spLocks noGrp="1"/>
          </p:cNvSpPr>
          <p:nvPr>
            <p:ph sz="half" idx="1"/>
          </p:nvPr>
        </p:nvSpPr>
        <p:spPr>
          <a:xfrm>
            <a:off x="5105400" y="1617260"/>
            <a:ext cx="4038600" cy="4525963"/>
          </a:xfrm>
        </p:spPr>
        <p:txBody>
          <a:bodyPr/>
          <a:lstStyle/>
          <a:p>
            <a:r>
              <a:rPr lang="en-US" b="1" dirty="0" smtClean="0"/>
              <a:t>Student</a:t>
            </a:r>
          </a:p>
          <a:p>
            <a:pPr lvl="1"/>
            <a:r>
              <a:rPr lang="en-US" dirty="0" smtClean="0"/>
              <a:t>Reads assigned pages</a:t>
            </a:r>
          </a:p>
          <a:p>
            <a:pPr lvl="1"/>
            <a:r>
              <a:rPr lang="en-US" dirty="0" smtClean="0"/>
              <a:t>Listens/takes notes during lecture</a:t>
            </a:r>
          </a:p>
          <a:p>
            <a:pPr lvl="1"/>
            <a:r>
              <a:rPr lang="en-US" dirty="0" smtClean="0"/>
              <a:t>Responds to questions</a:t>
            </a:r>
          </a:p>
          <a:p>
            <a:pPr lvl="1"/>
            <a:r>
              <a:rPr lang="en-US" dirty="0" smtClean="0"/>
              <a:t>Does homework to demonstrate what has been learned</a:t>
            </a:r>
            <a:endParaRPr lang="en-US" dirty="0"/>
          </a:p>
        </p:txBody>
      </p:sp>
      <p:sp>
        <p:nvSpPr>
          <p:cNvPr id="10" name="Content Placeholder 5"/>
          <p:cNvSpPr txBox="1">
            <a:spLocks/>
          </p:cNvSpPr>
          <p:nvPr/>
        </p:nvSpPr>
        <p:spPr>
          <a:xfrm>
            <a:off x="1372736" y="1408379"/>
            <a:ext cx="4418463" cy="430662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n-US" b="1" dirty="0" smtClean="0"/>
              <a:t>Instructor</a:t>
            </a:r>
          </a:p>
          <a:p>
            <a:pPr lvl="1"/>
            <a:r>
              <a:rPr lang="en-US" dirty="0" smtClean="0"/>
              <a:t>Sets roadmap</a:t>
            </a:r>
          </a:p>
          <a:p>
            <a:pPr lvl="1"/>
            <a:r>
              <a:rPr lang="en-US" dirty="0" smtClean="0"/>
              <a:t>Presents concepts, ideas, examples, techniques</a:t>
            </a:r>
          </a:p>
          <a:p>
            <a:pPr lvl="1"/>
            <a:r>
              <a:rPr lang="en-US" dirty="0" smtClean="0"/>
              <a:t>Asks questions: during class, for homework, on exams</a:t>
            </a:r>
          </a:p>
          <a:p>
            <a:pPr lvl="1"/>
            <a:r>
              <a:rPr lang="en-US" dirty="0" smtClean="0"/>
              <a:t>Assists students with homework outside of class</a:t>
            </a:r>
            <a:endParaRPr lang="en-US" dirty="0"/>
          </a:p>
        </p:txBody>
      </p:sp>
    </p:spTree>
    <p:extLst>
      <p:ext uri="{BB962C8B-B14F-4D97-AF65-F5344CB8AC3E}">
        <p14:creationId xmlns:p14="http://schemas.microsoft.com/office/powerpoint/2010/main" val="6137733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2788"/>
            <a:ext cx="8839200" cy="1143000"/>
          </a:xfrm>
          <a:noFill/>
        </p:spPr>
        <p:txBody>
          <a:bodyPr>
            <a:normAutofit/>
          </a:bodyPr>
          <a:lstStyle/>
          <a:p>
            <a:pPr algn="r"/>
            <a:r>
              <a:rPr lang="en-US" sz="3200" b="1" dirty="0" smtClean="0">
                <a:effectLst>
                  <a:outerShdw blurRad="38100" dist="38100" dir="2700000" algn="tl">
                    <a:srgbClr val="000000">
                      <a:alpha val="43137"/>
                    </a:srgbClr>
                  </a:outerShdw>
                </a:effectLst>
              </a:rPr>
              <a:t>“New Contract”: </a:t>
            </a:r>
            <a:r>
              <a:rPr lang="en-US" sz="3200" b="1" u="sng" dirty="0" smtClean="0">
                <a:effectLst>
                  <a:outerShdw blurRad="38100" dist="38100" dir="2700000" algn="tl">
                    <a:srgbClr val="000000">
                      <a:alpha val="43137"/>
                    </a:srgbClr>
                  </a:outerShdw>
                </a:effectLst>
              </a:rPr>
              <a:t>Make</a:t>
            </a:r>
            <a:r>
              <a:rPr lang="en-US" sz="3200" b="1" dirty="0" smtClean="0">
                <a:effectLst>
                  <a:outerShdw blurRad="38100" dist="38100" dir="2700000" algn="tl">
                    <a:srgbClr val="000000">
                      <a:alpha val="43137"/>
                    </a:srgbClr>
                  </a:outerShdw>
                </a:effectLst>
              </a:rPr>
              <a:t> the Wine</a:t>
            </a:r>
            <a:endParaRPr lang="en-US" sz="3200" b="1" dirty="0">
              <a:effectLst>
                <a:outerShdw blurRad="38100" dist="38100" dir="2700000" algn="tl">
                  <a:srgbClr val="000000">
                    <a:alpha val="43137"/>
                  </a:srgbClr>
                </a:outerShdw>
              </a:effectLst>
            </a:endParaRPr>
          </a:p>
        </p:txBody>
      </p:sp>
      <p:sp>
        <p:nvSpPr>
          <p:cNvPr id="7" name="Content Placeholder 6"/>
          <p:cNvSpPr>
            <a:spLocks noGrp="1"/>
          </p:cNvSpPr>
          <p:nvPr>
            <p:ph sz="half" idx="1"/>
          </p:nvPr>
        </p:nvSpPr>
        <p:spPr>
          <a:xfrm>
            <a:off x="36394" y="1066800"/>
            <a:ext cx="5181600" cy="4876800"/>
          </a:xfrm>
        </p:spPr>
        <p:txBody>
          <a:bodyPr>
            <a:normAutofit lnSpcReduction="10000"/>
          </a:bodyPr>
          <a:lstStyle/>
          <a:p>
            <a:r>
              <a:rPr lang="en-US" b="1" dirty="0" smtClean="0"/>
              <a:t>Instructor</a:t>
            </a:r>
          </a:p>
          <a:p>
            <a:pPr lvl="1"/>
            <a:r>
              <a:rPr lang="en-US" dirty="0" smtClean="0"/>
              <a:t>Sets destinations</a:t>
            </a:r>
          </a:p>
          <a:p>
            <a:pPr lvl="1"/>
            <a:r>
              <a:rPr lang="en-US" dirty="0" smtClean="0"/>
              <a:t>Selects clear readings, media for outside of class</a:t>
            </a:r>
          </a:p>
          <a:p>
            <a:pPr lvl="1"/>
            <a:r>
              <a:rPr lang="en-US" dirty="0" smtClean="0"/>
              <a:t>Varied pre-work: simple illustrative </a:t>
            </a:r>
            <a:r>
              <a:rPr lang="en-US" dirty="0" smtClean="0">
                <a:sym typeface="Wingdings" pitchFamily="2" charset="2"/>
              </a:rPr>
              <a:t> challenging</a:t>
            </a:r>
            <a:r>
              <a:rPr lang="en-US" dirty="0" smtClean="0"/>
              <a:t> </a:t>
            </a:r>
          </a:p>
          <a:p>
            <a:pPr lvl="1"/>
            <a:r>
              <a:rPr lang="en-US" dirty="0" smtClean="0"/>
              <a:t>Invites questions of clarification </a:t>
            </a:r>
          </a:p>
          <a:p>
            <a:pPr lvl="1"/>
            <a:r>
              <a:rPr lang="en-US" dirty="0" smtClean="0"/>
              <a:t>Responds to questions</a:t>
            </a:r>
          </a:p>
          <a:p>
            <a:pPr lvl="1"/>
            <a:r>
              <a:rPr lang="en-US" dirty="0" smtClean="0"/>
              <a:t>Assists with in-class problem-solving</a:t>
            </a:r>
          </a:p>
          <a:p>
            <a:pPr lvl="1"/>
            <a:r>
              <a:rPr lang="en-US" b="1" i="1" dirty="0" smtClean="0"/>
              <a:t>CAN’T</a:t>
            </a:r>
            <a:r>
              <a:rPr lang="en-US" i="1" dirty="0" smtClean="0"/>
              <a:t> (&amp; mustn’t) repeat simple text material</a:t>
            </a:r>
          </a:p>
          <a:p>
            <a:pPr lvl="1"/>
            <a:endParaRPr lang="en-US" i="1" dirty="0" smtClean="0"/>
          </a:p>
          <a:p>
            <a:pPr lvl="1"/>
            <a:endParaRPr lang="en-US" dirty="0" smtClean="0"/>
          </a:p>
          <a:p>
            <a:endParaRPr lang="en-US" b="1" dirty="0"/>
          </a:p>
        </p:txBody>
      </p:sp>
      <p:sp>
        <p:nvSpPr>
          <p:cNvPr id="6" name="Content Placeholder 5"/>
          <p:cNvSpPr>
            <a:spLocks noGrp="1"/>
          </p:cNvSpPr>
          <p:nvPr>
            <p:ph sz="half" idx="2"/>
          </p:nvPr>
        </p:nvSpPr>
        <p:spPr>
          <a:xfrm>
            <a:off x="4267200" y="1143000"/>
            <a:ext cx="4800600" cy="4525963"/>
          </a:xfrm>
        </p:spPr>
        <p:txBody>
          <a:bodyPr>
            <a:normAutofit lnSpcReduction="10000"/>
          </a:bodyPr>
          <a:lstStyle/>
          <a:p>
            <a:r>
              <a:rPr lang="en-US" b="1" dirty="0" smtClean="0"/>
              <a:t>Student</a:t>
            </a:r>
          </a:p>
          <a:p>
            <a:pPr lvl="1"/>
            <a:r>
              <a:rPr lang="en-US" dirty="0" smtClean="0"/>
              <a:t>Does expository work at home</a:t>
            </a:r>
          </a:p>
          <a:p>
            <a:pPr lvl="1"/>
            <a:r>
              <a:rPr lang="en-US" dirty="0" smtClean="0"/>
              <a:t>Does pre-work to the point of:</a:t>
            </a:r>
          </a:p>
          <a:p>
            <a:pPr lvl="2"/>
            <a:r>
              <a:rPr lang="en-US" dirty="0" smtClean="0"/>
              <a:t>Success  -OR-</a:t>
            </a:r>
          </a:p>
          <a:p>
            <a:pPr lvl="2"/>
            <a:r>
              <a:rPr lang="en-US" dirty="0" smtClean="0"/>
              <a:t>Confusion/failure</a:t>
            </a:r>
          </a:p>
          <a:p>
            <a:pPr lvl="1"/>
            <a:r>
              <a:rPr lang="en-US" dirty="0" smtClean="0"/>
              <a:t>Actively seeks clarity &amp; skill</a:t>
            </a:r>
          </a:p>
          <a:p>
            <a:pPr lvl="1"/>
            <a:r>
              <a:rPr lang="en-US" dirty="0" smtClean="0"/>
              <a:t>Monitors own learning &amp; assesses progress</a:t>
            </a:r>
            <a:endParaRPr lang="en-US" dirty="0"/>
          </a:p>
        </p:txBody>
      </p:sp>
      <p:pic>
        <p:nvPicPr>
          <p:cNvPr id="2055" name="Picture 7" descr="https://encrypted-tbn3.gstatic.com/images?q=tbn:ANd9GcQuvuLw3Ei8UXvEYKBnxAlgrTO97NQlQnOvg3njveF0sNB6gT4iW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4849175"/>
            <a:ext cx="2819400" cy="2008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46651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82" y="0"/>
            <a:ext cx="8395015" cy="1143000"/>
          </a:xfrm>
        </p:spPr>
        <p:txBody>
          <a:bodyPr>
            <a:normAutofit/>
          </a:bodyPr>
          <a:lstStyle/>
          <a:p>
            <a:r>
              <a:rPr lang="en-US" sz="5400" b="1" dirty="0" smtClean="0"/>
              <a:t>Expect to…</a:t>
            </a:r>
            <a:endParaRPr lang="en-US" sz="5400" b="1" dirty="0"/>
          </a:p>
        </p:txBody>
      </p:sp>
      <p:sp>
        <p:nvSpPr>
          <p:cNvPr id="3" name="Content Placeholder 2"/>
          <p:cNvSpPr>
            <a:spLocks noGrp="1"/>
          </p:cNvSpPr>
          <p:nvPr>
            <p:ph sz="half" idx="1"/>
          </p:nvPr>
        </p:nvSpPr>
        <p:spPr>
          <a:xfrm>
            <a:off x="0" y="1143000"/>
            <a:ext cx="4724400" cy="4525963"/>
          </a:xfrm>
        </p:spPr>
        <p:txBody>
          <a:bodyPr>
            <a:normAutofit/>
          </a:bodyPr>
          <a:lstStyle/>
          <a:p>
            <a:r>
              <a:rPr lang="en-US" dirty="0" smtClean="0"/>
              <a:t>Speak less in class</a:t>
            </a:r>
          </a:p>
          <a:p>
            <a:r>
              <a:rPr lang="en-US" dirty="0" smtClean="0"/>
              <a:t>Answer more email, txt’s between classes</a:t>
            </a:r>
          </a:p>
          <a:p>
            <a:r>
              <a:rPr lang="en-US" dirty="0" smtClean="0"/>
              <a:t>Show more agility in class:</a:t>
            </a:r>
          </a:p>
          <a:p>
            <a:pPr lvl="1"/>
            <a:r>
              <a:rPr lang="en-US" dirty="0" smtClean="0"/>
              <a:t>Carefully planned milestones and take-away nuggets</a:t>
            </a:r>
          </a:p>
          <a:p>
            <a:pPr lvl="1"/>
            <a:r>
              <a:rPr lang="en-US" dirty="0" smtClean="0"/>
              <a:t>“Non-linearity”</a:t>
            </a:r>
          </a:p>
          <a:p>
            <a:pPr lvl="1"/>
            <a:r>
              <a:rPr lang="en-US" dirty="0" smtClean="0"/>
              <a:t>JIT responsiveness</a:t>
            </a:r>
          </a:p>
          <a:p>
            <a:pPr lvl="1"/>
            <a:r>
              <a:rPr lang="en-US" dirty="0" smtClean="0"/>
              <a:t>Seek teachable moments</a:t>
            </a:r>
          </a:p>
          <a:p>
            <a:pPr lvl="1"/>
            <a:endParaRPr lang="en-US" dirty="0" smtClean="0"/>
          </a:p>
          <a:p>
            <a:pPr lvl="1"/>
            <a:endParaRPr lang="en-US" dirty="0"/>
          </a:p>
        </p:txBody>
      </p:sp>
      <p:sp>
        <p:nvSpPr>
          <p:cNvPr id="4" name="Content Placeholder 3"/>
          <p:cNvSpPr>
            <a:spLocks noGrp="1"/>
          </p:cNvSpPr>
          <p:nvPr>
            <p:ph sz="half" idx="2"/>
          </p:nvPr>
        </p:nvSpPr>
        <p:spPr>
          <a:xfrm>
            <a:off x="4800600" y="1143000"/>
            <a:ext cx="4572000" cy="4525963"/>
          </a:xfrm>
        </p:spPr>
        <p:txBody>
          <a:bodyPr>
            <a:normAutofit/>
          </a:bodyPr>
          <a:lstStyle/>
          <a:p>
            <a:r>
              <a:rPr lang="en-US" dirty="0"/>
              <a:t>Celebrate discoveries in the classroom</a:t>
            </a:r>
          </a:p>
          <a:p>
            <a:r>
              <a:rPr lang="en-US" dirty="0" smtClean="0"/>
              <a:t>See bimodal performance</a:t>
            </a:r>
          </a:p>
          <a:p>
            <a:r>
              <a:rPr lang="en-US" dirty="0" smtClean="0"/>
              <a:t>Deliver the news that some students </a:t>
            </a:r>
            <a:r>
              <a:rPr lang="en-US" i="1" dirty="0" smtClean="0"/>
              <a:t>may</a:t>
            </a:r>
            <a:r>
              <a:rPr lang="en-US" dirty="0" smtClean="0"/>
              <a:t> </a:t>
            </a:r>
            <a:r>
              <a:rPr lang="en-US" i="1" dirty="0" smtClean="0"/>
              <a:t>fail</a:t>
            </a:r>
          </a:p>
          <a:p>
            <a:r>
              <a:rPr lang="en-US" dirty="0" smtClean="0"/>
              <a:t>Comfort bereaved students</a:t>
            </a:r>
            <a:r>
              <a:rPr lang="en-US" i="1" dirty="0" smtClean="0"/>
              <a:t> </a:t>
            </a:r>
          </a:p>
          <a:p>
            <a:endParaRPr lang="en-US" dirty="0" smtClean="0"/>
          </a:p>
          <a:p>
            <a:endParaRPr lang="en-US" dirty="0"/>
          </a:p>
        </p:txBody>
      </p:sp>
    </p:spTree>
    <p:extLst>
      <p:ext uri="{BB962C8B-B14F-4D97-AF65-F5344CB8AC3E}">
        <p14:creationId xmlns:p14="http://schemas.microsoft.com/office/powerpoint/2010/main" val="2151067366"/>
      </p:ext>
    </p:extLst>
  </p:cSld>
  <p:clrMapOvr>
    <a:masterClrMapping/>
  </p:clrMapOvr>
  <p:timing>
    <p:tnLst>
      <p:par>
        <p:cTn id="1" dur="indefinite" restart="never" nodeType="tmRoot"/>
      </p:par>
    </p:tnLst>
  </p:timing>
</p:sld>
</file>

<file path=ppt/theme/theme1.xml><?xml version="1.0" encoding="utf-8"?>
<a:theme xmlns:a="http://schemas.openxmlformats.org/drawingml/2006/main" name="Stonehill 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Stonehill 2013</Template>
  <TotalTime>340</TotalTime>
  <Words>522</Words>
  <Application>Microsoft Office PowerPoint</Application>
  <PresentationFormat>On-screen Show (4:3)</PresentationFormat>
  <Paragraphs>104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Stonehill 2013</vt:lpstr>
      <vt:lpstr>Why Not Flip? A Perspective for Reluctant Flippers</vt:lpstr>
      <vt:lpstr>Poll Question</vt:lpstr>
      <vt:lpstr>My views before 2007</vt:lpstr>
      <vt:lpstr>Poll Question</vt:lpstr>
      <vt:lpstr>My vocal budget—5 years of variation</vt:lpstr>
      <vt:lpstr>Chronic need to minimize speech in class </vt:lpstr>
      <vt:lpstr>“Old Contract”: Fill the empty vessel</vt:lpstr>
      <vt:lpstr>“New Contract”: Make the Wine</vt:lpstr>
      <vt:lpstr>Expect to…</vt:lpstr>
      <vt:lpstr>Homework Set Cover Sheet</vt:lpstr>
      <vt:lpstr>Collaborative Class Glossary (inspired by Dani ben Zvi)</vt:lpstr>
      <vt:lpstr>Collaborative Class Glossary (inspired by Dani ben Zvi)</vt:lpstr>
      <vt:lpstr>Recent entries from a graduate class</vt:lpstr>
    </vt:vector>
  </TitlesOfParts>
  <Company>Stonehill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RCarver</dc:creator>
  <cp:lastModifiedBy>Michael A. Posner</cp:lastModifiedBy>
  <cp:revision>22</cp:revision>
  <dcterms:created xsi:type="dcterms:W3CDTF">2013-04-25T18:46:56Z</dcterms:created>
  <dcterms:modified xsi:type="dcterms:W3CDTF">2013-05-17T20:09:43Z</dcterms:modified>
</cp:coreProperties>
</file>