
<file path=[Content_Types].xml><?xml version="1.0" encoding="utf-8"?>
<Types xmlns="http://schemas.openxmlformats.org/package/2006/content-types">
  <Default Extension="png" ContentType="image/png"/>
  <Default Extension="bin" ContentType="application/vnd.ms-office.activeX"/>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8" r:id="rId2"/>
    <p:sldId id="372" r:id="rId3"/>
    <p:sldId id="367" r:id="rId4"/>
    <p:sldId id="366" r:id="rId5"/>
    <p:sldId id="368" r:id="rId6"/>
    <p:sldId id="363" r:id="rId7"/>
    <p:sldId id="369" r:id="rId8"/>
    <p:sldId id="364" r:id="rId9"/>
    <p:sldId id="373" r:id="rId10"/>
    <p:sldId id="371" r:id="rId11"/>
    <p:sldId id="361" r:id="rId12"/>
    <p:sldId id="370" r:id="rId13"/>
    <p:sldId id="365"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65" autoAdjust="0"/>
  </p:normalViewPr>
  <p:slideViewPr>
    <p:cSldViewPr>
      <p:cViewPr varScale="1">
        <p:scale>
          <a:sx n="67" d="100"/>
          <a:sy n="67" d="100"/>
        </p:scale>
        <p:origin x="-1380" y="-96"/>
      </p:cViewPr>
      <p:guideLst>
        <p:guide orient="horz" pos="2160"/>
        <p:guide pos="2880"/>
      </p:guideLst>
    </p:cSldViewPr>
  </p:slideViewPr>
  <p:notesTextViewPr>
    <p:cViewPr>
      <p:scale>
        <a:sx n="1" d="1"/>
        <a:sy n="1" d="1"/>
      </p:scale>
      <p:origin x="0" y="0"/>
    </p:cViewPr>
  </p:notesTextViewPr>
  <p:sorterViewPr>
    <p:cViewPr>
      <p:scale>
        <a:sx n="100" d="100"/>
        <a:sy n="100" d="100"/>
      </p:scale>
      <p:origin x="0" y="60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sz="quarter" idx="1"/>
          </p:nvPr>
        </p:nvSpPr>
        <p:spPr>
          <a:xfrm>
            <a:off x="4143588" y="1"/>
            <a:ext cx="3169920" cy="480060"/>
          </a:xfrm>
          <a:prstGeom prst="rect">
            <a:avLst/>
          </a:prstGeom>
        </p:spPr>
        <p:txBody>
          <a:bodyPr vert="horz" lIns="96656" tIns="48328" rIns="96656" bIns="48328" rtlCol="0"/>
          <a:lstStyle>
            <a:lvl1pPr algn="r">
              <a:defRPr sz="1200"/>
            </a:lvl1pPr>
          </a:lstStyle>
          <a:p>
            <a:fld id="{439708B1-3943-498F-B401-7DD81F84D9B9}" type="datetimeFigureOut">
              <a:rPr lang="en-US" smtClean="0"/>
              <a:t>5/17/2013</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6" tIns="48328" rIns="96656" bIns="48328" rtlCol="0" anchor="b"/>
          <a:lstStyle>
            <a:lvl1pPr algn="l">
              <a:defRPr sz="1200"/>
            </a:lvl1pPr>
          </a:lstStyle>
          <a:p>
            <a:endParaRPr lang="en-US"/>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6656" tIns="48328" rIns="96656" bIns="48328" rtlCol="0" anchor="b"/>
          <a:lstStyle>
            <a:lvl1pPr algn="r">
              <a:defRPr sz="1200"/>
            </a:lvl1pPr>
          </a:lstStyle>
          <a:p>
            <a:fld id="{13BA8D1C-A963-4283-8119-587199CC4412}" type="slidenum">
              <a:rPr lang="en-US" smtClean="0"/>
              <a:t>‹#›</a:t>
            </a:fld>
            <a:endParaRPr lang="en-US"/>
          </a:p>
        </p:txBody>
      </p:sp>
    </p:spTree>
    <p:extLst>
      <p:ext uri="{BB962C8B-B14F-4D97-AF65-F5344CB8AC3E}">
        <p14:creationId xmlns:p14="http://schemas.microsoft.com/office/powerpoint/2010/main" val="240304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idx="1"/>
          </p:nvPr>
        </p:nvSpPr>
        <p:spPr>
          <a:xfrm>
            <a:off x="4143588" y="1"/>
            <a:ext cx="3169920" cy="480060"/>
          </a:xfrm>
          <a:prstGeom prst="rect">
            <a:avLst/>
          </a:prstGeom>
        </p:spPr>
        <p:txBody>
          <a:bodyPr vert="horz" lIns="96656" tIns="48328" rIns="96656" bIns="48328" rtlCol="0"/>
          <a:lstStyle>
            <a:lvl1pPr algn="r">
              <a:defRPr sz="1200"/>
            </a:lvl1pPr>
          </a:lstStyle>
          <a:p>
            <a:fld id="{28FB5F2F-D18B-400B-941D-8C0EF6CE3E4C}" type="datetimeFigureOut">
              <a:rPr lang="en-US" smtClean="0"/>
              <a:t>5/17/2013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6" tIns="48328" rIns="96656" bIns="48328"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6" tIns="48328" rIns="96656" bIns="4832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6" tIns="48328" rIns="96656" bIns="48328"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6656" tIns="48328" rIns="96656" bIns="48328" rtlCol="0" anchor="b"/>
          <a:lstStyle>
            <a:lvl1pPr algn="r">
              <a:defRPr sz="1200"/>
            </a:lvl1pPr>
          </a:lstStyle>
          <a:p>
            <a:fld id="{C1647ED1-D694-44B0-93D5-8DA53DA96B68}" type="slidenum">
              <a:rPr lang="en-US" smtClean="0"/>
              <a:t>‹#›</a:t>
            </a:fld>
            <a:endParaRPr lang="en-US"/>
          </a:p>
        </p:txBody>
      </p:sp>
    </p:spTree>
    <p:extLst>
      <p:ext uri="{BB962C8B-B14F-4D97-AF65-F5344CB8AC3E}">
        <p14:creationId xmlns:p14="http://schemas.microsoft.com/office/powerpoint/2010/main" val="1776005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383CA6D0-3ACD-4C1F-B443-84100454557D}" type="datetimeFigureOut">
              <a:rPr lang="en-US" smtClean="0"/>
              <a:t>5/17/2013</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fld id="{383CA6D0-3ACD-4C1F-B443-84100454557D}" type="datetimeFigureOut">
              <a:rPr lang="en-US" smtClean="0"/>
              <a:t>5/17/2013</a:t>
            </a:fld>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83CA6D0-3ACD-4C1F-B443-84100454557D}" type="datetimeFigureOut">
              <a:rPr lang="en-US" smtClean="0"/>
              <a:t>5/17/2013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006B05-7CDB-4F45-979D-F8538B17BA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aseline="0"/>
            </a:lvl1pPr>
          </a:lstStyle>
          <a:p>
            <a:fld id="{383CA6D0-3ACD-4C1F-B443-84100454557D}" type="datetimeFigureOut">
              <a:rPr lang="en-US" smtClean="0"/>
              <a:t>5/17/2013</a:t>
            </a:fld>
            <a:endParaRPr lang="en-US"/>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aseline="0"/>
            </a:lvl1pPr>
          </a:lstStyle>
          <a:p>
            <a:endParaRPr lang="en-US"/>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a:lvl1pPr>
          </a:lstStyle>
          <a:p>
            <a:fld id="{9B006B05-7CDB-4F45-979D-F8538B17BA51}" type="slidenum">
              <a:rPr lang="en-US" smtClean="0"/>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1425575"/>
            <a:ext cx="8686800" cy="1470025"/>
          </a:xfrm>
        </p:spPr>
        <p:txBody>
          <a:bodyPr/>
          <a:lstStyle/>
          <a:p>
            <a:r>
              <a:rPr lang="en-US" sz="6600" dirty="0" smtClean="0">
                <a:solidFill>
                  <a:srgbClr val="FFFF00"/>
                </a:solidFill>
              </a:rPr>
              <a:t>My Flipped Classroom</a:t>
            </a:r>
            <a:br>
              <a:rPr lang="en-US" sz="6600" dirty="0" smtClean="0">
                <a:solidFill>
                  <a:srgbClr val="FFFF00"/>
                </a:solidFill>
              </a:rPr>
            </a:br>
            <a:r>
              <a:rPr lang="en-US" dirty="0" smtClean="0">
                <a:solidFill>
                  <a:srgbClr val="FFFF00"/>
                </a:solidFill>
              </a:rPr>
              <a:t>and</a:t>
            </a:r>
            <a:r>
              <a:rPr lang="en-US" sz="6600" dirty="0" smtClean="0">
                <a:solidFill>
                  <a:srgbClr val="FFFF00"/>
                </a:solidFill>
              </a:rPr>
              <a:t/>
            </a:r>
            <a:br>
              <a:rPr lang="en-US" sz="6600" dirty="0" smtClean="0">
                <a:solidFill>
                  <a:srgbClr val="FFFF00"/>
                </a:solidFill>
              </a:rPr>
            </a:br>
            <a:r>
              <a:rPr lang="en-US" sz="6600" dirty="0" smtClean="0">
                <a:solidFill>
                  <a:srgbClr val="FFFF00"/>
                </a:solidFill>
              </a:rPr>
              <a:t>Why Flip?</a:t>
            </a:r>
            <a:endParaRPr lang="en-US" sz="6600" dirty="0">
              <a:solidFill>
                <a:srgbClr val="FFFF00"/>
              </a:solidFill>
            </a:endParaRPr>
          </a:p>
        </p:txBody>
      </p:sp>
      <p:sp>
        <p:nvSpPr>
          <p:cNvPr id="5" name="Subtitle 4"/>
          <p:cNvSpPr>
            <a:spLocks noGrp="1"/>
          </p:cNvSpPr>
          <p:nvPr>
            <p:ph type="subTitle" idx="1"/>
          </p:nvPr>
        </p:nvSpPr>
        <p:spPr>
          <a:xfrm>
            <a:off x="228600" y="4267200"/>
            <a:ext cx="8610600" cy="1752600"/>
          </a:xfrm>
        </p:spPr>
        <p:txBody>
          <a:bodyPr/>
          <a:lstStyle/>
          <a:p>
            <a:r>
              <a:rPr lang="en-US" sz="2800" dirty="0" smtClean="0"/>
              <a:t>2013 US Conference on Teaching Statistics</a:t>
            </a:r>
            <a:endParaRPr lang="en-US" sz="2800" dirty="0"/>
          </a:p>
          <a:p>
            <a:endParaRPr lang="en-US" sz="2800" dirty="0" smtClean="0"/>
          </a:p>
          <a:p>
            <a:r>
              <a:rPr lang="en-US" sz="2800" dirty="0" smtClean="0">
                <a:solidFill>
                  <a:schemeClr val="tx2">
                    <a:lumMod val="75000"/>
                  </a:schemeClr>
                </a:solidFill>
              </a:rPr>
              <a:t>Michael A. Posner, PhD, </a:t>
            </a:r>
            <a:r>
              <a:rPr lang="en-US" sz="2800" dirty="0" err="1" smtClean="0">
                <a:solidFill>
                  <a:schemeClr val="tx2">
                    <a:lumMod val="75000"/>
                  </a:schemeClr>
                </a:solidFill>
              </a:rPr>
              <a:t>PStat</a:t>
            </a:r>
            <a:r>
              <a:rPr lang="en-US" sz="2800" baseline="30000" dirty="0" smtClean="0">
                <a:solidFill>
                  <a:schemeClr val="tx2">
                    <a:lumMod val="75000"/>
                  </a:schemeClr>
                </a:solidFill>
              </a:rPr>
              <a:t>®,</a:t>
            </a:r>
            <a:r>
              <a:rPr lang="en-US" sz="2800" dirty="0" smtClean="0">
                <a:solidFill>
                  <a:schemeClr val="tx2">
                    <a:lumMod val="75000"/>
                  </a:schemeClr>
                </a:solidFill>
              </a:rPr>
              <a:t> Villanova University</a:t>
            </a:r>
          </a:p>
          <a:p>
            <a:r>
              <a:rPr lang="en-US" sz="2400" dirty="0" smtClean="0">
                <a:solidFill>
                  <a:schemeClr val="tx2">
                    <a:lumMod val="75000"/>
                  </a:schemeClr>
                </a:solidFill>
              </a:rPr>
              <a:t>http://homepage.villanova.edu/michael.posner</a:t>
            </a:r>
            <a:endParaRPr lang="en-US" sz="2400" dirty="0">
              <a:solidFill>
                <a:schemeClr val="tx2">
                  <a:lumMod val="75000"/>
                </a:schemeClr>
              </a:solidFill>
            </a:endParaRPr>
          </a:p>
        </p:txBody>
      </p:sp>
    </p:spTree>
    <p:extLst>
      <p:ext uri="{BB962C8B-B14F-4D97-AF65-F5344CB8AC3E}">
        <p14:creationId xmlns:p14="http://schemas.microsoft.com/office/powerpoint/2010/main" val="15588080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Cognitive Learning Theory</a:t>
            </a:r>
            <a:endParaRPr lang="en-US" dirty="0"/>
          </a:p>
        </p:txBody>
      </p:sp>
      <p:sp>
        <p:nvSpPr>
          <p:cNvPr id="3" name="Content Placeholder 2"/>
          <p:cNvSpPr>
            <a:spLocks noGrp="1"/>
          </p:cNvSpPr>
          <p:nvPr>
            <p:ph idx="1"/>
          </p:nvPr>
        </p:nvSpPr>
        <p:spPr>
          <a:xfrm>
            <a:off x="457200" y="1189037"/>
            <a:ext cx="8534400" cy="4525963"/>
          </a:xfrm>
        </p:spPr>
        <p:txBody>
          <a:bodyPr/>
          <a:lstStyle/>
          <a:p>
            <a:r>
              <a:rPr lang="en-US" sz="2700" dirty="0" smtClean="0"/>
              <a:t>Webb’s Depth of Knowledge/Bloom’s Taxonomy</a:t>
            </a:r>
          </a:p>
          <a:p>
            <a:r>
              <a:rPr lang="en-US" sz="2700" dirty="0" smtClean="0"/>
              <a:t>Common themes in successful international mathematics education (Stigler &amp; </a:t>
            </a:r>
            <a:r>
              <a:rPr lang="en-US" sz="2700" dirty="0" err="1" smtClean="0"/>
              <a:t>Hiebert</a:t>
            </a:r>
            <a:r>
              <a:rPr lang="en-US" sz="2700" dirty="0" smtClean="0"/>
              <a:t>)</a:t>
            </a:r>
            <a:endParaRPr lang="en-US" sz="2700" dirty="0"/>
          </a:p>
          <a:p>
            <a:pPr lvl="1"/>
            <a:r>
              <a:rPr lang="en-US" sz="2400" dirty="0"/>
              <a:t>Time on task / practice</a:t>
            </a:r>
          </a:p>
          <a:p>
            <a:pPr lvl="1"/>
            <a:r>
              <a:rPr lang="en-US" sz="2400" dirty="0"/>
              <a:t>Making connections</a:t>
            </a:r>
          </a:p>
          <a:p>
            <a:pPr lvl="1"/>
            <a:r>
              <a:rPr lang="en-US" sz="2400" dirty="0"/>
              <a:t>Struggle</a:t>
            </a:r>
          </a:p>
          <a:p>
            <a:pPr eaLnBrk="1" hangingPunct="1"/>
            <a:r>
              <a:rPr lang="en-US" sz="2700" dirty="0" smtClean="0"/>
              <a:t>“Applying Cognitive Theory to Statistics Instruction” (Lovett &amp; Greenhouse)</a:t>
            </a:r>
          </a:p>
          <a:p>
            <a:pPr lvl="1"/>
            <a:r>
              <a:rPr lang="en-US" sz="2400" dirty="0" smtClean="0"/>
              <a:t>Time on task / practice</a:t>
            </a:r>
          </a:p>
          <a:p>
            <a:pPr lvl="1"/>
            <a:r>
              <a:rPr lang="en-US" sz="2400" dirty="0" smtClean="0"/>
              <a:t>Knowledge is context-specific and learning must integrate new knowledge with existing beliefs</a:t>
            </a:r>
          </a:p>
          <a:p>
            <a:pPr lvl="1"/>
            <a:r>
              <a:rPr lang="en-US" sz="2400" dirty="0" smtClean="0"/>
              <a:t>Real-time feedback promotes efficient learning</a:t>
            </a:r>
            <a:endParaRPr lang="en-US" sz="2400" dirty="0"/>
          </a:p>
          <a:p>
            <a:pPr lvl="1"/>
            <a:r>
              <a:rPr lang="en-US" sz="2400" dirty="0" smtClean="0"/>
              <a:t>Learning decreases as mental load increases</a:t>
            </a:r>
          </a:p>
        </p:txBody>
      </p:sp>
    </p:spTree>
    <p:extLst>
      <p:ext uri="{BB962C8B-B14F-4D97-AF65-F5344CB8AC3E}">
        <p14:creationId xmlns:p14="http://schemas.microsoft.com/office/powerpoint/2010/main" val="387374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left)">
                                      <p:cBhvr>
                                        <p:cTn id="18" dur="500"/>
                                        <p:tgtEl>
                                          <p:spTgt spid="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left)">
                                      <p:cBhvr>
                                        <p:cTn id="26" dur="500"/>
                                        <p:tgtEl>
                                          <p:spTgt spid="3">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left)">
                                      <p:cBhvr>
                                        <p:cTn id="29" dur="500"/>
                                        <p:tgtEl>
                                          <p:spTgt spid="3">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
                                        <p:tgtEl>
                                          <p:spTgt spid="3">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left)">
                                      <p:cBhvr>
                                        <p:cTn id="35" dur="500"/>
                                        <p:tgtEl>
                                          <p:spTgt spid="3">
                                            <p:txEl>
                                              <p:pRg st="8" end="8"/>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wipe(left)">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143000"/>
          </a:xfrm>
          <a:solidFill>
            <a:schemeClr val="bg2">
              <a:lumMod val="60000"/>
              <a:lumOff val="40000"/>
            </a:schemeClr>
          </a:solidFill>
        </p:spPr>
        <p:txBody>
          <a:bodyPr/>
          <a:lstStyle/>
          <a:p>
            <a:pPr eaLnBrk="1" hangingPunct="1">
              <a:defRPr/>
            </a:pPr>
            <a:r>
              <a:rPr lang="en-US" dirty="0" smtClean="0"/>
              <a:t>Traditional vs. Flipped Classroom</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60982401"/>
              </p:ext>
            </p:extLst>
          </p:nvPr>
        </p:nvGraphicFramePr>
        <p:xfrm>
          <a:off x="332740" y="1397000"/>
          <a:ext cx="8582660" cy="3479800"/>
        </p:xfrm>
        <a:graphic>
          <a:graphicData uri="http://schemas.openxmlformats.org/drawingml/2006/table">
            <a:tbl>
              <a:tblPr firstRow="1" bandRow="1">
                <a:tableStyleId>{5C22544A-7EE6-4342-B048-85BDC9FD1C3A}</a:tableStyleId>
              </a:tblPr>
              <a:tblGrid>
                <a:gridCol w="2545080"/>
                <a:gridCol w="2616200"/>
                <a:gridCol w="3421380"/>
              </a:tblGrid>
              <a:tr h="370840">
                <a:tc>
                  <a:txBody>
                    <a:bodyPr/>
                    <a:lstStyle/>
                    <a:p>
                      <a:endParaRPr lang="en-US" dirty="0"/>
                    </a:p>
                  </a:txBody>
                  <a:tcPr/>
                </a:tc>
                <a:tc>
                  <a:txBody>
                    <a:bodyPr/>
                    <a:lstStyle/>
                    <a:p>
                      <a:r>
                        <a:rPr lang="en-US" dirty="0" smtClean="0"/>
                        <a:t>Traditional</a:t>
                      </a:r>
                      <a:endParaRPr lang="en-US" dirty="0"/>
                    </a:p>
                  </a:txBody>
                  <a:tcPr/>
                </a:tc>
                <a:tc>
                  <a:txBody>
                    <a:bodyPr/>
                    <a:lstStyle/>
                    <a:p>
                      <a:r>
                        <a:rPr lang="en-US" dirty="0" smtClean="0"/>
                        <a:t>Flipped</a:t>
                      </a:r>
                      <a:endParaRPr lang="en-US" dirty="0"/>
                    </a:p>
                  </a:txBody>
                  <a:tcPr/>
                </a:tc>
              </a:tr>
              <a:tr h="370840">
                <a:tc>
                  <a:txBody>
                    <a:bodyPr/>
                    <a:lstStyle/>
                    <a:p>
                      <a:r>
                        <a:rPr lang="en-US" dirty="0" smtClean="0"/>
                        <a:t>Time on Task</a:t>
                      </a:r>
                      <a:endParaRPr lang="en-US" dirty="0"/>
                    </a:p>
                  </a:txBody>
                  <a:tcPr/>
                </a:tc>
                <a:tc>
                  <a:txBody>
                    <a:bodyPr/>
                    <a:lstStyle/>
                    <a:p>
                      <a:r>
                        <a:rPr lang="en-US" dirty="0" smtClean="0"/>
                        <a:t>Class-time, homework</a:t>
                      </a:r>
                      <a:endParaRPr lang="en-US" dirty="0"/>
                    </a:p>
                  </a:txBody>
                  <a:tcPr/>
                </a:tc>
                <a:tc>
                  <a:txBody>
                    <a:bodyPr/>
                    <a:lstStyle/>
                    <a:p>
                      <a:r>
                        <a:rPr lang="en-US" dirty="0" smtClean="0"/>
                        <a:t>Pre-learning,</a:t>
                      </a:r>
                      <a:r>
                        <a:rPr lang="en-US" baseline="0" dirty="0" smtClean="0"/>
                        <a:t> Class-time, studying for quiz</a:t>
                      </a:r>
                      <a:endParaRPr lang="en-US" dirty="0"/>
                    </a:p>
                  </a:txBody>
                  <a:tcPr/>
                </a:tc>
              </a:tr>
              <a:tr h="370840">
                <a:tc>
                  <a:txBody>
                    <a:bodyPr/>
                    <a:lstStyle/>
                    <a:p>
                      <a:r>
                        <a:rPr lang="en-US" dirty="0" smtClean="0"/>
                        <a:t>Making Connections</a:t>
                      </a:r>
                      <a:endParaRPr lang="en-US" dirty="0"/>
                    </a:p>
                  </a:txBody>
                  <a:tcPr/>
                </a:tc>
                <a:tc>
                  <a:txBody>
                    <a:bodyPr/>
                    <a:lstStyle/>
                    <a:p>
                      <a:r>
                        <a:rPr lang="en-US" dirty="0" smtClean="0"/>
                        <a:t>Some time on real-world applications</a:t>
                      </a:r>
                      <a:endParaRPr lang="en-US" dirty="0"/>
                    </a:p>
                  </a:txBody>
                  <a:tcPr/>
                </a:tc>
                <a:tc>
                  <a:txBody>
                    <a:bodyPr/>
                    <a:lstStyle/>
                    <a:p>
                      <a:r>
                        <a:rPr lang="en-US" dirty="0" smtClean="0"/>
                        <a:t>More time on real-world</a:t>
                      </a:r>
                      <a:r>
                        <a:rPr lang="en-US" baseline="0" dirty="0" smtClean="0"/>
                        <a:t> applications (during lab)</a:t>
                      </a:r>
                    </a:p>
                    <a:p>
                      <a:r>
                        <a:rPr lang="en-US" baseline="0" dirty="0" smtClean="0"/>
                        <a:t>Individual connections</a:t>
                      </a:r>
                      <a:endParaRPr lang="en-US" dirty="0"/>
                    </a:p>
                  </a:txBody>
                  <a:tcPr/>
                </a:tc>
              </a:tr>
              <a:tr h="370840">
                <a:tc>
                  <a:txBody>
                    <a:bodyPr/>
                    <a:lstStyle/>
                    <a:p>
                      <a:r>
                        <a:rPr lang="en-US" dirty="0" smtClean="0"/>
                        <a:t>Real-time Feedback</a:t>
                      </a:r>
                      <a:endParaRPr lang="en-US" dirty="0"/>
                    </a:p>
                  </a:txBody>
                  <a:tcPr/>
                </a:tc>
                <a:tc>
                  <a:txBody>
                    <a:bodyPr/>
                    <a:lstStyle/>
                    <a:p>
                      <a:r>
                        <a:rPr lang="en-US" dirty="0" smtClean="0"/>
                        <a:t>Homework</a:t>
                      </a:r>
                      <a:r>
                        <a:rPr lang="en-US" baseline="0" dirty="0" smtClean="0"/>
                        <a:t> f</a:t>
                      </a:r>
                      <a:r>
                        <a:rPr lang="en-US" dirty="0" smtClean="0"/>
                        <a:t>eedback given 1+</a:t>
                      </a:r>
                      <a:r>
                        <a:rPr lang="en-US" baseline="0" dirty="0" smtClean="0"/>
                        <a:t> weeks later</a:t>
                      </a:r>
                      <a:endParaRPr lang="en-US" dirty="0"/>
                    </a:p>
                  </a:txBody>
                  <a:tcPr/>
                </a:tc>
                <a:tc>
                  <a:txBody>
                    <a:bodyPr/>
                    <a:lstStyle/>
                    <a:p>
                      <a:r>
                        <a:rPr lang="en-US" dirty="0" smtClean="0"/>
                        <a:t>Misconceptions</a:t>
                      </a:r>
                      <a:r>
                        <a:rPr lang="en-US" baseline="0" dirty="0" smtClean="0"/>
                        <a:t> clarified in class</a:t>
                      </a:r>
                    </a:p>
                    <a:p>
                      <a:r>
                        <a:rPr lang="en-US" baseline="0" dirty="0" smtClean="0"/>
                        <a:t>Quiz feedback given next class</a:t>
                      </a:r>
                      <a:endParaRPr lang="en-US" dirty="0"/>
                    </a:p>
                  </a:txBody>
                  <a:tcPr/>
                </a:tc>
              </a:tr>
              <a:tr h="370840">
                <a:tc>
                  <a:txBody>
                    <a:bodyPr/>
                    <a:lstStyle/>
                    <a:p>
                      <a:r>
                        <a:rPr lang="en-US" dirty="0" smtClean="0"/>
                        <a:t>Competing</a:t>
                      </a:r>
                      <a:r>
                        <a:rPr lang="en-US" baseline="0" dirty="0" smtClean="0"/>
                        <a:t> </a:t>
                      </a:r>
                      <a:r>
                        <a:rPr lang="en-US" dirty="0" smtClean="0"/>
                        <a:t>Mental load</a:t>
                      </a:r>
                      <a:endParaRPr lang="en-US" dirty="0"/>
                    </a:p>
                  </a:txBody>
                  <a:tcPr/>
                </a:tc>
                <a:tc>
                  <a:txBody>
                    <a:bodyPr/>
                    <a:lstStyle/>
                    <a:p>
                      <a:r>
                        <a:rPr lang="en-US" dirty="0" smtClean="0"/>
                        <a:t>Learning</a:t>
                      </a:r>
                      <a:r>
                        <a:rPr lang="en-US" baseline="0" dirty="0" smtClean="0"/>
                        <a:t> time controlled by professor</a:t>
                      </a:r>
                      <a:endParaRPr lang="en-US" dirty="0"/>
                    </a:p>
                  </a:txBody>
                  <a:tcPr/>
                </a:tc>
                <a:tc>
                  <a:txBody>
                    <a:bodyPr/>
                    <a:lstStyle/>
                    <a:p>
                      <a:r>
                        <a:rPr lang="en-US" dirty="0" smtClean="0"/>
                        <a:t>Allows (but relies on) student-centered learning</a:t>
                      </a:r>
                      <a:endParaRPr lang="en-US" dirty="0"/>
                    </a:p>
                  </a:txBody>
                  <a:tcPr/>
                </a:tc>
              </a:tr>
            </a:tbl>
          </a:graphicData>
        </a:graphic>
      </p:graphicFrame>
    </p:spTree>
    <p:extLst>
      <p:ext uri="{BB962C8B-B14F-4D97-AF65-F5344CB8AC3E}">
        <p14:creationId xmlns:p14="http://schemas.microsoft.com/office/powerpoint/2010/main" val="1442851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60000"/>
              <a:lumOff val="40000"/>
            </a:schemeClr>
          </a:solidFill>
        </p:spPr>
        <p:txBody>
          <a:bodyPr/>
          <a:lstStyle/>
          <a:p>
            <a:r>
              <a:rPr lang="en-US" dirty="0" smtClean="0"/>
              <a:t>Email to Students</a:t>
            </a:r>
            <a:endParaRPr lang="en-US" dirty="0"/>
          </a:p>
        </p:txBody>
      </p:sp>
      <p:sp>
        <p:nvSpPr>
          <p:cNvPr id="3" name="Content Placeholder 2"/>
          <p:cNvSpPr>
            <a:spLocks noGrp="1"/>
          </p:cNvSpPr>
          <p:nvPr>
            <p:ph idx="1"/>
          </p:nvPr>
        </p:nvSpPr>
        <p:spPr/>
        <p:txBody>
          <a:bodyPr/>
          <a:lstStyle/>
          <a:p>
            <a:r>
              <a:rPr lang="en-US" sz="2000" dirty="0"/>
              <a:t>MAT4310-004 (Statistical Methods with Prof. Michael A. Posner) in Spring 2013 will be run as a flipped/inverted classroom.  The course content is the same as the regular MAT4310 course (data displays and summarization, probability distributions, point and interval estimation, hypothesis testing, categorical data analysis, regression and correlation).  Students will be expected to watch provided videos or read the textbook to learn content prior to class and will be required to complete an online assessment to determine their proficiency level.  Class time will be spent reviewing the material, as necessary, and working through guided activities and class projects.  </a:t>
            </a:r>
            <a:r>
              <a:rPr lang="en-US" sz="2000" dirty="0">
                <a:solidFill>
                  <a:srgbClr val="FFFF00"/>
                </a:solidFill>
              </a:rPr>
              <a:t>This class is particularly suited for students who are capable of self-paced learning and independent work and are interested in a project-based, rather than lecture-based, class.  While there are no statistical prerequisites, this course would be particularly appropriate for students who are already familiar with some of the material from the course</a:t>
            </a:r>
            <a:r>
              <a:rPr lang="en-US" sz="2000" dirty="0" smtClean="0">
                <a:solidFill>
                  <a:srgbClr val="FFFF00"/>
                </a:solidFill>
              </a:rPr>
              <a:t>.</a:t>
            </a:r>
            <a:endParaRPr lang="en-US" sz="2000" dirty="0">
              <a:solidFill>
                <a:srgbClr val="FFFF00"/>
              </a:solidFill>
            </a:endParaRPr>
          </a:p>
        </p:txBody>
      </p:sp>
    </p:spTree>
    <p:extLst>
      <p:ext uri="{BB962C8B-B14F-4D97-AF65-F5344CB8AC3E}">
        <p14:creationId xmlns:p14="http://schemas.microsoft.com/office/powerpoint/2010/main" val="3980554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914400"/>
          </a:xfrm>
          <a:solidFill>
            <a:schemeClr val="bg2">
              <a:lumMod val="60000"/>
              <a:lumOff val="40000"/>
            </a:schemeClr>
          </a:solidFill>
        </p:spPr>
        <p:txBody>
          <a:bodyPr/>
          <a:lstStyle/>
          <a:p>
            <a:pPr eaLnBrk="1" hangingPunct="1">
              <a:defRPr/>
            </a:pPr>
            <a:r>
              <a:rPr lang="en-US" dirty="0" smtClean="0"/>
              <a:t>Reflections on Flipping</a:t>
            </a:r>
            <a:endParaRPr lang="en-US" dirty="0"/>
          </a:p>
        </p:txBody>
      </p:sp>
      <p:sp>
        <p:nvSpPr>
          <p:cNvPr id="3" name="Content Placeholder 2"/>
          <p:cNvSpPr>
            <a:spLocks noGrp="1"/>
          </p:cNvSpPr>
          <p:nvPr>
            <p:ph idx="1"/>
          </p:nvPr>
        </p:nvSpPr>
        <p:spPr>
          <a:xfrm>
            <a:off x="76200" y="914400"/>
            <a:ext cx="8839200" cy="4800600"/>
          </a:xfrm>
        </p:spPr>
        <p:txBody>
          <a:bodyPr/>
          <a:lstStyle/>
          <a:p>
            <a:pPr>
              <a:defRPr/>
            </a:pPr>
            <a:r>
              <a:rPr lang="en-US" sz="2800" dirty="0" smtClean="0"/>
              <a:t>My Reflections</a:t>
            </a:r>
          </a:p>
          <a:p>
            <a:pPr lvl="1">
              <a:defRPr/>
            </a:pPr>
            <a:r>
              <a:rPr lang="en-US" sz="2000" dirty="0" smtClean="0"/>
              <a:t>Preparation time is different and much more (at beginning)</a:t>
            </a:r>
          </a:p>
          <a:p>
            <a:pPr lvl="1">
              <a:defRPr/>
            </a:pPr>
            <a:r>
              <a:rPr lang="en-US" sz="2000" dirty="0" smtClean="0"/>
              <a:t>Student-centered learning works well if students are motivated</a:t>
            </a:r>
          </a:p>
          <a:p>
            <a:pPr lvl="1">
              <a:defRPr/>
            </a:pPr>
            <a:r>
              <a:rPr lang="en-US" sz="2000" dirty="0" smtClean="0"/>
              <a:t>Be clear regarding expectations/assignments</a:t>
            </a:r>
          </a:p>
          <a:p>
            <a:pPr lvl="1">
              <a:defRPr/>
            </a:pPr>
            <a:r>
              <a:rPr lang="en-US" sz="2000" dirty="0" smtClean="0"/>
              <a:t>I covered more material and had time for student projects</a:t>
            </a:r>
          </a:p>
          <a:p>
            <a:pPr>
              <a:defRPr/>
            </a:pPr>
            <a:r>
              <a:rPr lang="en-US" sz="2800" dirty="0" smtClean="0"/>
              <a:t>Student Feedback </a:t>
            </a:r>
          </a:p>
          <a:p>
            <a:pPr lvl="1">
              <a:defRPr/>
            </a:pPr>
            <a:r>
              <a:rPr lang="en-US" sz="1600" dirty="0"/>
              <a:t>I don’t like it.  I like learning in class.</a:t>
            </a:r>
          </a:p>
          <a:p>
            <a:pPr lvl="1">
              <a:defRPr/>
            </a:pPr>
            <a:r>
              <a:rPr lang="en-US" sz="1600" dirty="0"/>
              <a:t>Complain to Chair – “no teaching” going on </a:t>
            </a:r>
            <a:r>
              <a:rPr lang="en-US" sz="1600" dirty="0" smtClean="0"/>
              <a:t>and he didn’t warn us about the class</a:t>
            </a:r>
            <a:endParaRPr lang="en-US" sz="1600" dirty="0"/>
          </a:p>
          <a:p>
            <a:pPr lvl="1">
              <a:buFont typeface="Arial" pitchFamily="34" charset="0"/>
              <a:buChar char="?"/>
              <a:defRPr/>
            </a:pPr>
            <a:r>
              <a:rPr lang="en-US" sz="1600" dirty="0"/>
              <a:t>It has been challenging adjusting, but I have faith in the idea</a:t>
            </a:r>
          </a:p>
          <a:p>
            <a:pPr lvl="1">
              <a:buFont typeface="Arial" pitchFamily="34" charset="0"/>
              <a:buChar char="?"/>
              <a:defRPr/>
            </a:pPr>
            <a:r>
              <a:rPr lang="en-US" sz="1600" dirty="0"/>
              <a:t>It was hard at the beginning but became easier</a:t>
            </a:r>
          </a:p>
          <a:p>
            <a:pPr lvl="1">
              <a:buFont typeface="Arial" pitchFamily="34" charset="0"/>
              <a:buChar char="+"/>
              <a:defRPr/>
            </a:pPr>
            <a:r>
              <a:rPr lang="en-US" sz="1600" dirty="0" smtClean="0"/>
              <a:t>I </a:t>
            </a:r>
            <a:r>
              <a:rPr lang="en-US" sz="1600" dirty="0"/>
              <a:t>like it a lot!!!! I wish more classes, especially math and science ones, ran this way. It just makes </a:t>
            </a:r>
            <a:r>
              <a:rPr lang="en-US" sz="1600" dirty="0" smtClean="0"/>
              <a:t>sense - </a:t>
            </a:r>
            <a:r>
              <a:rPr lang="en-US" sz="1600" dirty="0"/>
              <a:t>particularly at a college </a:t>
            </a:r>
            <a:r>
              <a:rPr lang="en-US" sz="1600" dirty="0" smtClean="0"/>
              <a:t>level - </a:t>
            </a:r>
            <a:r>
              <a:rPr lang="en-US" sz="1600" dirty="0"/>
              <a:t>that you as an individual spend more time learning the basics and then come in to class where the professor serves to help fine-tune what you've learned and make sure you </a:t>
            </a:r>
            <a:r>
              <a:rPr lang="en-US" sz="1600" dirty="0" smtClean="0"/>
              <a:t>have </a:t>
            </a:r>
            <a:r>
              <a:rPr lang="en-US" sz="1600" dirty="0"/>
              <a:t>your cards in the right </a:t>
            </a:r>
            <a:r>
              <a:rPr lang="en-US" sz="1600" dirty="0" smtClean="0"/>
              <a:t>order.</a:t>
            </a:r>
            <a:endParaRPr lang="en-US" sz="1600" dirty="0"/>
          </a:p>
          <a:p>
            <a:pPr lvl="1">
              <a:buFont typeface="Arial" pitchFamily="34" charset="0"/>
              <a:buChar char="+"/>
              <a:defRPr/>
            </a:pPr>
            <a:r>
              <a:rPr lang="en-US" sz="1600" dirty="0" smtClean="0"/>
              <a:t>I </a:t>
            </a:r>
            <a:r>
              <a:rPr lang="en-US" sz="1600" dirty="0"/>
              <a:t>like this set up because it allows me to spend as much time as I need to learn the material and then stop once I understand the material. In many classes, teachers either spend too much time or too little on topics making the classes harder to follow and some </a:t>
            </a:r>
            <a:r>
              <a:rPr lang="en-US" sz="1600" dirty="0" err="1"/>
              <a:t>hw</a:t>
            </a:r>
            <a:r>
              <a:rPr lang="en-US" sz="1600" dirty="0"/>
              <a:t> harder to complete. I also like the flipped because it allows me to do more problems in class where I can get help from classmates or the teacher if needed</a:t>
            </a:r>
            <a:r>
              <a:rPr lang="en-US" sz="1600" dirty="0" smtClean="0"/>
              <a:t>.</a:t>
            </a:r>
          </a:p>
          <a:p>
            <a:pPr lvl="1">
              <a:defRPr/>
            </a:pPr>
            <a:endParaRPr lang="en-US" sz="1400" b="1" dirty="0" smtClean="0"/>
          </a:p>
          <a:p>
            <a:pPr lvl="1">
              <a:defRPr/>
            </a:pPr>
            <a:endParaRPr lang="en-US" sz="1400" dirty="0"/>
          </a:p>
          <a:p>
            <a:pPr lvl="1">
              <a:defRPr/>
            </a:pPr>
            <a:endParaRPr lang="en-US" sz="1100" dirty="0" smtClean="0"/>
          </a:p>
        </p:txBody>
      </p:sp>
    </p:spTree>
    <p:extLst>
      <p:ext uri="{BB962C8B-B14F-4D97-AF65-F5344CB8AC3E}">
        <p14:creationId xmlns:p14="http://schemas.microsoft.com/office/powerpoint/2010/main" val="3588383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left)">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left)">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left)">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wipe(left)">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Flip?</a:t>
            </a:r>
            <a:endParaRPr lang="en-US" dirty="0"/>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1"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226793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Module Structure</a:t>
            </a:r>
            <a:endParaRPr lang="en-US" dirty="0"/>
          </a:p>
        </p:txBody>
      </p:sp>
      <p:sp>
        <p:nvSpPr>
          <p:cNvPr id="3" name="Content Placeholder 2"/>
          <p:cNvSpPr>
            <a:spLocks noGrp="1"/>
          </p:cNvSpPr>
          <p:nvPr>
            <p:ph idx="1"/>
          </p:nvPr>
        </p:nvSpPr>
        <p:spPr>
          <a:xfrm>
            <a:off x="304800" y="1646237"/>
            <a:ext cx="8534400" cy="4525963"/>
          </a:xfrm>
        </p:spPr>
        <p:txBody>
          <a:bodyPr/>
          <a:lstStyle/>
          <a:p>
            <a:pPr marL="457200" lvl="1" indent="0">
              <a:buNone/>
            </a:pPr>
            <a:endParaRPr lang="en-US" sz="2000" dirty="0" smtClean="0"/>
          </a:p>
          <a:p>
            <a:endParaRPr lang="en-US" sz="2400" dirty="0" smtClean="0"/>
          </a:p>
        </p:txBody>
      </p:sp>
      <p:graphicFrame>
        <p:nvGraphicFramePr>
          <p:cNvPr id="4" name="Table 3"/>
          <p:cNvGraphicFramePr>
            <a:graphicFrameLocks noGrp="1"/>
          </p:cNvGraphicFramePr>
          <p:nvPr>
            <p:extLst>
              <p:ext uri="{D42A27DB-BD31-4B8C-83A1-F6EECF244321}">
                <p14:modId xmlns:p14="http://schemas.microsoft.com/office/powerpoint/2010/main" val="1771233725"/>
              </p:ext>
            </p:extLst>
          </p:nvPr>
        </p:nvGraphicFramePr>
        <p:xfrm>
          <a:off x="152400" y="1513840"/>
          <a:ext cx="8839199" cy="3901440"/>
        </p:xfrm>
        <a:graphic>
          <a:graphicData uri="http://schemas.openxmlformats.org/drawingml/2006/table">
            <a:tbl>
              <a:tblPr firstRow="1" bandRow="1">
                <a:tableStyleId>{5C22544A-7EE6-4342-B048-85BDC9FD1C3A}</a:tableStyleId>
              </a:tblPr>
              <a:tblGrid>
                <a:gridCol w="1256783"/>
                <a:gridCol w="1973827"/>
                <a:gridCol w="1986864"/>
                <a:gridCol w="1744373"/>
                <a:gridCol w="1877352"/>
              </a:tblGrid>
              <a:tr h="370840">
                <a:tc>
                  <a:txBody>
                    <a:bodyPr/>
                    <a:lstStyle/>
                    <a:p>
                      <a:endParaRPr lang="en-US" sz="1400" dirty="0"/>
                    </a:p>
                  </a:txBody>
                  <a:tcPr/>
                </a:tc>
                <a:tc>
                  <a:txBody>
                    <a:bodyPr/>
                    <a:lstStyle/>
                    <a:p>
                      <a:r>
                        <a:rPr lang="en-US" sz="1400" dirty="0" smtClean="0"/>
                        <a:t>Before Practice</a:t>
                      </a:r>
                    </a:p>
                    <a:p>
                      <a:r>
                        <a:rPr lang="en-US" sz="1400" dirty="0" smtClean="0"/>
                        <a:t>Class</a:t>
                      </a:r>
                      <a:endParaRPr lang="en-US" sz="1400" dirty="0"/>
                    </a:p>
                  </a:txBody>
                  <a:tcPr/>
                </a:tc>
                <a:tc>
                  <a:txBody>
                    <a:bodyPr/>
                    <a:lstStyle/>
                    <a:p>
                      <a:r>
                        <a:rPr lang="en-US" sz="1400" dirty="0" smtClean="0"/>
                        <a:t>During Practice</a:t>
                      </a:r>
                    </a:p>
                    <a:p>
                      <a:r>
                        <a:rPr lang="en-US" sz="1400" dirty="0" smtClean="0"/>
                        <a:t>Class</a:t>
                      </a:r>
                      <a:endParaRPr lang="en-US" sz="1400" dirty="0"/>
                    </a:p>
                  </a:txBody>
                  <a:tcPr/>
                </a:tc>
                <a:tc>
                  <a:txBody>
                    <a:bodyPr/>
                    <a:lstStyle/>
                    <a:p>
                      <a:r>
                        <a:rPr lang="en-US" sz="1400" dirty="0" smtClean="0"/>
                        <a:t>After</a:t>
                      </a:r>
                      <a:r>
                        <a:rPr lang="en-US" sz="1400" baseline="0" dirty="0" smtClean="0"/>
                        <a:t> Practice /</a:t>
                      </a:r>
                    </a:p>
                    <a:p>
                      <a:r>
                        <a:rPr lang="en-US" sz="1400" baseline="0" dirty="0" smtClean="0"/>
                        <a:t>Before Lab</a:t>
                      </a:r>
                      <a:endParaRPr lang="en-US" sz="1400" dirty="0"/>
                    </a:p>
                  </a:txBody>
                  <a:tcPr/>
                </a:tc>
                <a:tc>
                  <a:txBody>
                    <a:bodyPr/>
                    <a:lstStyle/>
                    <a:p>
                      <a:r>
                        <a:rPr lang="en-US" sz="1400" dirty="0" smtClean="0"/>
                        <a:t>During Lab</a:t>
                      </a:r>
                      <a:endParaRPr lang="en-US" sz="1400" dirty="0"/>
                    </a:p>
                  </a:txBody>
                  <a:tcPr/>
                </a:tc>
              </a:tr>
              <a:tr h="370840">
                <a:tc>
                  <a:txBody>
                    <a:bodyPr/>
                    <a:lstStyle/>
                    <a:p>
                      <a:r>
                        <a:rPr lang="en-US" sz="1400" dirty="0" smtClean="0"/>
                        <a:t>Professor</a:t>
                      </a:r>
                    </a:p>
                  </a:txBody>
                  <a:tcPr/>
                </a:tc>
                <a:tc>
                  <a:txBody>
                    <a:bodyPr/>
                    <a:lstStyle/>
                    <a:p>
                      <a:pPr marL="112713" indent="-112713">
                        <a:buFont typeface="Arial" pitchFamily="34" charset="0"/>
                        <a:buChar char="•"/>
                      </a:pPr>
                      <a:r>
                        <a:rPr lang="en-US" sz="1400" dirty="0" smtClean="0"/>
                        <a:t>Learning</a:t>
                      </a:r>
                      <a:r>
                        <a:rPr lang="en-US" sz="1400" baseline="0" dirty="0" smtClean="0"/>
                        <a:t> outcome guide</a:t>
                      </a:r>
                    </a:p>
                    <a:p>
                      <a:pPr marL="112713" indent="-112713">
                        <a:buFont typeface="Arial" pitchFamily="34" charset="0"/>
                        <a:buChar char="•"/>
                      </a:pPr>
                      <a:r>
                        <a:rPr lang="en-US" sz="1400" baseline="0" dirty="0" smtClean="0"/>
                        <a:t>Learning resource guide</a:t>
                      </a:r>
                    </a:p>
                    <a:p>
                      <a:pPr marL="112713" indent="-112713">
                        <a:buFont typeface="Arial" pitchFamily="34" charset="0"/>
                        <a:buChar char="•"/>
                      </a:pPr>
                      <a:r>
                        <a:rPr lang="en-US" sz="1400" baseline="0" dirty="0" smtClean="0"/>
                        <a:t>Pre-assessment</a:t>
                      </a:r>
                      <a:endParaRPr lang="en-US" sz="1400" dirty="0"/>
                    </a:p>
                  </a:txBody>
                  <a:tcPr/>
                </a:tc>
                <a:tc>
                  <a:txBody>
                    <a:bodyPr/>
                    <a:lstStyle/>
                    <a:p>
                      <a:pPr marL="119063" marR="0" indent="-1190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Respond to muddiest points</a:t>
                      </a:r>
                    </a:p>
                    <a:p>
                      <a:pPr marL="119063" indent="-119063">
                        <a:buFont typeface="Arial" pitchFamily="34" charset="0"/>
                        <a:buChar char="•"/>
                      </a:pPr>
                      <a:r>
                        <a:rPr lang="en-US" sz="1400" dirty="0" smtClean="0"/>
                        <a:t>(Reviews</a:t>
                      </a:r>
                      <a:r>
                        <a:rPr lang="en-US" sz="1400" baseline="0" dirty="0" smtClean="0"/>
                        <a:t> material)</a:t>
                      </a:r>
                    </a:p>
                    <a:p>
                      <a:pPr marL="119063" indent="-119063">
                        <a:buFont typeface="Arial" pitchFamily="34" charset="0"/>
                        <a:buChar char="•"/>
                      </a:pPr>
                      <a:r>
                        <a:rPr lang="en-US" sz="1400" dirty="0" smtClean="0"/>
                        <a:t>Guide</a:t>
                      </a:r>
                      <a:r>
                        <a:rPr lang="en-US" sz="1400" baseline="0" dirty="0" smtClean="0"/>
                        <a:t> students on </a:t>
                      </a:r>
                      <a:r>
                        <a:rPr lang="en-US" sz="1400" dirty="0" smtClean="0"/>
                        <a:t>problems</a:t>
                      </a:r>
                      <a:r>
                        <a:rPr lang="en-US" sz="1400" baseline="0" dirty="0" smtClean="0"/>
                        <a:t> (with a range of </a:t>
                      </a:r>
                      <a:r>
                        <a:rPr lang="en-US" sz="1400" baseline="0" dirty="0" err="1" smtClean="0"/>
                        <a:t>DOK</a:t>
                      </a:r>
                      <a:r>
                        <a:rPr lang="en-US" sz="1400" baseline="0" dirty="0" smtClean="0"/>
                        <a:t>)</a:t>
                      </a:r>
                      <a:endParaRPr lang="en-US" sz="1400" dirty="0"/>
                    </a:p>
                  </a:txBody>
                  <a:tcPr/>
                </a:tc>
                <a:tc>
                  <a:txBody>
                    <a:bodyPr/>
                    <a:lstStyle/>
                    <a:p>
                      <a:pPr marL="119063" indent="-119063">
                        <a:buFont typeface="Arial" pitchFamily="34" charset="0"/>
                        <a:buChar char="•"/>
                      </a:pPr>
                      <a:r>
                        <a:rPr lang="en-US" sz="1400" dirty="0" smtClean="0"/>
                        <a:t>Prepare quiz</a:t>
                      </a:r>
                    </a:p>
                    <a:p>
                      <a:pPr marL="119063" indent="-119063">
                        <a:buFont typeface="Arial" pitchFamily="34" charset="0"/>
                        <a:buChar char="•"/>
                      </a:pPr>
                      <a:r>
                        <a:rPr lang="en-US" sz="1400" dirty="0" smtClean="0"/>
                        <a:t>Prepare lab</a:t>
                      </a:r>
                    </a:p>
                    <a:p>
                      <a:pPr marL="0" indent="0">
                        <a:buFont typeface="Arial" pitchFamily="34" charset="0"/>
                        <a:buNone/>
                      </a:pPr>
                      <a:endParaRPr lang="en-US" sz="1400" dirty="0"/>
                    </a:p>
                  </a:txBody>
                  <a:tcPr/>
                </a:tc>
                <a:tc>
                  <a:txBody>
                    <a:bodyPr/>
                    <a:lstStyle/>
                    <a:p>
                      <a:pPr marL="119063" indent="-119063">
                        <a:buFont typeface="Arial" pitchFamily="34" charset="0"/>
                        <a:buChar char="•"/>
                      </a:pPr>
                      <a:r>
                        <a:rPr lang="en-US" sz="1400" dirty="0" smtClean="0"/>
                        <a:t>Monitor quiz</a:t>
                      </a:r>
                    </a:p>
                    <a:p>
                      <a:pPr marL="119063" indent="-119063">
                        <a:buFont typeface="Arial" pitchFamily="34" charset="0"/>
                        <a:buChar char="•"/>
                      </a:pPr>
                      <a:r>
                        <a:rPr lang="en-US" sz="1400" dirty="0" smtClean="0"/>
                        <a:t>Guide students on lab</a:t>
                      </a:r>
                    </a:p>
                    <a:p>
                      <a:pPr marL="119063" indent="-119063">
                        <a:buFont typeface="Arial" pitchFamily="34" charset="0"/>
                        <a:buChar char="•"/>
                      </a:pPr>
                      <a:endParaRPr lang="en-US" sz="1400" dirty="0" smtClean="0"/>
                    </a:p>
                    <a:p>
                      <a:pPr marL="119063" indent="-119063">
                        <a:buFont typeface="Arial" pitchFamily="34" charset="0"/>
                        <a:buChar char="•"/>
                      </a:pPr>
                      <a:endParaRPr lang="en-US" sz="1400" dirty="0"/>
                    </a:p>
                  </a:txBody>
                  <a:tcPr/>
                </a:tc>
              </a:tr>
              <a:tr h="370840">
                <a:tc>
                  <a:txBody>
                    <a:bodyPr/>
                    <a:lstStyle/>
                    <a:p>
                      <a:r>
                        <a:rPr lang="en-US" sz="1400" dirty="0" smtClean="0"/>
                        <a:t>Student</a:t>
                      </a:r>
                      <a:endParaRPr lang="en-US" sz="1400" dirty="0"/>
                    </a:p>
                  </a:txBody>
                  <a:tcPr/>
                </a:tc>
                <a:tc>
                  <a:txBody>
                    <a:bodyPr/>
                    <a:lstStyle/>
                    <a:p>
                      <a:pPr marL="112713" indent="-112713">
                        <a:buFont typeface="Arial" pitchFamily="34" charset="0"/>
                        <a:buChar char="•"/>
                      </a:pPr>
                      <a:r>
                        <a:rPr lang="en-US" sz="1400" dirty="0" smtClean="0"/>
                        <a:t>Reviews learning outcome guide</a:t>
                      </a:r>
                    </a:p>
                    <a:p>
                      <a:pPr marL="112713" indent="-112713">
                        <a:buFont typeface="Arial" pitchFamily="34" charset="0"/>
                        <a:buChar char="•"/>
                      </a:pPr>
                      <a:r>
                        <a:rPr lang="en-US" sz="1400" dirty="0" smtClean="0"/>
                        <a:t>Books, videos, applets,</a:t>
                      </a:r>
                      <a:r>
                        <a:rPr lang="en-US" sz="1400" baseline="0" dirty="0" smtClean="0"/>
                        <a:t> other</a:t>
                      </a:r>
                    </a:p>
                    <a:p>
                      <a:pPr marL="112713" indent="-112713">
                        <a:buFont typeface="Arial" pitchFamily="34" charset="0"/>
                        <a:buChar char="•"/>
                      </a:pPr>
                      <a:r>
                        <a:rPr lang="en-US" sz="1400" baseline="0" dirty="0" smtClean="0"/>
                        <a:t>Complete pre-assessment</a:t>
                      </a:r>
                    </a:p>
                    <a:p>
                      <a:pPr marL="112713" indent="-112713">
                        <a:buFont typeface="Arial" pitchFamily="34" charset="0"/>
                        <a:buChar char="•"/>
                      </a:pPr>
                      <a:r>
                        <a:rPr lang="en-US" sz="1400" baseline="0" dirty="0" smtClean="0"/>
                        <a:t>Complete “muddiest point” (and which resources used)</a:t>
                      </a:r>
                      <a:endParaRPr lang="en-US" sz="1400" dirty="0"/>
                    </a:p>
                  </a:txBody>
                  <a:tcPr/>
                </a:tc>
                <a:tc>
                  <a:txBody>
                    <a:bodyPr/>
                    <a:lstStyle/>
                    <a:p>
                      <a:pPr marL="119063" indent="-119063">
                        <a:buFont typeface="Arial" pitchFamily="34" charset="0"/>
                        <a:buChar char="•"/>
                      </a:pPr>
                      <a:r>
                        <a:rPr lang="en-US" sz="1400" dirty="0" smtClean="0"/>
                        <a:t>Clarifies misconceptions (group/individuals)</a:t>
                      </a:r>
                    </a:p>
                    <a:p>
                      <a:pPr marL="119063" indent="-119063">
                        <a:buFont typeface="Arial" pitchFamily="34" charset="0"/>
                        <a:buChar char="•"/>
                      </a:pPr>
                      <a:r>
                        <a:rPr lang="en-US" sz="1400" dirty="0" smtClean="0"/>
                        <a:t>Engaged</a:t>
                      </a:r>
                      <a:r>
                        <a:rPr lang="en-US" sz="1400" baseline="0" dirty="0" smtClean="0"/>
                        <a:t> with material at their level</a:t>
                      </a:r>
                      <a:endParaRPr lang="en-US" sz="1400" dirty="0"/>
                    </a:p>
                  </a:txBody>
                  <a:tcPr/>
                </a:tc>
                <a:tc>
                  <a:txBody>
                    <a:bodyPr/>
                    <a:lstStyle/>
                    <a:p>
                      <a:pPr marL="119063" indent="-119063">
                        <a:buFont typeface="Arial" pitchFamily="34" charset="0"/>
                        <a:buChar char="•"/>
                      </a:pPr>
                      <a:r>
                        <a:rPr lang="en-US" sz="1400" dirty="0" smtClean="0"/>
                        <a:t>Review material, study for quiz</a:t>
                      </a:r>
                      <a:endParaRPr lang="en-US" sz="1400" dirty="0"/>
                    </a:p>
                  </a:txBody>
                  <a:tcPr/>
                </a:tc>
                <a:tc>
                  <a:txBody>
                    <a:bodyPr/>
                    <a:lstStyle/>
                    <a:p>
                      <a:pPr marL="119063" indent="-119063">
                        <a:buFont typeface="Arial" pitchFamily="34" charset="0"/>
                        <a:buChar char="•"/>
                      </a:pPr>
                      <a:r>
                        <a:rPr lang="en-US" sz="1400" dirty="0" smtClean="0"/>
                        <a:t>Practice</a:t>
                      </a:r>
                    </a:p>
                    <a:p>
                      <a:pPr marL="119063" indent="-119063">
                        <a:buFont typeface="Arial" pitchFamily="34" charset="0"/>
                        <a:buChar char="•"/>
                      </a:pPr>
                      <a:r>
                        <a:rPr lang="en-US" sz="1400" dirty="0" smtClean="0"/>
                        <a:t>Deeper</a:t>
                      </a:r>
                      <a:r>
                        <a:rPr lang="en-US" sz="1400" baseline="0" dirty="0" smtClean="0"/>
                        <a:t> value and </a:t>
                      </a:r>
                      <a:r>
                        <a:rPr lang="en-US" sz="1400" dirty="0" smtClean="0"/>
                        <a:t>understanding</a:t>
                      </a:r>
                    </a:p>
                    <a:p>
                      <a:pPr marL="119063" indent="-119063">
                        <a:buFont typeface="Arial" pitchFamily="34" charset="0"/>
                        <a:buChar char="•"/>
                      </a:pPr>
                      <a:r>
                        <a:rPr lang="en-US" sz="1400" dirty="0" smtClean="0"/>
                        <a:t>“Play” with data</a:t>
                      </a:r>
                      <a:endParaRPr lang="en-US" sz="1400" dirty="0"/>
                    </a:p>
                  </a:txBody>
                  <a:tcPr/>
                </a:tc>
              </a:tr>
            </a:tbl>
          </a:graphicData>
        </a:graphic>
      </p:graphicFrame>
    </p:spTree>
    <p:extLst>
      <p:ext uri="{BB962C8B-B14F-4D97-AF65-F5344CB8AC3E}">
        <p14:creationId xmlns:p14="http://schemas.microsoft.com/office/powerpoint/2010/main" val="2838561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80348" y="34361"/>
            <a:ext cx="4677651" cy="6747439"/>
          </a:xfrm>
          <a:prstGeom prst="rect">
            <a:avLst/>
          </a:prstGeom>
          <a:solidFill>
            <a:schemeClr val="tx1"/>
          </a:solidFill>
          <a:ln>
            <a:noFill/>
          </a:ln>
          <a:effectLst/>
        </p:spPr>
      </p:pic>
      <p:sp>
        <p:nvSpPr>
          <p:cNvPr id="7" name="Title 6"/>
          <p:cNvSpPr>
            <a:spLocks noGrp="1"/>
          </p:cNvSpPr>
          <p:nvPr>
            <p:ph type="title"/>
          </p:nvPr>
        </p:nvSpPr>
        <p:spPr/>
        <p:txBody>
          <a:bodyPr/>
          <a:lstStyle/>
          <a:p>
            <a:endParaRPr lang="en-US" dirty="0"/>
          </a:p>
        </p:txBody>
      </p:sp>
    </p:spTree>
    <p:extLst>
      <p:ext uri="{BB962C8B-B14F-4D97-AF65-F5344CB8AC3E}">
        <p14:creationId xmlns:p14="http://schemas.microsoft.com/office/powerpoint/2010/main" val="1582430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Module Structure</a:t>
            </a:r>
            <a:endParaRPr lang="en-US" dirty="0"/>
          </a:p>
        </p:txBody>
      </p:sp>
      <p:sp>
        <p:nvSpPr>
          <p:cNvPr id="3" name="Content Placeholder 2"/>
          <p:cNvSpPr>
            <a:spLocks noGrp="1"/>
          </p:cNvSpPr>
          <p:nvPr>
            <p:ph idx="1"/>
          </p:nvPr>
        </p:nvSpPr>
        <p:spPr>
          <a:xfrm>
            <a:off x="304800" y="1646237"/>
            <a:ext cx="8534400" cy="4525963"/>
          </a:xfrm>
        </p:spPr>
        <p:txBody>
          <a:bodyPr/>
          <a:lstStyle/>
          <a:p>
            <a:pPr marL="457200" lvl="1" indent="0">
              <a:buNone/>
            </a:pPr>
            <a:endParaRPr lang="en-US" sz="2000" dirty="0" smtClean="0"/>
          </a:p>
          <a:p>
            <a:endParaRPr lang="en-US" sz="2400" dirty="0" smtClean="0"/>
          </a:p>
        </p:txBody>
      </p:sp>
      <p:graphicFrame>
        <p:nvGraphicFramePr>
          <p:cNvPr id="4" name="Table 3"/>
          <p:cNvGraphicFramePr>
            <a:graphicFrameLocks noGrp="1"/>
          </p:cNvGraphicFramePr>
          <p:nvPr>
            <p:extLst>
              <p:ext uri="{D42A27DB-BD31-4B8C-83A1-F6EECF244321}">
                <p14:modId xmlns:p14="http://schemas.microsoft.com/office/powerpoint/2010/main" val="2602730116"/>
              </p:ext>
            </p:extLst>
          </p:nvPr>
        </p:nvGraphicFramePr>
        <p:xfrm>
          <a:off x="152400" y="1513840"/>
          <a:ext cx="8839199" cy="3901440"/>
        </p:xfrm>
        <a:graphic>
          <a:graphicData uri="http://schemas.openxmlformats.org/drawingml/2006/table">
            <a:tbl>
              <a:tblPr firstRow="1" bandRow="1">
                <a:tableStyleId>{5C22544A-7EE6-4342-B048-85BDC9FD1C3A}</a:tableStyleId>
              </a:tblPr>
              <a:tblGrid>
                <a:gridCol w="1256783"/>
                <a:gridCol w="1973827"/>
                <a:gridCol w="1986864"/>
                <a:gridCol w="1744373"/>
                <a:gridCol w="1877352"/>
              </a:tblGrid>
              <a:tr h="370840">
                <a:tc>
                  <a:txBody>
                    <a:bodyPr/>
                    <a:lstStyle/>
                    <a:p>
                      <a:endParaRPr lang="en-US" sz="1400" dirty="0"/>
                    </a:p>
                  </a:txBody>
                  <a:tcPr/>
                </a:tc>
                <a:tc>
                  <a:txBody>
                    <a:bodyPr/>
                    <a:lstStyle/>
                    <a:p>
                      <a:r>
                        <a:rPr lang="en-US" sz="1400" dirty="0" smtClean="0"/>
                        <a:t>Before Practice</a:t>
                      </a:r>
                    </a:p>
                    <a:p>
                      <a:r>
                        <a:rPr lang="en-US" sz="1400" dirty="0" smtClean="0"/>
                        <a:t>Class</a:t>
                      </a:r>
                      <a:endParaRPr lang="en-US" sz="1400" dirty="0"/>
                    </a:p>
                  </a:txBody>
                  <a:tcPr/>
                </a:tc>
                <a:tc>
                  <a:txBody>
                    <a:bodyPr/>
                    <a:lstStyle/>
                    <a:p>
                      <a:r>
                        <a:rPr lang="en-US" sz="1400" dirty="0" smtClean="0"/>
                        <a:t>During Practice</a:t>
                      </a:r>
                    </a:p>
                    <a:p>
                      <a:r>
                        <a:rPr lang="en-US" sz="1400" dirty="0" smtClean="0"/>
                        <a:t>Class</a:t>
                      </a:r>
                      <a:endParaRPr lang="en-US" sz="1400" dirty="0"/>
                    </a:p>
                  </a:txBody>
                  <a:tcPr/>
                </a:tc>
                <a:tc>
                  <a:txBody>
                    <a:bodyPr/>
                    <a:lstStyle/>
                    <a:p>
                      <a:r>
                        <a:rPr lang="en-US" sz="1400" dirty="0" smtClean="0"/>
                        <a:t>After</a:t>
                      </a:r>
                      <a:r>
                        <a:rPr lang="en-US" sz="1400" baseline="0" dirty="0" smtClean="0"/>
                        <a:t> Practice /</a:t>
                      </a:r>
                    </a:p>
                    <a:p>
                      <a:r>
                        <a:rPr lang="en-US" sz="1400" baseline="0" dirty="0" smtClean="0"/>
                        <a:t>Before Lab</a:t>
                      </a:r>
                      <a:endParaRPr lang="en-US" sz="1400" dirty="0"/>
                    </a:p>
                  </a:txBody>
                  <a:tcPr/>
                </a:tc>
                <a:tc>
                  <a:txBody>
                    <a:bodyPr/>
                    <a:lstStyle/>
                    <a:p>
                      <a:r>
                        <a:rPr lang="en-US" sz="1400" dirty="0" smtClean="0"/>
                        <a:t>During Lab</a:t>
                      </a:r>
                      <a:endParaRPr lang="en-US" sz="1400" dirty="0"/>
                    </a:p>
                  </a:txBody>
                  <a:tcPr/>
                </a:tc>
              </a:tr>
              <a:tr h="370840">
                <a:tc>
                  <a:txBody>
                    <a:bodyPr/>
                    <a:lstStyle/>
                    <a:p>
                      <a:r>
                        <a:rPr lang="en-US" sz="1400" dirty="0" smtClean="0"/>
                        <a:t>Professor</a:t>
                      </a:r>
                    </a:p>
                  </a:txBody>
                  <a:tcPr/>
                </a:tc>
                <a:tc>
                  <a:txBody>
                    <a:bodyPr/>
                    <a:lstStyle/>
                    <a:p>
                      <a:pPr marL="112713" indent="-112713">
                        <a:buFont typeface="Arial" pitchFamily="34" charset="0"/>
                        <a:buChar char="•"/>
                      </a:pPr>
                      <a:r>
                        <a:rPr lang="en-US" sz="1400" dirty="0" smtClean="0"/>
                        <a:t>Learning</a:t>
                      </a:r>
                      <a:r>
                        <a:rPr lang="en-US" sz="1400" baseline="0" dirty="0" smtClean="0"/>
                        <a:t> outcome guide</a:t>
                      </a:r>
                    </a:p>
                    <a:p>
                      <a:pPr marL="112713" indent="-112713">
                        <a:buFont typeface="Arial" pitchFamily="34" charset="0"/>
                        <a:buChar char="•"/>
                      </a:pPr>
                      <a:r>
                        <a:rPr lang="en-US" sz="1400" baseline="0" dirty="0" smtClean="0"/>
                        <a:t>Learning resource guide</a:t>
                      </a:r>
                    </a:p>
                    <a:p>
                      <a:pPr marL="112713" indent="-112713">
                        <a:buFont typeface="Arial" pitchFamily="34" charset="0"/>
                        <a:buChar char="•"/>
                      </a:pPr>
                      <a:r>
                        <a:rPr lang="en-US" sz="1400" baseline="0" dirty="0" smtClean="0"/>
                        <a:t>Pre-assessment</a:t>
                      </a:r>
                      <a:endParaRPr lang="en-US" sz="1400" dirty="0"/>
                    </a:p>
                  </a:txBody>
                  <a:tcPr/>
                </a:tc>
                <a:tc>
                  <a:txBody>
                    <a:bodyPr/>
                    <a:lstStyle/>
                    <a:p>
                      <a:pPr marL="119063" marR="0" indent="-1190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Respond to muddiest points</a:t>
                      </a:r>
                    </a:p>
                    <a:p>
                      <a:pPr marL="119063" indent="-119063">
                        <a:buFont typeface="Arial" pitchFamily="34" charset="0"/>
                        <a:buChar char="•"/>
                      </a:pPr>
                      <a:r>
                        <a:rPr lang="en-US" sz="1400" dirty="0" smtClean="0"/>
                        <a:t>(Reviews</a:t>
                      </a:r>
                      <a:r>
                        <a:rPr lang="en-US" sz="1400" baseline="0" dirty="0" smtClean="0"/>
                        <a:t> material)</a:t>
                      </a:r>
                    </a:p>
                    <a:p>
                      <a:pPr marL="119063" indent="-119063">
                        <a:buFont typeface="Arial" pitchFamily="34" charset="0"/>
                        <a:buChar char="•"/>
                      </a:pPr>
                      <a:r>
                        <a:rPr lang="en-US" sz="1400" dirty="0" smtClean="0"/>
                        <a:t>Guide</a:t>
                      </a:r>
                      <a:r>
                        <a:rPr lang="en-US" sz="1400" baseline="0" dirty="0" smtClean="0"/>
                        <a:t> students on </a:t>
                      </a:r>
                      <a:r>
                        <a:rPr lang="en-US" sz="1400" dirty="0" smtClean="0"/>
                        <a:t>problems</a:t>
                      </a:r>
                      <a:r>
                        <a:rPr lang="en-US" sz="1400" baseline="0" dirty="0" smtClean="0"/>
                        <a:t> (with a range of </a:t>
                      </a:r>
                      <a:r>
                        <a:rPr lang="en-US" sz="1400" baseline="0" dirty="0" err="1" smtClean="0"/>
                        <a:t>DOK</a:t>
                      </a:r>
                      <a:r>
                        <a:rPr lang="en-US" sz="1400" baseline="0" dirty="0" smtClean="0"/>
                        <a:t>)</a:t>
                      </a:r>
                      <a:endParaRPr lang="en-US" sz="1400" dirty="0"/>
                    </a:p>
                  </a:txBody>
                  <a:tcPr/>
                </a:tc>
                <a:tc>
                  <a:txBody>
                    <a:bodyPr/>
                    <a:lstStyle/>
                    <a:p>
                      <a:pPr marL="119063" indent="-119063">
                        <a:buFont typeface="Arial" pitchFamily="34" charset="0"/>
                        <a:buChar char="•"/>
                      </a:pPr>
                      <a:r>
                        <a:rPr lang="en-US" sz="1400" dirty="0" smtClean="0"/>
                        <a:t>Prepare quiz</a:t>
                      </a:r>
                    </a:p>
                    <a:p>
                      <a:pPr marL="119063" indent="-119063">
                        <a:buFont typeface="Arial" pitchFamily="34" charset="0"/>
                        <a:buChar char="•"/>
                      </a:pPr>
                      <a:r>
                        <a:rPr lang="en-US" sz="1400" dirty="0" smtClean="0"/>
                        <a:t>Prepare lab</a:t>
                      </a:r>
                    </a:p>
                    <a:p>
                      <a:pPr marL="0" indent="0">
                        <a:buFont typeface="Arial" pitchFamily="34" charset="0"/>
                        <a:buNone/>
                      </a:pPr>
                      <a:endParaRPr lang="en-US" sz="1400" dirty="0"/>
                    </a:p>
                  </a:txBody>
                  <a:tcPr/>
                </a:tc>
                <a:tc>
                  <a:txBody>
                    <a:bodyPr/>
                    <a:lstStyle/>
                    <a:p>
                      <a:pPr marL="119063" indent="-119063">
                        <a:buFont typeface="Arial" pitchFamily="34" charset="0"/>
                        <a:buChar char="•"/>
                      </a:pPr>
                      <a:r>
                        <a:rPr lang="en-US" sz="1400" dirty="0" smtClean="0"/>
                        <a:t>Monitor quiz</a:t>
                      </a:r>
                    </a:p>
                    <a:p>
                      <a:pPr marL="119063" indent="-119063">
                        <a:buFont typeface="Arial" pitchFamily="34" charset="0"/>
                        <a:buChar char="•"/>
                      </a:pPr>
                      <a:r>
                        <a:rPr lang="en-US" sz="1400" dirty="0" smtClean="0"/>
                        <a:t>Guide students on lab</a:t>
                      </a:r>
                    </a:p>
                    <a:p>
                      <a:pPr marL="119063" indent="-119063">
                        <a:buFont typeface="Arial" pitchFamily="34" charset="0"/>
                        <a:buChar char="•"/>
                      </a:pPr>
                      <a:endParaRPr lang="en-US" sz="1400" dirty="0" smtClean="0"/>
                    </a:p>
                    <a:p>
                      <a:pPr marL="119063" indent="-119063">
                        <a:buFont typeface="Arial" pitchFamily="34" charset="0"/>
                        <a:buChar char="•"/>
                      </a:pPr>
                      <a:endParaRPr lang="en-US" sz="1400" dirty="0"/>
                    </a:p>
                  </a:txBody>
                  <a:tcPr/>
                </a:tc>
              </a:tr>
              <a:tr h="370840">
                <a:tc>
                  <a:txBody>
                    <a:bodyPr/>
                    <a:lstStyle/>
                    <a:p>
                      <a:r>
                        <a:rPr lang="en-US" sz="1400" dirty="0" smtClean="0"/>
                        <a:t>Student</a:t>
                      </a:r>
                      <a:endParaRPr lang="en-US" sz="1400" dirty="0"/>
                    </a:p>
                  </a:txBody>
                  <a:tcPr/>
                </a:tc>
                <a:tc>
                  <a:txBody>
                    <a:bodyPr/>
                    <a:lstStyle/>
                    <a:p>
                      <a:pPr marL="112713" indent="-112713">
                        <a:buFont typeface="Arial" pitchFamily="34" charset="0"/>
                        <a:buChar char="•"/>
                      </a:pPr>
                      <a:r>
                        <a:rPr lang="en-US" sz="1400" dirty="0" smtClean="0"/>
                        <a:t>Reviews learning outcome guide</a:t>
                      </a:r>
                    </a:p>
                    <a:p>
                      <a:pPr marL="112713" indent="-112713">
                        <a:buFont typeface="Arial" pitchFamily="34" charset="0"/>
                        <a:buChar char="•"/>
                      </a:pPr>
                      <a:r>
                        <a:rPr lang="en-US" sz="1400" dirty="0" smtClean="0"/>
                        <a:t>Books, videos, applets,</a:t>
                      </a:r>
                      <a:r>
                        <a:rPr lang="en-US" sz="1400" baseline="0" dirty="0" smtClean="0"/>
                        <a:t> other</a:t>
                      </a:r>
                    </a:p>
                    <a:p>
                      <a:pPr marL="112713" indent="-112713">
                        <a:buFont typeface="Arial" pitchFamily="34" charset="0"/>
                        <a:buChar char="•"/>
                      </a:pPr>
                      <a:r>
                        <a:rPr lang="en-US" sz="1400" baseline="0" dirty="0" smtClean="0"/>
                        <a:t>Complete pre-assessment</a:t>
                      </a:r>
                    </a:p>
                    <a:p>
                      <a:pPr marL="112713" indent="-112713">
                        <a:buFont typeface="Arial" pitchFamily="34" charset="0"/>
                        <a:buChar char="•"/>
                      </a:pPr>
                      <a:r>
                        <a:rPr lang="en-US" sz="1400" baseline="0" dirty="0" smtClean="0"/>
                        <a:t>Complete “muddiest point” (and which resources used)</a:t>
                      </a:r>
                      <a:endParaRPr lang="en-US" sz="1400" dirty="0"/>
                    </a:p>
                  </a:txBody>
                  <a:tcPr/>
                </a:tc>
                <a:tc>
                  <a:txBody>
                    <a:bodyPr/>
                    <a:lstStyle/>
                    <a:p>
                      <a:pPr marL="119063" indent="-119063">
                        <a:buFont typeface="Arial" pitchFamily="34" charset="0"/>
                        <a:buChar char="•"/>
                      </a:pPr>
                      <a:r>
                        <a:rPr lang="en-US" sz="1400" dirty="0" smtClean="0"/>
                        <a:t>Clarifies misconceptions (group/individuals)</a:t>
                      </a:r>
                    </a:p>
                    <a:p>
                      <a:pPr marL="119063" indent="-119063">
                        <a:buFont typeface="Arial" pitchFamily="34" charset="0"/>
                        <a:buChar char="•"/>
                      </a:pPr>
                      <a:r>
                        <a:rPr lang="en-US" sz="1400" dirty="0" smtClean="0"/>
                        <a:t>Engaged</a:t>
                      </a:r>
                      <a:r>
                        <a:rPr lang="en-US" sz="1400" baseline="0" dirty="0" smtClean="0"/>
                        <a:t> with material at their level</a:t>
                      </a:r>
                      <a:endParaRPr lang="en-US" sz="1400" dirty="0"/>
                    </a:p>
                  </a:txBody>
                  <a:tcPr/>
                </a:tc>
                <a:tc>
                  <a:txBody>
                    <a:bodyPr/>
                    <a:lstStyle/>
                    <a:p>
                      <a:pPr marL="119063" indent="-119063">
                        <a:buFont typeface="Arial" pitchFamily="34" charset="0"/>
                        <a:buChar char="•"/>
                      </a:pPr>
                      <a:r>
                        <a:rPr lang="en-US" sz="1400" dirty="0" smtClean="0"/>
                        <a:t>Review material, study for quiz</a:t>
                      </a:r>
                      <a:endParaRPr lang="en-US" sz="1400" dirty="0"/>
                    </a:p>
                  </a:txBody>
                  <a:tcPr/>
                </a:tc>
                <a:tc>
                  <a:txBody>
                    <a:bodyPr/>
                    <a:lstStyle/>
                    <a:p>
                      <a:pPr marL="119063" indent="-119063">
                        <a:buFont typeface="Arial" pitchFamily="34" charset="0"/>
                        <a:buChar char="•"/>
                      </a:pPr>
                      <a:r>
                        <a:rPr lang="en-US" sz="1400" dirty="0" smtClean="0"/>
                        <a:t>Practice</a:t>
                      </a:r>
                    </a:p>
                    <a:p>
                      <a:pPr marL="119063" indent="-119063">
                        <a:buFont typeface="Arial" pitchFamily="34" charset="0"/>
                        <a:buChar char="•"/>
                      </a:pPr>
                      <a:r>
                        <a:rPr lang="en-US" sz="1400" dirty="0" smtClean="0"/>
                        <a:t>Deeper</a:t>
                      </a:r>
                      <a:r>
                        <a:rPr lang="en-US" sz="1400" baseline="0" dirty="0" smtClean="0"/>
                        <a:t> value and </a:t>
                      </a:r>
                      <a:r>
                        <a:rPr lang="en-US" sz="1400" dirty="0" smtClean="0"/>
                        <a:t>understanding</a:t>
                      </a:r>
                    </a:p>
                    <a:p>
                      <a:pPr marL="119063" indent="-119063">
                        <a:buFont typeface="Arial" pitchFamily="34" charset="0"/>
                        <a:buChar char="•"/>
                      </a:pPr>
                      <a:r>
                        <a:rPr lang="en-US" sz="1400" dirty="0" smtClean="0"/>
                        <a:t>“Play” with data</a:t>
                      </a:r>
                      <a:endParaRPr lang="en-US" sz="1400" dirty="0"/>
                    </a:p>
                  </a:txBody>
                  <a:tcPr/>
                </a:tc>
              </a:tr>
            </a:tbl>
          </a:graphicData>
        </a:graphic>
      </p:graphicFrame>
    </p:spTree>
    <p:extLst>
      <p:ext uri="{BB962C8B-B14F-4D97-AF65-F5344CB8AC3E}">
        <p14:creationId xmlns:p14="http://schemas.microsoft.com/office/powerpoint/2010/main" val="545589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60000"/>
              <a:lumOff val="40000"/>
            </a:schemeClr>
          </a:solidFill>
        </p:spPr>
        <p:txBody>
          <a:bodyPr/>
          <a:lstStyle/>
          <a:p>
            <a:r>
              <a:rPr lang="en-US" dirty="0" smtClean="0"/>
              <a:t>Example of Learning Resources</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7324946"/>
              </p:ext>
            </p:extLst>
          </p:nvPr>
        </p:nvGraphicFramePr>
        <p:xfrm>
          <a:off x="121729" y="2286000"/>
          <a:ext cx="8833441" cy="1828799"/>
        </p:xfrm>
        <a:graphic>
          <a:graphicData uri="http://schemas.openxmlformats.org/presentationml/2006/ole">
            <mc:AlternateContent xmlns:mc="http://schemas.openxmlformats.org/markup-compatibility/2006">
              <mc:Choice xmlns:v="urn:schemas-microsoft-com:vml" Requires="v">
                <p:oleObj spid="_x0000_s1032" name="Worksheet" r:id="rId3" imgW="10667910" imgH="2209736" progId="Excel.Sheet.12">
                  <p:embed/>
                </p:oleObj>
              </mc:Choice>
              <mc:Fallback>
                <p:oleObj name="Worksheet" r:id="rId3" imgW="10667910" imgH="2209736" progId="Excel.Sheet.12">
                  <p:embed/>
                  <p:pic>
                    <p:nvPicPr>
                      <p:cNvPr id="0" name=""/>
                      <p:cNvPicPr/>
                      <p:nvPr/>
                    </p:nvPicPr>
                    <p:blipFill>
                      <a:blip r:embed="rId4"/>
                      <a:stretch>
                        <a:fillRect/>
                      </a:stretch>
                    </p:blipFill>
                    <p:spPr>
                      <a:xfrm>
                        <a:off x="121729" y="2286000"/>
                        <a:ext cx="8833441" cy="1828799"/>
                      </a:xfrm>
                      <a:prstGeom prst="rect">
                        <a:avLst/>
                      </a:prstGeom>
                      <a:solidFill>
                        <a:schemeClr val="tx1"/>
                      </a:solidFill>
                    </p:spPr>
                  </p:pic>
                </p:oleObj>
              </mc:Fallback>
            </mc:AlternateContent>
          </a:graphicData>
        </a:graphic>
      </p:graphicFrame>
    </p:spTree>
    <p:extLst>
      <p:ext uri="{BB962C8B-B14F-4D97-AF65-F5344CB8AC3E}">
        <p14:creationId xmlns:p14="http://schemas.microsoft.com/office/powerpoint/2010/main" val="2587015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Module Structure</a:t>
            </a:r>
            <a:endParaRPr lang="en-US" dirty="0"/>
          </a:p>
        </p:txBody>
      </p:sp>
      <p:sp>
        <p:nvSpPr>
          <p:cNvPr id="3" name="Content Placeholder 2"/>
          <p:cNvSpPr>
            <a:spLocks noGrp="1"/>
          </p:cNvSpPr>
          <p:nvPr>
            <p:ph idx="1"/>
          </p:nvPr>
        </p:nvSpPr>
        <p:spPr>
          <a:xfrm>
            <a:off x="304800" y="1646237"/>
            <a:ext cx="8534400" cy="4525963"/>
          </a:xfrm>
        </p:spPr>
        <p:txBody>
          <a:bodyPr/>
          <a:lstStyle/>
          <a:p>
            <a:pPr marL="457200" lvl="1" indent="0">
              <a:buNone/>
            </a:pPr>
            <a:endParaRPr lang="en-US" sz="2000" dirty="0" smtClean="0"/>
          </a:p>
          <a:p>
            <a:endParaRPr lang="en-US" sz="2400" dirty="0" smtClean="0"/>
          </a:p>
        </p:txBody>
      </p:sp>
      <p:graphicFrame>
        <p:nvGraphicFramePr>
          <p:cNvPr id="4" name="Table 3"/>
          <p:cNvGraphicFramePr>
            <a:graphicFrameLocks noGrp="1"/>
          </p:cNvGraphicFramePr>
          <p:nvPr>
            <p:extLst>
              <p:ext uri="{D42A27DB-BD31-4B8C-83A1-F6EECF244321}">
                <p14:modId xmlns:p14="http://schemas.microsoft.com/office/powerpoint/2010/main" val="2602730116"/>
              </p:ext>
            </p:extLst>
          </p:nvPr>
        </p:nvGraphicFramePr>
        <p:xfrm>
          <a:off x="152400" y="1513840"/>
          <a:ext cx="8839199" cy="3901440"/>
        </p:xfrm>
        <a:graphic>
          <a:graphicData uri="http://schemas.openxmlformats.org/drawingml/2006/table">
            <a:tbl>
              <a:tblPr firstRow="1" bandRow="1">
                <a:tableStyleId>{5C22544A-7EE6-4342-B048-85BDC9FD1C3A}</a:tableStyleId>
              </a:tblPr>
              <a:tblGrid>
                <a:gridCol w="1256783"/>
                <a:gridCol w="1973827"/>
                <a:gridCol w="1986864"/>
                <a:gridCol w="1744373"/>
                <a:gridCol w="1877352"/>
              </a:tblGrid>
              <a:tr h="370840">
                <a:tc>
                  <a:txBody>
                    <a:bodyPr/>
                    <a:lstStyle/>
                    <a:p>
                      <a:endParaRPr lang="en-US" sz="1400" dirty="0"/>
                    </a:p>
                  </a:txBody>
                  <a:tcPr/>
                </a:tc>
                <a:tc>
                  <a:txBody>
                    <a:bodyPr/>
                    <a:lstStyle/>
                    <a:p>
                      <a:r>
                        <a:rPr lang="en-US" sz="1400" dirty="0" smtClean="0"/>
                        <a:t>Before Practice</a:t>
                      </a:r>
                    </a:p>
                    <a:p>
                      <a:r>
                        <a:rPr lang="en-US" sz="1400" dirty="0" smtClean="0"/>
                        <a:t>Class</a:t>
                      </a:r>
                      <a:endParaRPr lang="en-US" sz="1400" dirty="0"/>
                    </a:p>
                  </a:txBody>
                  <a:tcPr/>
                </a:tc>
                <a:tc>
                  <a:txBody>
                    <a:bodyPr/>
                    <a:lstStyle/>
                    <a:p>
                      <a:r>
                        <a:rPr lang="en-US" sz="1400" dirty="0" smtClean="0"/>
                        <a:t>During Practice</a:t>
                      </a:r>
                    </a:p>
                    <a:p>
                      <a:r>
                        <a:rPr lang="en-US" sz="1400" dirty="0" smtClean="0"/>
                        <a:t>Class</a:t>
                      </a:r>
                      <a:endParaRPr lang="en-US" sz="1400" dirty="0"/>
                    </a:p>
                  </a:txBody>
                  <a:tcPr/>
                </a:tc>
                <a:tc>
                  <a:txBody>
                    <a:bodyPr/>
                    <a:lstStyle/>
                    <a:p>
                      <a:r>
                        <a:rPr lang="en-US" sz="1400" dirty="0" smtClean="0"/>
                        <a:t>After</a:t>
                      </a:r>
                      <a:r>
                        <a:rPr lang="en-US" sz="1400" baseline="0" dirty="0" smtClean="0"/>
                        <a:t> Practice /</a:t>
                      </a:r>
                    </a:p>
                    <a:p>
                      <a:r>
                        <a:rPr lang="en-US" sz="1400" baseline="0" dirty="0" smtClean="0"/>
                        <a:t>Before Lab</a:t>
                      </a:r>
                      <a:endParaRPr lang="en-US" sz="1400" dirty="0"/>
                    </a:p>
                  </a:txBody>
                  <a:tcPr/>
                </a:tc>
                <a:tc>
                  <a:txBody>
                    <a:bodyPr/>
                    <a:lstStyle/>
                    <a:p>
                      <a:r>
                        <a:rPr lang="en-US" sz="1400" dirty="0" smtClean="0"/>
                        <a:t>During Lab</a:t>
                      </a:r>
                      <a:endParaRPr lang="en-US" sz="1400" dirty="0"/>
                    </a:p>
                  </a:txBody>
                  <a:tcPr/>
                </a:tc>
              </a:tr>
              <a:tr h="370840">
                <a:tc>
                  <a:txBody>
                    <a:bodyPr/>
                    <a:lstStyle/>
                    <a:p>
                      <a:r>
                        <a:rPr lang="en-US" sz="1400" dirty="0" smtClean="0"/>
                        <a:t>Professor</a:t>
                      </a:r>
                    </a:p>
                  </a:txBody>
                  <a:tcPr/>
                </a:tc>
                <a:tc>
                  <a:txBody>
                    <a:bodyPr/>
                    <a:lstStyle/>
                    <a:p>
                      <a:pPr marL="112713" indent="-112713">
                        <a:buFont typeface="Arial" pitchFamily="34" charset="0"/>
                        <a:buChar char="•"/>
                      </a:pPr>
                      <a:r>
                        <a:rPr lang="en-US" sz="1400" dirty="0" smtClean="0"/>
                        <a:t>Learning</a:t>
                      </a:r>
                      <a:r>
                        <a:rPr lang="en-US" sz="1400" baseline="0" dirty="0" smtClean="0"/>
                        <a:t> outcome guide</a:t>
                      </a:r>
                    </a:p>
                    <a:p>
                      <a:pPr marL="112713" indent="-112713">
                        <a:buFont typeface="Arial" pitchFamily="34" charset="0"/>
                        <a:buChar char="•"/>
                      </a:pPr>
                      <a:r>
                        <a:rPr lang="en-US" sz="1400" baseline="0" dirty="0" smtClean="0"/>
                        <a:t>Learning resource guide</a:t>
                      </a:r>
                    </a:p>
                    <a:p>
                      <a:pPr marL="112713" indent="-112713">
                        <a:buFont typeface="Arial" pitchFamily="34" charset="0"/>
                        <a:buChar char="•"/>
                      </a:pPr>
                      <a:r>
                        <a:rPr lang="en-US" sz="1400" baseline="0" dirty="0" smtClean="0"/>
                        <a:t>Pre-assessment</a:t>
                      </a:r>
                      <a:endParaRPr lang="en-US" sz="1400" dirty="0"/>
                    </a:p>
                  </a:txBody>
                  <a:tcPr/>
                </a:tc>
                <a:tc>
                  <a:txBody>
                    <a:bodyPr/>
                    <a:lstStyle/>
                    <a:p>
                      <a:pPr marL="119063" marR="0" indent="-1190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Respond to muddiest points</a:t>
                      </a:r>
                    </a:p>
                    <a:p>
                      <a:pPr marL="119063" indent="-119063">
                        <a:buFont typeface="Arial" pitchFamily="34" charset="0"/>
                        <a:buChar char="•"/>
                      </a:pPr>
                      <a:r>
                        <a:rPr lang="en-US" sz="1400" dirty="0" smtClean="0"/>
                        <a:t>(Reviews</a:t>
                      </a:r>
                      <a:r>
                        <a:rPr lang="en-US" sz="1400" baseline="0" dirty="0" smtClean="0"/>
                        <a:t> material)</a:t>
                      </a:r>
                    </a:p>
                    <a:p>
                      <a:pPr marL="119063" indent="-119063">
                        <a:buFont typeface="Arial" pitchFamily="34" charset="0"/>
                        <a:buChar char="•"/>
                      </a:pPr>
                      <a:r>
                        <a:rPr lang="en-US" sz="1400" dirty="0" smtClean="0"/>
                        <a:t>Guide</a:t>
                      </a:r>
                      <a:r>
                        <a:rPr lang="en-US" sz="1400" baseline="0" dirty="0" smtClean="0"/>
                        <a:t> students on </a:t>
                      </a:r>
                      <a:r>
                        <a:rPr lang="en-US" sz="1400" dirty="0" smtClean="0"/>
                        <a:t>problems</a:t>
                      </a:r>
                      <a:r>
                        <a:rPr lang="en-US" sz="1400" baseline="0" dirty="0" smtClean="0"/>
                        <a:t> (with a range of </a:t>
                      </a:r>
                      <a:r>
                        <a:rPr lang="en-US" sz="1400" baseline="0" dirty="0" err="1" smtClean="0"/>
                        <a:t>DOK</a:t>
                      </a:r>
                      <a:r>
                        <a:rPr lang="en-US" sz="1400" baseline="0" dirty="0" smtClean="0"/>
                        <a:t>)</a:t>
                      </a:r>
                      <a:endParaRPr lang="en-US" sz="1400" dirty="0"/>
                    </a:p>
                  </a:txBody>
                  <a:tcPr/>
                </a:tc>
                <a:tc>
                  <a:txBody>
                    <a:bodyPr/>
                    <a:lstStyle/>
                    <a:p>
                      <a:pPr marL="119063" indent="-119063">
                        <a:buFont typeface="Arial" pitchFamily="34" charset="0"/>
                        <a:buChar char="•"/>
                      </a:pPr>
                      <a:r>
                        <a:rPr lang="en-US" sz="1400" dirty="0" smtClean="0"/>
                        <a:t>Prepare quiz</a:t>
                      </a:r>
                    </a:p>
                    <a:p>
                      <a:pPr marL="119063" indent="-119063">
                        <a:buFont typeface="Arial" pitchFamily="34" charset="0"/>
                        <a:buChar char="•"/>
                      </a:pPr>
                      <a:r>
                        <a:rPr lang="en-US" sz="1400" dirty="0" smtClean="0"/>
                        <a:t>Prepare lab</a:t>
                      </a:r>
                    </a:p>
                    <a:p>
                      <a:pPr marL="0" indent="0">
                        <a:buFont typeface="Arial" pitchFamily="34" charset="0"/>
                        <a:buNone/>
                      </a:pPr>
                      <a:endParaRPr lang="en-US" sz="1400" dirty="0"/>
                    </a:p>
                  </a:txBody>
                  <a:tcPr/>
                </a:tc>
                <a:tc>
                  <a:txBody>
                    <a:bodyPr/>
                    <a:lstStyle/>
                    <a:p>
                      <a:pPr marL="119063" indent="-119063">
                        <a:buFont typeface="Arial" pitchFamily="34" charset="0"/>
                        <a:buChar char="•"/>
                      </a:pPr>
                      <a:r>
                        <a:rPr lang="en-US" sz="1400" dirty="0" smtClean="0"/>
                        <a:t>Monitor quiz</a:t>
                      </a:r>
                    </a:p>
                    <a:p>
                      <a:pPr marL="119063" indent="-119063">
                        <a:buFont typeface="Arial" pitchFamily="34" charset="0"/>
                        <a:buChar char="•"/>
                      </a:pPr>
                      <a:r>
                        <a:rPr lang="en-US" sz="1400" dirty="0" smtClean="0"/>
                        <a:t>Guide students on lab</a:t>
                      </a:r>
                    </a:p>
                    <a:p>
                      <a:pPr marL="119063" indent="-119063">
                        <a:buFont typeface="Arial" pitchFamily="34" charset="0"/>
                        <a:buChar char="•"/>
                      </a:pPr>
                      <a:endParaRPr lang="en-US" sz="1400" dirty="0" smtClean="0"/>
                    </a:p>
                    <a:p>
                      <a:pPr marL="119063" indent="-119063">
                        <a:buFont typeface="Arial" pitchFamily="34" charset="0"/>
                        <a:buChar char="•"/>
                      </a:pPr>
                      <a:endParaRPr lang="en-US" sz="1400" dirty="0"/>
                    </a:p>
                  </a:txBody>
                  <a:tcPr/>
                </a:tc>
              </a:tr>
              <a:tr h="370840">
                <a:tc>
                  <a:txBody>
                    <a:bodyPr/>
                    <a:lstStyle/>
                    <a:p>
                      <a:r>
                        <a:rPr lang="en-US" sz="1400" dirty="0" smtClean="0"/>
                        <a:t>Student</a:t>
                      </a:r>
                      <a:endParaRPr lang="en-US" sz="1400" dirty="0"/>
                    </a:p>
                  </a:txBody>
                  <a:tcPr/>
                </a:tc>
                <a:tc>
                  <a:txBody>
                    <a:bodyPr/>
                    <a:lstStyle/>
                    <a:p>
                      <a:pPr marL="112713" indent="-112713">
                        <a:buFont typeface="Arial" pitchFamily="34" charset="0"/>
                        <a:buChar char="•"/>
                      </a:pPr>
                      <a:r>
                        <a:rPr lang="en-US" sz="1400" dirty="0" smtClean="0"/>
                        <a:t>Reviews learning outcome guide</a:t>
                      </a:r>
                    </a:p>
                    <a:p>
                      <a:pPr marL="112713" indent="-112713">
                        <a:buFont typeface="Arial" pitchFamily="34" charset="0"/>
                        <a:buChar char="•"/>
                      </a:pPr>
                      <a:r>
                        <a:rPr lang="en-US" sz="1400" dirty="0" smtClean="0"/>
                        <a:t>Books, videos, applets,</a:t>
                      </a:r>
                      <a:r>
                        <a:rPr lang="en-US" sz="1400" baseline="0" dirty="0" smtClean="0"/>
                        <a:t> other</a:t>
                      </a:r>
                    </a:p>
                    <a:p>
                      <a:pPr marL="112713" indent="-112713">
                        <a:buFont typeface="Arial" pitchFamily="34" charset="0"/>
                        <a:buChar char="•"/>
                      </a:pPr>
                      <a:r>
                        <a:rPr lang="en-US" sz="1400" baseline="0" dirty="0" smtClean="0"/>
                        <a:t>Complete pre-assessment</a:t>
                      </a:r>
                    </a:p>
                    <a:p>
                      <a:pPr marL="112713" indent="-112713">
                        <a:buFont typeface="Arial" pitchFamily="34" charset="0"/>
                        <a:buChar char="•"/>
                      </a:pPr>
                      <a:r>
                        <a:rPr lang="en-US" sz="1400" baseline="0" dirty="0" smtClean="0"/>
                        <a:t>Complete “muddiest point” (and which resources used)</a:t>
                      </a:r>
                      <a:endParaRPr lang="en-US" sz="1400" dirty="0"/>
                    </a:p>
                  </a:txBody>
                  <a:tcPr/>
                </a:tc>
                <a:tc>
                  <a:txBody>
                    <a:bodyPr/>
                    <a:lstStyle/>
                    <a:p>
                      <a:pPr marL="119063" indent="-119063">
                        <a:buFont typeface="Arial" pitchFamily="34" charset="0"/>
                        <a:buChar char="•"/>
                      </a:pPr>
                      <a:r>
                        <a:rPr lang="en-US" sz="1400" dirty="0" smtClean="0"/>
                        <a:t>Clarifies misconceptions (group/individuals)</a:t>
                      </a:r>
                    </a:p>
                    <a:p>
                      <a:pPr marL="119063" indent="-119063">
                        <a:buFont typeface="Arial" pitchFamily="34" charset="0"/>
                        <a:buChar char="•"/>
                      </a:pPr>
                      <a:r>
                        <a:rPr lang="en-US" sz="1400" dirty="0" smtClean="0"/>
                        <a:t>Engaged</a:t>
                      </a:r>
                      <a:r>
                        <a:rPr lang="en-US" sz="1400" baseline="0" dirty="0" smtClean="0"/>
                        <a:t> with material at their level</a:t>
                      </a:r>
                      <a:endParaRPr lang="en-US" sz="1400" dirty="0"/>
                    </a:p>
                  </a:txBody>
                  <a:tcPr/>
                </a:tc>
                <a:tc>
                  <a:txBody>
                    <a:bodyPr/>
                    <a:lstStyle/>
                    <a:p>
                      <a:pPr marL="119063" indent="-119063">
                        <a:buFont typeface="Arial" pitchFamily="34" charset="0"/>
                        <a:buChar char="•"/>
                      </a:pPr>
                      <a:r>
                        <a:rPr lang="en-US" sz="1400" dirty="0" smtClean="0"/>
                        <a:t>Review material, study for quiz</a:t>
                      </a:r>
                      <a:endParaRPr lang="en-US" sz="1400" dirty="0"/>
                    </a:p>
                  </a:txBody>
                  <a:tcPr/>
                </a:tc>
                <a:tc>
                  <a:txBody>
                    <a:bodyPr/>
                    <a:lstStyle/>
                    <a:p>
                      <a:pPr marL="119063" indent="-119063">
                        <a:buFont typeface="Arial" pitchFamily="34" charset="0"/>
                        <a:buChar char="•"/>
                      </a:pPr>
                      <a:r>
                        <a:rPr lang="en-US" sz="1400" dirty="0" smtClean="0"/>
                        <a:t>Practice</a:t>
                      </a:r>
                    </a:p>
                    <a:p>
                      <a:pPr marL="119063" indent="-119063">
                        <a:buFont typeface="Arial" pitchFamily="34" charset="0"/>
                        <a:buChar char="•"/>
                      </a:pPr>
                      <a:r>
                        <a:rPr lang="en-US" sz="1400" dirty="0" smtClean="0"/>
                        <a:t>Deeper</a:t>
                      </a:r>
                      <a:r>
                        <a:rPr lang="en-US" sz="1400" baseline="0" dirty="0" smtClean="0"/>
                        <a:t> value and </a:t>
                      </a:r>
                      <a:r>
                        <a:rPr lang="en-US" sz="1400" dirty="0" smtClean="0"/>
                        <a:t>understanding</a:t>
                      </a:r>
                    </a:p>
                    <a:p>
                      <a:pPr marL="119063" indent="-119063">
                        <a:buFont typeface="Arial" pitchFamily="34" charset="0"/>
                        <a:buChar char="•"/>
                      </a:pPr>
                      <a:r>
                        <a:rPr lang="en-US" sz="1400" dirty="0" smtClean="0"/>
                        <a:t>“Play” with data</a:t>
                      </a:r>
                      <a:endParaRPr lang="en-US" sz="1400" dirty="0"/>
                    </a:p>
                  </a:txBody>
                  <a:tcPr/>
                </a:tc>
              </a:tr>
            </a:tbl>
          </a:graphicData>
        </a:graphic>
      </p:graphicFrame>
    </p:spTree>
    <p:extLst>
      <p:ext uri="{BB962C8B-B14F-4D97-AF65-F5344CB8AC3E}">
        <p14:creationId xmlns:p14="http://schemas.microsoft.com/office/powerpoint/2010/main" val="545589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Examples of “Labs”</a:t>
            </a:r>
            <a:endParaRPr lang="en-US" dirty="0"/>
          </a:p>
        </p:txBody>
      </p:sp>
      <p:sp>
        <p:nvSpPr>
          <p:cNvPr id="3" name="Content Placeholder 2"/>
          <p:cNvSpPr>
            <a:spLocks noGrp="1"/>
          </p:cNvSpPr>
          <p:nvPr>
            <p:ph idx="1"/>
          </p:nvPr>
        </p:nvSpPr>
        <p:spPr>
          <a:xfrm>
            <a:off x="304800" y="1447800"/>
            <a:ext cx="8534400" cy="4525963"/>
          </a:xfrm>
        </p:spPr>
        <p:txBody>
          <a:bodyPr/>
          <a:lstStyle/>
          <a:p>
            <a:r>
              <a:rPr lang="en-US" sz="2400" dirty="0" smtClean="0"/>
              <a:t>Determining the number of smoke detectors needed to install in order to detect a fire reliably (probability)</a:t>
            </a:r>
          </a:p>
          <a:p>
            <a:r>
              <a:rPr lang="en-US" sz="2400" dirty="0" smtClean="0"/>
              <a:t>Determining optimal pizza production to maximize profit (expected value and graphics)</a:t>
            </a:r>
          </a:p>
          <a:p>
            <a:r>
              <a:rPr lang="en-US" sz="2400" dirty="0" smtClean="0"/>
              <a:t>Who is the best hitter in baseball (standardization)</a:t>
            </a:r>
          </a:p>
          <a:p>
            <a:r>
              <a:rPr lang="en-US" sz="2400" dirty="0" smtClean="0"/>
              <a:t>How many stars are in the sky (sampling)</a:t>
            </a:r>
          </a:p>
          <a:p>
            <a:r>
              <a:rPr lang="en-US" sz="2400" dirty="0" smtClean="0"/>
              <a:t>Tangram competition (inference and design)</a:t>
            </a:r>
          </a:p>
          <a:p>
            <a:r>
              <a:rPr lang="en-US" sz="2400" dirty="0" smtClean="0"/>
              <a:t>Predicting house values (regression)</a:t>
            </a:r>
          </a:p>
          <a:p>
            <a:r>
              <a:rPr lang="en-US" sz="2400" dirty="0" smtClean="0"/>
              <a:t>The effect of leaf removal on fruit growth (combined methods)</a:t>
            </a:r>
          </a:p>
          <a:p>
            <a:r>
              <a:rPr lang="en-US" sz="2400" dirty="0" smtClean="0"/>
              <a:t>Getting repair estimates from garages (paired vs. independent tests, power calculation)</a:t>
            </a:r>
          </a:p>
        </p:txBody>
      </p:sp>
    </p:spTree>
    <p:extLst>
      <p:ext uri="{BB962C8B-B14F-4D97-AF65-F5344CB8AC3E}">
        <p14:creationId xmlns:p14="http://schemas.microsoft.com/office/powerpoint/2010/main" val="1497049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solidFill>
            <a:schemeClr val="bg2">
              <a:lumMod val="60000"/>
              <a:lumOff val="40000"/>
            </a:schemeClr>
          </a:solidFill>
        </p:spPr>
        <p:txBody>
          <a:bodyPr/>
          <a:lstStyle/>
          <a:p>
            <a:pPr eaLnBrk="1" hangingPunct="1">
              <a:defRPr/>
            </a:pPr>
            <a:r>
              <a:rPr lang="en-US" dirty="0" smtClean="0"/>
              <a:t>Module Structure</a:t>
            </a:r>
            <a:endParaRPr lang="en-US" dirty="0"/>
          </a:p>
        </p:txBody>
      </p:sp>
      <p:sp>
        <p:nvSpPr>
          <p:cNvPr id="3" name="Content Placeholder 2"/>
          <p:cNvSpPr>
            <a:spLocks noGrp="1"/>
          </p:cNvSpPr>
          <p:nvPr>
            <p:ph idx="1"/>
          </p:nvPr>
        </p:nvSpPr>
        <p:spPr>
          <a:xfrm>
            <a:off x="304800" y="1646237"/>
            <a:ext cx="8534400" cy="4525963"/>
          </a:xfrm>
        </p:spPr>
        <p:txBody>
          <a:bodyPr/>
          <a:lstStyle/>
          <a:p>
            <a:pPr marL="457200" lvl="1" indent="0">
              <a:buNone/>
            </a:pPr>
            <a:endParaRPr lang="en-US" sz="2000" dirty="0" smtClean="0"/>
          </a:p>
          <a:p>
            <a:endParaRPr lang="en-US" sz="2400" dirty="0" smtClean="0"/>
          </a:p>
        </p:txBody>
      </p:sp>
      <p:graphicFrame>
        <p:nvGraphicFramePr>
          <p:cNvPr id="4" name="Table 3"/>
          <p:cNvGraphicFramePr>
            <a:graphicFrameLocks noGrp="1"/>
          </p:cNvGraphicFramePr>
          <p:nvPr>
            <p:extLst>
              <p:ext uri="{D42A27DB-BD31-4B8C-83A1-F6EECF244321}">
                <p14:modId xmlns:p14="http://schemas.microsoft.com/office/powerpoint/2010/main" val="849926834"/>
              </p:ext>
            </p:extLst>
          </p:nvPr>
        </p:nvGraphicFramePr>
        <p:xfrm>
          <a:off x="152400" y="1513840"/>
          <a:ext cx="8839199" cy="3901440"/>
        </p:xfrm>
        <a:graphic>
          <a:graphicData uri="http://schemas.openxmlformats.org/drawingml/2006/table">
            <a:tbl>
              <a:tblPr firstRow="1" bandRow="1">
                <a:tableStyleId>{5C22544A-7EE6-4342-B048-85BDC9FD1C3A}</a:tableStyleId>
              </a:tblPr>
              <a:tblGrid>
                <a:gridCol w="1256783"/>
                <a:gridCol w="1973827"/>
                <a:gridCol w="1986864"/>
                <a:gridCol w="1744373"/>
                <a:gridCol w="1877352"/>
              </a:tblGrid>
              <a:tr h="370840">
                <a:tc>
                  <a:txBody>
                    <a:bodyPr/>
                    <a:lstStyle/>
                    <a:p>
                      <a:endParaRPr lang="en-US" sz="1400" dirty="0"/>
                    </a:p>
                  </a:txBody>
                  <a:tcPr/>
                </a:tc>
                <a:tc>
                  <a:txBody>
                    <a:bodyPr/>
                    <a:lstStyle/>
                    <a:p>
                      <a:r>
                        <a:rPr lang="en-US" sz="1400" dirty="0" smtClean="0"/>
                        <a:t>Before Practice</a:t>
                      </a:r>
                    </a:p>
                    <a:p>
                      <a:r>
                        <a:rPr lang="en-US" sz="1400" dirty="0" smtClean="0"/>
                        <a:t>Class</a:t>
                      </a:r>
                      <a:endParaRPr lang="en-US" sz="1400" dirty="0"/>
                    </a:p>
                  </a:txBody>
                  <a:tcPr/>
                </a:tc>
                <a:tc>
                  <a:txBody>
                    <a:bodyPr/>
                    <a:lstStyle/>
                    <a:p>
                      <a:r>
                        <a:rPr lang="en-US" sz="1400" dirty="0" smtClean="0"/>
                        <a:t>During Practice</a:t>
                      </a:r>
                    </a:p>
                    <a:p>
                      <a:r>
                        <a:rPr lang="en-US" sz="1400" dirty="0" smtClean="0"/>
                        <a:t>Class</a:t>
                      </a:r>
                      <a:endParaRPr lang="en-US" sz="1400" dirty="0"/>
                    </a:p>
                  </a:txBody>
                  <a:tcPr/>
                </a:tc>
                <a:tc>
                  <a:txBody>
                    <a:bodyPr/>
                    <a:lstStyle/>
                    <a:p>
                      <a:r>
                        <a:rPr lang="en-US" sz="1400" dirty="0" smtClean="0"/>
                        <a:t>After</a:t>
                      </a:r>
                      <a:r>
                        <a:rPr lang="en-US" sz="1400" baseline="0" dirty="0" smtClean="0"/>
                        <a:t> Practice /</a:t>
                      </a:r>
                    </a:p>
                    <a:p>
                      <a:r>
                        <a:rPr lang="en-US" sz="1400" baseline="0" dirty="0" smtClean="0"/>
                        <a:t>Before Lab</a:t>
                      </a:r>
                      <a:endParaRPr lang="en-US" sz="1400" dirty="0"/>
                    </a:p>
                  </a:txBody>
                  <a:tcPr/>
                </a:tc>
                <a:tc>
                  <a:txBody>
                    <a:bodyPr/>
                    <a:lstStyle/>
                    <a:p>
                      <a:r>
                        <a:rPr lang="en-US" sz="1400" dirty="0" smtClean="0"/>
                        <a:t>During Lab</a:t>
                      </a:r>
                      <a:endParaRPr lang="en-US" sz="1400" dirty="0"/>
                    </a:p>
                  </a:txBody>
                  <a:tcPr/>
                </a:tc>
              </a:tr>
              <a:tr h="370840">
                <a:tc>
                  <a:txBody>
                    <a:bodyPr/>
                    <a:lstStyle/>
                    <a:p>
                      <a:r>
                        <a:rPr lang="en-US" sz="1400" dirty="0" smtClean="0"/>
                        <a:t>Professor</a:t>
                      </a:r>
                    </a:p>
                  </a:txBody>
                  <a:tcPr/>
                </a:tc>
                <a:tc>
                  <a:txBody>
                    <a:bodyPr/>
                    <a:lstStyle/>
                    <a:p>
                      <a:pPr marL="112713" indent="-112713">
                        <a:buFont typeface="Arial" pitchFamily="34" charset="0"/>
                        <a:buChar char="•"/>
                      </a:pPr>
                      <a:r>
                        <a:rPr lang="en-US" sz="1400" dirty="0" smtClean="0"/>
                        <a:t>Learning</a:t>
                      </a:r>
                      <a:r>
                        <a:rPr lang="en-US" sz="1400" baseline="0" dirty="0" smtClean="0"/>
                        <a:t> outcome guide</a:t>
                      </a:r>
                    </a:p>
                    <a:p>
                      <a:pPr marL="112713" indent="-112713">
                        <a:buFont typeface="Arial" pitchFamily="34" charset="0"/>
                        <a:buChar char="•"/>
                      </a:pPr>
                      <a:r>
                        <a:rPr lang="en-US" sz="1400" baseline="0" dirty="0" smtClean="0"/>
                        <a:t>Learning resource guide</a:t>
                      </a:r>
                    </a:p>
                    <a:p>
                      <a:pPr marL="112713" indent="-112713">
                        <a:buFont typeface="Arial" pitchFamily="34" charset="0"/>
                        <a:buChar char="•"/>
                      </a:pPr>
                      <a:r>
                        <a:rPr lang="en-US" sz="1400" baseline="0" dirty="0" smtClean="0"/>
                        <a:t>Pre-assessment</a:t>
                      </a:r>
                      <a:endParaRPr lang="en-US" sz="1400" dirty="0"/>
                    </a:p>
                  </a:txBody>
                  <a:tcPr/>
                </a:tc>
                <a:tc>
                  <a:txBody>
                    <a:bodyPr/>
                    <a:lstStyle/>
                    <a:p>
                      <a:pPr marL="119063" marR="0" indent="-1190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Respond to muddiest points</a:t>
                      </a:r>
                    </a:p>
                    <a:p>
                      <a:pPr marL="119063" indent="-119063">
                        <a:buFont typeface="Arial" pitchFamily="34" charset="0"/>
                        <a:buChar char="•"/>
                      </a:pPr>
                      <a:r>
                        <a:rPr lang="en-US" sz="1400" dirty="0" smtClean="0"/>
                        <a:t>(Reviews</a:t>
                      </a:r>
                      <a:r>
                        <a:rPr lang="en-US" sz="1400" baseline="0" dirty="0" smtClean="0"/>
                        <a:t> material)</a:t>
                      </a:r>
                    </a:p>
                    <a:p>
                      <a:pPr marL="119063" indent="-119063">
                        <a:buFont typeface="Arial" pitchFamily="34" charset="0"/>
                        <a:buChar char="•"/>
                      </a:pPr>
                      <a:r>
                        <a:rPr lang="en-US" sz="1400" dirty="0" smtClean="0"/>
                        <a:t>Guide</a:t>
                      </a:r>
                      <a:r>
                        <a:rPr lang="en-US" sz="1400" baseline="0" dirty="0" smtClean="0"/>
                        <a:t> students on </a:t>
                      </a:r>
                      <a:r>
                        <a:rPr lang="en-US" sz="1400" dirty="0" smtClean="0"/>
                        <a:t>problems</a:t>
                      </a:r>
                      <a:r>
                        <a:rPr lang="en-US" sz="1400" baseline="0" dirty="0" smtClean="0"/>
                        <a:t> (with a range of </a:t>
                      </a:r>
                      <a:r>
                        <a:rPr lang="en-US" sz="1400" baseline="0" dirty="0" err="1" smtClean="0"/>
                        <a:t>DOK</a:t>
                      </a:r>
                      <a:r>
                        <a:rPr lang="en-US" sz="1400" baseline="0" dirty="0" smtClean="0"/>
                        <a:t>)</a:t>
                      </a:r>
                      <a:endParaRPr lang="en-US" sz="1400" dirty="0"/>
                    </a:p>
                  </a:txBody>
                  <a:tcPr/>
                </a:tc>
                <a:tc>
                  <a:txBody>
                    <a:bodyPr/>
                    <a:lstStyle/>
                    <a:p>
                      <a:pPr marL="119063" indent="-119063">
                        <a:buFont typeface="Arial" pitchFamily="34" charset="0"/>
                        <a:buChar char="•"/>
                      </a:pPr>
                      <a:r>
                        <a:rPr lang="en-US" sz="1400" dirty="0" smtClean="0"/>
                        <a:t>Prepare quiz</a:t>
                      </a:r>
                    </a:p>
                    <a:p>
                      <a:pPr marL="119063" indent="-119063">
                        <a:buFont typeface="Arial" pitchFamily="34" charset="0"/>
                        <a:buChar char="•"/>
                      </a:pPr>
                      <a:r>
                        <a:rPr lang="en-US" sz="1400" dirty="0" smtClean="0"/>
                        <a:t>Prepare lab</a:t>
                      </a:r>
                    </a:p>
                    <a:p>
                      <a:pPr marL="0" indent="0">
                        <a:buFont typeface="Arial" pitchFamily="34" charset="0"/>
                        <a:buNone/>
                      </a:pPr>
                      <a:endParaRPr lang="en-US" sz="1400" dirty="0"/>
                    </a:p>
                  </a:txBody>
                  <a:tcPr/>
                </a:tc>
                <a:tc>
                  <a:txBody>
                    <a:bodyPr/>
                    <a:lstStyle/>
                    <a:p>
                      <a:pPr marL="119063" indent="-119063">
                        <a:buFont typeface="Arial" pitchFamily="34" charset="0"/>
                        <a:buChar char="•"/>
                      </a:pPr>
                      <a:r>
                        <a:rPr lang="en-US" sz="1400" dirty="0" smtClean="0"/>
                        <a:t>Monitor quiz</a:t>
                      </a:r>
                    </a:p>
                    <a:p>
                      <a:pPr marL="119063" indent="-119063">
                        <a:buFont typeface="Arial" pitchFamily="34" charset="0"/>
                        <a:buChar char="•"/>
                      </a:pPr>
                      <a:r>
                        <a:rPr lang="en-US" sz="1400" dirty="0" smtClean="0"/>
                        <a:t>Guide students on lab</a:t>
                      </a:r>
                    </a:p>
                    <a:p>
                      <a:pPr marL="119063" indent="-119063">
                        <a:buFont typeface="Arial" pitchFamily="34" charset="0"/>
                        <a:buChar char="•"/>
                      </a:pPr>
                      <a:endParaRPr lang="en-US" sz="1400" dirty="0" smtClean="0"/>
                    </a:p>
                    <a:p>
                      <a:pPr marL="119063" indent="-119063">
                        <a:buFont typeface="Arial" pitchFamily="34" charset="0"/>
                        <a:buChar char="•"/>
                      </a:pPr>
                      <a:endParaRPr lang="en-US" sz="1400" dirty="0"/>
                    </a:p>
                  </a:txBody>
                  <a:tcPr/>
                </a:tc>
              </a:tr>
              <a:tr h="370840">
                <a:tc>
                  <a:txBody>
                    <a:bodyPr/>
                    <a:lstStyle/>
                    <a:p>
                      <a:r>
                        <a:rPr lang="en-US" sz="1400" dirty="0" smtClean="0"/>
                        <a:t>Student</a:t>
                      </a:r>
                      <a:endParaRPr lang="en-US" sz="1400" dirty="0"/>
                    </a:p>
                  </a:txBody>
                  <a:tcPr/>
                </a:tc>
                <a:tc>
                  <a:txBody>
                    <a:bodyPr/>
                    <a:lstStyle/>
                    <a:p>
                      <a:pPr marL="112713" indent="-112713">
                        <a:buFont typeface="Arial" pitchFamily="34" charset="0"/>
                        <a:buChar char="•"/>
                      </a:pPr>
                      <a:r>
                        <a:rPr lang="en-US" sz="1400" dirty="0" smtClean="0"/>
                        <a:t>Reviews learning outcome guide</a:t>
                      </a:r>
                    </a:p>
                    <a:p>
                      <a:pPr marL="112713" indent="-112713">
                        <a:buFont typeface="Arial" pitchFamily="34" charset="0"/>
                        <a:buChar char="•"/>
                      </a:pPr>
                      <a:r>
                        <a:rPr lang="en-US" sz="1400" dirty="0" smtClean="0"/>
                        <a:t>Books, videos, applets,</a:t>
                      </a:r>
                      <a:r>
                        <a:rPr lang="en-US" sz="1400" baseline="0" dirty="0" smtClean="0"/>
                        <a:t> other</a:t>
                      </a:r>
                    </a:p>
                    <a:p>
                      <a:pPr marL="112713" indent="-112713">
                        <a:buFont typeface="Arial" pitchFamily="34" charset="0"/>
                        <a:buChar char="•"/>
                      </a:pPr>
                      <a:r>
                        <a:rPr lang="en-US" sz="1400" baseline="0" dirty="0" smtClean="0"/>
                        <a:t>Complete pre-assessment</a:t>
                      </a:r>
                    </a:p>
                    <a:p>
                      <a:pPr marL="112713" indent="-112713">
                        <a:buFont typeface="Arial" pitchFamily="34" charset="0"/>
                        <a:buChar char="•"/>
                      </a:pPr>
                      <a:r>
                        <a:rPr lang="en-US" sz="1400" baseline="0" dirty="0" smtClean="0"/>
                        <a:t>Complete “muddiest point” (and which resources used)</a:t>
                      </a:r>
                      <a:endParaRPr lang="en-US" sz="1400" dirty="0"/>
                    </a:p>
                  </a:txBody>
                  <a:tcPr/>
                </a:tc>
                <a:tc>
                  <a:txBody>
                    <a:bodyPr/>
                    <a:lstStyle/>
                    <a:p>
                      <a:pPr marL="119063" indent="-119063">
                        <a:buFont typeface="Arial" pitchFamily="34" charset="0"/>
                        <a:buChar char="•"/>
                      </a:pPr>
                      <a:r>
                        <a:rPr lang="en-US" sz="1400" dirty="0" smtClean="0"/>
                        <a:t>Clarifies misconceptions (group/individuals)</a:t>
                      </a:r>
                    </a:p>
                    <a:p>
                      <a:pPr marL="119063" indent="-119063">
                        <a:buFont typeface="Arial" pitchFamily="34" charset="0"/>
                        <a:buChar char="•"/>
                      </a:pPr>
                      <a:r>
                        <a:rPr lang="en-US" sz="1400" dirty="0" smtClean="0"/>
                        <a:t>Engaged</a:t>
                      </a:r>
                      <a:r>
                        <a:rPr lang="en-US" sz="1400" baseline="0" dirty="0" smtClean="0"/>
                        <a:t> with material at their level</a:t>
                      </a:r>
                      <a:endParaRPr lang="en-US" sz="1400" dirty="0"/>
                    </a:p>
                  </a:txBody>
                  <a:tcPr/>
                </a:tc>
                <a:tc>
                  <a:txBody>
                    <a:bodyPr/>
                    <a:lstStyle/>
                    <a:p>
                      <a:pPr marL="119063" indent="-119063">
                        <a:buFont typeface="Arial" pitchFamily="34" charset="0"/>
                        <a:buChar char="•"/>
                      </a:pPr>
                      <a:r>
                        <a:rPr lang="en-US" sz="1400" dirty="0" smtClean="0"/>
                        <a:t>Review material, study for quiz</a:t>
                      </a:r>
                      <a:endParaRPr lang="en-US" sz="1400" dirty="0"/>
                    </a:p>
                  </a:txBody>
                  <a:tcPr/>
                </a:tc>
                <a:tc>
                  <a:txBody>
                    <a:bodyPr/>
                    <a:lstStyle/>
                    <a:p>
                      <a:pPr marL="119063" indent="-119063">
                        <a:buFont typeface="Arial" pitchFamily="34" charset="0"/>
                        <a:buChar char="•"/>
                      </a:pPr>
                      <a:r>
                        <a:rPr lang="en-US" sz="1400" dirty="0" smtClean="0"/>
                        <a:t>Practice</a:t>
                      </a:r>
                    </a:p>
                    <a:p>
                      <a:pPr marL="119063" indent="-119063">
                        <a:buFont typeface="Arial" pitchFamily="34" charset="0"/>
                        <a:buChar char="•"/>
                      </a:pPr>
                      <a:r>
                        <a:rPr lang="en-US" sz="1400" dirty="0" smtClean="0"/>
                        <a:t>Deeper</a:t>
                      </a:r>
                      <a:r>
                        <a:rPr lang="en-US" sz="1400" baseline="0" dirty="0" smtClean="0"/>
                        <a:t> value and </a:t>
                      </a:r>
                      <a:r>
                        <a:rPr lang="en-US" sz="1400" dirty="0" smtClean="0"/>
                        <a:t>understanding</a:t>
                      </a:r>
                    </a:p>
                    <a:p>
                      <a:pPr marL="119063" indent="-119063">
                        <a:buFont typeface="Arial" pitchFamily="34" charset="0"/>
                        <a:buChar char="•"/>
                      </a:pPr>
                      <a:r>
                        <a:rPr lang="en-US" sz="1400" dirty="0" smtClean="0"/>
                        <a:t>“Play” with data</a:t>
                      </a:r>
                      <a:endParaRPr lang="en-US" sz="1400" dirty="0"/>
                    </a:p>
                  </a:txBody>
                  <a:tcPr/>
                </a:tc>
              </a:tr>
            </a:tbl>
          </a:graphicData>
        </a:graphic>
      </p:graphicFrame>
    </p:spTree>
    <p:extLst>
      <p:ext uri="{BB962C8B-B14F-4D97-AF65-F5344CB8AC3E}">
        <p14:creationId xmlns:p14="http://schemas.microsoft.com/office/powerpoint/2010/main" val="1656846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1694</TotalTime>
  <Words>958</Words>
  <Application>Microsoft Office PowerPoint</Application>
  <PresentationFormat>On-screen Show (4:3)</PresentationFormat>
  <Paragraphs>180</Paragraphs>
  <Slides>13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Theme1</vt:lpstr>
      <vt:lpstr>Worksheet</vt:lpstr>
      <vt:lpstr>My Flipped Classroom and Why Flip?</vt:lpstr>
      <vt:lpstr>Why Flip?</vt:lpstr>
      <vt:lpstr>Module Structure</vt:lpstr>
      <vt:lpstr>PowerPoint Presentation</vt:lpstr>
      <vt:lpstr>Module Structure</vt:lpstr>
      <vt:lpstr>Example of Learning Resources</vt:lpstr>
      <vt:lpstr>Module Structure</vt:lpstr>
      <vt:lpstr>Examples of “Labs”</vt:lpstr>
      <vt:lpstr>Module Structure</vt:lpstr>
      <vt:lpstr>Cognitive Learning Theory</vt:lpstr>
      <vt:lpstr>Traditional vs. Flipped Classroom</vt:lpstr>
      <vt:lpstr>Email to Students</vt:lpstr>
      <vt:lpstr>Reflections on Flipping</vt:lpstr>
    </vt:vector>
  </TitlesOfParts>
  <Company>VIllanova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Student Learning</dc:title>
  <dc:creator>Michael A. Posner</dc:creator>
  <cp:lastModifiedBy>Michael A. Posner</cp:lastModifiedBy>
  <cp:revision>154</cp:revision>
  <cp:lastPrinted>2013-05-16T16:21:26Z</cp:lastPrinted>
  <dcterms:created xsi:type="dcterms:W3CDTF">2012-12-27T19:57:50Z</dcterms:created>
  <dcterms:modified xsi:type="dcterms:W3CDTF">2013-05-17T20:09:47Z</dcterms:modified>
</cp:coreProperties>
</file>