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7" r:id="rId2"/>
    <p:sldId id="260" r:id="rId3"/>
    <p:sldId id="266" r:id="rId4"/>
    <p:sldId id="264" r:id="rId5"/>
    <p:sldId id="267" r:id="rId6"/>
    <p:sldId id="277" r:id="rId7"/>
    <p:sldId id="281" r:id="rId8"/>
    <p:sldId id="282" r:id="rId9"/>
    <p:sldId id="283" r:id="rId10"/>
    <p:sldId id="284" r:id="rId11"/>
    <p:sldId id="285" r:id="rId12"/>
    <p:sldId id="286" r:id="rId13"/>
    <p:sldId id="279" r:id="rId14"/>
    <p:sldId id="280" r:id="rId15"/>
    <p:sldId id="272" r:id="rId16"/>
    <p:sldId id="273" r:id="rId17"/>
    <p:sldId id="275" r:id="rId18"/>
    <p:sldId id="276" r:id="rId19"/>
  </p:sldIdLst>
  <p:sldSz cx="9144000" cy="6858000" type="screen4x3"/>
  <p:notesSz cx="7086600" cy="93726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30D"/>
    <a:srgbClr val="FFB310"/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>
        <p:scale>
          <a:sx n="75" d="100"/>
          <a:sy n="75" d="100"/>
        </p:scale>
        <p:origin x="-123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225" cy="468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14788" y="0"/>
            <a:ext cx="3070225" cy="468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571BAC-2BF9-4284-94F9-6F495D47BC41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02700"/>
            <a:ext cx="3070225" cy="468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14788" y="8902700"/>
            <a:ext cx="3070225" cy="468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2B225-2210-421C-8A7C-6DEDE115E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2353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14100" y="0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/>
          <a:lstStyle>
            <a:lvl1pPr algn="r">
              <a:defRPr sz="1200"/>
            </a:lvl1pPr>
          </a:lstStyle>
          <a:p>
            <a:fld id="{1E8F1DFB-7F8A-4F45-89C4-E4613341EB57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703263"/>
            <a:ext cx="4686300" cy="3514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046" tIns="47023" rIns="94046" bIns="470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660" y="4451985"/>
            <a:ext cx="5669280" cy="4217670"/>
          </a:xfrm>
          <a:prstGeom prst="rect">
            <a:avLst/>
          </a:prstGeom>
        </p:spPr>
        <p:txBody>
          <a:bodyPr vert="horz" lIns="94046" tIns="47023" rIns="94046" bIns="4702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02343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14100" y="8902343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 anchor="b"/>
          <a:lstStyle>
            <a:lvl1pPr algn="r">
              <a:defRPr sz="1200"/>
            </a:lvl1pPr>
          </a:lstStyle>
          <a:p>
            <a:fld id="{36839BBE-05FE-4A47-9E0E-B5B5702828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577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64124" indent="-293894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7557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4580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11603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86266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3056496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526727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996957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DCD82AE0-CB51-4D5B-90E9-9B3C7B375A46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64124" indent="-293894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7557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4580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11603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86266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3056496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526727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996957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C32DE19A-4125-42D4-AA52-B7C7BF9C9C51}" type="slidenum">
              <a:rPr lang="en-US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64124" indent="-293894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7557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4580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11603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86266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3056496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526727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996957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C32DE19A-4125-42D4-AA52-B7C7BF9C9C51}" type="slidenum">
              <a:rPr lang="en-US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64124" indent="-293894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7557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4580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11603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86266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3056496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526727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996957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C32DE19A-4125-42D4-AA52-B7C7BF9C9C51}" type="slidenum">
              <a:rPr lang="en-US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64124" indent="-293894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7557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4580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11603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86266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3056496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526727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996957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C32DE19A-4125-42D4-AA52-B7C7BF9C9C51}" type="slidenum">
              <a:rPr lang="en-US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64124" indent="-293894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7557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4580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11603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86266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3056496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526727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996957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C32DE19A-4125-42D4-AA52-B7C7BF9C9C51}" type="slidenum">
              <a:rPr lang="en-US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64124" indent="-293894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7557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4580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11603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86266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3056496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526727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996957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C32DE19A-4125-42D4-AA52-B7C7BF9C9C51}" type="slidenum">
              <a:rPr lang="en-US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64124" indent="-293894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7557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4580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11603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86266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3056496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526727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996957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C32DE19A-4125-42D4-AA52-B7C7BF9C9C51}" type="slidenum">
              <a:rPr lang="en-US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64124" indent="-293894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7557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4580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11603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86266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3056496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526727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996957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C32DE19A-4125-42D4-AA52-B7C7BF9C9C51}" type="slidenum">
              <a:rPr lang="en-US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64124" indent="-293894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7557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4580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11603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86266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3056496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526727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996957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C32DE19A-4125-42D4-AA52-B7C7BF9C9C51}" type="slidenum">
              <a:rPr lang="en-US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64124" indent="-293894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7557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4580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11603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86266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3056496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526727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996957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C32DE19A-4125-42D4-AA52-B7C7BF9C9C51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64124" indent="-293894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7557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4580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11603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86266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3056496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526727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996957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C32DE19A-4125-42D4-AA52-B7C7BF9C9C51}" type="slidenum">
              <a:rPr lang="en-US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64124" indent="-293894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7557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4580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11603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86266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3056496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526727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996957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C32DE19A-4125-42D4-AA52-B7C7BF9C9C51}" type="slidenum">
              <a:rPr lang="en-US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64124" indent="-293894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7557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4580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11603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86266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3056496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526727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996957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C32DE19A-4125-42D4-AA52-B7C7BF9C9C51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64124" indent="-293894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7557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4580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11603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86266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3056496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526727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996957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C32DE19A-4125-42D4-AA52-B7C7BF9C9C51}" type="slidenum">
              <a:rPr lang="en-US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64124" indent="-293894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7557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4580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11603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86266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3056496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526727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996957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C32DE19A-4125-42D4-AA52-B7C7BF9C9C51}" type="slidenum">
              <a:rPr lang="en-US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64124" indent="-293894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7557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4580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11603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86266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3056496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526727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996957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C32DE19A-4125-42D4-AA52-B7C7BF9C9C51}" type="slidenum">
              <a:rPr lang="en-US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64124" indent="-293894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7557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4580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116036" indent="-23511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86266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3056496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526727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996957" indent="-235115" defTabSz="4702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C32DE19A-4125-42D4-AA52-B7C7BF9C9C51}" type="slidenum">
              <a:rPr lang="en-US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8596D-A595-44FB-93C5-99E9B432F845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132B-7F5E-4888-90EE-7C3184DE2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817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8596D-A595-44FB-93C5-99E9B432F845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132B-7F5E-4888-90EE-7C3184DE2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014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8596D-A595-44FB-93C5-99E9B432F845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132B-7F5E-4888-90EE-7C3184DE2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550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8596D-A595-44FB-93C5-99E9B432F845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132B-7F5E-4888-90EE-7C3184DE2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050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8596D-A595-44FB-93C5-99E9B432F845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132B-7F5E-4888-90EE-7C3184DE2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732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8596D-A595-44FB-93C5-99E9B432F845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132B-7F5E-4888-90EE-7C3184DE2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981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8596D-A595-44FB-93C5-99E9B432F845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132B-7F5E-4888-90EE-7C3184DE2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850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8596D-A595-44FB-93C5-99E9B432F845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132B-7F5E-4888-90EE-7C3184DE2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447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8596D-A595-44FB-93C5-99E9B432F845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132B-7F5E-4888-90EE-7C3184DE2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219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8596D-A595-44FB-93C5-99E9B432F845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132B-7F5E-4888-90EE-7C3184DE2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796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8596D-A595-44FB-93C5-99E9B432F845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132B-7F5E-4888-90EE-7C3184DE2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575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A8596D-A595-44FB-93C5-99E9B432F845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A4132B-7F5E-4888-90EE-7C3184DE2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259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hyperlink" Target="http://www.state.gov/video/?videoid=60761567001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hyperlink" Target="mailto:jboshes@asu.edu" TargetMode="External"/><Relationship Id="rId4" Type="http://schemas.openxmlformats.org/officeDocument/2006/relationships/hyperlink" Target="mailto:jennifer.broatch@asu.edu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ate.gov/video/?videoid=60761567001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Normality%20Plots.pdf" TargetMode="External"/><Relationship Id="rId5" Type="http://schemas.openxmlformats.org/officeDocument/2006/relationships/image" Target="../media/image11.jpe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ate.gov/video/?videoid=60761567001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ate.gov/video/?videoid=60761567001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ate.gov/video/?videoid=60761567001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4.jpe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ate.gov/video/?videoid=60761567001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jpeg"/><Relationship Id="rId5" Type="http://schemas.openxmlformats.org/officeDocument/2006/relationships/hyperlink" Target="Distribution.pdf" TargetMode="External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ate.gov/video/?videoid=60761567001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ate.gov/video/?videoid=60761567001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ate.gov/video/?videoid=60761567001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ate.gov/video/?videoid=60761567001" TargetMode="External"/><Relationship Id="rId7" Type="http://schemas.openxmlformats.org/officeDocument/2006/relationships/image" Target="../media/image16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jboshes@asu.edu" TargetMode="External"/><Relationship Id="rId5" Type="http://schemas.openxmlformats.org/officeDocument/2006/relationships/hyperlink" Target="mailto:Jennifer.broatch@asu.edu" TargetMode="Externa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ate.gov/video/?videoid=6076156700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ate.gov/video/?videoid=60761567001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ate.gov/video/?videoid=60761567001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ate.gov/video/?videoid=60761567001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ate.gov/video/?videoid=60761567001" TargetMode="External"/><Relationship Id="rId7" Type="http://schemas.openxmlformats.org/officeDocument/2006/relationships/hyperlink" Target="Normality%20Plots.pdf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Confidence%20Intervals.pdf" TargetMode="External"/><Relationship Id="rId5" Type="http://schemas.openxmlformats.org/officeDocument/2006/relationships/hyperlink" Target="Basic%20Statistics%20and%20Plots.pdf" TargetMode="Externa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ate.gov/video/?videoid=60761567001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Basic%20Statistics%20and%20Plots.pdf" TargetMode="External"/><Relationship Id="rId5" Type="http://schemas.openxmlformats.org/officeDocument/2006/relationships/image" Target="../media/image8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ate.gov/video/?videoid=60761567001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Confidence%20Intervals.pdf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ate.gov/video/?videoid=60761567001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5"/>
          <p:cNvSpPr>
            <a:spLocks noChangeArrowheads="1"/>
          </p:cNvSpPr>
          <p:nvPr/>
        </p:nvSpPr>
        <p:spPr bwMode="auto">
          <a:xfrm>
            <a:off x="1143000" y="1137388"/>
            <a:ext cx="723900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6600" b="1" dirty="0"/>
              <a:t>Tossing the Tables </a:t>
            </a:r>
            <a:endParaRPr lang="en-US" sz="6600" dirty="0"/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685800" y="2362200"/>
            <a:ext cx="8123237" cy="838200"/>
          </a:xfrm>
        </p:spPr>
        <p:txBody>
          <a:bodyPr>
            <a:normAutofit fontScale="92500" lnSpcReduction="10000"/>
          </a:bodyPr>
          <a:lstStyle/>
          <a:p>
            <a:r>
              <a:rPr lang="en-US" sz="2800" b="1" dirty="0" smtClean="0"/>
              <a:t>Using </a:t>
            </a:r>
            <a:r>
              <a:rPr lang="en-US" sz="2800" b="1" dirty="0" err="1" smtClean="0"/>
              <a:t>RStudio</a:t>
            </a:r>
            <a:r>
              <a:rPr lang="en-US" sz="2800" b="1" dirty="0" smtClean="0"/>
              <a:t> to Adapt to Student Learning Styles through Evolving Technology</a:t>
            </a:r>
            <a:endParaRPr lang="en-US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29" y="5271655"/>
            <a:ext cx="2975971" cy="125383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4800" y="3657600"/>
            <a:ext cx="8458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Jennifer </a:t>
            </a:r>
            <a:r>
              <a:rPr lang="en-US" dirty="0" err="1" smtClean="0"/>
              <a:t>Broatch</a:t>
            </a:r>
            <a:r>
              <a:rPr lang="en-US" dirty="0" smtClean="0"/>
              <a:t>, Ph.D., </a:t>
            </a:r>
            <a:r>
              <a:rPr lang="en-US" dirty="0" smtClean="0">
                <a:hlinkClick r:id="rId4"/>
              </a:rPr>
              <a:t>jennifer.broatch@asu.edu</a:t>
            </a:r>
            <a:r>
              <a:rPr lang="en-US" dirty="0" smtClean="0"/>
              <a:t> </a:t>
            </a:r>
          </a:p>
          <a:p>
            <a:r>
              <a:rPr lang="en-US" dirty="0" smtClean="0"/>
              <a:t>Assistant Professor, Arizona State University at the West Campus</a:t>
            </a:r>
          </a:p>
          <a:p>
            <a:endParaRPr lang="en-US" dirty="0" smtClean="0"/>
          </a:p>
          <a:p>
            <a:r>
              <a:rPr lang="en-US" dirty="0" smtClean="0"/>
              <a:t>Jenifer Boshes,  Ph.D., </a:t>
            </a:r>
            <a:r>
              <a:rPr lang="en-US" dirty="0" smtClean="0">
                <a:hlinkClick r:id="rId5"/>
              </a:rPr>
              <a:t>jboshes@asu.edu</a:t>
            </a:r>
            <a:r>
              <a:rPr lang="en-US" dirty="0" smtClean="0"/>
              <a:t> </a:t>
            </a:r>
          </a:p>
          <a:p>
            <a:r>
              <a:rPr lang="en-US" dirty="0" smtClean="0"/>
              <a:t>Lecturer, Arizona State University – Downtown Phoenix Campus</a:t>
            </a:r>
          </a:p>
          <a:p>
            <a:endParaRPr lang="en-US" dirty="0"/>
          </a:p>
        </p:txBody>
      </p:sp>
      <p:pic>
        <p:nvPicPr>
          <p:cNvPr id="1026" name="Picture 2" descr="SLS-logo-MGK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900" y="5651166"/>
            <a:ext cx="2552700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15"/>
          <p:cNvGrpSpPr/>
          <p:nvPr/>
        </p:nvGrpSpPr>
        <p:grpSpPr>
          <a:xfrm>
            <a:off x="-8700" y="0"/>
            <a:ext cx="9152700" cy="1092767"/>
            <a:chOff x="-2128310" y="7983847"/>
            <a:chExt cx="9144000" cy="6698267"/>
          </a:xfrm>
          <a:solidFill>
            <a:srgbClr val="FFB310"/>
          </a:solidFill>
        </p:grpSpPr>
        <p:sp>
          <p:nvSpPr>
            <p:cNvPr id="9" name="Rectangle 8">
              <a:hlinkClick r:id="rId7"/>
            </p:cNvPr>
            <p:cNvSpPr/>
            <p:nvPr/>
          </p:nvSpPr>
          <p:spPr>
            <a:xfrm>
              <a:off x="-2128310" y="7983847"/>
              <a:ext cx="9144000" cy="6698267"/>
            </a:xfrm>
            <a:prstGeom prst="rect">
              <a:avLst/>
            </a:prstGeom>
            <a:solidFill>
              <a:srgbClr val="990033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-1794937" y="8644561"/>
              <a:ext cx="8509003" cy="3584460"/>
            </a:xfrm>
            <a:prstGeom prst="rect">
              <a:avLst/>
            </a:prstGeom>
            <a:solidFill>
              <a:srgbClr val="990033"/>
            </a:solidFill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200" b="1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USCOTS 2013: Making Change Happen</a:t>
              </a:r>
              <a:endParaRPr lang="en-US" sz="32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0758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5"/>
          <p:cNvGrpSpPr/>
          <p:nvPr/>
        </p:nvGrpSpPr>
        <p:grpSpPr>
          <a:xfrm>
            <a:off x="-22555" y="0"/>
            <a:ext cx="9152700" cy="1143000"/>
            <a:chOff x="-2128310" y="7983847"/>
            <a:chExt cx="9144000" cy="6698267"/>
          </a:xfrm>
          <a:solidFill>
            <a:srgbClr val="FFB310"/>
          </a:solidFill>
        </p:grpSpPr>
        <p:sp>
          <p:nvSpPr>
            <p:cNvPr id="18" name="Rectangle 17">
              <a:hlinkClick r:id="rId3"/>
            </p:cNvPr>
            <p:cNvSpPr/>
            <p:nvPr/>
          </p:nvSpPr>
          <p:spPr>
            <a:xfrm>
              <a:off x="-2128310" y="7983847"/>
              <a:ext cx="9144000" cy="6698267"/>
            </a:xfrm>
            <a:prstGeom prst="rect">
              <a:avLst/>
            </a:prstGeom>
            <a:solidFill>
              <a:srgbClr val="990033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794937" y="7983847"/>
              <a:ext cx="8509003" cy="6312768"/>
            </a:xfrm>
            <a:prstGeom prst="rect">
              <a:avLst/>
            </a:prstGeom>
            <a:solidFill>
              <a:srgbClr val="990033"/>
            </a:solidFill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200" b="1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Normality  -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200" b="1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Is It Normal?</a:t>
              </a:r>
              <a:endParaRPr lang="en-US" sz="32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2843" y="132697"/>
            <a:ext cx="2608464" cy="62930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1842" y="1524000"/>
            <a:ext cx="731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this lab we will be using </a:t>
            </a:r>
            <a:r>
              <a:rPr lang="en-US" dirty="0" err="1" smtClean="0"/>
              <a:t>RStudio</a:t>
            </a:r>
            <a:r>
              <a:rPr lang="en-US" dirty="0" smtClean="0"/>
              <a:t> </a:t>
            </a:r>
            <a:r>
              <a:rPr lang="en-US" dirty="0"/>
              <a:t>to investigate whether sample data follow a normal distribution. The data used in this lab are generated from a known distribution. </a:t>
            </a:r>
          </a:p>
        </p:txBody>
      </p:sp>
      <p:pic>
        <p:nvPicPr>
          <p:cNvPr id="3074" name="Picture 2" descr="http://cdn.memegenerator.net/instances/400x/3311624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6930" y="2590800"/>
            <a:ext cx="4645025" cy="3483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3429000" y="6260068"/>
            <a:ext cx="16305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6" action="ppaction://hlinkfile"/>
              </a:rPr>
              <a:t>Normality Plots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629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5"/>
          <p:cNvGrpSpPr/>
          <p:nvPr/>
        </p:nvGrpSpPr>
        <p:grpSpPr>
          <a:xfrm>
            <a:off x="-22555" y="0"/>
            <a:ext cx="9152700" cy="1143000"/>
            <a:chOff x="-2128310" y="7983847"/>
            <a:chExt cx="9144000" cy="6698267"/>
          </a:xfrm>
          <a:solidFill>
            <a:srgbClr val="FFB310"/>
          </a:solidFill>
        </p:grpSpPr>
        <p:sp>
          <p:nvSpPr>
            <p:cNvPr id="18" name="Rectangle 17">
              <a:hlinkClick r:id="rId3"/>
            </p:cNvPr>
            <p:cNvSpPr/>
            <p:nvPr/>
          </p:nvSpPr>
          <p:spPr>
            <a:xfrm>
              <a:off x="-2128310" y="7983847"/>
              <a:ext cx="9144000" cy="6698267"/>
            </a:xfrm>
            <a:prstGeom prst="rect">
              <a:avLst/>
            </a:prstGeom>
            <a:solidFill>
              <a:srgbClr val="990033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794937" y="8644561"/>
              <a:ext cx="8509003" cy="5591307"/>
            </a:xfrm>
            <a:prstGeom prst="rect">
              <a:avLst/>
            </a:prstGeom>
            <a:solidFill>
              <a:srgbClr val="990033"/>
            </a:solidFill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b="1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Assessing Normality –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b="1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Tables</a:t>
              </a:r>
              <a:endParaRPr lang="en-US" sz="28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2843" y="132697"/>
            <a:ext cx="2608464" cy="629303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7651" y="2133600"/>
            <a:ext cx="6099424" cy="336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438400" y="5562600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Because </a:t>
            </a:r>
            <a:r>
              <a:rPr lang="en-US" i="1" dirty="0" smtClean="0"/>
              <a:t>n</a:t>
            </a:r>
            <a:r>
              <a:rPr lang="en-US" dirty="0" smtClean="0"/>
              <a:t> usually equals 13, right?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534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5"/>
          <p:cNvGrpSpPr/>
          <p:nvPr/>
        </p:nvGrpSpPr>
        <p:grpSpPr>
          <a:xfrm>
            <a:off x="-8700" y="0"/>
            <a:ext cx="9152700" cy="1219199"/>
            <a:chOff x="-2128310" y="7983847"/>
            <a:chExt cx="9144000" cy="6698267"/>
          </a:xfrm>
          <a:solidFill>
            <a:srgbClr val="FFB310"/>
          </a:solidFill>
        </p:grpSpPr>
        <p:sp>
          <p:nvSpPr>
            <p:cNvPr id="18" name="Rectangle 17">
              <a:hlinkClick r:id="rId3"/>
            </p:cNvPr>
            <p:cNvSpPr/>
            <p:nvPr/>
          </p:nvSpPr>
          <p:spPr>
            <a:xfrm>
              <a:off x="-2128310" y="7983847"/>
              <a:ext cx="9144000" cy="6698267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907970" y="7983847"/>
              <a:ext cx="8509004" cy="6594595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600" b="1" i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Assessing Normality –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600" b="1" i="1" dirty="0" err="1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RScript</a:t>
              </a:r>
              <a:endParaRPr lang="en-US" sz="36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3057" y="352393"/>
            <a:ext cx="2627581" cy="414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1355907"/>
            <a:ext cx="6072847" cy="4968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541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5"/>
          <p:cNvGrpSpPr/>
          <p:nvPr/>
        </p:nvGrpSpPr>
        <p:grpSpPr>
          <a:xfrm>
            <a:off x="-8700" y="0"/>
            <a:ext cx="9152700" cy="1219199"/>
            <a:chOff x="-2128310" y="7983847"/>
            <a:chExt cx="9144000" cy="6698267"/>
          </a:xfrm>
          <a:solidFill>
            <a:srgbClr val="FFB310"/>
          </a:solidFill>
        </p:grpSpPr>
        <p:sp>
          <p:nvSpPr>
            <p:cNvPr id="18" name="Rectangle 17">
              <a:hlinkClick r:id="rId3"/>
            </p:cNvPr>
            <p:cNvSpPr/>
            <p:nvPr/>
          </p:nvSpPr>
          <p:spPr>
            <a:xfrm>
              <a:off x="-2128310" y="7983847"/>
              <a:ext cx="9144000" cy="6698267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2043491" y="9021623"/>
              <a:ext cx="8509004" cy="5241854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b="1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Instructional –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b="1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Visualize P-values &amp; Eliminate Tables</a:t>
              </a:r>
              <a:endParaRPr lang="en-US" sz="28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3057" y="352393"/>
            <a:ext cx="2627581" cy="414200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2645896"/>
            <a:ext cx="4894262" cy="3870916"/>
          </a:xfrm>
        </p:spPr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522143" y="1600200"/>
            <a:ext cx="3270395" cy="4889500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US" sz="2000" dirty="0" smtClean="0"/>
              <a:t>Test Statistic Value</a:t>
            </a:r>
          </a:p>
          <a:p>
            <a:pPr marL="457200" indent="-457200">
              <a:buAutoNum type="arabicPeriod"/>
            </a:pPr>
            <a:r>
              <a:rPr lang="en-US" sz="2000" dirty="0" smtClean="0"/>
              <a:t>Distribution 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US" sz="1800" dirty="0" smtClean="0"/>
              <a:t>normal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US" sz="1800" dirty="0" err="1" smtClean="0"/>
              <a:t>chisq</a:t>
            </a:r>
            <a:endParaRPr lang="en-US" sz="1800" dirty="0" smtClean="0"/>
          </a:p>
          <a:p>
            <a:pPr marL="800100" lvl="1" indent="-342900">
              <a:buFont typeface="Wingdings" pitchFamily="2" charset="2"/>
              <a:buChar char="Ø"/>
            </a:pPr>
            <a:r>
              <a:rPr lang="en-US" sz="1800" dirty="0" smtClean="0"/>
              <a:t>t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US" sz="1800" dirty="0" smtClean="0"/>
              <a:t>F</a:t>
            </a:r>
            <a:endParaRPr lang="en-US" sz="1600" dirty="0" smtClean="0"/>
          </a:p>
          <a:p>
            <a:pPr marL="457200" indent="-457200">
              <a:buAutoNum type="arabicPeriod"/>
            </a:pPr>
            <a:r>
              <a:rPr lang="en-US" sz="2000" dirty="0" smtClean="0"/>
              <a:t>Type of Test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US" sz="1800" dirty="0" smtClean="0"/>
              <a:t>right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US" sz="1800" dirty="0" smtClean="0"/>
              <a:t>left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US" sz="1800" dirty="0" smtClean="0"/>
              <a:t>two</a:t>
            </a:r>
            <a:endParaRPr lang="en-US" sz="2000" dirty="0" smtClean="0"/>
          </a:p>
          <a:p>
            <a:r>
              <a:rPr lang="en-US" sz="2000" dirty="0" smtClean="0"/>
              <a:t>4.     Degrees of freedom </a:t>
            </a:r>
          </a:p>
          <a:p>
            <a:pPr lvl="1"/>
            <a:r>
              <a:rPr lang="en-US" sz="1800" dirty="0" smtClean="0"/>
              <a:t>(if needed) </a:t>
            </a:r>
          </a:p>
          <a:p>
            <a:pPr marL="914400" lvl="1" indent="-457200">
              <a:buFont typeface="Arial" pitchFamily="34" charset="0"/>
              <a:buChar char="•"/>
            </a:pPr>
            <a:endParaRPr lang="en-US" sz="2600" dirty="0" smtClean="0"/>
          </a:p>
          <a:p>
            <a:pPr marL="457200" indent="-457200">
              <a:buFont typeface="Arial" pitchFamily="34" charset="0"/>
              <a:buChar char="•"/>
            </a:pPr>
            <a:endParaRPr lang="en-US" sz="2800" dirty="0" smtClean="0"/>
          </a:p>
          <a:p>
            <a:pPr marL="457200" indent="-457200">
              <a:buFont typeface="Arial" pitchFamily="34" charset="0"/>
              <a:buChar char="•"/>
            </a:pP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4343400" y="16764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932594" y="1445567"/>
            <a:ext cx="4936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err="1" smtClean="0"/>
              <a:t>pval</a:t>
            </a:r>
            <a:r>
              <a:rPr lang="en-US" dirty="0" smtClean="0"/>
              <a:t>(2.00</a:t>
            </a:r>
            <a:r>
              <a:rPr lang="en-US" dirty="0"/>
              <a:t>, tail="two", </a:t>
            </a:r>
            <a:r>
              <a:rPr lang="en-US" dirty="0" err="1"/>
              <a:t>dist</a:t>
            </a:r>
            <a:r>
              <a:rPr lang="en-US" dirty="0"/>
              <a:t>='normal') </a:t>
            </a:r>
            <a:endParaRPr lang="en-US" dirty="0" smtClean="0"/>
          </a:p>
          <a:p>
            <a:r>
              <a:rPr lang="en-US" dirty="0" smtClean="0"/>
              <a:t>Test </a:t>
            </a:r>
            <a:r>
              <a:rPr lang="en-US" dirty="0"/>
              <a:t>Statistic: 2 </a:t>
            </a:r>
            <a:endParaRPr lang="en-US" dirty="0" smtClean="0"/>
          </a:p>
          <a:p>
            <a:r>
              <a:rPr lang="en-US" dirty="0" smtClean="0"/>
              <a:t>Type </a:t>
            </a:r>
            <a:r>
              <a:rPr lang="en-US" dirty="0"/>
              <a:t>of Test: two-tailed test </a:t>
            </a:r>
            <a:endParaRPr lang="en-US" dirty="0" smtClean="0"/>
          </a:p>
          <a:p>
            <a:r>
              <a:rPr lang="en-US" dirty="0" smtClean="0"/>
              <a:t>P-value</a:t>
            </a:r>
            <a:r>
              <a:rPr lang="en-US" dirty="0"/>
              <a:t>: 0.0455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190703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STUDENT’S INPUT: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746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5"/>
          <p:cNvGrpSpPr/>
          <p:nvPr/>
        </p:nvGrpSpPr>
        <p:grpSpPr>
          <a:xfrm>
            <a:off x="-22555" y="0"/>
            <a:ext cx="9152700" cy="1189963"/>
            <a:chOff x="-2128310" y="7983847"/>
            <a:chExt cx="9144000" cy="6973482"/>
          </a:xfrm>
          <a:solidFill>
            <a:srgbClr val="FFB310"/>
          </a:solidFill>
        </p:grpSpPr>
        <p:sp>
          <p:nvSpPr>
            <p:cNvPr id="18" name="Rectangle 17">
              <a:hlinkClick r:id="rId3"/>
            </p:cNvPr>
            <p:cNvSpPr/>
            <p:nvPr/>
          </p:nvSpPr>
          <p:spPr>
            <a:xfrm>
              <a:off x="-2128310" y="7983847"/>
              <a:ext cx="9144000" cy="6698267"/>
            </a:xfrm>
            <a:prstGeom prst="rect">
              <a:avLst/>
            </a:prstGeom>
            <a:solidFill>
              <a:srgbClr val="990033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794937" y="8644561"/>
              <a:ext cx="8509003" cy="6312768"/>
            </a:xfrm>
            <a:prstGeom prst="rect">
              <a:avLst/>
            </a:prstGeom>
            <a:solidFill>
              <a:srgbClr val="990033"/>
            </a:solidFill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200" b="1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Instructional –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200" b="1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Tables and Distributions</a:t>
              </a:r>
              <a:endParaRPr lang="en-US" sz="32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2843" y="132697"/>
            <a:ext cx="2608464" cy="629303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Area Under Curve</a:t>
            </a:r>
            <a:endParaRPr lang="en-US" sz="2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273035" y="3657600"/>
            <a:ext cx="4041775" cy="63976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Inverse Calculation </a:t>
            </a:r>
            <a:endParaRPr lang="en-US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13607" y="2209800"/>
            <a:ext cx="4040188" cy="1981200"/>
          </a:xfrm>
        </p:spPr>
        <p:txBody>
          <a:bodyPr>
            <a:normAutofit/>
          </a:bodyPr>
          <a:lstStyle/>
          <a:p>
            <a:r>
              <a:rPr lang="en-US" dirty="0" smtClean="0"/>
              <a:t>t distribution</a:t>
            </a:r>
          </a:p>
          <a:p>
            <a:pPr marL="0" indent="0">
              <a:buNone/>
            </a:pPr>
            <a:r>
              <a:rPr lang="en-US" dirty="0" smtClean="0"/>
              <a:t>&gt; </a:t>
            </a:r>
            <a:r>
              <a:rPr lang="en-US" dirty="0" err="1" smtClean="0"/>
              <a:t>pt</a:t>
            </a:r>
            <a:r>
              <a:rPr lang="en-US" dirty="0" smtClean="0"/>
              <a:t>(2.5, </a:t>
            </a:r>
            <a:r>
              <a:rPr lang="en-US" dirty="0" err="1" smtClean="0"/>
              <a:t>df</a:t>
            </a:r>
            <a:r>
              <a:rPr lang="en-US" dirty="0" smtClean="0"/>
              <a:t>=25)</a:t>
            </a:r>
          </a:p>
          <a:p>
            <a:pPr marL="0" indent="0">
              <a:buNone/>
            </a:pPr>
            <a:r>
              <a:rPr lang="en-US" dirty="0" smtClean="0"/>
              <a:t> [1] 0.9903284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530225" y="3973512"/>
            <a:ext cx="4041775" cy="212248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 distribution</a:t>
            </a:r>
          </a:p>
          <a:p>
            <a:pPr marL="0" indent="0">
              <a:buNone/>
            </a:pPr>
            <a:r>
              <a:rPr lang="en-US" dirty="0" smtClean="0"/>
              <a:t>&gt;  </a:t>
            </a:r>
            <a:r>
              <a:rPr lang="en-US" dirty="0" err="1" smtClean="0"/>
              <a:t>qt</a:t>
            </a:r>
            <a:r>
              <a:rPr lang="en-US" dirty="0" smtClean="0"/>
              <a:t>(0.9903284, </a:t>
            </a:r>
            <a:r>
              <a:rPr lang="en-US" dirty="0" err="1" smtClean="0"/>
              <a:t>df</a:t>
            </a:r>
            <a:r>
              <a:rPr lang="en-US" dirty="0" smtClean="0"/>
              <a:t>=25) </a:t>
            </a:r>
          </a:p>
          <a:p>
            <a:pPr marL="0" indent="0">
              <a:buNone/>
            </a:pPr>
            <a:r>
              <a:rPr lang="en-US" dirty="0" smtClean="0"/>
              <a:t>[1] 2.499998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extBox 2">
            <a:hlinkClick r:id="rId5" action="ppaction://hlinkfile"/>
          </p:cNvPr>
          <p:cNvSpPr txBox="1"/>
          <p:nvPr/>
        </p:nvSpPr>
        <p:spPr>
          <a:xfrm>
            <a:off x="838200" y="5943600"/>
            <a:ext cx="77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Can be used for t, beta, lognormal, </a:t>
            </a:r>
            <a:r>
              <a:rPr lang="en-US" dirty="0" err="1" smtClean="0"/>
              <a:t>hypergeometric</a:t>
            </a:r>
            <a:r>
              <a:rPr lang="en-US" dirty="0" smtClean="0"/>
              <a:t>, etc.</a:t>
            </a:r>
          </a:p>
          <a:p>
            <a:r>
              <a:rPr lang="en-US" dirty="0" smtClean="0">
                <a:hlinkClick r:id="rId5" action="ppaction://hlinkfile"/>
              </a:rPr>
              <a:t>Distribution.pdf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046" y="1981199"/>
            <a:ext cx="4790188" cy="378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336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5"/>
          <p:cNvGrpSpPr/>
          <p:nvPr/>
        </p:nvGrpSpPr>
        <p:grpSpPr>
          <a:xfrm>
            <a:off x="-22555" y="0"/>
            <a:ext cx="9152700" cy="1143000"/>
            <a:chOff x="-2128310" y="7983847"/>
            <a:chExt cx="9144000" cy="6698267"/>
          </a:xfrm>
          <a:solidFill>
            <a:srgbClr val="FFB310"/>
          </a:solidFill>
        </p:grpSpPr>
        <p:sp>
          <p:nvSpPr>
            <p:cNvPr id="18" name="Rectangle 17">
              <a:hlinkClick r:id="rId3"/>
            </p:cNvPr>
            <p:cNvSpPr/>
            <p:nvPr/>
          </p:nvSpPr>
          <p:spPr>
            <a:xfrm>
              <a:off x="-2128310" y="7983847"/>
              <a:ext cx="9144000" cy="6698267"/>
            </a:xfrm>
            <a:prstGeom prst="rect">
              <a:avLst/>
            </a:prstGeom>
            <a:solidFill>
              <a:srgbClr val="990033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794937" y="8644561"/>
              <a:ext cx="8509003" cy="5591306"/>
            </a:xfrm>
            <a:prstGeom prst="rect">
              <a:avLst/>
            </a:prstGeom>
            <a:solidFill>
              <a:srgbClr val="990033"/>
            </a:solidFill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b="1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Computer vs. Traditional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b="1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STP 226: Elements of Statistics</a:t>
              </a:r>
              <a:endParaRPr lang="en-US" sz="28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2843" y="132697"/>
            <a:ext cx="2608464" cy="629303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066800"/>
            <a:ext cx="8229600" cy="1066800"/>
          </a:xfrm>
        </p:spPr>
        <p:txBody>
          <a:bodyPr>
            <a:normAutofit/>
          </a:bodyPr>
          <a:lstStyle/>
          <a:p>
            <a:pPr lvl="0"/>
            <a:r>
              <a:rPr lang="en-US" sz="2800" dirty="0" smtClean="0"/>
              <a:t>Same material covered</a:t>
            </a:r>
          </a:p>
          <a:p>
            <a:pPr lvl="0"/>
            <a:r>
              <a:rPr lang="en-US" sz="2800" dirty="0" smtClean="0"/>
              <a:t>Increased efficiency: 5 days saved in lab</a:t>
            </a:r>
            <a:endParaRPr lang="en-US" sz="28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7556047"/>
              </p:ext>
            </p:extLst>
          </p:nvPr>
        </p:nvGraphicFramePr>
        <p:xfrm>
          <a:off x="311135" y="2133600"/>
          <a:ext cx="8291944" cy="4267200"/>
        </p:xfrm>
        <a:graphic>
          <a:graphicData uri="http://schemas.openxmlformats.org/drawingml/2006/table">
            <a:tbl>
              <a:tblPr/>
              <a:tblGrid>
                <a:gridCol w="2614887"/>
                <a:gridCol w="960178"/>
                <a:gridCol w="1295400"/>
                <a:gridCol w="3335105"/>
                <a:gridCol w="86374"/>
              </a:tblGrid>
              <a:tr h="266700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Traditional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Computer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Topics Covered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Exam 1 Average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86.25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Sampling, Descriptive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Statistics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Exam 1 Median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Exam 2 Average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77.5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Normal Distributions, Sampling Distributions,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Confidence Intervals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Exam 2 Median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Exam 3 Average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80.9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87.1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One and Two mean t-tests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Exam 3 Median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Exam 4 Average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One and Two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proportion z-tests, Chi square tests, correlation tests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Exam 4 Median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Homework Average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93.4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Overall Average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87.7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Classroom Size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1274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5"/>
          <p:cNvGrpSpPr/>
          <p:nvPr/>
        </p:nvGrpSpPr>
        <p:grpSpPr>
          <a:xfrm>
            <a:off x="-8700" y="0"/>
            <a:ext cx="9152700" cy="1219199"/>
            <a:chOff x="-2128310" y="7983847"/>
            <a:chExt cx="9144000" cy="6698267"/>
          </a:xfrm>
          <a:solidFill>
            <a:srgbClr val="FFB310"/>
          </a:solidFill>
        </p:grpSpPr>
        <p:sp>
          <p:nvSpPr>
            <p:cNvPr id="18" name="Rectangle 17">
              <a:hlinkClick r:id="rId3"/>
            </p:cNvPr>
            <p:cNvSpPr/>
            <p:nvPr/>
          </p:nvSpPr>
          <p:spPr>
            <a:xfrm>
              <a:off x="-2128310" y="7983847"/>
              <a:ext cx="9144000" cy="6698267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907970" y="8644565"/>
              <a:ext cx="8509004" cy="3550936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600" b="1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Student Feedback </a:t>
              </a:r>
              <a:endParaRPr lang="en-US" sz="36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3057" y="352393"/>
            <a:ext cx="2627581" cy="414200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08000" y="17018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Useful as a visual stimulus </a:t>
            </a:r>
          </a:p>
          <a:p>
            <a:pPr lvl="1"/>
            <a:r>
              <a:rPr lang="en-US" dirty="0"/>
              <a:t>Like being able to quickly generate plots</a:t>
            </a:r>
            <a:endParaRPr lang="en-US" dirty="0" smtClean="0"/>
          </a:p>
          <a:p>
            <a:r>
              <a:rPr lang="en-US" dirty="0" smtClean="0"/>
              <a:t>No real understanding of how output is being produced</a:t>
            </a:r>
          </a:p>
          <a:p>
            <a:pPr lvl="1"/>
            <a:r>
              <a:rPr lang="en-US" dirty="0" smtClean="0"/>
              <a:t>Struggle with changing commands if necessary</a:t>
            </a:r>
          </a:p>
          <a:p>
            <a:r>
              <a:rPr lang="en-US" dirty="0" smtClean="0"/>
              <a:t>Disconnect between the need and use for R </a:t>
            </a:r>
            <a:endParaRPr lang="en-US" dirty="0"/>
          </a:p>
          <a:p>
            <a:pPr lvl="1"/>
            <a:r>
              <a:rPr lang="en-US" dirty="0" smtClean="0"/>
              <a:t>Wonder why they cannot just use their calculators</a:t>
            </a:r>
          </a:p>
        </p:txBody>
      </p:sp>
    </p:spTree>
    <p:extLst>
      <p:ext uri="{BB962C8B-B14F-4D97-AF65-F5344CB8AC3E}">
        <p14:creationId xmlns:p14="http://schemas.microsoft.com/office/powerpoint/2010/main" val="2964756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5"/>
          <p:cNvGrpSpPr/>
          <p:nvPr/>
        </p:nvGrpSpPr>
        <p:grpSpPr>
          <a:xfrm>
            <a:off x="-22555" y="0"/>
            <a:ext cx="9152700" cy="1143000"/>
            <a:chOff x="-2128310" y="7983847"/>
            <a:chExt cx="9144000" cy="6698267"/>
          </a:xfrm>
          <a:solidFill>
            <a:srgbClr val="FFB310"/>
          </a:solidFill>
        </p:grpSpPr>
        <p:sp>
          <p:nvSpPr>
            <p:cNvPr id="18" name="Rectangle 17">
              <a:hlinkClick r:id="rId3"/>
            </p:cNvPr>
            <p:cNvSpPr/>
            <p:nvPr/>
          </p:nvSpPr>
          <p:spPr>
            <a:xfrm>
              <a:off x="-2128310" y="7983847"/>
              <a:ext cx="9144000" cy="6698267"/>
            </a:xfrm>
            <a:prstGeom prst="rect">
              <a:avLst/>
            </a:prstGeom>
            <a:solidFill>
              <a:srgbClr val="990033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794937" y="8644561"/>
              <a:ext cx="8509003" cy="3787662"/>
            </a:xfrm>
            <a:prstGeom prst="rect">
              <a:avLst/>
            </a:prstGeom>
            <a:solidFill>
              <a:srgbClr val="990033"/>
            </a:solidFill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600" b="1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Future Implementations</a:t>
              </a:r>
              <a:endParaRPr lang="en-US" sz="36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2843" y="132697"/>
            <a:ext cx="2608464" cy="629303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91707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/>
              <a:t>Give homework assignments that require </a:t>
            </a:r>
            <a:r>
              <a:rPr lang="en-US" dirty="0" err="1" smtClean="0"/>
              <a:t>RStudio</a:t>
            </a:r>
            <a:endParaRPr lang="en-US" dirty="0"/>
          </a:p>
          <a:p>
            <a:r>
              <a:rPr lang="en-US" dirty="0"/>
              <a:t>How to use </a:t>
            </a:r>
            <a:r>
              <a:rPr lang="en-US" dirty="0" err="1"/>
              <a:t>RStudio</a:t>
            </a:r>
            <a:r>
              <a:rPr lang="en-US" dirty="0"/>
              <a:t> to assess students</a:t>
            </a:r>
          </a:p>
          <a:p>
            <a:pPr lvl="1"/>
            <a:r>
              <a:rPr lang="en-US" dirty="0"/>
              <a:t>Use the computer during exams</a:t>
            </a:r>
          </a:p>
          <a:p>
            <a:pPr lvl="1"/>
            <a:r>
              <a:rPr lang="en-US" dirty="0"/>
              <a:t>Can provide students with output</a:t>
            </a:r>
          </a:p>
          <a:p>
            <a:r>
              <a:rPr lang="en-US" dirty="0"/>
              <a:t>Fix the disconnect</a:t>
            </a:r>
          </a:p>
          <a:p>
            <a:pPr lvl="1"/>
            <a:r>
              <a:rPr lang="en-US" dirty="0"/>
              <a:t>Use of large data sets</a:t>
            </a:r>
          </a:p>
          <a:p>
            <a:pPr lvl="1"/>
            <a:r>
              <a:rPr lang="en-US" dirty="0"/>
              <a:t>Integrate calculators and </a:t>
            </a:r>
            <a:r>
              <a:rPr lang="en-US" dirty="0" err="1"/>
              <a:t>RStudio</a:t>
            </a:r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95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5"/>
          <p:cNvGrpSpPr/>
          <p:nvPr/>
        </p:nvGrpSpPr>
        <p:grpSpPr>
          <a:xfrm>
            <a:off x="-22555" y="0"/>
            <a:ext cx="9152700" cy="1143000"/>
            <a:chOff x="-2128310" y="7983847"/>
            <a:chExt cx="9144000" cy="6698267"/>
          </a:xfrm>
          <a:solidFill>
            <a:srgbClr val="FFB310"/>
          </a:solidFill>
        </p:grpSpPr>
        <p:sp>
          <p:nvSpPr>
            <p:cNvPr id="18" name="Rectangle 17">
              <a:hlinkClick r:id="rId3"/>
            </p:cNvPr>
            <p:cNvSpPr/>
            <p:nvPr/>
          </p:nvSpPr>
          <p:spPr>
            <a:xfrm>
              <a:off x="-2128310" y="7983847"/>
              <a:ext cx="9144000" cy="6698267"/>
            </a:xfrm>
            <a:prstGeom prst="rect">
              <a:avLst/>
            </a:prstGeom>
            <a:solidFill>
              <a:srgbClr val="990033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794937" y="8644561"/>
              <a:ext cx="8509003" cy="3787662"/>
            </a:xfrm>
            <a:prstGeom prst="rect">
              <a:avLst/>
            </a:prstGeom>
            <a:solidFill>
              <a:srgbClr val="990033"/>
            </a:solidFill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600" b="1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Materials</a:t>
              </a:r>
              <a:endParaRPr lang="en-US" sz="36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2843" y="132697"/>
            <a:ext cx="2608464" cy="629303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11135" y="1524000"/>
            <a:ext cx="8229600" cy="4525963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Jennifer </a:t>
            </a:r>
            <a:r>
              <a:rPr lang="en-US" dirty="0" err="1" smtClean="0"/>
              <a:t>Broatch</a:t>
            </a:r>
            <a:endParaRPr lang="en-US" dirty="0" smtClean="0"/>
          </a:p>
          <a:p>
            <a:pPr lvl="1"/>
            <a:r>
              <a:rPr lang="en-US" dirty="0" smtClean="0">
                <a:hlinkClick r:id="rId5"/>
              </a:rPr>
              <a:t>Jennifer.broatch@asu.edu</a:t>
            </a:r>
            <a:endParaRPr lang="en-US" dirty="0"/>
          </a:p>
          <a:p>
            <a:pPr lvl="0"/>
            <a:r>
              <a:rPr lang="en-US" dirty="0" smtClean="0"/>
              <a:t>Jenifer Boshes </a:t>
            </a:r>
          </a:p>
          <a:p>
            <a:pPr lvl="1"/>
            <a:r>
              <a:rPr lang="en-US" dirty="0" smtClean="0">
                <a:hlinkClick r:id="rId6"/>
              </a:rPr>
              <a:t>jboshes@asu.edu</a:t>
            </a:r>
            <a:endParaRPr lang="en-US" dirty="0" smtClean="0"/>
          </a:p>
          <a:p>
            <a:r>
              <a:rPr lang="en-US" dirty="0" smtClean="0"/>
              <a:t>Materials Available:</a:t>
            </a:r>
          </a:p>
          <a:p>
            <a:pPr lvl="1"/>
            <a:r>
              <a:rPr lang="en-US" dirty="0" smtClean="0"/>
              <a:t>Slides</a:t>
            </a:r>
          </a:p>
          <a:p>
            <a:pPr lvl="1"/>
            <a:r>
              <a:rPr lang="en-US" dirty="0" smtClean="0"/>
              <a:t>Student Handouts </a:t>
            </a:r>
          </a:p>
          <a:p>
            <a:pPr lvl="1"/>
            <a:r>
              <a:rPr lang="en-US" dirty="0" smtClean="0"/>
              <a:t>R scripts </a:t>
            </a:r>
          </a:p>
          <a:p>
            <a:pPr lvl="1"/>
            <a:r>
              <a:rPr lang="en-US" dirty="0" smtClean="0"/>
              <a:t>Referenced Data sets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6146" name="Picture 2" descr="http://1.bp.blogspot.com/-FNgOrgFCUMs/TmKxmJnq7oI/AAAAAAAAFyk/L9miu-3fVaY/s1600/pie-chart-cartoon1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752600"/>
            <a:ext cx="3381375" cy="405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0041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5"/>
          <p:cNvGrpSpPr/>
          <p:nvPr/>
        </p:nvGrpSpPr>
        <p:grpSpPr>
          <a:xfrm>
            <a:off x="-8700" y="0"/>
            <a:ext cx="9152700" cy="1219199"/>
            <a:chOff x="-2128310" y="7983847"/>
            <a:chExt cx="9144000" cy="6698267"/>
          </a:xfrm>
          <a:solidFill>
            <a:srgbClr val="FFB310"/>
          </a:solidFill>
        </p:grpSpPr>
        <p:sp>
          <p:nvSpPr>
            <p:cNvPr id="18" name="Rectangle 17">
              <a:hlinkClick r:id="rId3"/>
            </p:cNvPr>
            <p:cNvSpPr/>
            <p:nvPr/>
          </p:nvSpPr>
          <p:spPr>
            <a:xfrm>
              <a:off x="-2128310" y="7983847"/>
              <a:ext cx="9144000" cy="6698267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907970" y="8644565"/>
              <a:ext cx="8509004" cy="3550936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600" b="1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Motivation</a:t>
              </a:r>
              <a:endParaRPr lang="en-US" sz="36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751" y="270165"/>
            <a:ext cx="2718887" cy="428593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55600" y="1676400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0" lvl="0" indent="0">
              <a:buNone/>
            </a:pPr>
            <a:r>
              <a:rPr lang="en-US" dirty="0" smtClean="0"/>
              <a:t>GOAL: Easily </a:t>
            </a:r>
            <a:r>
              <a:rPr lang="en-US" dirty="0"/>
              <a:t>demonstrate different facets of important statistical </a:t>
            </a:r>
            <a:r>
              <a:rPr lang="en-US" dirty="0" smtClean="0"/>
              <a:t>concepts to </a:t>
            </a:r>
            <a:r>
              <a:rPr lang="en-US" dirty="0"/>
              <a:t>introductory statistics </a:t>
            </a:r>
            <a:r>
              <a:rPr lang="en-US" dirty="0" smtClean="0"/>
              <a:t>courses.</a:t>
            </a:r>
            <a:endParaRPr lang="en-US" dirty="0" smtClean="0"/>
          </a:p>
          <a:p>
            <a:pPr marL="0" lvl="0" indent="0">
              <a:buNone/>
            </a:pPr>
            <a:endParaRPr lang="en-US" dirty="0" smtClean="0"/>
          </a:p>
          <a:p>
            <a:pPr lvl="0">
              <a:buFontTx/>
              <a:buChar char="-"/>
            </a:pPr>
            <a:r>
              <a:rPr lang="en-US" dirty="0" smtClean="0"/>
              <a:t>Student Labs and Discovery</a:t>
            </a:r>
          </a:p>
          <a:p>
            <a:pPr lvl="1">
              <a:buFontTx/>
              <a:buChar char="-"/>
            </a:pPr>
            <a:r>
              <a:rPr lang="en-US" dirty="0" smtClean="0"/>
              <a:t>Plots</a:t>
            </a:r>
          </a:p>
          <a:p>
            <a:pPr lvl="1">
              <a:buFontTx/>
              <a:buChar char="-"/>
            </a:pPr>
            <a:r>
              <a:rPr lang="en-US" dirty="0" smtClean="0"/>
              <a:t>Manipulate Large Data Sets</a:t>
            </a:r>
          </a:p>
          <a:p>
            <a:pPr lvl="1">
              <a:buFontTx/>
              <a:buChar char="-"/>
            </a:pPr>
            <a:r>
              <a:rPr lang="en-US" dirty="0" smtClean="0"/>
              <a:t>Confidence Intervals</a:t>
            </a:r>
          </a:p>
          <a:p>
            <a:pPr lvl="1">
              <a:buFontTx/>
              <a:buChar char="-"/>
            </a:pPr>
            <a:r>
              <a:rPr lang="en-US" dirty="0" smtClean="0"/>
              <a:t>Normality</a:t>
            </a:r>
          </a:p>
          <a:p>
            <a:pPr lvl="0">
              <a:buFontTx/>
              <a:buChar char="-"/>
            </a:pPr>
            <a:r>
              <a:rPr lang="en-US" dirty="0"/>
              <a:t>Instructional Tools and </a:t>
            </a:r>
            <a:r>
              <a:rPr lang="en-US" dirty="0" smtClean="0"/>
              <a:t>Topics</a:t>
            </a:r>
            <a:endParaRPr lang="en-US" dirty="0"/>
          </a:p>
          <a:p>
            <a:pPr lvl="1">
              <a:buFontTx/>
              <a:buChar char="-"/>
            </a:pPr>
            <a:r>
              <a:rPr lang="en-US" dirty="0" smtClean="0"/>
              <a:t>P-Values</a:t>
            </a:r>
          </a:p>
          <a:p>
            <a:pPr lvl="1">
              <a:buFontTx/>
              <a:buChar char="-"/>
            </a:pPr>
            <a:r>
              <a:rPr lang="en-US" dirty="0" smtClean="0"/>
              <a:t>Tables</a:t>
            </a:r>
            <a:endParaRPr lang="en-US" dirty="0"/>
          </a:p>
          <a:p>
            <a:pPr lvl="1">
              <a:buFontTx/>
              <a:buChar char="-"/>
            </a:pPr>
            <a:r>
              <a:rPr lang="en-US" dirty="0" smtClean="0"/>
              <a:t>Distributions</a:t>
            </a:r>
            <a:endParaRPr lang="en-US" dirty="0"/>
          </a:p>
        </p:txBody>
      </p:sp>
      <p:pic>
        <p:nvPicPr>
          <p:cNvPr id="4098" name="Picture 2" descr="http://vadlo.com/Research_Cartoons/Last-line-of-defense---statistics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599" y="2860278"/>
            <a:ext cx="4009495" cy="3007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0989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5"/>
          <p:cNvGrpSpPr/>
          <p:nvPr/>
        </p:nvGrpSpPr>
        <p:grpSpPr>
          <a:xfrm>
            <a:off x="-22555" y="0"/>
            <a:ext cx="9152700" cy="1143000"/>
            <a:chOff x="-2128310" y="7983847"/>
            <a:chExt cx="9144000" cy="6698267"/>
          </a:xfrm>
          <a:solidFill>
            <a:srgbClr val="FFB310"/>
          </a:solidFill>
        </p:grpSpPr>
        <p:sp>
          <p:nvSpPr>
            <p:cNvPr id="18" name="Rectangle 17">
              <a:hlinkClick r:id="rId3"/>
            </p:cNvPr>
            <p:cNvSpPr/>
            <p:nvPr/>
          </p:nvSpPr>
          <p:spPr>
            <a:xfrm>
              <a:off x="-2128310" y="7983847"/>
              <a:ext cx="9144000" cy="6698267"/>
            </a:xfrm>
            <a:prstGeom prst="rect">
              <a:avLst/>
            </a:prstGeom>
            <a:solidFill>
              <a:srgbClr val="990033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794937" y="8644561"/>
              <a:ext cx="8509003" cy="3787662"/>
            </a:xfrm>
            <a:prstGeom prst="rect">
              <a:avLst/>
            </a:prstGeom>
            <a:solidFill>
              <a:srgbClr val="990033"/>
            </a:solidFill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600" b="1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Why </a:t>
              </a:r>
              <a:r>
                <a:rPr lang="en-US" sz="3600" b="1" i="1" dirty="0" err="1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RStudio</a:t>
              </a:r>
              <a:r>
                <a:rPr lang="en-US" sz="3600" b="1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? </a:t>
              </a:r>
              <a:endParaRPr lang="en-US" sz="36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2843" y="132697"/>
            <a:ext cx="2608464" cy="629303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23835" y="1676400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Free</a:t>
            </a:r>
            <a:endParaRPr lang="en-US" dirty="0"/>
          </a:p>
          <a:p>
            <a:pPr lvl="1"/>
            <a:r>
              <a:rPr lang="en-US" dirty="0" smtClean="0"/>
              <a:t>Beneficial for </a:t>
            </a:r>
            <a:r>
              <a:rPr lang="en-US" dirty="0"/>
              <a:t>a university in terms of </a:t>
            </a:r>
            <a:r>
              <a:rPr lang="en-US" dirty="0" smtClean="0"/>
              <a:t>licensing</a:t>
            </a:r>
          </a:p>
          <a:p>
            <a:pPr lvl="1"/>
            <a:r>
              <a:rPr lang="en-US" dirty="0" smtClean="0"/>
              <a:t>Not linked to a particular textbook</a:t>
            </a:r>
          </a:p>
          <a:p>
            <a:pPr lvl="1"/>
            <a:r>
              <a:rPr lang="en-US" dirty="0"/>
              <a:t>Takes advantage of the accessibility of </a:t>
            </a:r>
            <a:r>
              <a:rPr lang="en-US" dirty="0" smtClean="0"/>
              <a:t>R</a:t>
            </a:r>
            <a:endParaRPr lang="en-US" dirty="0"/>
          </a:p>
          <a:p>
            <a:r>
              <a:rPr lang="en-US" dirty="0"/>
              <a:t>User Friendly Interface </a:t>
            </a:r>
          </a:p>
          <a:p>
            <a:pPr lvl="1"/>
            <a:r>
              <a:rPr lang="en-US" dirty="0" smtClean="0"/>
              <a:t>No extensive programming knowledge needed</a:t>
            </a:r>
          </a:p>
          <a:p>
            <a:pPr lvl="1"/>
            <a:r>
              <a:rPr lang="en-US" dirty="0" smtClean="0"/>
              <a:t>Setup </a:t>
            </a:r>
            <a:r>
              <a:rPr lang="en-US" dirty="0" smtClean="0"/>
              <a:t>is </a:t>
            </a:r>
            <a:r>
              <a:rPr lang="en-US" dirty="0"/>
              <a:t>easy for students to read</a:t>
            </a:r>
          </a:p>
          <a:p>
            <a:pPr lvl="1"/>
            <a:r>
              <a:rPr lang="en-US" dirty="0"/>
              <a:t>Easy to provide students with exact commands </a:t>
            </a:r>
          </a:p>
          <a:p>
            <a:pPr lvl="2"/>
            <a:r>
              <a:rPr lang="en-US" dirty="0"/>
              <a:t>No student written code</a:t>
            </a:r>
          </a:p>
          <a:p>
            <a:pPr lvl="2"/>
            <a:r>
              <a:rPr lang="en-US" dirty="0"/>
              <a:t>Teach by example</a:t>
            </a:r>
          </a:p>
          <a:p>
            <a:pPr lvl="2"/>
            <a:r>
              <a:rPr lang="en-US" dirty="0"/>
              <a:t>Recognize that </a:t>
            </a:r>
            <a:r>
              <a:rPr lang="en-US" dirty="0" smtClean="0"/>
              <a:t>R help </a:t>
            </a:r>
            <a:r>
              <a:rPr lang="en-US" dirty="0"/>
              <a:t>menus are not created for introductory stats students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376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5"/>
          <p:cNvGrpSpPr/>
          <p:nvPr/>
        </p:nvGrpSpPr>
        <p:grpSpPr>
          <a:xfrm>
            <a:off x="-8700" y="0"/>
            <a:ext cx="9152700" cy="1219199"/>
            <a:chOff x="-2128310" y="7983847"/>
            <a:chExt cx="9144000" cy="6698267"/>
          </a:xfrm>
          <a:solidFill>
            <a:srgbClr val="FFB310"/>
          </a:solidFill>
        </p:grpSpPr>
        <p:sp>
          <p:nvSpPr>
            <p:cNvPr id="18" name="Rectangle 17">
              <a:hlinkClick r:id="rId3"/>
            </p:cNvPr>
            <p:cNvSpPr/>
            <p:nvPr/>
          </p:nvSpPr>
          <p:spPr>
            <a:xfrm>
              <a:off x="-2128310" y="7983847"/>
              <a:ext cx="9144000" cy="6698267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907970" y="8644565"/>
              <a:ext cx="8509004" cy="3550936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600" b="1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 vs. </a:t>
              </a:r>
              <a:r>
                <a:rPr lang="en-US" sz="3600" b="1" i="1" dirty="0" err="1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RStudio</a:t>
              </a:r>
              <a:r>
                <a:rPr lang="en-US" sz="3600" b="1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? </a:t>
              </a:r>
              <a:endParaRPr lang="en-US" sz="36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3057" y="352393"/>
            <a:ext cx="2627581" cy="414200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2850" y="1600200"/>
            <a:ext cx="8229600" cy="4525963"/>
          </a:xfrm>
        </p:spPr>
        <p:txBody>
          <a:bodyPr>
            <a:normAutofit/>
          </a:bodyPr>
          <a:lstStyle/>
          <a:p>
            <a:pPr lvl="1">
              <a:buFont typeface="Arial" pitchFamily="34" charset="0"/>
              <a:buChar char="•"/>
            </a:pPr>
            <a:r>
              <a:rPr lang="en-US" sz="4000" dirty="0" smtClean="0"/>
              <a:t>Easy Import feature </a:t>
            </a:r>
          </a:p>
          <a:p>
            <a:pPr lvl="1">
              <a:buFont typeface="Arial" pitchFamily="34" charset="0"/>
              <a:buChar char="•"/>
            </a:pPr>
            <a:r>
              <a:rPr lang="en-US" sz="4000" dirty="0" smtClean="0"/>
              <a:t>Scroll </a:t>
            </a:r>
            <a:r>
              <a:rPr lang="en-US" sz="4000" dirty="0"/>
              <a:t>through </a:t>
            </a:r>
            <a:r>
              <a:rPr lang="en-US" sz="4000" dirty="0" smtClean="0"/>
              <a:t>plots</a:t>
            </a:r>
          </a:p>
          <a:p>
            <a:pPr lvl="1">
              <a:buFont typeface="Arial" pitchFamily="34" charset="0"/>
              <a:buChar char="•"/>
            </a:pPr>
            <a:r>
              <a:rPr lang="en-US" sz="4000" dirty="0" smtClean="0"/>
              <a:t>View history</a:t>
            </a:r>
          </a:p>
          <a:p>
            <a:pPr lvl="1">
              <a:buFont typeface="Arial" pitchFamily="34" charset="0"/>
              <a:buChar char="•"/>
            </a:pPr>
            <a:r>
              <a:rPr lang="en-US" sz="4000" dirty="0" smtClean="0"/>
              <a:t>Saved “scripts” and R Workspaces for students</a:t>
            </a:r>
          </a:p>
          <a:p>
            <a:pPr lvl="1">
              <a:buFont typeface="Arial" pitchFamily="34" charset="0"/>
              <a:buChar char="•"/>
            </a:pPr>
            <a:endParaRPr lang="en-US" sz="40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2347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5"/>
          <p:cNvGrpSpPr/>
          <p:nvPr/>
        </p:nvGrpSpPr>
        <p:grpSpPr>
          <a:xfrm>
            <a:off x="-22555" y="0"/>
            <a:ext cx="9152700" cy="1143000"/>
            <a:chOff x="-2128310" y="7983847"/>
            <a:chExt cx="9144000" cy="6698267"/>
          </a:xfrm>
          <a:solidFill>
            <a:srgbClr val="FFB310"/>
          </a:solidFill>
        </p:grpSpPr>
        <p:sp>
          <p:nvSpPr>
            <p:cNvPr id="18" name="Rectangle 17">
              <a:hlinkClick r:id="rId3"/>
            </p:cNvPr>
            <p:cNvSpPr/>
            <p:nvPr/>
          </p:nvSpPr>
          <p:spPr>
            <a:xfrm>
              <a:off x="-2128310" y="7983847"/>
              <a:ext cx="9144000" cy="6698267"/>
            </a:xfrm>
            <a:prstGeom prst="rect">
              <a:avLst/>
            </a:prstGeom>
            <a:solidFill>
              <a:srgbClr val="990033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794937" y="8644561"/>
              <a:ext cx="8509003" cy="3787662"/>
            </a:xfrm>
            <a:prstGeom prst="rect">
              <a:avLst/>
            </a:prstGeom>
            <a:solidFill>
              <a:srgbClr val="990033"/>
            </a:solidFill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600" b="1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Comparison </a:t>
              </a:r>
              <a:endParaRPr lang="en-US" sz="36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2843" y="132697"/>
            <a:ext cx="2608464" cy="629303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 Interface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135" y="2514600"/>
            <a:ext cx="4040188" cy="2271496"/>
          </a:xfrm>
        </p:spPr>
      </p:pic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err="1" smtClean="0"/>
              <a:t>RStudio</a:t>
            </a:r>
            <a:r>
              <a:rPr lang="en-US" dirty="0" smtClean="0"/>
              <a:t> Interface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832" y="2514600"/>
            <a:ext cx="4041775" cy="2272388"/>
          </a:xfrm>
        </p:spPr>
      </p:pic>
    </p:spTree>
    <p:extLst>
      <p:ext uri="{BB962C8B-B14F-4D97-AF65-F5344CB8AC3E}">
        <p14:creationId xmlns:p14="http://schemas.microsoft.com/office/powerpoint/2010/main" val="2381227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5"/>
          <p:cNvGrpSpPr/>
          <p:nvPr/>
        </p:nvGrpSpPr>
        <p:grpSpPr>
          <a:xfrm>
            <a:off x="-8700" y="0"/>
            <a:ext cx="9152700" cy="1219199"/>
            <a:chOff x="-2128310" y="7983847"/>
            <a:chExt cx="9144000" cy="6698267"/>
          </a:xfrm>
          <a:solidFill>
            <a:srgbClr val="FFB310"/>
          </a:solidFill>
        </p:grpSpPr>
        <p:sp>
          <p:nvSpPr>
            <p:cNvPr id="18" name="Rectangle 17">
              <a:hlinkClick r:id="rId3"/>
            </p:cNvPr>
            <p:cNvSpPr/>
            <p:nvPr/>
          </p:nvSpPr>
          <p:spPr>
            <a:xfrm>
              <a:off x="-2128310" y="7983847"/>
              <a:ext cx="9144000" cy="6698267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907970" y="8644565"/>
              <a:ext cx="8509004" cy="3550936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600" b="1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Student Labs</a:t>
              </a:r>
              <a:endParaRPr lang="en-US" sz="36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3057" y="352393"/>
            <a:ext cx="2627581" cy="414200"/>
          </a:xfrm>
          <a:prstGeom prst="rect">
            <a:avLst/>
          </a:prstGeom>
        </p:spPr>
      </p:pic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download data file and R script.</a:t>
            </a:r>
            <a:endParaRPr lang="en-US" dirty="0"/>
          </a:p>
          <a:p>
            <a:r>
              <a:rPr lang="en-US" dirty="0" smtClean="0"/>
              <a:t>Worksheet to encourage collaboration.</a:t>
            </a:r>
          </a:p>
          <a:p>
            <a:r>
              <a:rPr lang="en-US" dirty="0" smtClean="0"/>
              <a:t>Examples of Student Labs</a:t>
            </a:r>
          </a:p>
          <a:p>
            <a:pPr lvl="1"/>
            <a:r>
              <a:rPr lang="en-US" dirty="0" smtClean="0">
                <a:hlinkClick r:id="rId5" action="ppaction://hlinkfile"/>
              </a:rPr>
              <a:t>Basic Statistics and Plots</a:t>
            </a:r>
            <a:endParaRPr lang="en-US" dirty="0" smtClean="0"/>
          </a:p>
          <a:p>
            <a:pPr lvl="1"/>
            <a:r>
              <a:rPr lang="en-US" dirty="0" smtClean="0">
                <a:hlinkClick r:id="rId6" action="ppaction://hlinkfile"/>
              </a:rPr>
              <a:t>Sampling and Confidence Intervals</a:t>
            </a:r>
            <a:endParaRPr lang="en-US" dirty="0" smtClean="0"/>
          </a:p>
          <a:p>
            <a:pPr lvl="1"/>
            <a:r>
              <a:rPr lang="en-US" dirty="0" smtClean="0">
                <a:hlinkClick r:id="rId7" action="ppaction://hlinkfile"/>
              </a:rPr>
              <a:t>Normality Plots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23117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5"/>
          <p:cNvGrpSpPr/>
          <p:nvPr/>
        </p:nvGrpSpPr>
        <p:grpSpPr>
          <a:xfrm>
            <a:off x="-22555" y="0"/>
            <a:ext cx="9152700" cy="1143000"/>
            <a:chOff x="-2128310" y="7983847"/>
            <a:chExt cx="9144000" cy="6698267"/>
          </a:xfrm>
          <a:solidFill>
            <a:srgbClr val="FFB310"/>
          </a:solidFill>
        </p:grpSpPr>
        <p:sp>
          <p:nvSpPr>
            <p:cNvPr id="18" name="Rectangle 17">
              <a:hlinkClick r:id="rId3"/>
            </p:cNvPr>
            <p:cNvSpPr/>
            <p:nvPr/>
          </p:nvSpPr>
          <p:spPr>
            <a:xfrm>
              <a:off x="-2128310" y="7983847"/>
              <a:ext cx="9144000" cy="6698267"/>
            </a:xfrm>
            <a:prstGeom prst="rect">
              <a:avLst/>
            </a:prstGeom>
            <a:solidFill>
              <a:srgbClr val="990033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2105776" y="8876949"/>
              <a:ext cx="8509003" cy="5591307"/>
            </a:xfrm>
            <a:prstGeom prst="rect">
              <a:avLst/>
            </a:prstGeom>
            <a:solidFill>
              <a:srgbClr val="990033"/>
            </a:solidFill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b="1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Basic Statistics –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b="1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P.F. Chang’s Rock ‘n’ Roll Marathon</a:t>
              </a:r>
              <a:endParaRPr lang="en-US" sz="28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2843" y="132697"/>
            <a:ext cx="2608464" cy="62930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3400" y="1447800"/>
            <a:ext cx="7924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2012, 2215 males and 1648 females ran the P.F. Chang’s Rock ‘n’ Roll Marathon in Arizona.  In this lab we will be using </a:t>
            </a:r>
            <a:r>
              <a:rPr lang="en-US" dirty="0" err="1" smtClean="0"/>
              <a:t>RStudio</a:t>
            </a:r>
            <a:r>
              <a:rPr lang="en-US" dirty="0" smtClean="0"/>
              <a:t> </a:t>
            </a:r>
            <a:r>
              <a:rPr lang="en-US" dirty="0"/>
              <a:t>to examine ways of displaying data as well as learning to calculate summary statistics based </a:t>
            </a:r>
            <a:r>
              <a:rPr lang="en-US" dirty="0" smtClean="0"/>
              <a:t>on </a:t>
            </a:r>
            <a:r>
              <a:rPr lang="en-US" dirty="0"/>
              <a:t>a sample of running times.</a:t>
            </a:r>
          </a:p>
        </p:txBody>
      </p:sp>
      <p:pic>
        <p:nvPicPr>
          <p:cNvPr id="1026" name="Picture 2" descr="http://4.bp.blogspot.com/-FInoBrG7u1I/UP1LXE_9k3I/AAAAAAAAo-k/JeWm1ZDj9yw/s1600/rnr_az_2010-event-logo_rgb-tran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150" y="2597329"/>
            <a:ext cx="6791325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2819400" y="6178729"/>
            <a:ext cx="24566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6" action="ppaction://hlinkfile"/>
              </a:rPr>
              <a:t>Basic Statistics and Plots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888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5"/>
          <p:cNvGrpSpPr/>
          <p:nvPr/>
        </p:nvGrpSpPr>
        <p:grpSpPr>
          <a:xfrm>
            <a:off x="-22555" y="0"/>
            <a:ext cx="9152700" cy="1143000"/>
            <a:chOff x="-2128310" y="7983847"/>
            <a:chExt cx="9144000" cy="6698267"/>
          </a:xfrm>
          <a:solidFill>
            <a:srgbClr val="FFB310"/>
          </a:solidFill>
        </p:grpSpPr>
        <p:sp>
          <p:nvSpPr>
            <p:cNvPr id="18" name="Rectangle 17">
              <a:hlinkClick r:id="rId3"/>
            </p:cNvPr>
            <p:cNvSpPr/>
            <p:nvPr/>
          </p:nvSpPr>
          <p:spPr>
            <a:xfrm>
              <a:off x="-2128310" y="7983847"/>
              <a:ext cx="9144000" cy="6698267"/>
            </a:xfrm>
            <a:prstGeom prst="rect">
              <a:avLst/>
            </a:prstGeom>
            <a:solidFill>
              <a:srgbClr val="990033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953521" y="8644561"/>
              <a:ext cx="8509003" cy="5591307"/>
            </a:xfrm>
            <a:prstGeom prst="rect">
              <a:avLst/>
            </a:prstGeom>
            <a:solidFill>
              <a:srgbClr val="990033"/>
            </a:solidFill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b="1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Sampling and Confidence Intervals  -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b="1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Adjusted Gross Income</a:t>
              </a:r>
              <a:endParaRPr lang="en-US" sz="28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2843" y="132697"/>
            <a:ext cx="2608464" cy="62930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1843" y="1524000"/>
            <a:ext cx="731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the United States, there are over 3,000 counties. The data set that will be used in this lab provides a listing of all counties and several variables that were measured in each county in 2007. Our variable of interest for this lab is the Adjusted Gross Income. </a:t>
            </a:r>
          </a:p>
        </p:txBody>
      </p:sp>
      <p:pic>
        <p:nvPicPr>
          <p:cNvPr id="2050" name="Picture 2" descr="http://www.maxmasnick.com/media/2011-11-15-obesity_map/income_by_county_larg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706550"/>
            <a:ext cx="5181600" cy="3284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2514600" y="6248400"/>
            <a:ext cx="34218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6" action="ppaction://hlinkfile"/>
              </a:rPr>
              <a:t>Sampling and Confidence Intervals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58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5"/>
          <p:cNvGrpSpPr/>
          <p:nvPr/>
        </p:nvGrpSpPr>
        <p:grpSpPr>
          <a:xfrm>
            <a:off x="-8700" y="0"/>
            <a:ext cx="9152700" cy="1219199"/>
            <a:chOff x="-2128310" y="7983847"/>
            <a:chExt cx="9144000" cy="6698267"/>
          </a:xfrm>
          <a:solidFill>
            <a:srgbClr val="FFB310"/>
          </a:solidFill>
        </p:grpSpPr>
        <p:sp>
          <p:nvSpPr>
            <p:cNvPr id="18" name="Rectangle 17">
              <a:hlinkClick r:id="rId3"/>
            </p:cNvPr>
            <p:cNvSpPr/>
            <p:nvPr/>
          </p:nvSpPr>
          <p:spPr>
            <a:xfrm>
              <a:off x="-2128310" y="7983847"/>
              <a:ext cx="9144000" cy="6698267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907970" y="8644565"/>
              <a:ext cx="8509004" cy="5241854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b="1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Visualizing Confidence Intervals –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b="1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Adjusted Gross Income</a:t>
              </a:r>
              <a:endParaRPr lang="en-US" sz="28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3057" y="352393"/>
            <a:ext cx="2627581" cy="414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43400" y="16764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7162" y="1861066"/>
            <a:ext cx="6086475" cy="4813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546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6841</TotalTime>
  <Words>731</Words>
  <Application>Microsoft Office PowerPoint</Application>
  <PresentationFormat>On-screen Show (4:3)</PresentationFormat>
  <Paragraphs>186</Paragraphs>
  <Slides>18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Jennifer Broatch</dc:creator>
  <cp:lastModifiedBy>Jennifer Broatch</cp:lastModifiedBy>
  <cp:revision>55</cp:revision>
  <cp:lastPrinted>2013-05-16T14:31:21Z</cp:lastPrinted>
  <dcterms:created xsi:type="dcterms:W3CDTF">2013-04-24T17:42:30Z</dcterms:created>
  <dcterms:modified xsi:type="dcterms:W3CDTF">2013-05-17T14:08:46Z</dcterms:modified>
</cp:coreProperties>
</file>