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2" r:id="rId2"/>
    <p:sldId id="256" r:id="rId3"/>
    <p:sldId id="264" r:id="rId4"/>
    <p:sldId id="257" r:id="rId5"/>
    <p:sldId id="261" r:id="rId6"/>
    <p:sldId id="280" r:id="rId7"/>
    <p:sldId id="265" r:id="rId8"/>
    <p:sldId id="266" r:id="rId9"/>
    <p:sldId id="273" r:id="rId10"/>
    <p:sldId id="267" r:id="rId11"/>
    <p:sldId id="268" r:id="rId12"/>
    <p:sldId id="270" r:id="rId13"/>
    <p:sldId id="269" r:id="rId14"/>
    <p:sldId id="271" r:id="rId15"/>
    <p:sldId id="281" r:id="rId16"/>
    <p:sldId id="291" r:id="rId17"/>
    <p:sldId id="288" r:id="rId18"/>
    <p:sldId id="289" r:id="rId19"/>
    <p:sldId id="295" r:id="rId20"/>
    <p:sldId id="292" r:id="rId21"/>
    <p:sldId id="282" r:id="rId22"/>
    <p:sldId id="275" r:id="rId23"/>
    <p:sldId id="283" r:id="rId24"/>
    <p:sldId id="285" r:id="rId25"/>
    <p:sldId id="286" r:id="rId26"/>
    <p:sldId id="294" r:id="rId27"/>
    <p:sldId id="284" r:id="rId28"/>
    <p:sldId id="29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91478-EF96-4E63-BFB9-59EBC80691C7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32327-6E3B-47E8-9C60-7875500CE8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364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Robin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A1F48E1-058B-4963-8D55-C60E043110E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38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BA753-0D0F-462D-8F18-5E74D126952A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095F4-2FEB-4BE3-9FCC-03C8D32122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28.jpeg"/><Relationship Id="rId18" Type="http://schemas.openxmlformats.org/officeDocument/2006/relationships/image" Target="../media/image24.jpeg"/><Relationship Id="rId26" Type="http://schemas.openxmlformats.org/officeDocument/2006/relationships/image" Target="../media/image29.jpeg"/><Relationship Id="rId3" Type="http://schemas.openxmlformats.org/officeDocument/2006/relationships/image" Target="../media/image33.jpeg"/><Relationship Id="rId21" Type="http://schemas.openxmlformats.org/officeDocument/2006/relationships/image" Target="../media/image13.jpeg"/><Relationship Id="rId7" Type="http://schemas.openxmlformats.org/officeDocument/2006/relationships/image" Target="../media/image7.jpeg"/><Relationship Id="rId12" Type="http://schemas.openxmlformats.org/officeDocument/2006/relationships/image" Target="../media/image8.jpeg"/><Relationship Id="rId17" Type="http://schemas.openxmlformats.org/officeDocument/2006/relationships/image" Target="../media/image17.jpeg"/><Relationship Id="rId25" Type="http://schemas.openxmlformats.org/officeDocument/2006/relationships/image" Target="../media/image21.jpeg"/><Relationship Id="rId2" Type="http://schemas.openxmlformats.org/officeDocument/2006/relationships/image" Target="../media/image30.jpeg"/><Relationship Id="rId16" Type="http://schemas.openxmlformats.org/officeDocument/2006/relationships/image" Target="../media/image18.jpe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9.jpeg"/><Relationship Id="rId24" Type="http://schemas.openxmlformats.org/officeDocument/2006/relationships/image" Target="../media/image20.jpeg"/><Relationship Id="rId5" Type="http://schemas.openxmlformats.org/officeDocument/2006/relationships/image" Target="../media/image26.jpeg"/><Relationship Id="rId15" Type="http://schemas.openxmlformats.org/officeDocument/2006/relationships/image" Target="../media/image23.jpeg"/><Relationship Id="rId23" Type="http://schemas.openxmlformats.org/officeDocument/2006/relationships/image" Target="../media/image19.jpeg"/><Relationship Id="rId10" Type="http://schemas.openxmlformats.org/officeDocument/2006/relationships/image" Target="../media/image15.jpeg"/><Relationship Id="rId19" Type="http://schemas.openxmlformats.org/officeDocument/2006/relationships/image" Target="../media/image14.jpeg"/><Relationship Id="rId4" Type="http://schemas.openxmlformats.org/officeDocument/2006/relationships/image" Target="../media/image12.jpeg"/><Relationship Id="rId9" Type="http://schemas.openxmlformats.org/officeDocument/2006/relationships/image" Target="../media/image10.jpeg"/><Relationship Id="rId14" Type="http://schemas.openxmlformats.org/officeDocument/2006/relationships/image" Target="../media/image25.jpeg"/><Relationship Id="rId22" Type="http://schemas.openxmlformats.org/officeDocument/2006/relationships/image" Target="../media/image16.jpeg"/><Relationship Id="rId27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ck5stat.com/statkey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3Uos2fzIJ0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jpeg"/><Relationship Id="rId26" Type="http://schemas.openxmlformats.org/officeDocument/2006/relationships/image" Target="../media/image31.jpeg"/><Relationship Id="rId3" Type="http://schemas.openxmlformats.org/officeDocument/2006/relationships/image" Target="../media/image9.jpeg"/><Relationship Id="rId21" Type="http://schemas.openxmlformats.org/officeDocument/2006/relationships/image" Target="../media/image7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17" Type="http://schemas.openxmlformats.org/officeDocument/2006/relationships/image" Target="../media/image23.jpeg"/><Relationship Id="rId25" Type="http://schemas.openxmlformats.org/officeDocument/2006/relationships/image" Target="../media/image30.jpeg"/><Relationship Id="rId2" Type="http://schemas.openxmlformats.org/officeDocument/2006/relationships/image" Target="../media/image8.jpeg"/><Relationship Id="rId16" Type="http://schemas.openxmlformats.org/officeDocument/2006/relationships/image" Target="../media/image22.jpeg"/><Relationship Id="rId20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24" Type="http://schemas.openxmlformats.org/officeDocument/2006/relationships/image" Target="../media/image29.jpe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23" Type="http://schemas.openxmlformats.org/officeDocument/2006/relationships/image" Target="../media/image28.jpeg"/><Relationship Id="rId28" Type="http://schemas.openxmlformats.org/officeDocument/2006/relationships/image" Target="../media/image30.png"/><Relationship Id="rId10" Type="http://schemas.openxmlformats.org/officeDocument/2006/relationships/image" Target="../media/image16.jpeg"/><Relationship Id="rId19" Type="http://schemas.openxmlformats.org/officeDocument/2006/relationships/image" Target="../media/image25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Relationship Id="rId22" Type="http://schemas.openxmlformats.org/officeDocument/2006/relationships/image" Target="../media/image27.jpeg"/><Relationship Id="rId27" Type="http://schemas.openxmlformats.org/officeDocument/2006/relationships/image" Target="../media/image3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95732" y="304800"/>
            <a:ext cx="6096000" cy="14465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800" b="1" i="1" dirty="0" smtClean="0">
                <a:latin typeface="Arial" pitchFamily="34" charset="0"/>
                <a:cs typeface="Arial" pitchFamily="34" charset="0"/>
              </a:rPr>
              <a:t>StatKey</a:t>
            </a:r>
            <a:endParaRPr lang="en-US" sz="8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858" y="1981200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Online Tools for Teaching a Modern Introductory  Statistics Course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99651" y="4488804"/>
            <a:ext cx="36551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Robin Lock  </a:t>
            </a:r>
          </a:p>
          <a:p>
            <a:pPr algn="ctr"/>
            <a:r>
              <a:rPr lang="en-US" sz="2800" dirty="0" smtClean="0"/>
              <a:t>St. Lawrence University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71599" y="5417653"/>
            <a:ext cx="6722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USCOTS Breakout – May 2013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854677" y="4532067"/>
            <a:ext cx="36551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Patti Frazer Lock</a:t>
            </a:r>
          </a:p>
          <a:p>
            <a:pPr algn="ctr"/>
            <a:r>
              <a:rPr lang="en-US" sz="2800" dirty="0" smtClean="0"/>
              <a:t>St. Lawrence University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3505198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Kari Lock Morgan</a:t>
            </a:r>
          </a:p>
          <a:p>
            <a:pPr algn="ctr"/>
            <a:r>
              <a:rPr lang="en-US" sz="2800" dirty="0" smtClean="0"/>
              <a:t>Duke University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71800" y="3505199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Eric F. Lock</a:t>
            </a:r>
          </a:p>
          <a:p>
            <a:pPr algn="ctr"/>
            <a:r>
              <a:rPr lang="en-US" sz="2800" dirty="0" smtClean="0"/>
              <a:t>Duke University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91200" y="3465493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Dennis F. Lock</a:t>
            </a:r>
          </a:p>
          <a:p>
            <a:pPr algn="ctr"/>
            <a:r>
              <a:rPr lang="en-US" sz="2800" dirty="0" smtClean="0"/>
              <a:t>Iowa State University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89702" y="6019799"/>
            <a:ext cx="7086600" cy="830997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“lab” machines;  Use  Student   Metadata0</a:t>
            </a:r>
            <a:endParaRPr lang="en-US" sz="2400" dirty="0" smtClean="0"/>
          </a:p>
          <a:p>
            <a:pPr algn="ctr"/>
            <a:r>
              <a:rPr lang="en-US" sz="2400" dirty="0" smtClean="0"/>
              <a:t>(</a:t>
            </a:r>
            <a:r>
              <a:rPr lang="en-US" sz="2400" dirty="0" smtClean="0"/>
              <a:t>Wireless</a:t>
            </a:r>
            <a:r>
              <a:rPr lang="en-US" sz="2400" dirty="0"/>
              <a:t>)</a:t>
            </a:r>
            <a:r>
              <a:rPr lang="en-US" sz="2400" dirty="0" smtClean="0"/>
              <a:t>      Username:  </a:t>
            </a:r>
            <a:r>
              <a:rPr lang="en-US" sz="2400" b="1" dirty="0" smtClean="0"/>
              <a:t>san060417 </a:t>
            </a:r>
            <a:r>
              <a:rPr lang="en-US" sz="2400" dirty="0" smtClean="0"/>
              <a:t>   PW:  </a:t>
            </a:r>
            <a:r>
              <a:rPr lang="en-US" sz="2400" b="1" dirty="0" smtClean="0"/>
              <a:t>25565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3652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10" name="Picture 42" descr="http://t2.gstatic.com/images?q=tbn:ANd9GcSqEKMFBuEMqbZs54DN-kk17Ir8EqP6MsqC8v4nTUJcYVRbKOp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2" y="1613122"/>
            <a:ext cx="91440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0109" y="404047"/>
            <a:ext cx="3619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Original Sample</a:t>
            </a:r>
            <a:endParaRPr lang="en-US" sz="3200" dirty="0"/>
          </a:p>
        </p:txBody>
      </p:sp>
      <p:sp>
        <p:nvSpPr>
          <p:cNvPr id="31" name="TextBox 30"/>
          <p:cNvSpPr txBox="1"/>
          <p:nvPr/>
        </p:nvSpPr>
        <p:spPr>
          <a:xfrm>
            <a:off x="4495800" y="434374"/>
            <a:ext cx="3619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Bootstrap Sample</a:t>
            </a:r>
            <a:endParaRPr lang="en-US" sz="3200" dirty="0"/>
          </a:p>
        </p:txBody>
      </p:sp>
      <p:pic>
        <p:nvPicPr>
          <p:cNvPr id="32" name="Picture 48" descr="http://t2.gstatic.com/images?q=tbn:ANd9GcSSQKpgGNEOCmV82t22Xu24dqpQgKcME4SlwN7-S2NTyz20aZC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2" y="988822"/>
            <a:ext cx="914400" cy="68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0" descr="http://1.bp.blogspot.com/_lM6ADTK51GM/SyV1y_V6-XI/AAAAAAAAB4Y/6-muJS9ZQcE/s400/Shelby-Collectibles-Diecast-7AE01-2008-Ford-Mustang-Shelby-GT500-Convertible-40th-Anniversary-1-18-Scale-Black-Silver-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2" y="2209859"/>
            <a:ext cx="9144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8" descr="http://www.cartuningparts.co.uk/img/autoart-parnelli-jones-saleen-mustang-orange-15-118-scale-diecast-model-car_577632_25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2" y="277261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8" descr="http://cars.minimodelshop.co.uk/8025701F0054F3AD/ls/FranklinMint-B11F857/$File/ford-mustang-california-special-1968-diecast-model-car-franklin-mint-b11f857-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475" y="3392287"/>
            <a:ext cx="914400" cy="69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0" descr="http://t3.gstatic.com/images?q=tbn:ANd9GcTIJudnj3-QOH6Je9ic9YrCn8v9EnOTyvwdwiljWMmB3eo9m-S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679" y="3930316"/>
            <a:ext cx="914400" cy="68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4" descr="http://t2.gstatic.com/images?q=tbn:ANd9GcTAC-vgwaoOMI9l4uNB8OrruzTAFVQdA8pvNa-U0ciDfwffI68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2" y="4440828"/>
            <a:ext cx="914400" cy="69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6" descr="http://site.diecastblast.com/diecastblast/products/dc200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2" y="5041095"/>
            <a:ext cx="9144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6" descr="http://www.fallingpixel.com/products/9482/mains/000-3d-model-65Mustang0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212" y="5662456"/>
            <a:ext cx="9144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0" descr="http://1.bp.blogspot.com/_lM6ADTK51GM/SyV1y_V6-XI/AAAAAAAAB4Y/6-muJS9ZQcE/s400/Shelby-Collectibles-Diecast-7AE01-2008-Ford-Mustang-Shelby-GT500-Convertible-40th-Anniversary-1-18-Scale-Black-Silver-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12" y="929544"/>
            <a:ext cx="9144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http://4.bp.blogspot.com/_lTURvvdsOj8/TNAxDTZeGNI/AAAAAAAAAXo/u3uZB4y8QkI/s1600/1999+Ford+Mustang+GT+Metallic+Red_3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12" y="1606258"/>
            <a:ext cx="9144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http://2.bp.blogspot.com/_lTURvvdsOj8/TNAwTsWk-eI/AAAAAAAAAXg/UTXdEsuWf2U/s1600/1999+Ford+Mustang+GT+Metallic+Red_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79" y="2245194"/>
            <a:ext cx="9144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6" descr="http://t1.gstatic.com/images?q=tbn:ANd9GcRYWsmVaFPn96zwSbUsDeCGRpIT6YCruwkZrk8H7FKPCuxVCiM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79" y="279357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36" descr="http://t0.gstatic.com/images?q=tbn:ANd9GcSwbW6H4BQjr2B5QU1G22iyuvcl1b-3cUKPFO-UYZFzITg6nf0MuQ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5803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32" descr="http://cdn102.iofferphoto.com/img/item/517/266/641/l_XEQV1970-ford-mustang-boss-429-blue-diecast-model-car-1-24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1249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32" descr="http://cdn102.iofferphoto.com/img/item/517/266/641/l_XEQV1970-ford-mustang-boss-429-blue-diecast-model-car-1-24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727" y="347311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4" descr="http://t2.gstatic.com/images?q=tbn:ANd9GcTAC-vgwaoOMI9l4uNB8OrruzTAFVQdA8pvNa-U0ciDfwffI68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540178"/>
            <a:ext cx="914400" cy="69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2" descr="http://www.alldiecast.us/images_miniatures/138998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929544"/>
            <a:ext cx="914400" cy="54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0" descr="http://t3.gstatic.com/images?q=tbn:ANd9GcTVGq6Ttf8DiwB_IKGRABzbn1uQU55PcCNzefeylR4SJwy84X_Nb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851" y="1495384"/>
            <a:ext cx="914400" cy="68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2" descr="http://cdn102.iofferphoto.com/img/item/517/266/641/l_XEQV1970-ford-mustang-boss-429-blue-diecast-model-car-1-24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79" y="202005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4" descr="http://dyn-images2.hsni.com/is/image/HomeShoppingNetwork/pd300/revell-1-24-64-1-2-mustang-convertible-model-car-kit%7E6163901w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8012" y="2752101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2" descr="http://t2.gstatic.com/images?q=tbn:ANd9GcSqEKMFBuEMqbZs54DN-kk17Ir8EqP6MsqC8v4nTUJcYVRbKOp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652552"/>
            <a:ext cx="91440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4" descr="http://www.alldiecast.us/images_miniatures/147195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898" y="4181335"/>
            <a:ext cx="91440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30" descr="http://t1.gstatic.com/images?q=tbn:ANd9GcRuifSjmjV38x6VOUmShqtLYfKry_ve9oSE_SNXpMg4WXhqNqG0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72997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16" descr="http://www.fallingpixel.com/products/9482/mains/000-3d-model-65Mustang0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589719"/>
            <a:ext cx="91440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5"/>
          <p:cNvGrpSpPr/>
          <p:nvPr/>
        </p:nvGrpSpPr>
        <p:grpSpPr>
          <a:xfrm>
            <a:off x="660137" y="914400"/>
            <a:ext cx="2881367" cy="5885737"/>
            <a:chOff x="660137" y="914400"/>
            <a:chExt cx="2881367" cy="5885737"/>
          </a:xfrm>
        </p:grpSpPr>
        <p:pic>
          <p:nvPicPr>
            <p:cNvPr id="7170" name="Picture 2" descr="http://2.bp.blogspot.com/_lTURvvdsOj8/TNAwTsWk-eI/AAAAAAAAAXg/UTXdEsuWf2U/s1600/1999+Ford+Mustang+GT+Metallic+Red_1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102" y="1538231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2" name="Picture 4" descr="http://4.bp.blogspot.com/_lTURvvdsOj8/TNAxDTZeGNI/AAAAAAAAAXo/u3uZB4y8QkI/s1600/1999+Ford+Mustang+GT+Metallic+Red_3.jp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02" y="1538231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4" name="Picture 6" descr="http://site.diecastblast.com/diecastblast/products/dc2007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537" y="2248657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6" name="Picture 8" descr="http://cars.minimodelshop.co.uk/8025701F0054F3AD/ls/FranklinMint-B11F857/$File/ford-mustang-california-special-1968-diecast-model-car-franklin-mint-b11f857-p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668" y="2588094"/>
              <a:ext cx="914400" cy="692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8" name="Picture 10" descr="http://1.bp.blogspot.com/_lM6ADTK51GM/SyV1y_V6-XI/AAAAAAAAB4Y/6-muJS9ZQcE/s400/Shelby-Collectibles-Diecast-7AE01-2008-Ford-Mustang-Shelby-GT500-Convertible-40th-Anniversary-1-18-Scale-Black-Silver-00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668" y="3260900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0" name="Picture 12" descr="http://cars.minimodelshop.co.uk/8025701F0054F3AD/ls/Maisto-31329BL/$File/ford-mustang-boss-302-diecast-model-car-maisto-31329bl-p.jpg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704" y="917162"/>
              <a:ext cx="914400" cy="692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2" name="Picture 14" descr="http://www.alldiecast.us/images_miniatures/147195.jpg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02" y="2134168"/>
              <a:ext cx="914400" cy="548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4" name="Picture 16" descr="http://www.fallingpixel.com/products/9482/mains/000-3d-model-65Mustang08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02" y="3946700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6" name="Picture 18" descr="http://site.diecastblast.com/diecastblast/products/dc2008.jpg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974" y="4656148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8" name="Picture 20" descr="http://t3.gstatic.com/images?q=tbn:ANd9GcTVGq6Ttf8DiwB_IKGRABzbn1uQU55PcCNzefeylR4SJwy84X_Nb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137" y="5341948"/>
              <a:ext cx="914400" cy="684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0" name="Picture 22" descr="http://www.alldiecast.us/images_miniatures/138998.jp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304" y="988822"/>
              <a:ext cx="914400" cy="549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2" name="Picture 24" descr="http://t3.gstatic.com/images?q=tbn:ANd9GcS9VI_ANNR5mr_mlad3MT-6FxJZ5TaPjbe_sfHEZsDR9HLaHcg8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537" y="2934457"/>
              <a:ext cx="914400" cy="6911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4" name="Picture 26" descr="http://cars.minimodelshop.co.uk/8025701F0054F3AD/ls/FranklinMint-B11F681/$File/shelby-mustang-gt350-1966-diecast-model-car-franklin-mint-b11f681-p.jpg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102" y="3687014"/>
              <a:ext cx="914400" cy="692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6" name="Picture 28" descr="http://cdn102.iofferphoto.com/img3/item/517/266/955/l_zZCQ2011-ford-mustang-gt-5-0-grey-diecast-model-car-1-24-sc.jpg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102" y="4272775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8" name="Picture 30" descr="http://t1.gstatic.com/images?q=tbn:ANd9GcRuifSjmjV38x6VOUmShqtLYfKry_ve9oSE_SNXpMg4WXhqNqG0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102" y="4971337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0" name="Picture 32" descr="http://cdn102.iofferphoto.com/img/item/517/266/641/l_XEQV1970-ford-mustang-boss-429-blue-diecast-model-car-1-24.jp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104" y="914400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2" name="Picture 34" descr="http://dyn-images2.hsni.com/is/image/HomeShoppingNetwork/pd300/revell-1-24-64-1-2-mustang-convertible-model-car-kit%7E6163901w.jp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8937" y="1685301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4" name="Picture 36" descr="http://t0.gstatic.com/images?q=tbn:ANd9GcSwbW6H4BQjr2B5QU1G22iyuvcl1b-3cUKPFO-UYZFzITg6nf0MuQ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425" y="2366421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6" name="Picture 38" descr="http://www.cartuningparts.co.uk/img/autoart-parnelli-jones-saleen-mustang-orange-15-118-scale-diecast-model-car_577632_250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8937" y="3032300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8" name="Picture 40" descr="http://t3.gstatic.com/images?q=tbn:ANd9GcTIJudnj3-QOH6Je9ic9YrCn8v9EnOTyvwdwiljWMmB3eo9m-S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8453" y="3747751"/>
              <a:ext cx="914400" cy="684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12" name="Picture 44" descr="http://t2.gstatic.com/images?q=tbn:ANd9GcTAC-vgwaoOMI9l4uNB8OrruzTAFVQdA8pvNa-U0ciDfwffI68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4452" y="4999048"/>
              <a:ext cx="914400" cy="6911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14" name="Picture 46" descr="http://t1.gstatic.com/images?q=tbn:ANd9GcRYWsmVaFPn96zwSbUsDeCGRpIT6YCruwkZrk8H7FKPCuxVCiM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668" y="5885737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18" name="Picture 50" descr="http://t3.gstatic.com/images?q=tbn:ANd9GcS1FU6huTZVWf8nnwNyGbXTpu6AyYrvGK2UnDlLtugPl-zfUbp_ig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8937" y="5658019"/>
              <a:ext cx="914400" cy="909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2" descr="http://t2.gstatic.com/images?q=tbn:ANd9GcSqEKMFBuEMqbZs54DN-kk17Ir8EqP6MsqC8v4nTUJcYVRbKOp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425" y="4381828"/>
              <a:ext cx="914400" cy="548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20" name="Picture 52" descr="http://t2.gstatic.com/images?q=tbn:ANd9GcS_-j4gzFfnezy7FARomzB1eRF905JKWsh2LValrgLcQzF21U3L"/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1945" y="5759468"/>
              <a:ext cx="914400" cy="548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5404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5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25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50"/>
                            </p:stCondLst>
                            <p:childTnLst>
                              <p:par>
                                <p:cTn id="9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25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500"/>
                            </p:stCondLst>
                            <p:childTnLst>
                              <p:par>
                                <p:cTn id="1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750"/>
                            </p:stCondLst>
                            <p:childTnLst>
                              <p:par>
                                <p:cTn id="1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250"/>
                            </p:stCondLst>
                            <p:childTnLst>
                              <p:par>
                                <p:cTn id="1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52400" y="2590800"/>
            <a:ext cx="1828800" cy="1295400"/>
          </a:xfrm>
          <a:prstGeom prst="roundRect">
            <a:avLst/>
          </a:prstGeom>
          <a:solidFill>
            <a:srgbClr val="FFE48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Original Sample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362200" y="381000"/>
            <a:ext cx="1828800" cy="1295400"/>
          </a:xfrm>
          <a:prstGeom prst="roundRect">
            <a:avLst/>
          </a:prstGeom>
          <a:solidFill>
            <a:srgbClr val="FFE48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>
                    <a:lumMod val="75000"/>
                  </a:schemeClr>
                </a:solidFill>
              </a:rPr>
              <a:t>BootstrapSample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10" name="Straight Arrow Connector 9"/>
          <p:cNvCxnSpPr>
            <a:stCxn id="7" idx="3"/>
            <a:endCxn id="8" idx="1"/>
          </p:cNvCxnSpPr>
          <p:nvPr/>
        </p:nvCxnSpPr>
        <p:spPr>
          <a:xfrm flipV="1">
            <a:off x="1981200" y="1028700"/>
            <a:ext cx="381000" cy="22098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362200" y="1828800"/>
            <a:ext cx="1828800" cy="1295400"/>
          </a:xfrm>
          <a:prstGeom prst="roundRect">
            <a:avLst/>
          </a:prstGeom>
          <a:solidFill>
            <a:srgbClr val="FFE48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>
                    <a:lumMod val="75000"/>
                  </a:schemeClr>
                </a:solidFill>
              </a:rPr>
              <a:t>BootstrapSample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>
            <a:stCxn id="7" idx="3"/>
            <a:endCxn id="11" idx="1"/>
          </p:cNvCxnSpPr>
          <p:nvPr/>
        </p:nvCxnSpPr>
        <p:spPr>
          <a:xfrm flipV="1">
            <a:off x="1981200" y="2476500"/>
            <a:ext cx="381000" cy="7620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438400" y="5029200"/>
            <a:ext cx="1828800" cy="1295400"/>
          </a:xfrm>
          <a:prstGeom prst="roundRect">
            <a:avLst/>
          </a:prstGeom>
          <a:solidFill>
            <a:srgbClr val="FFE48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>
                    <a:lumMod val="75000"/>
                  </a:schemeClr>
                </a:solidFill>
              </a:rPr>
              <a:t>BootstrapSample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05100" y="3353264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●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●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●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419600" y="609600"/>
            <a:ext cx="1752600" cy="914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Bootstrap Statistic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8120" y="4267200"/>
            <a:ext cx="17526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Sample Statistic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23" name="Straight Arrow Connector 22"/>
          <p:cNvCxnSpPr>
            <a:stCxn id="7" idx="2"/>
            <a:endCxn id="21" idx="0"/>
          </p:cNvCxnSpPr>
          <p:nvPr/>
        </p:nvCxnSpPr>
        <p:spPr>
          <a:xfrm>
            <a:off x="1066800" y="3886200"/>
            <a:ext cx="7620" cy="3810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3"/>
            <a:endCxn id="20" idx="1"/>
          </p:cNvCxnSpPr>
          <p:nvPr/>
        </p:nvCxnSpPr>
        <p:spPr>
          <a:xfrm>
            <a:off x="4191000" y="1028700"/>
            <a:ext cx="228600" cy="381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419600" y="1981200"/>
            <a:ext cx="1752600" cy="914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Bootstrap Statistic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28" name="Straight Arrow Connector 27"/>
          <p:cNvCxnSpPr>
            <a:stCxn id="11" idx="3"/>
            <a:endCxn id="27" idx="1"/>
          </p:cNvCxnSpPr>
          <p:nvPr/>
        </p:nvCxnSpPr>
        <p:spPr>
          <a:xfrm flipV="1">
            <a:off x="4191000" y="2438400"/>
            <a:ext cx="228600" cy="381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572000" y="5257800"/>
            <a:ext cx="1752600" cy="914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Bootstrap Statistic</a:t>
            </a:r>
            <a:endParaRPr lang="en-US" sz="28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30" name="Straight Arrow Connector 29"/>
          <p:cNvCxnSpPr>
            <a:stCxn id="15" idx="3"/>
            <a:endCxn id="29" idx="1"/>
          </p:cNvCxnSpPr>
          <p:nvPr/>
        </p:nvCxnSpPr>
        <p:spPr>
          <a:xfrm>
            <a:off x="4267200" y="5676900"/>
            <a:ext cx="304800" cy="381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876800" y="3286035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rgbClr val="000000"/>
                </a:solidFill>
              </a:rPr>
              <a:t>●</a:t>
            </a:r>
          </a:p>
          <a:p>
            <a:pPr lvl="0" algn="ctr"/>
            <a:r>
              <a:rPr lang="en-US" dirty="0">
                <a:solidFill>
                  <a:srgbClr val="000000"/>
                </a:solidFill>
              </a:rPr>
              <a:t>●</a:t>
            </a:r>
          </a:p>
          <a:p>
            <a:pPr lvl="0" algn="ctr"/>
            <a:r>
              <a:rPr lang="en-US" dirty="0">
                <a:solidFill>
                  <a:srgbClr val="000000"/>
                </a:solidFill>
              </a:rPr>
              <a:t>●</a:t>
            </a:r>
          </a:p>
        </p:txBody>
      </p:sp>
      <p:sp>
        <p:nvSpPr>
          <p:cNvPr id="32" name="Oval 31"/>
          <p:cNvSpPr/>
          <p:nvPr/>
        </p:nvSpPr>
        <p:spPr>
          <a:xfrm>
            <a:off x="6477000" y="2743200"/>
            <a:ext cx="2590800" cy="1295400"/>
          </a:xfrm>
          <a:prstGeom prst="ellipse">
            <a:avLst/>
          </a:prstGeom>
          <a:solidFill>
            <a:srgbClr val="FF99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700" dirty="0" smtClean="0">
                <a:solidFill>
                  <a:schemeClr val="tx1">
                    <a:lumMod val="75000"/>
                  </a:schemeClr>
                </a:solidFill>
              </a:rPr>
              <a:t>Bootstrap Distribution</a:t>
            </a:r>
            <a:endParaRPr lang="en-US" sz="2700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41" name="Straight Arrow Connector 40"/>
          <p:cNvCxnSpPr>
            <a:stCxn id="20" idx="3"/>
          </p:cNvCxnSpPr>
          <p:nvPr/>
        </p:nvCxnSpPr>
        <p:spPr>
          <a:xfrm>
            <a:off x="6172200" y="1066800"/>
            <a:ext cx="838200" cy="18288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7" idx="3"/>
          </p:cNvCxnSpPr>
          <p:nvPr/>
        </p:nvCxnSpPr>
        <p:spPr>
          <a:xfrm>
            <a:off x="6172200" y="2438400"/>
            <a:ext cx="533400" cy="6096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981200" y="3124200"/>
            <a:ext cx="457200" cy="2438400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32" idx="3"/>
          </p:cNvCxnSpPr>
          <p:nvPr/>
        </p:nvCxnSpPr>
        <p:spPr>
          <a:xfrm flipV="1">
            <a:off x="6307015" y="3848893"/>
            <a:ext cx="549399" cy="1847057"/>
          </a:xfrm>
          <a:prstGeom prst="straightConnector1">
            <a:avLst/>
          </a:prstGeom>
          <a:ln w="190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53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  <p:bldP spid="19" grpId="0"/>
      <p:bldP spid="20" grpId="0" animBg="1"/>
      <p:bldP spid="21" grpId="0" animBg="1"/>
      <p:bldP spid="27" grpId="0" animBg="1"/>
      <p:bldP spid="29" grpId="0" animBg="1"/>
      <p:bldP spid="31" grpId="0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42" y="861883"/>
            <a:ext cx="8807564" cy="537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31024" y="0"/>
            <a:ext cx="8229600" cy="1143000"/>
          </a:xfrm>
        </p:spPr>
        <p:txBody>
          <a:bodyPr/>
          <a:lstStyle/>
          <a:p>
            <a:r>
              <a:rPr lang="en-US" dirty="0" smtClean="0"/>
              <a:t>Bootstrap CI via SE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4838330" y="2698808"/>
            <a:ext cx="1056443" cy="3817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428630" y="3124200"/>
                <a:ext cx="2819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Std. </a:t>
                </a:r>
                <a:r>
                  <a:rPr lang="en-US" sz="2400" dirty="0" err="1" smtClean="0"/>
                  <a:t>dev</a:t>
                </a:r>
                <a:r>
                  <a:rPr lang="en-US" sz="2400" dirty="0" smtClean="0"/>
                  <a:t>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sz="2400" dirty="0" smtClean="0"/>
                  <a:t>’s=2.178</a:t>
                </a:r>
                <a:endParaRPr lang="en-US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8630" y="3124200"/>
                <a:ext cx="2819400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3240" t="-10667" r="-1080" b="-2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94442" y="6172200"/>
                <a:ext cx="846855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3200" i="1" smtClean="0"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𝑆𝐸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15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98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±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2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178</m:t>
                          </m:r>
                        </m:e>
                      </m:d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=(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11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62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, 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20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.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34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) </m:t>
                      </m:r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442" y="6172200"/>
                <a:ext cx="8468558" cy="58477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81400" y="3581400"/>
                <a:ext cx="2667000" cy="568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SE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dirty="0" smtClean="0">
                            <a:latin typeface="Cambria Math"/>
                          </a:rPr>
                          <m:t>𝒔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1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1" i="1" dirty="0" smtClean="0">
                                <a:latin typeface="Cambria Math"/>
                              </a:rPr>
                              <m:t>𝒏</m:t>
                            </m:r>
                          </m:e>
                        </m:rad>
                      </m:den>
                    </m:f>
                    <m:r>
                      <a:rPr lang="en-US" sz="20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1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dirty="0" smtClean="0">
                            <a:latin typeface="Cambria Math"/>
                          </a:rPr>
                          <m:t>𝟏𝟏</m:t>
                        </m:r>
                        <m:r>
                          <a:rPr lang="en-US" sz="2000" b="1" i="1" dirty="0" smtClean="0">
                            <a:latin typeface="Cambria Math"/>
                          </a:rPr>
                          <m:t>.</m:t>
                        </m:r>
                        <m:r>
                          <a:rPr lang="en-US" sz="2000" b="1" i="1" dirty="0" smtClean="0">
                            <a:latin typeface="Cambria Math"/>
                          </a:rPr>
                          <m:t>𝟏𝟏𝟒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b="1" i="1" dirty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1" i="1" dirty="0" smtClean="0">
                                <a:latin typeface="Cambria Math"/>
                              </a:rPr>
                              <m:t>𝟐𝟓</m:t>
                            </m:r>
                          </m:e>
                        </m:rad>
                      </m:den>
                    </m:f>
                    <m:r>
                      <a:rPr lang="en-US" sz="2000" b="1" i="1" dirty="0" smtClean="0">
                        <a:latin typeface="Cambria Math"/>
                      </a:rPr>
                      <m:t>=</m:t>
                    </m:r>
                    <m:r>
                      <a:rPr lang="en-US" sz="2000" b="1" i="1" dirty="0" smtClean="0">
                        <a:latin typeface="Cambria Math"/>
                      </a:rPr>
                      <m:t>𝟐</m:t>
                    </m:r>
                    <m:r>
                      <a:rPr lang="en-US" sz="2000" b="1" i="1" dirty="0" smtClean="0">
                        <a:latin typeface="Cambria Math"/>
                      </a:rPr>
                      <m:t>.</m:t>
                    </m:r>
                    <m:r>
                      <a:rPr lang="en-US" sz="2000" b="1" i="1" dirty="0" smtClean="0">
                        <a:latin typeface="Cambria Math"/>
                      </a:rPr>
                      <m:t>𝟐</m:t>
                    </m:r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400" y="3581400"/>
                <a:ext cx="2667000" cy="568041"/>
              </a:xfrm>
              <a:prstGeom prst="rect">
                <a:avLst/>
              </a:prstGeom>
              <a:blipFill rotWithShape="1">
                <a:blip r:embed="rId6"/>
                <a:stretch>
                  <a:fillRect l="-2517" b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3581400" y="3585865"/>
            <a:ext cx="2590800" cy="56357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12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6" grpId="0"/>
      <p:bldP spid="7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907973" cy="4494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9221"/>
            <a:ext cx="8305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Bootstrap CI via Percentiles</a:t>
            </a:r>
            <a:endParaRPr lang="en-US" dirty="0">
              <a:solidFill>
                <a:srgbClr val="FFFF66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315697" y="3760611"/>
            <a:ext cx="1700187" cy="995422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2060"/>
                </a:solidFill>
              </a:rPr>
              <a:t>Keep 95% in middle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5425" y="3824057"/>
            <a:ext cx="136705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Chop 2.5% in each tail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42171" y="3753033"/>
            <a:ext cx="134354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Chop 2.5% in each tail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0630" y="5608418"/>
            <a:ext cx="66879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We are 95% sure that the mean price for Mustangs is between $11,930 and $20,238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76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33400" y="1752600"/>
                <a:ext cx="8305800" cy="1820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/>
                  <a:t>1. Find a 95% confidence interval for the proportion of USCOTS participants who use Google Chrome? 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36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3600" b="0" i="1" smtClean="0">
                            <a:latin typeface="Cambria Math"/>
                          </a:rPr>
                          <m:t>𝑝</m:t>
                        </m:r>
                      </m:e>
                    </m:acc>
                    <m:r>
                      <a:rPr lang="en-US" sz="3600" b="0" i="1" smtClean="0">
                        <a:latin typeface="Cambria Math"/>
                      </a:rPr>
                      <m:t>=15/40</m:t>
                    </m:r>
                  </m:oMath>
                </a14:m>
                <a:endParaRPr lang="en-US" sz="36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752600"/>
                <a:ext cx="8305800" cy="1820755"/>
              </a:xfrm>
              <a:prstGeom prst="rect">
                <a:avLst/>
              </a:prstGeom>
              <a:blipFill rotWithShape="1">
                <a:blip r:embed="rId2"/>
                <a:stretch>
                  <a:fillRect l="-2276" t="-5034" r="-2276" b="-8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06361" y="3962400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2. Find a 98% confidence interval for the slope of a regression line to predict Mustang price based on mileage.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8259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90" y="685800"/>
            <a:ext cx="8708220" cy="555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5486400" y="1600200"/>
            <a:ext cx="3124200" cy="2971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9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69880"/>
            <a:ext cx="8229600" cy="2308324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4800" u="sng" dirty="0" smtClean="0"/>
              <a:t>Example:</a:t>
            </a:r>
            <a:r>
              <a:rPr lang="en-US" sz="4800" dirty="0" smtClean="0"/>
              <a:t>  Do people who drink diet cola excrete more calcium than people who drink water?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67145" y="3276600"/>
            <a:ext cx="65670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dirty="0">
                <a:solidFill>
                  <a:prstClr val="black"/>
                </a:solidFill>
              </a:rPr>
              <a:t>16 participants were randomly assigned to drink either diet cola or water, and their urine was collected and amount of calcium was measured.</a:t>
            </a:r>
          </a:p>
        </p:txBody>
      </p:sp>
      <p:pic>
        <p:nvPicPr>
          <p:cNvPr id="1026" name="Picture 2" descr="http://www.babymed.com/sites/default/files/Diet_Cola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9" t="7347" r="16646" b="9824"/>
          <a:stretch/>
        </p:blipFill>
        <p:spPr bwMode="auto">
          <a:xfrm>
            <a:off x="7216003" y="3810000"/>
            <a:ext cx="1927997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136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055473"/>
              </p:ext>
            </p:extLst>
          </p:nvPr>
        </p:nvGraphicFramePr>
        <p:xfrm>
          <a:off x="381000" y="1524000"/>
          <a:ext cx="2895600" cy="33375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5240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Diet</a:t>
                      </a:r>
                      <a:r>
                        <a:rPr lang="en-US" baseline="0" dirty="0" smtClean="0"/>
                        <a:t> cola (mg)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 (mg)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2286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Original Sample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52400" y="4948535"/>
                <a:ext cx="3962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</a:rPr>
                      <m:t>     </m:t>
                    </m:r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 smtClean="0"/>
                  <a:t> = 56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  </m:t>
                        </m:r>
                        <m:acc>
                          <m:accPr>
                            <m:chr m:val="̅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 smtClean="0"/>
                  <a:t> = 49.12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4948535"/>
                <a:ext cx="3962400" cy="461665"/>
              </a:xfrm>
              <a:prstGeom prst="rect">
                <a:avLst/>
              </a:prstGeom>
              <a:blipFill rotWithShape="1"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2400" y="5634335"/>
                <a:ext cx="3733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  </m:t>
                        </m:r>
                        <m:acc>
                          <m:accPr>
                            <m:chr m:val="̅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 smtClean="0"/>
                  <a:t>= 56 – 49.12 = 6.88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634335"/>
                <a:ext cx="3733800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52400" y="5634335"/>
            <a:ext cx="3733800" cy="537865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86200" y="1447800"/>
            <a:ext cx="4038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>
                <a:solidFill>
                  <a:prstClr val="black"/>
                </a:solidFill>
                <a:latin typeface="Cambria" pitchFamily="18" charset="0"/>
              </a:rPr>
              <a:t>Does drinking diet cola really leach calcium, or is the difference just due to random chance? </a:t>
            </a:r>
            <a:endParaRPr lang="en-US" sz="3200" i="1" dirty="0">
              <a:solidFill>
                <a:prstClr val="black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0" y="1447800"/>
            <a:ext cx="3810000" cy="26670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25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245565"/>
              </p:ext>
            </p:extLst>
          </p:nvPr>
        </p:nvGraphicFramePr>
        <p:xfrm>
          <a:off x="762000" y="2377440"/>
          <a:ext cx="2133600" cy="33375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066800"/>
                <a:gridCol w="1066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Diet</a:t>
                      </a:r>
                      <a:r>
                        <a:rPr lang="en-US" baseline="0" dirty="0" smtClean="0"/>
                        <a:t> cola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90600" y="857071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Original Sample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228600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Simulated Sample</a:t>
            </a:r>
          </a:p>
          <a:p>
            <a:pPr algn="ctr"/>
            <a:r>
              <a:rPr lang="en-US" sz="2400" dirty="0" smtClean="0"/>
              <a:t>(random chance if the null hypothesis is true)</a:t>
            </a:r>
            <a:endParaRPr lang="en-US" sz="2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425566"/>
              </p:ext>
            </p:extLst>
          </p:nvPr>
        </p:nvGraphicFramePr>
        <p:xfrm>
          <a:off x="4800600" y="2362200"/>
          <a:ext cx="2133600" cy="33375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066800"/>
                <a:gridCol w="1066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Diet</a:t>
                      </a:r>
                      <a:r>
                        <a:rPr lang="en-US" baseline="0" dirty="0" smtClean="0"/>
                        <a:t> cola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52400" y="5862935"/>
                <a:ext cx="3962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</a:rPr>
                      <m:t>     </m:t>
                    </m:r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 smtClean="0"/>
                  <a:t> = 56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  </m:t>
                        </m:r>
                        <m:acc>
                          <m:accPr>
                            <m:chr m:val="̅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 smtClean="0"/>
                  <a:t> = 49.12</a:t>
                </a: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862935"/>
                <a:ext cx="3962400" cy="461665"/>
              </a:xfrm>
              <a:prstGeom prst="rect">
                <a:avLst/>
              </a:prstGeom>
              <a:blipFill rotWithShape="1"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9600" y="6344490"/>
                <a:ext cx="2286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  </m:t>
                        </m:r>
                        <m:acc>
                          <m:accPr>
                            <m:chr m:val="̅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 smtClean="0"/>
                  <a:t>=  6.88</a:t>
                </a:r>
                <a:endParaRPr lang="en-US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6344490"/>
                <a:ext cx="2286000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272116" y="5784502"/>
                <a:ext cx="3962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</a:rPr>
                      <m:t>     </m:t>
                    </m:r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400" dirty="0" smtClean="0"/>
                  <a:t> = 53.88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  </m:t>
                        </m:r>
                        <m:acc>
                          <m:accPr>
                            <m:chr m:val="̅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b="0" i="1" dirty="0" smtClean="0">
                            <a:latin typeface="Cambria Math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 smtClean="0"/>
                  <a:t> = 51.25</a:t>
                </a:r>
                <a:endParaRPr lang="en-US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2116" y="5784502"/>
                <a:ext cx="3962400" cy="461665"/>
              </a:xfrm>
              <a:prstGeom prst="rect">
                <a:avLst/>
              </a:prstGeom>
              <a:blipFill rotWithShape="1">
                <a:blip r:embed="rId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029200" y="6317451"/>
                <a:ext cx="224544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400" b="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sz="24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/>
                          </a:rPr>
                          <m:t>  </m:t>
                        </m:r>
                        <m:acc>
                          <m:accPr>
                            <m:chr m:val="̅"/>
                            <m:ctrlPr>
                              <a:rPr lang="en-US" sz="2400" i="1" dirty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400" i="1" dirty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sz="2400" i="1" dirty="0">
                            <a:latin typeface="Cambria Math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 smtClean="0"/>
                  <a:t>=  2.63</a:t>
                </a:r>
                <a:endParaRPr lang="en-US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0" y="6317451"/>
                <a:ext cx="2245442" cy="461665"/>
              </a:xfrm>
              <a:prstGeom prst="rect">
                <a:avLst/>
              </a:prstGeom>
              <a:blipFill rotWithShape="1">
                <a:blip r:embed="rId5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367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" y="1246353"/>
            <a:ext cx="8979557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eft Arrow 2"/>
          <p:cNvSpPr/>
          <p:nvPr/>
        </p:nvSpPr>
        <p:spPr>
          <a:xfrm>
            <a:off x="6972300" y="3112524"/>
            <a:ext cx="14478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p-value</a:t>
            </a:r>
            <a:endParaRPr lang="en-US" b="1" dirty="0"/>
          </a:p>
        </p:txBody>
      </p:sp>
      <p:sp>
        <p:nvSpPr>
          <p:cNvPr id="4" name="Left Arrow 3"/>
          <p:cNvSpPr/>
          <p:nvPr/>
        </p:nvSpPr>
        <p:spPr>
          <a:xfrm flipH="1">
            <a:off x="3505200" y="2998224"/>
            <a:ext cx="2590800" cy="91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Proportion as extreme as observed statistic</a:t>
            </a:r>
            <a:endParaRPr lang="en-US" sz="1600" dirty="0"/>
          </a:p>
        </p:txBody>
      </p:sp>
      <p:sp>
        <p:nvSpPr>
          <p:cNvPr id="5" name="Left Arrow 4"/>
          <p:cNvSpPr/>
          <p:nvPr/>
        </p:nvSpPr>
        <p:spPr>
          <a:xfrm>
            <a:off x="6591300" y="4800600"/>
            <a:ext cx="2209800" cy="609600"/>
          </a:xfrm>
          <a:prstGeom prst="leftArrow">
            <a:avLst>
              <a:gd name="adj1" fmla="val 35185"/>
              <a:gd name="adj2" fmla="val 381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observed statistic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457200" y="2018185"/>
            <a:ext cx="2286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Distribution of Statistic Assuming Null is True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74488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914400"/>
            <a:ext cx="27051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+mn-lt"/>
              </a:rPr>
              <a:t>What is it?</a:t>
            </a:r>
            <a:endParaRPr lang="en-US" sz="3600" b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1183" y="1752600"/>
            <a:ext cx="8458200" cy="2062103"/>
          </a:xfrm>
          <a:prstGeom prst="rect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set of web-based, interactive, dynamic statistics tools designed for teaching  simulation-based methods such as bootstrap intervals and randomization tests at an introductory level. 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933700" y="224878"/>
            <a:ext cx="3352800" cy="7694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 smtClean="0">
                <a:latin typeface="Arial" pitchFamily="34" charset="0"/>
                <a:cs typeface="Arial" pitchFamily="34" charset="0"/>
              </a:rPr>
              <a:t>StatKey</a:t>
            </a:r>
            <a:endParaRPr lang="en-US" sz="4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04800" y="4038600"/>
            <a:ext cx="8534400" cy="2743200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ctr">
              <a:spcBef>
                <a:spcPts val="1200"/>
              </a:spcBef>
              <a:buFont typeface="Wingdings 2"/>
              <a:buNone/>
            </a:pPr>
            <a:r>
              <a:rPr lang="en-US" sz="3200" b="1" dirty="0" smtClean="0">
                <a:latin typeface="Calibri"/>
                <a:cs typeface="Calibri"/>
              </a:rPr>
              <a:t>Freely available at </a:t>
            </a:r>
            <a:r>
              <a:rPr lang="en-US" sz="3200" b="1" dirty="0" smtClean="0">
                <a:latin typeface="Calibri"/>
                <a:cs typeface="Calibri"/>
                <a:hlinkClick r:id="rId2"/>
              </a:rPr>
              <a:t>www.lock5stat.com/statkey</a:t>
            </a:r>
            <a:r>
              <a:rPr lang="en-US" sz="3200" b="1" dirty="0" smtClean="0">
                <a:latin typeface="Calibri"/>
                <a:cs typeface="Calibri"/>
              </a:rPr>
              <a:t> </a:t>
            </a:r>
          </a:p>
          <a:p>
            <a:pPr marL="0" indent="0" algn="ctr">
              <a:spcBef>
                <a:spcPts val="1200"/>
              </a:spcBef>
              <a:buFont typeface="Wingdings 2"/>
              <a:buNone/>
            </a:pPr>
            <a:endParaRPr lang="en-US" sz="300" dirty="0" smtClean="0">
              <a:latin typeface="Calibri"/>
              <a:cs typeface="Calibri"/>
            </a:endParaRPr>
          </a:p>
          <a:p>
            <a:pPr>
              <a:spcBef>
                <a:spcPts val="0"/>
              </a:spcBef>
            </a:pPr>
            <a:r>
              <a:rPr lang="en-US" dirty="0" smtClean="0">
                <a:latin typeface="Calibri"/>
                <a:cs typeface="Calibri"/>
              </a:rPr>
              <a:t>No login required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Calibri"/>
                <a:cs typeface="Calibri"/>
              </a:rPr>
              <a:t>Runs in (almost) any browser (incl. smartphones) 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Calibri"/>
                <a:cs typeface="Calibri"/>
              </a:rPr>
              <a:t>Google Chrome App available (no internet needed)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Calibri"/>
                <a:cs typeface="Calibri"/>
              </a:rPr>
              <a:t>Standalone or supplement to existing technology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1. In the British game show Golden Balls are older or younger participants more generous (more likely to split)? 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35858" y="4191000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2. Is there a positive association between malevolence of NFL uniforms and the number of penalty yards a team gets?  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763229" y="3260449"/>
            <a:ext cx="7541342" cy="523220"/>
          </a:xfrm>
          <a:prstGeom prst="rect">
            <a:avLst/>
          </a:prstGeom>
          <a:solidFill>
            <a:srgbClr val="FFFF66"/>
          </a:solidFill>
        </p:spPr>
        <p:txBody>
          <a:bodyPr wrap="square">
            <a:spAutoFit/>
          </a:bodyPr>
          <a:lstStyle/>
          <a:p>
            <a:r>
              <a:rPr lang="en-US" sz="2800" dirty="0">
                <a:hlinkClick r:id="rId2"/>
              </a:rPr>
              <a:t>http://www.youtube.com/watch?v=p3Uos2fzIJ0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631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90" y="685800"/>
            <a:ext cx="8708220" cy="555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0" y="4419600"/>
            <a:ext cx="89916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4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9430" y="704538"/>
            <a:ext cx="7510072" cy="2585323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5400" u="sng" dirty="0" smtClean="0"/>
              <a:t>Example:</a:t>
            </a:r>
            <a:r>
              <a:rPr lang="en-US" sz="5400" dirty="0" smtClean="0"/>
              <a:t>  </a:t>
            </a:r>
            <a:r>
              <a:rPr lang="en-US" sz="5400" dirty="0"/>
              <a:t>Average enrollment in statistics graduate programs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9091" y="4048217"/>
            <a:ext cx="74927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We will look at sampling distributions </a:t>
            </a:r>
            <a:r>
              <a:rPr lang="en-US" sz="3200" dirty="0" smtClean="0"/>
              <a:t>for mean graduate student enrollment in </a:t>
            </a:r>
            <a:r>
              <a:rPr lang="en-US" sz="3200" dirty="0"/>
              <a:t>statistics graduate programs.</a:t>
            </a:r>
          </a:p>
        </p:txBody>
      </p:sp>
    </p:spTree>
    <p:extLst>
      <p:ext uri="{BB962C8B-B14F-4D97-AF65-F5344CB8AC3E}">
        <p14:creationId xmlns:p14="http://schemas.microsoft.com/office/powerpoint/2010/main" val="405036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066800"/>
            <a:ext cx="9386052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0"/>
          <p:cNvSpPr txBox="1">
            <a:spLocks/>
          </p:cNvSpPr>
          <p:nvPr/>
        </p:nvSpPr>
        <p:spPr>
          <a:xfrm>
            <a:off x="431024" y="152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Sampling Distribution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400800" y="2514600"/>
            <a:ext cx="762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86600" y="2362200"/>
            <a:ext cx="140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Capture Rate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62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90" y="685800"/>
            <a:ext cx="8708220" cy="555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0" y="4953000"/>
            <a:ext cx="8991600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68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74" y="990600"/>
            <a:ext cx="7810500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0"/>
          <p:cNvSpPr txBox="1">
            <a:spLocks/>
          </p:cNvSpPr>
          <p:nvPr/>
        </p:nvSpPr>
        <p:spPr>
          <a:xfrm>
            <a:off x="431024" y="1524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Theoretical Distributions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2177534"/>
            <a:ext cx="3268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Easier than tables!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01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600200"/>
            <a:ext cx="6248400" cy="313932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Pause for </a:t>
            </a:r>
          </a:p>
          <a:p>
            <a:pPr algn="ctr"/>
            <a:r>
              <a:rPr lang="en-US" sz="6600" dirty="0" smtClean="0"/>
              <a:t>Questions</a:t>
            </a:r>
          </a:p>
          <a:p>
            <a:pPr algn="ctr"/>
            <a:r>
              <a:rPr lang="en-US" sz="6600" dirty="0" smtClean="0"/>
              <a:t>?????? 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472666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90" y="685800"/>
            <a:ext cx="8708220" cy="555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76200" y="5562600"/>
            <a:ext cx="89916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0" y="1600200"/>
            <a:ext cx="2971800" cy="2971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8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4020" y="1322439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1. Explore on your own the options under “Descriptive Statistics and Graphs”. 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49942" y="2971800"/>
            <a:ext cx="87679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2.  Do ants have a preference for different types of sandwiches? (Randomization ANOVA)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76981" y="4572000"/>
            <a:ext cx="8767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3.  Does temperature make a difference in hatching python eggs? (Randomization test for a two-way table)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3428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85850" y="152400"/>
            <a:ext cx="8229600" cy="1143000"/>
          </a:xfrm>
        </p:spPr>
        <p:txBody>
          <a:bodyPr/>
          <a:lstStyle/>
          <a:p>
            <a:r>
              <a:rPr lang="en-US" dirty="0" smtClean="0"/>
              <a:t>Who Developed StatKey?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-304800" y="1447800"/>
            <a:ext cx="8229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Lock</a:t>
            </a:r>
            <a:r>
              <a:rPr lang="en-US" sz="3200" baseline="30000" dirty="0" smtClean="0"/>
              <a:t>5</a:t>
            </a:r>
            <a:r>
              <a:rPr lang="en-US" sz="3200" dirty="0" smtClean="0"/>
              <a:t> author team to support a new text:</a:t>
            </a:r>
          </a:p>
          <a:p>
            <a:pPr algn="ctr">
              <a:spcBef>
                <a:spcPts val="1200"/>
              </a:spcBef>
            </a:pPr>
            <a:r>
              <a:rPr lang="en-US" sz="3200" i="1" dirty="0" smtClean="0"/>
              <a:t>Statistics: Unlocking the Power of Data </a:t>
            </a:r>
            <a:endParaRPr lang="en-US" sz="3200" i="1" dirty="0"/>
          </a:p>
        </p:txBody>
      </p:sp>
      <p:pic>
        <p:nvPicPr>
          <p:cNvPr id="2050" name="Picture 2" descr="http://media.wiley.com/product_data/coverImage300/55/EHEP0024/EHEP0024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158097"/>
            <a:ext cx="1371600" cy="18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92181" y="2968609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Wiley (2013)</a:t>
            </a:r>
            <a:endParaRPr lang="en-US" sz="2000" dirty="0"/>
          </a:p>
        </p:txBody>
      </p:sp>
      <p:pic>
        <p:nvPicPr>
          <p:cNvPr id="15" name="Picture 2" descr="http://woods.stanford.edu/sites/default/files/styles/content_image_214/public/rich-shar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68" y="3853626"/>
            <a:ext cx="2349944" cy="172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99403" y="5604742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Rich Sharp</a:t>
            </a:r>
          </a:p>
          <a:p>
            <a:pPr algn="ctr"/>
            <a:r>
              <a:rPr lang="en-US" sz="2800" dirty="0" smtClean="0"/>
              <a:t>Stanford</a:t>
            </a:r>
            <a:endParaRPr lang="en-US" sz="2800" dirty="0"/>
          </a:p>
        </p:txBody>
      </p:sp>
      <p:pic>
        <p:nvPicPr>
          <p:cNvPr id="17" name="Picture 4" descr="Ed Harcourt - Assistant Professor Computer Scien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319" y="3341680"/>
            <a:ext cx="1828800" cy="255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378719" y="590406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Ed Harcourt</a:t>
            </a:r>
          </a:p>
          <a:p>
            <a:pPr algn="ctr"/>
            <a:r>
              <a:rPr lang="en-US" sz="2800" dirty="0" smtClean="0"/>
              <a:t>St. Lawrence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5896050" y="5804815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Kevin </a:t>
            </a:r>
            <a:r>
              <a:rPr lang="en-US" sz="2800" dirty="0" err="1" smtClean="0"/>
              <a:t>Angstadt</a:t>
            </a:r>
            <a:endParaRPr lang="en-US" sz="2800" dirty="0" smtClean="0"/>
          </a:p>
          <a:p>
            <a:pPr algn="ctr"/>
            <a:r>
              <a:rPr lang="en-US" sz="2800" dirty="0" smtClean="0"/>
              <a:t>St. Lawrence</a:t>
            </a:r>
            <a:endParaRPr lang="en-US" sz="2800" dirty="0"/>
          </a:p>
        </p:txBody>
      </p:sp>
      <p:pic>
        <p:nvPicPr>
          <p:cNvPr id="20" name="Picture 6" descr="http://www.stlawu.edu/netnews/fellowsimages12/angstad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405" y="3433736"/>
            <a:ext cx="1896861" cy="2371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9040" y="2999746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Programming Team:</a:t>
            </a:r>
          </a:p>
        </p:txBody>
      </p:sp>
    </p:spTree>
    <p:extLst>
      <p:ext uri="{BB962C8B-B14F-4D97-AF65-F5344CB8AC3E}">
        <p14:creationId xmlns:p14="http://schemas.microsoft.com/office/powerpoint/2010/main" val="255265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54458"/>
            <a:ext cx="8305800" cy="5274941"/>
          </a:xfrm>
        </p:spPr>
        <p:txBody>
          <a:bodyPr>
            <a:noAutofit/>
          </a:bodyPr>
          <a:lstStyle/>
          <a:p>
            <a:pPr marL="280988" indent="-280988" algn="l"/>
            <a:r>
              <a:rPr lang="en-US" sz="3600" b="1" dirty="0" smtClean="0">
                <a:solidFill>
                  <a:schemeClr val="tx1"/>
                </a:solidFill>
              </a:rPr>
              <a:t>WHY?  </a:t>
            </a:r>
          </a:p>
          <a:p>
            <a:pPr marL="280988" indent="-280988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Address concerns </a:t>
            </a:r>
            <a:r>
              <a:rPr lang="en-US" dirty="0">
                <a:solidFill>
                  <a:schemeClr val="tx1"/>
                </a:solidFill>
              </a:rPr>
              <a:t>about accessibility of </a:t>
            </a:r>
            <a:r>
              <a:rPr lang="en-US" dirty="0" smtClean="0">
                <a:solidFill>
                  <a:schemeClr val="tx1"/>
                </a:solidFill>
              </a:rPr>
              <a:t>simulation-based </a:t>
            </a:r>
            <a:r>
              <a:rPr lang="en-US" dirty="0">
                <a:solidFill>
                  <a:schemeClr val="tx1"/>
                </a:solidFill>
              </a:rPr>
              <a:t>methods at </a:t>
            </a:r>
            <a:r>
              <a:rPr lang="en-US" dirty="0" smtClean="0">
                <a:solidFill>
                  <a:schemeClr val="tx1"/>
                </a:solidFill>
              </a:rPr>
              <a:t>the intro </a:t>
            </a:r>
            <a:r>
              <a:rPr lang="en-US" dirty="0">
                <a:solidFill>
                  <a:schemeClr val="tx1"/>
                </a:solidFill>
              </a:rPr>
              <a:t>level</a:t>
            </a:r>
          </a:p>
          <a:p>
            <a:pPr marL="280988" indent="-280988" algn="l">
              <a:spcBef>
                <a:spcPts val="1200"/>
              </a:spcBef>
              <a:buFont typeface="Arial" pitchFamily="34" charset="0"/>
              <a:buChar char="•"/>
              <a:tabLst>
                <a:tab pos="58738" algn="l"/>
              </a:tabLst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Design an easy-to-use set of learning tools </a:t>
            </a:r>
          </a:p>
          <a:p>
            <a:pPr marL="280988" indent="-280988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Provide a no-cost technology option </a:t>
            </a:r>
          </a:p>
          <a:p>
            <a:pPr marL="280988" indent="-280988" algn="l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Support our new textbook, while also being usable with other texts or on its own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600" y="609599"/>
            <a:ext cx="3352800" cy="76944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b="1" i="1" dirty="0" smtClean="0">
                <a:latin typeface="Arial" pitchFamily="34" charset="0"/>
                <a:cs typeface="Arial" pitchFamily="34" charset="0"/>
              </a:rPr>
              <a:t>StatKey</a:t>
            </a:r>
            <a:endParaRPr lang="en-US" sz="44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8686229" cy="6127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8125" y="1676400"/>
            <a:ext cx="2962275" cy="2514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24199" y="1676400"/>
            <a:ext cx="2819401" cy="2514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0999" y="4267200"/>
            <a:ext cx="8382001" cy="3810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43600" y="1676400"/>
            <a:ext cx="2819401" cy="2514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2760" y="4724400"/>
            <a:ext cx="8386440" cy="609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2760" y="5334000"/>
            <a:ext cx="8386440" cy="70503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6053783"/>
            <a:ext cx="533400" cy="70503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71500" y="609600"/>
            <a:ext cx="1485900" cy="838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52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8686229" cy="6127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2667000" y="1371600"/>
            <a:ext cx="3124200" cy="2971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7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9430" y="704538"/>
            <a:ext cx="7510072" cy="2585323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r>
              <a:rPr lang="en-US" sz="5400" u="sng" dirty="0" smtClean="0"/>
              <a:t>Example</a:t>
            </a:r>
            <a:r>
              <a:rPr lang="en-US" sz="5400" dirty="0" smtClean="0"/>
              <a:t>:  What is the average price of a used Mustang car?</a:t>
            </a:r>
            <a:endParaRPr lang="en-US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3657600"/>
            <a:ext cx="5791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Select a random sample of n=25 Mustangs from a website (autotrader.com)  and record the price (in $1,000’s) for each car.</a:t>
            </a:r>
            <a:endParaRPr lang="en-US" sz="3200" dirty="0"/>
          </a:p>
        </p:txBody>
      </p:sp>
      <p:pic>
        <p:nvPicPr>
          <p:cNvPr id="5" name="Picture 40" descr="http://t3.gstatic.com/images?q=tbn:ANd9GcTIJudnj3-QOH6Je9ic9YrCn8v9EnOTyvwdwiljWMmB3eo9m-S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759469"/>
            <a:ext cx="2801645" cy="209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6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777" y="404047"/>
            <a:ext cx="38909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Sample of Mustangs:</a:t>
            </a:r>
            <a:endParaRPr lang="en-US" sz="3200" dirty="0"/>
          </a:p>
        </p:txBody>
      </p:sp>
      <p:grpSp>
        <p:nvGrpSpPr>
          <p:cNvPr id="2" name="Group 5"/>
          <p:cNvGrpSpPr/>
          <p:nvPr/>
        </p:nvGrpSpPr>
        <p:grpSpPr>
          <a:xfrm>
            <a:off x="660137" y="914400"/>
            <a:ext cx="2881367" cy="5885737"/>
            <a:chOff x="660137" y="914400"/>
            <a:chExt cx="2881367" cy="5885737"/>
          </a:xfrm>
        </p:grpSpPr>
        <p:pic>
          <p:nvPicPr>
            <p:cNvPr id="7170" name="Picture 2" descr="http://2.bp.blogspot.com/_lTURvvdsOj8/TNAwTsWk-eI/AAAAAAAAAXg/UTXdEsuWf2U/s1600/1999+Ford+Mustang+GT+Metallic+Red_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102" y="1538231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2" name="Picture 4" descr="http://4.bp.blogspot.com/_lTURvvdsOj8/TNAxDTZeGNI/AAAAAAAAAXo/u3uZB4y8QkI/s1600/1999+Ford+Mustang+GT+Metallic+Red_3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02" y="1538231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4" name="Picture 6" descr="http://site.diecastblast.com/diecastblast/products/dc2007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537" y="2248657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6" name="Picture 8" descr="http://cars.minimodelshop.co.uk/8025701F0054F3AD/ls/FranklinMint-B11F857/$File/ford-mustang-california-special-1968-diecast-model-car-franklin-mint-b11f857-p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668" y="2588094"/>
              <a:ext cx="914400" cy="692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8" name="Picture 10" descr="http://1.bp.blogspot.com/_lM6ADTK51GM/SyV1y_V6-XI/AAAAAAAAB4Y/6-muJS9ZQcE/s400/Shelby-Collectibles-Diecast-7AE01-2008-Ford-Mustang-Shelby-GT500-Convertible-40th-Anniversary-1-18-Scale-Black-Silver-001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668" y="3260900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0" name="Picture 12" descr="http://cars.minimodelshop.co.uk/8025701F0054F3AD/ls/Maisto-31329BL/$File/ford-mustang-boss-302-diecast-model-car-maisto-31329bl-p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2704" y="917162"/>
              <a:ext cx="914400" cy="692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2" name="Picture 14" descr="http://www.alldiecast.us/images_miniatures/147195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02" y="2134168"/>
              <a:ext cx="914400" cy="548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4" name="Picture 16" descr="http://www.fallingpixel.com/products/9482/mains/000-3d-model-65Mustang08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702" y="3946700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6" name="Picture 18" descr="http://site.diecastblast.com/diecastblast/products/dc2008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974" y="4656148"/>
              <a:ext cx="9144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88" name="Picture 20" descr="http://t3.gstatic.com/images?q=tbn:ANd9GcTVGq6Ttf8DiwB_IKGRABzbn1uQU55PcCNzefeylR4SJwy84X_Nb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137" y="5341948"/>
              <a:ext cx="914400" cy="6849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0" name="Picture 22" descr="http://www.alldiecast.us/images_miniatures/138998.jp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304" y="988822"/>
              <a:ext cx="914400" cy="5494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2" name="Picture 24" descr="http://t3.gstatic.com/images?q=tbn:ANd9GcS9VI_ANNR5mr_mlad3MT-6FxJZ5TaPjbe_sfHEZsDR9HLaHcg8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537" y="2934457"/>
              <a:ext cx="914400" cy="6911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4" name="Picture 26" descr="http://cars.minimodelshop.co.uk/8025701F0054F3AD/ls/FranklinMint-B11F681/$File/shelby-mustang-gt350-1966-diecast-model-car-franklin-mint-b11f681-p.jp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102" y="3687014"/>
              <a:ext cx="914400" cy="692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6" name="Picture 28" descr="http://cdn102.iofferphoto.com/img3/item/517/266/955/l_zZCQ2011-ford-mustang-gt-5-0-grey-diecast-model-car-1-24-sc.jp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102" y="4272775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98" name="Picture 30" descr="http://t1.gstatic.com/images?q=tbn:ANd9GcRuifSjmjV38x6VOUmShqtLYfKry_ve9oSE_SNXpMg4WXhqNqG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102" y="4971337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0" name="Picture 32" descr="http://cdn102.iofferphoto.com/img/item/517/266/641/l_XEQV1970-ford-mustang-boss-429-blue-diecast-model-car-1-24.jp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104" y="914400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2" name="Picture 34" descr="http://dyn-images2.hsni.com/is/image/HomeShoppingNetwork/pd300/revell-1-24-64-1-2-mustang-convertible-model-car-kit%7E6163901w.jp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8937" y="1685301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4" name="Picture 36" descr="http://t0.gstatic.com/images?q=tbn:ANd9GcSwbW6H4BQjr2B5QU1G22iyuvcl1b-3cUKPFO-UYZFzITg6nf0MuQ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425" y="2366421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6" name="Picture 38" descr="http://www.cartuningparts.co.uk/img/autoart-parnelli-jones-saleen-mustang-orange-15-118-scale-diecast-model-car_577632_250.jpg"/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8937" y="3032300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08" name="Picture 40" descr="http://t3.gstatic.com/images?q=tbn:ANd9GcTIJudnj3-QOH6Je9ic9YrCn8v9EnOTyvwdwiljWMmB3eo9m-S6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8453" y="3747751"/>
              <a:ext cx="914400" cy="684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12" name="Picture 44" descr="http://t2.gstatic.com/images?q=tbn:ANd9GcTAC-vgwaoOMI9l4uNB8OrruzTAFVQdA8pvNa-U0ciDfwffI688"/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4452" y="4999048"/>
              <a:ext cx="914400" cy="6911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14" name="Picture 46" descr="http://t1.gstatic.com/images?q=tbn:ANd9GcRYWsmVaFPn96zwSbUsDeCGRpIT6YCruwkZrk8H7FKPCuxVCiM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668" y="5885737"/>
              <a:ext cx="9144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18" name="Picture 50" descr="http://t3.gstatic.com/images?q=tbn:ANd9GcS1FU6huTZVWf8nnwNyGbXTpu6AyYrvGK2UnDlLtugPl-zfUbp_ig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8937" y="5658019"/>
              <a:ext cx="914400" cy="9098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2" descr="http://t2.gstatic.com/images?q=tbn:ANd9GcSqEKMFBuEMqbZs54DN-kk17Ir8EqP6MsqC8v4nTUJcYVRbKOp8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425" y="4381828"/>
              <a:ext cx="914400" cy="548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20" name="Picture 52" descr="http://t2.gstatic.com/images?q=tbn:ANd9GcS_-j4gzFfnezy7FARomzB1eRF905JKWsh2LValrgLcQzF21U3L"/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1945" y="5759468"/>
              <a:ext cx="914400" cy="548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9" name="TextBox 58"/>
          <p:cNvSpPr txBox="1"/>
          <p:nvPr/>
        </p:nvSpPr>
        <p:spPr>
          <a:xfrm>
            <a:off x="3764132" y="3507698"/>
            <a:ext cx="5193437" cy="138499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Our best estimate for the average price of used Mustangs is $15,980, but how accurate is that estimate?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132" y="696434"/>
            <a:ext cx="5098033" cy="1274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879542" y="2134168"/>
                <a:ext cx="48915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𝑛</m:t>
                      </m:r>
                      <m:r>
                        <a:rPr lang="en-US" sz="2800" b="0" i="1" smtClean="0">
                          <a:latin typeface="Cambria Math"/>
                        </a:rPr>
                        <m:t>=25   </m:t>
                      </m:r>
                      <m:acc>
                        <m:accPr>
                          <m:chr m:val="̅"/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</m:acc>
                      <m:r>
                        <a:rPr lang="en-US" sz="2800" b="0" i="1" smtClean="0">
                          <a:latin typeface="Cambria Math"/>
                        </a:rPr>
                        <m:t>=15.98    </m:t>
                      </m:r>
                      <m:r>
                        <a:rPr lang="en-US" sz="2800" b="0" i="1" smtClean="0">
                          <a:latin typeface="Cambria Math"/>
                        </a:rPr>
                        <m:t>𝑠</m:t>
                      </m:r>
                      <m:r>
                        <a:rPr lang="en-US" sz="2800" b="0" i="1" smtClean="0">
                          <a:latin typeface="Cambria Math"/>
                        </a:rPr>
                        <m:t>=11.11</m:t>
                      </m:r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9542" y="2134168"/>
                <a:ext cx="4891596" cy="523220"/>
              </a:xfrm>
              <a:prstGeom prst="rect">
                <a:avLst/>
              </a:prstGeom>
              <a:blipFill rotWithShape="1">
                <a:blip r:embed="rId2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283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1470025"/>
          </a:xfrm>
        </p:spPr>
        <p:txBody>
          <a:bodyPr>
            <a:normAutofit/>
          </a:bodyPr>
          <a:lstStyle/>
          <a:p>
            <a:r>
              <a:rPr lang="en-US" sz="7300" b="1" dirty="0" smtClean="0"/>
              <a:t>Bootstrapping</a:t>
            </a:r>
            <a:endParaRPr lang="en-US" sz="7300" b="1" dirty="0"/>
          </a:p>
        </p:txBody>
      </p:sp>
      <p:sp>
        <p:nvSpPr>
          <p:cNvPr id="5" name="Rectangle 4"/>
          <p:cNvSpPr/>
          <p:nvPr/>
        </p:nvSpPr>
        <p:spPr>
          <a:xfrm>
            <a:off x="457200" y="2794277"/>
            <a:ext cx="7924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Assume </a:t>
            </a:r>
            <a:r>
              <a:rPr lang="en-US" sz="3200" dirty="0">
                <a:solidFill>
                  <a:schemeClr val="tx1"/>
                </a:solidFill>
              </a:rPr>
              <a:t>the “population” is many, many copies of the original sample.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1350" y="4172334"/>
            <a:ext cx="8458200" cy="156966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Key idea: </a:t>
            </a:r>
            <a:r>
              <a:rPr lang="en-US" sz="3200" dirty="0" smtClean="0">
                <a:solidFill>
                  <a:schemeClr val="tx1"/>
                </a:solidFill>
              </a:rPr>
              <a:t>To see how a statistic behaves, we take many samples </a:t>
            </a:r>
            <a:r>
              <a:rPr lang="en-US" sz="3200" b="1" i="1" dirty="0" smtClean="0">
                <a:solidFill>
                  <a:srgbClr val="C00000"/>
                </a:solidFill>
              </a:rPr>
              <a:t>with replacement </a:t>
            </a:r>
            <a:r>
              <a:rPr lang="en-US" sz="3200" dirty="0" smtClean="0">
                <a:solidFill>
                  <a:schemeClr val="tx1"/>
                </a:solidFill>
              </a:rPr>
              <a:t>from the original sample using the same </a:t>
            </a:r>
            <a:r>
              <a:rPr lang="en-US" sz="3200" i="1" dirty="0" smtClean="0">
                <a:solidFill>
                  <a:schemeClr val="tx1"/>
                </a:solidFill>
              </a:rPr>
              <a:t>n</a:t>
            </a:r>
            <a:r>
              <a:rPr lang="en-US" sz="3200" dirty="0" smtClean="0">
                <a:solidFill>
                  <a:schemeClr val="tx1"/>
                </a:solidFill>
              </a:rPr>
              <a:t>.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1847295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“Let your data be your guide.”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14713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3035</TotalTime>
  <Words>881</Words>
  <Application>Microsoft Office PowerPoint</Application>
  <PresentationFormat>On-screen Show (4:3)</PresentationFormat>
  <Paragraphs>169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What is it?</vt:lpstr>
      <vt:lpstr>Who Developed StatKey?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Bootstrapping</vt:lpstr>
      <vt:lpstr>PowerPoint Presentation</vt:lpstr>
      <vt:lpstr>PowerPoint Presentation</vt:lpstr>
      <vt:lpstr>Bootstrap CI via SE</vt:lpstr>
      <vt:lpstr>Bootstrap CI via Percentiles</vt:lpstr>
      <vt:lpstr>Your Turn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Your Turn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Your Turn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StatKey</dc:title>
  <dc:creator>Patti</dc:creator>
  <cp:lastModifiedBy>Robin</cp:lastModifiedBy>
  <cp:revision>83</cp:revision>
  <dcterms:created xsi:type="dcterms:W3CDTF">2012-07-13T16:54:28Z</dcterms:created>
  <dcterms:modified xsi:type="dcterms:W3CDTF">2013-05-17T16:36:53Z</dcterms:modified>
</cp:coreProperties>
</file>