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4"/>
  </p:sldMasterIdLst>
  <p:notesMasterIdLst>
    <p:notesMasterId r:id="rId16"/>
  </p:notesMasterIdLst>
  <p:handoutMasterIdLst>
    <p:handoutMasterId r:id="rId17"/>
  </p:handoutMasterIdLst>
  <p:sldIdLst>
    <p:sldId id="436" r:id="rId5"/>
    <p:sldId id="275" r:id="rId6"/>
    <p:sldId id="529" r:id="rId7"/>
    <p:sldId id="517" r:id="rId8"/>
    <p:sldId id="524" r:id="rId9"/>
    <p:sldId id="506" r:id="rId10"/>
    <p:sldId id="515" r:id="rId11"/>
    <p:sldId id="526" r:id="rId12"/>
    <p:sldId id="527" r:id="rId13"/>
    <p:sldId id="507" r:id="rId14"/>
    <p:sldId id="52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187"/>
    <a:srgbClr val="0C4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E3B3B3-AE86-4141-BCE3-7EAC78B91FA2}" v="79" dt="2026-06-15T15:26:47.869"/>
  </p1510:revLst>
</p1510:revInfo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5394" autoAdjust="0"/>
  </p:normalViewPr>
  <p:slideViewPr>
    <p:cSldViewPr snapToGrid="0">
      <p:cViewPr varScale="1">
        <p:scale>
          <a:sx n="93" d="100"/>
          <a:sy n="93" d="100"/>
        </p:scale>
        <p:origin x="92" y="216"/>
      </p:cViewPr>
      <p:guideLst/>
    </p:cSldViewPr>
  </p:slideViewPr>
  <p:outlineViewPr>
    <p:cViewPr>
      <p:scale>
        <a:sx n="33" d="100"/>
        <a:sy n="33" d="100"/>
      </p:scale>
      <p:origin x="0" y="-1714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717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4D2272-D660-A337-AEF3-BE066BD545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FE5A70-71C2-F335-270C-B94537340C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5A369-CA0E-4FC6-90EE-5FA969A08EF8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1E1B03-0F86-16E7-11BE-81F9F4CD66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524B8-3914-99B2-2620-0F2A88D335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210F9-8331-407C-A034-F95DCB303E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05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AB06A-EEDC-421C-B5A0-5E9E5241A8E5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F9438-3EEF-4192-9815-F6F44770AE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2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F9438-3EEF-4192-9815-F6F44770AE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047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391D-6E4B-4763-9987-239636288824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5108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36382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B05F0-2B44-47BC-86B3-58E2C708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5B5DA-7628-4AC1-8EAE-5010C2A98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4E7C3-7830-49F3-9F45-4B2F2B4C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5E328-AD12-449C-BE6E-76DF005E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F374F-390D-49D8-A7C8-5BEFA353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5615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50F530-2925-4F98-89EC-95C2EC476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79366-3281-483D-8731-0D01B2B24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ED8B2-BE7F-4417-8A8A-A95C8BB7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A0D96-671F-4A85-89C6-946624CB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BA434-2E32-4719-B45C-0490D685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11012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5040DA2-B75D-1B49-51F9-967501F7F6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4876" y="887638"/>
            <a:ext cx="10202248" cy="5094496"/>
          </a:xfrm>
        </p:spPr>
        <p:txBody>
          <a:bodyPr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663CA19-070F-D373-ED8C-B6F895D11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6600" y="5983104"/>
            <a:ext cx="1295400" cy="8748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93BDAB-CB06-403B-00FD-9D1C2812A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990939" y="2990938"/>
            <a:ext cx="6855801" cy="87392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FB1FDB-9C8A-890A-5051-8D49E105F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5983104"/>
            <a:ext cx="12192000" cy="87392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46056E81-9CB5-42E9-6689-B711F575C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8981493" y="0"/>
            <a:ext cx="3200357" cy="3200320"/>
          </a:xfrm>
          <a:custGeom>
            <a:avLst/>
            <a:gdLst>
              <a:gd name="connsiteX0" fmla="*/ 3200357 w 3200357"/>
              <a:gd name="connsiteY0" fmla="*/ 0 h 3200320"/>
              <a:gd name="connsiteX1" fmla="*/ 3200357 w 3200357"/>
              <a:gd name="connsiteY1" fmla="*/ 3200320 h 3200320"/>
              <a:gd name="connsiteX2" fmla="*/ 0 w 3200357"/>
              <a:gd name="connsiteY2" fmla="*/ 3200320 h 3200320"/>
              <a:gd name="connsiteX3" fmla="*/ 159536 w 3200357"/>
              <a:gd name="connsiteY3" fmla="*/ 3196412 h 3200320"/>
              <a:gd name="connsiteX4" fmla="*/ 3196195 w 3200357"/>
              <a:gd name="connsiteY4" fmla="*/ 164613 h 3200320"/>
              <a:gd name="connsiteX5" fmla="*/ 3200357 w 3200357"/>
              <a:gd name="connsiteY5" fmla="*/ 0 h 32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0357" h="3200320">
                <a:moveTo>
                  <a:pt x="3200357" y="0"/>
                </a:moveTo>
                <a:lnTo>
                  <a:pt x="3200357" y="3200320"/>
                </a:lnTo>
                <a:lnTo>
                  <a:pt x="0" y="3200320"/>
                </a:lnTo>
                <a:lnTo>
                  <a:pt x="159536" y="3196412"/>
                </a:lnTo>
                <a:cubicBezTo>
                  <a:pt x="1798363" y="3115939"/>
                  <a:pt x="3113157" y="1802765"/>
                  <a:pt x="3196195" y="164613"/>
                </a:cubicBezTo>
                <a:lnTo>
                  <a:pt x="3200357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 22">
            <a:extLst>
              <a:ext uri="{FF2B5EF4-FFF2-40B4-BE49-F238E27FC236}">
                <a16:creationId xmlns:a16="http://schemas.microsoft.com/office/drawing/2014/main" id="{3D075254-6FC4-6738-BBBE-1BACB99E4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0" y="-8"/>
            <a:ext cx="1745673" cy="877824"/>
          </a:xfrm>
          <a:custGeom>
            <a:avLst/>
            <a:gdLst>
              <a:gd name="connsiteX0" fmla="*/ 0 w 4572000"/>
              <a:gd name="connsiteY0" fmla="*/ 2285974 h 2285974"/>
              <a:gd name="connsiteX1" fmla="*/ 113956 w 4572000"/>
              <a:gd name="connsiteY1" fmla="*/ 2283183 h 2285974"/>
              <a:gd name="connsiteX2" fmla="*/ 2283027 w 4572000"/>
              <a:gd name="connsiteY2" fmla="*/ 117584 h 2285974"/>
              <a:gd name="connsiteX3" fmla="*/ 2286000 w 4572000"/>
              <a:gd name="connsiteY3" fmla="*/ 0 h 2285974"/>
              <a:gd name="connsiteX4" fmla="*/ 2288973 w 4572000"/>
              <a:gd name="connsiteY4" fmla="*/ 117584 h 2285974"/>
              <a:gd name="connsiteX5" fmla="*/ 4458044 w 4572000"/>
              <a:gd name="connsiteY5" fmla="*/ 2283183 h 2285974"/>
              <a:gd name="connsiteX6" fmla="*/ 4572000 w 4572000"/>
              <a:gd name="connsiteY6" fmla="*/ 2285974 h 2285974"/>
              <a:gd name="connsiteX7" fmla="*/ 2286000 w 4572000"/>
              <a:gd name="connsiteY7" fmla="*/ 2285974 h 2285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2285974">
                <a:moveTo>
                  <a:pt x="0" y="2285974"/>
                </a:moveTo>
                <a:lnTo>
                  <a:pt x="113956" y="2283183"/>
                </a:lnTo>
                <a:cubicBezTo>
                  <a:pt x="1284562" y="2225701"/>
                  <a:pt x="2223714" y="1287708"/>
                  <a:pt x="2283027" y="117584"/>
                </a:cubicBezTo>
                <a:lnTo>
                  <a:pt x="2286000" y="0"/>
                </a:lnTo>
                <a:lnTo>
                  <a:pt x="2288973" y="117584"/>
                </a:lnTo>
                <a:cubicBezTo>
                  <a:pt x="2348287" y="1287708"/>
                  <a:pt x="3287438" y="2225701"/>
                  <a:pt x="4458044" y="2283183"/>
                </a:cubicBezTo>
                <a:lnTo>
                  <a:pt x="4572000" y="2285974"/>
                </a:lnTo>
                <a:lnTo>
                  <a:pt x="2286000" y="2285974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7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590668"/>
            <a:ext cx="9914859" cy="13290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19673"/>
            <a:ext cx="9914860" cy="412331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437376"/>
            <a:ext cx="3775914" cy="3651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93947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8A94B-011C-4B13-8C12-E91BF7A40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20800"/>
            <a:ext cx="9144000" cy="309581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6D5F3-887C-4A8F-842A-0294A9FB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9" y="4589463"/>
            <a:ext cx="91440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4588B-131A-42F3-B76C-62BD65E4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1AB28-20BD-4CD8-9840-985C3EDB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3C85C-3801-46F0-A100-616F5F2F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18702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050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5157787" cy="35540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5623"/>
            <a:ext cx="5183188" cy="35540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10973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3E062-B7F5-4D30-B416-1BBB4A7D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BDFF7A-EBD3-4FEB-8451-5D735506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54A2D-2C4B-4E1D-AC16-E3B1F1DD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1F373-DB96-4AEA-8E3E-7EDEA21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97710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42744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09F8C-8071-4BE5-AD6F-C98F481D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135B3-14BA-4A88-B6B3-88B77B1C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C3A4D-5B69-44B4-B17F-770E83F00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1C41D-2A59-4512-8034-6DB70578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C494-778C-4EE6-9402-242E1CDD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677B9-C338-4033-9AFE-B8B81C5D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3924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B77DE-4C2E-476F-A419-57470FB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FD1A0-93AE-469A-ADDF-2453B64CA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9C9C-EF97-4910-9419-6D7202609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87172-A64E-4C38-82ED-2A7050B0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C3E24-28E2-4512-BEA0-DAEC5E84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04F0D-DA84-434D-B136-BEE9FD80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5268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A08E557-10DB-421A-876E-1AE58F8E07C4}"/>
              </a:ext>
            </a:extLst>
          </p:cNvPr>
          <p:cNvSpPr/>
          <p:nvPr/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EBCA0-8609-4F35-8CA7-7AD35FDA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13" y="6434560"/>
            <a:ext cx="34280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spc="5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9639-38D2-4CD4-A861-F6B4C6CB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590372"/>
            <a:ext cx="10202248" cy="132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F00B1-16C1-47B3-A7A0-B71468312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825" y="1916262"/>
            <a:ext cx="10192198" cy="4133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F9501-5B6B-4DAF-B59D-3C129ED80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7000" y="6433202"/>
            <a:ext cx="2374150" cy="367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50" baseline="0">
                <a:solidFill>
                  <a:srgbClr val="FFFFFF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5DBD-B7AE-41D8-8CF1-B21CD58E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0" y="6433203"/>
            <a:ext cx="693263" cy="367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53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736">
          <p15:clr>
            <a:srgbClr val="F26B43"/>
          </p15:clr>
        </p15:guide>
        <p15:guide id="4" orient="horz" pos="3312">
          <p15:clr>
            <a:srgbClr val="F26B43"/>
          </p15:clr>
        </p15:guide>
        <p15:guide id="5" orient="horz" pos="432">
          <p15:clr>
            <a:srgbClr val="F26B43"/>
          </p15:clr>
        </p15:guide>
        <p15:guide id="7" pos="4416">
          <p15:clr>
            <a:srgbClr val="F26B43"/>
          </p15:clr>
        </p15:guide>
        <p15:guide id="8" pos="5568">
          <p15:clr>
            <a:srgbClr val="F26B43"/>
          </p15:clr>
        </p15:guide>
        <p15:guide id="9" pos="7296">
          <p15:clr>
            <a:srgbClr val="F26B43"/>
          </p15:clr>
        </p15:guide>
        <p15:guide id="10" pos="2688">
          <p15:clr>
            <a:srgbClr val="F26B43"/>
          </p15:clr>
        </p15:guide>
        <p15:guide id="11" pos="1536">
          <p15:clr>
            <a:srgbClr val="F26B43"/>
          </p15:clr>
        </p15:guide>
        <p15:guide id="12" pos="384">
          <p15:clr>
            <a:srgbClr val="F26B43"/>
          </p15:clr>
        </p15:guide>
        <p15:guide id="13" pos="2112">
          <p15:clr>
            <a:srgbClr val="F26B43"/>
          </p15:clr>
        </p15:guide>
        <p15:guide id="14" pos="4992">
          <p15:clr>
            <a:srgbClr val="F26B43"/>
          </p15:clr>
        </p15:guide>
        <p15:guide id="15" pos="6720">
          <p15:clr>
            <a:srgbClr val="F26B43"/>
          </p15:clr>
        </p15:guide>
        <p15:guide id="16" pos="960">
          <p15:clr>
            <a:srgbClr val="F26B43"/>
          </p15:clr>
        </p15:guide>
        <p15:guide id="17" pos="3264">
          <p15:clr>
            <a:srgbClr val="F26B43"/>
          </p15:clr>
        </p15:guide>
        <p15:guide id="18" orient="horz" pos="1008">
          <p15:clr>
            <a:srgbClr val="F26B43"/>
          </p15:clr>
        </p15:guide>
        <p15:guide id="19" orient="horz" pos="3888">
          <p15:clr>
            <a:srgbClr val="F26B43"/>
          </p15:clr>
        </p15:guide>
        <p15:guide id="20" pos="6144">
          <p15:clr>
            <a:srgbClr val="F26B43"/>
          </p15:clr>
        </p15:guide>
        <p15:guide id="21" orient="horz" pos="1584">
          <p15:clr>
            <a:srgbClr val="F26B43"/>
          </p15:clr>
        </p15:guide>
        <p15:guide id="22" pos="576">
          <p15:clr>
            <a:srgbClr val="F26B43"/>
          </p15:clr>
        </p15:guide>
        <p15:guide id="23" pos="7104">
          <p15:clr>
            <a:srgbClr val="F26B43"/>
          </p15:clr>
        </p15:guide>
        <p15:guide id="24" pos="768">
          <p15:clr>
            <a:srgbClr val="F26B43"/>
          </p15:clr>
        </p15:guide>
        <p15:guide id="25" pos="6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istol.ac.uk/bilt/our-work-and-who-we-are/scholarship-of-teaching-and-learnin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useweb.org/cause/uscots/uscots25/program/breakouts/3B" TargetMode="External"/><Relationship Id="rId2" Type="http://schemas.openxmlformats.org/officeDocument/2006/relationships/hyperlink" Target="https://www.causeweb.org/cause/webinar/rose/2025-02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minkywhales@hotmail.com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mailto:s.peters@louisville.edu" TargetMode="External"/><Relationship Id="rId4" Type="http://schemas.openxmlformats.org/officeDocument/2006/relationships/hyperlink" Target="mailto:jsanchez@stat.ucla.edu" TargetMode="External"/><Relationship Id="rId9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ase-web.or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D9AD-F97D-8DCF-97C2-FEE69475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>
                <a:latin typeface="+mn-lt"/>
              </a:rPr>
              <a:t>Publishing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Juana Sanchez (JSDSE), Sue Peters (SERJ), Rhys Jones (Teaching Statistics)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9882FA-049D-25F3-3F24-590E9D0F1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027" name="Picture 3" descr="a stack of newspapers sitting on top of each other">
            <a:extLst>
              <a:ext uri="{FF2B5EF4-FFF2-40B4-BE49-F238E27FC236}">
                <a16:creationId xmlns:a16="http://schemas.microsoft.com/office/drawing/2014/main" id="{E773F649-698C-B04E-3664-C1004F1E8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720" y="4229248"/>
            <a:ext cx="3397728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04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268F9-FDE0-7C78-F1BF-28AE48618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27" y="269542"/>
            <a:ext cx="7729728" cy="840377"/>
          </a:xfrm>
        </p:spPr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0BC80-232B-380A-4059-B91B74D6E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905" y="1292536"/>
            <a:ext cx="11179056" cy="537639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Boyer, E.L. (1990). Scholarship reconsidered: priorities of the professoriate, Carnegie Foundation for the Advancement of Teaching.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Bristol Institute for Teaching and Learning (2025).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Scholarship of Teaching and Learning (</a:t>
            </a:r>
            <a:r>
              <a:rPr lang="en-GB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SoTL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Accessed on 10/02/2025. Available from: 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https://www.bristol.ac.uk/bilt/our-work-and-who-we-are/scholarship-of-teaching-and-learning/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Cross, N. (1999). Design Research: A Disciplined Conversation. Design Issues, 15, (2) 5–10. </a:t>
            </a:r>
            <a:r>
              <a:rPr lang="en-GB" sz="1600" dirty="0" err="1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lang="en-GB" sz="16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10.2307/1511837.</a:t>
            </a:r>
            <a:endParaRPr lang="en-GB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Felton, P., &amp; </a:t>
            </a:r>
            <a:r>
              <a:rPr lang="en-GB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Kustra</a:t>
            </a: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 (2009). A framework for transformative teaching through engaged learning. In Taking Stock: Research on Teaching and Learning in Higher Education (pp. 13-26). Springer.</a:t>
            </a:r>
            <a:endParaRPr lang="en-GB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Hubball</a:t>
            </a: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H., &amp; Clarke, A. (2010). Distinguishing between communities of practice and communities of interest. Learning, Culture and Social Interaction, 1(2), 110-121.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Hutchings, P., &amp; Shulman, L. S. (1999). The scholarship of teaching: New elaborations, new developments. Change: The Magazine of Higher Learning, 31(5), 10-15.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Jones, R. C. (2020). Data Analysis and Critical Thinking Skills Training for Teachers – The Welsh Baccalaureate. Statistics Education Research Journal, 19 (1), 92-105.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Jones, R. C. (2019). How do we change statistical and critical thinking attitudes in young people? Numeracy, 12 (2). 10.5038/1936-4660.12.2.9.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Terry, J., Le, L., Jones, R., Sergeant, J.C., Dunham, B. &amp; Jones, E. Education research: Getting started, Teach. Stat.48 (2026), S53–S66, DOI 10.1111/test.70008</a:t>
            </a:r>
          </a:p>
        </p:txBody>
      </p:sp>
    </p:spTree>
    <p:extLst>
      <p:ext uri="{BB962C8B-B14F-4D97-AF65-F5344CB8AC3E}">
        <p14:creationId xmlns:p14="http://schemas.microsoft.com/office/powerpoint/2010/main" val="609400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5D940-6BA1-37B7-17CD-3BB9B269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(Webinars, conferences)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D65630-7999-4E11-1EB2-FB531A19B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FED99E-3ABE-4895-9DDB-A1E658A1751A}"/>
              </a:ext>
            </a:extLst>
          </p:cNvPr>
          <p:cNvSpPr txBox="1"/>
          <p:nvPr/>
        </p:nvSpPr>
        <p:spPr>
          <a:xfrm>
            <a:off x="908775" y="2143432"/>
            <a:ext cx="102848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Kaplan, J.,  and Rhys, J. (2025, Feb 13), “Getting Started in SDSE Research Webinar Series: What is </a:t>
            </a:r>
          </a:p>
          <a:p>
            <a:r>
              <a:rPr lang="en-US" dirty="0"/>
              <a:t>                                       Scholarship and Research  in Statistics and Data Science Education?” </a:t>
            </a:r>
          </a:p>
          <a:p>
            <a:r>
              <a:rPr lang="en-US" dirty="0"/>
              <a:t>                                        </a:t>
            </a:r>
            <a:r>
              <a:rPr lang="en-US" dirty="0">
                <a:hlinkClick r:id="rId2"/>
              </a:rPr>
              <a:t>https://www.causeweb.org/cause/webinar/rose/2025-02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30A9AF-E3D2-94AC-68BE-4998BEDB628F}"/>
              </a:ext>
            </a:extLst>
          </p:cNvPr>
          <p:cNvSpPr txBox="1"/>
          <p:nvPr/>
        </p:nvSpPr>
        <p:spPr>
          <a:xfrm>
            <a:off x="1175657" y="3429000"/>
            <a:ext cx="98897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Le, L.,  Hayat, M., Green, J., Kaplan, J., Peters, S., and </a:t>
            </a:r>
            <a:r>
              <a:rPr lang="en-US" dirty="0" err="1"/>
              <a:t>Zieffler</a:t>
            </a:r>
            <a:r>
              <a:rPr lang="en-US" dirty="0"/>
              <a:t>, A. (2023, June 2</a:t>
            </a:r>
            <a:r>
              <a:rPr lang="en-US" baseline="30000" dirty="0"/>
              <a:t>nd</a:t>
            </a:r>
            <a:r>
              <a:rPr lang="en-US" dirty="0"/>
              <a:t>), “Demystifying                 </a:t>
            </a:r>
          </a:p>
          <a:p>
            <a:r>
              <a:rPr lang="en-US" dirty="0"/>
              <a:t>                                   the Publishing Process for Statistics Education Journals.” </a:t>
            </a:r>
          </a:p>
          <a:p>
            <a:r>
              <a:rPr lang="en-US" dirty="0"/>
              <a:t>                                    https://www.causeweb.org/cause/uscots/uscots23/2g-demystifying-</a:t>
            </a:r>
          </a:p>
          <a:p>
            <a:r>
              <a:rPr lang="en-US" dirty="0"/>
              <a:t>                                     publishing-process-statistics-education-journals-room-112   </a:t>
            </a:r>
          </a:p>
          <a:p>
            <a:endParaRPr lang="en-US" dirty="0"/>
          </a:p>
          <a:p>
            <a:r>
              <a:rPr lang="en-US" dirty="0"/>
              <a:t>Sanchez, J., Witmer, J., Peters, S., Green, J., and McGillivray, H. (2025, July 19</a:t>
            </a:r>
            <a:r>
              <a:rPr lang="en-US" baseline="30000" dirty="0"/>
              <a:t>th</a:t>
            </a:r>
            <a:r>
              <a:rPr lang="en-US" dirty="0"/>
              <a:t>), “Can the </a:t>
            </a:r>
          </a:p>
          <a:p>
            <a:r>
              <a:rPr lang="en-US" dirty="0"/>
              <a:t>                                   Usefulness of Publishing Models for Statistics and Data Science Education </a:t>
            </a:r>
          </a:p>
          <a:p>
            <a:r>
              <a:rPr lang="en-US" dirty="0"/>
              <a:t>                                  Journals be Improved?” </a:t>
            </a:r>
          </a:p>
          <a:p>
            <a:r>
              <a:rPr lang="en-US" dirty="0"/>
              <a:t>                                  </a:t>
            </a:r>
            <a:r>
              <a:rPr lang="en-US" dirty="0">
                <a:hlinkClick r:id="rId3"/>
              </a:rPr>
              <a:t>https://www.causeweb.org/cause/uscots/uscots25/program/breakouts/3B</a:t>
            </a:r>
            <a:r>
              <a:rPr lang="en-US" dirty="0"/>
              <a:t> </a:t>
            </a:r>
          </a:p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31255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miling at camera">
            <a:extLst>
              <a:ext uri="{FF2B5EF4-FFF2-40B4-BE49-F238E27FC236}">
                <a16:creationId xmlns:a16="http://schemas.microsoft.com/office/drawing/2014/main" id="{22BF8D5E-B064-489E-0154-52C28110F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363" y="2798201"/>
            <a:ext cx="2505280" cy="24929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4DD6FF-1588-35E4-B8FC-4D1B385667D7}"/>
              </a:ext>
            </a:extLst>
          </p:cNvPr>
          <p:cNvSpPr txBox="1"/>
          <p:nvPr/>
        </p:nvSpPr>
        <p:spPr>
          <a:xfrm>
            <a:off x="886899" y="837384"/>
            <a:ext cx="181505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Dr Juana Sanchez – JSDSE</a:t>
            </a:r>
          </a:p>
          <a:p>
            <a:r>
              <a:rPr lang="en-GB" sz="2200" dirty="0">
                <a:hlinkClick r:id="rId4"/>
              </a:rPr>
              <a:t>jsanchez@stat.ucla.edu</a:t>
            </a:r>
            <a:r>
              <a:rPr lang="en-GB" sz="2200" dirty="0"/>
              <a:t>.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851C1-E809-DB6A-4AC0-C0922DDE04AC}"/>
              </a:ext>
            </a:extLst>
          </p:cNvPr>
          <p:cNvSpPr txBox="1"/>
          <p:nvPr/>
        </p:nvSpPr>
        <p:spPr>
          <a:xfrm>
            <a:off x="4871070" y="849086"/>
            <a:ext cx="2072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Dr Sue Peters – SERJ</a:t>
            </a:r>
          </a:p>
          <a:p>
            <a:r>
              <a:rPr lang="en-GB" sz="2400" dirty="0">
                <a:hlinkClick r:id="rId5"/>
              </a:rPr>
              <a:t>s.peters@louisville.edu</a:t>
            </a:r>
            <a:r>
              <a:rPr lang="en-GB" sz="2400" dirty="0"/>
              <a:t>.  </a:t>
            </a:r>
          </a:p>
        </p:txBody>
      </p:sp>
      <p:pic>
        <p:nvPicPr>
          <p:cNvPr id="2056" name="Picture 8" descr="Sanchez">
            <a:extLst>
              <a:ext uri="{FF2B5EF4-FFF2-40B4-BE49-F238E27FC236}">
                <a16:creationId xmlns:a16="http://schemas.microsoft.com/office/drawing/2014/main" id="{890B2D09-255E-65E3-F5B4-ECB6E55AE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75" y="2798201"/>
            <a:ext cx="2336020" cy="249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usan Peters | About | University of Louisville">
            <a:extLst>
              <a:ext uri="{FF2B5EF4-FFF2-40B4-BE49-F238E27FC236}">
                <a16:creationId xmlns:a16="http://schemas.microsoft.com/office/drawing/2014/main" id="{D2E46486-82D2-FB6B-C8F2-F55C2024D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642" y="2798201"/>
            <a:ext cx="2492986" cy="249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F9C2F5-4A09-2253-EB82-A3A3FBCDB849}"/>
              </a:ext>
            </a:extLst>
          </p:cNvPr>
          <p:cNvSpPr txBox="1"/>
          <p:nvPr/>
        </p:nvSpPr>
        <p:spPr>
          <a:xfrm>
            <a:off x="8263976" y="864475"/>
            <a:ext cx="36681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/>
              <a:t>Dr Rhys C Jones </a:t>
            </a:r>
          </a:p>
          <a:p>
            <a:r>
              <a:rPr lang="en-GB" sz="2200" dirty="0"/>
              <a:t>- TS</a:t>
            </a:r>
          </a:p>
          <a:p>
            <a:r>
              <a:rPr lang="en-GB" sz="2200" dirty="0">
                <a:hlinkClick r:id="rId8"/>
              </a:rPr>
              <a:t>minkywhales@hotmail.com</a:t>
            </a:r>
            <a:r>
              <a:rPr lang="en-GB" sz="2200" dirty="0"/>
              <a:t>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AAE628-C59F-46D5-B48E-10B8470ACC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754" y="2798201"/>
            <a:ext cx="2781143" cy="249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0F0F0-DAA3-FA28-E3C9-D5321ABAF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 about your teaching is at the heart of </a:t>
            </a:r>
            <a:r>
              <a:rPr lang="en-US" dirty="0" err="1"/>
              <a:t>SoTL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AB688-7E2F-54A4-B8A5-1A57F3667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back to a single class or session that you think worked well, or a session that did not go so well. </a:t>
            </a:r>
          </a:p>
          <a:p>
            <a:r>
              <a:rPr lang="en-US" dirty="0"/>
              <a:t> Will it work well next semester? Why didn’t it work? How do I go about sharing this with other teachers? What kind of data would be needed? </a:t>
            </a:r>
          </a:p>
          <a:p>
            <a:r>
              <a:rPr lang="en-US" dirty="0" err="1"/>
              <a:t>SoTL</a:t>
            </a:r>
            <a:r>
              <a:rPr lang="en-US" dirty="0"/>
              <a:t> for statistics education can help! With </a:t>
            </a:r>
            <a:r>
              <a:rPr lang="en-US" dirty="0" err="1"/>
              <a:t>SoTL</a:t>
            </a:r>
            <a:r>
              <a:rPr lang="en-US" dirty="0"/>
              <a:t> you create new knowledge!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0DA2E-451F-436A-FFBB-9991DA902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297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22C5E-8E44-C011-41AD-3123713F3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9956"/>
            <a:ext cx="11379200" cy="7588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 statistics education research (aka Science of Teaching and Learning (</a:t>
            </a:r>
            <a:r>
              <a:rPr lang="en-GB" dirty="0" err="1"/>
              <a:t>SoTL</a:t>
            </a:r>
            <a:r>
              <a:rPr lang="en-GB" dirty="0"/>
              <a:t>) applied to statistics education)?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F85E2-56D8-DAF0-FDBD-C46C89679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265" y="2009672"/>
            <a:ext cx="9666512" cy="4106427"/>
          </a:xfrm>
        </p:spPr>
        <p:txBody>
          <a:bodyPr>
            <a:normAutofit fontScale="92500" lnSpcReduction="20000"/>
          </a:bodyPr>
          <a:lstStyle/>
          <a:p>
            <a:r>
              <a:rPr lang="en-GB" sz="3067" dirty="0">
                <a:ea typeface="Arial" panose="020B0604020202020204" pitchFamily="34" charset="0"/>
              </a:rPr>
              <a:t>Academic research, including statistics education research, involves generating new knowledge through systematic inquiry. This involves identifying a problem or gap, grounding the study in the literature to provide a theoretical framework and motivate research questions prior to data collection, methodologically planning and carrying out the study, and reporting on the results in a way that others can understand</a:t>
            </a:r>
            <a:endParaRPr lang="en-GB" sz="3467" dirty="0">
              <a:solidFill>
                <a:srgbClr val="0D0D0D"/>
              </a:solidFill>
              <a:highlight>
                <a:srgbClr val="FFFFFF"/>
              </a:highlight>
              <a:ea typeface="Arial" panose="020B0604020202020204" pitchFamily="34" charset="0"/>
            </a:endParaRPr>
          </a:p>
          <a:p>
            <a:pPr lvl="8"/>
            <a:endParaRPr lang="en-GB" sz="1067" dirty="0">
              <a:solidFill>
                <a:srgbClr val="0D0D0D"/>
              </a:solidFill>
              <a:highlight>
                <a:srgbClr val="FFFFFF"/>
              </a:highlight>
              <a:ea typeface="Arial" panose="020B0604020202020204" pitchFamily="34" charset="0"/>
            </a:endParaRPr>
          </a:p>
          <a:p>
            <a:pPr marL="5044314" lvl="8" indent="0">
              <a:buNone/>
            </a:pPr>
            <a:r>
              <a:rPr lang="en-GB" sz="1067" dirty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5044314" lvl="8" indent="0">
              <a:buNone/>
            </a:pPr>
            <a:r>
              <a:rPr lang="en-GB" sz="1067" dirty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5044314" lvl="8" indent="0">
              <a:buNone/>
            </a:pPr>
            <a:r>
              <a:rPr lang="en-GB" sz="2267" dirty="0">
                <a:solidFill>
                  <a:srgbClr val="33333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			Cross (1999)</a:t>
            </a:r>
            <a:endParaRPr lang="en-GB" sz="1067" dirty="0">
              <a:solidFill>
                <a:srgbClr val="0D0D0D"/>
              </a:solidFill>
              <a:highlight>
                <a:srgbClr val="FFFFFF"/>
              </a:highlight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582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A99B7-97E8-6F43-9C31-990AC0392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4364"/>
            <a:ext cx="7729728" cy="901245"/>
          </a:xfrm>
        </p:spPr>
        <p:txBody>
          <a:bodyPr/>
          <a:lstStyle/>
          <a:p>
            <a:r>
              <a:rPr lang="en-GB" dirty="0"/>
              <a:t>What is </a:t>
            </a:r>
            <a:r>
              <a:rPr lang="en-GB" dirty="0" err="1"/>
              <a:t>SoTL</a:t>
            </a:r>
            <a:r>
              <a:rPr lang="en-GB" dirty="0"/>
              <a:t> (continued)?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411B6-13F6-8BB1-13DF-308165D9D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642" y="2261938"/>
            <a:ext cx="10897172" cy="3815729"/>
          </a:xfrm>
        </p:spPr>
        <p:txBody>
          <a:bodyPr>
            <a:normAutofit fontScale="62500" lnSpcReduction="20000"/>
          </a:bodyPr>
          <a:lstStyle/>
          <a:p>
            <a:r>
              <a:rPr lang="en-GB" sz="4000" dirty="0">
                <a:solidFill>
                  <a:srgbClr val="000000"/>
                </a:solidFill>
              </a:rPr>
              <a:t>The systematic study of teaching and learning, using established or validated criteria of scholarship, to understand how teaching (praxis: beliefs, behaviours, attitudes, and values) can maximize learning and develop a more accurate understanding of learning, resulting in products that are publicly shared for critique and use by an appropriate community (p.2)</a:t>
            </a:r>
          </a:p>
          <a:p>
            <a:pPr lvl="8"/>
            <a:endParaRPr lang="en-GB" sz="3000" dirty="0">
              <a:solidFill>
                <a:srgbClr val="000000"/>
              </a:solidFill>
            </a:endParaRPr>
          </a:p>
          <a:p>
            <a:pPr marL="1654133" lvl="8" indent="0">
              <a:buNone/>
            </a:pPr>
            <a:r>
              <a:rPr lang="en-GB" sz="3600" dirty="0">
                <a:ea typeface="Open Sans" panose="020B0606030504020204" pitchFamily="34" charset="0"/>
                <a:cs typeface="Open Sans" panose="020B0606030504020204" pitchFamily="34" charset="0"/>
              </a:rPr>
              <a:t>							</a:t>
            </a:r>
            <a:r>
              <a:rPr lang="en-GB" sz="3100" dirty="0">
                <a:ea typeface="Open Sans" panose="020B0606030504020204" pitchFamily="34" charset="0"/>
                <a:cs typeface="Open Sans" panose="020B0606030504020204" pitchFamily="34" charset="0"/>
              </a:rPr>
              <a:t>Potter and Kustra (2011)</a:t>
            </a:r>
            <a:endParaRPr lang="en-GB" sz="2600" dirty="0">
              <a:solidFill>
                <a:srgbClr val="000000"/>
              </a:solidFill>
            </a:endParaRPr>
          </a:p>
          <a:p>
            <a:pPr lvl="8"/>
            <a:endParaRPr lang="en-GB" sz="30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3200" dirty="0">
                <a:solidFill>
                  <a:srgbClr val="000000"/>
                </a:solidFill>
                <a:latin typeface="Open Sans" panose="020B0606030504020204" pitchFamily="34" charset="0"/>
              </a:rPr>
              <a:t>							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95695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A99B7-97E8-6F43-9C31-990AC0392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721510"/>
            <a:ext cx="11379200" cy="758800"/>
          </a:xfrm>
        </p:spPr>
        <p:txBody>
          <a:bodyPr>
            <a:normAutofit fontScale="90000"/>
          </a:bodyPr>
          <a:lstStyle/>
          <a:p>
            <a:r>
              <a:rPr lang="en-GB" dirty="0"/>
              <a:t>Scholarly teaching is not the same as </a:t>
            </a:r>
            <a:r>
              <a:rPr lang="en-GB" dirty="0" err="1"/>
              <a:t>SoTL</a:t>
            </a:r>
            <a:r>
              <a:rPr lang="en-GB" dirty="0"/>
              <a:t>. Scholarly teaching applies what is known, </a:t>
            </a:r>
            <a:r>
              <a:rPr lang="en-GB" dirty="0" err="1"/>
              <a:t>SoTL</a:t>
            </a:r>
            <a:r>
              <a:rPr lang="en-GB" dirty="0"/>
              <a:t> creates new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411B6-13F6-8BB1-13DF-308165D9D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342" y="2515616"/>
            <a:ext cx="10897172" cy="2756421"/>
          </a:xfrm>
        </p:spPr>
        <p:txBody>
          <a:bodyPr>
            <a:normAutofit/>
          </a:bodyPr>
          <a:lstStyle/>
          <a:p>
            <a:r>
              <a:rPr lang="en-GB" sz="2667" dirty="0">
                <a:solidFill>
                  <a:srgbClr val="000000"/>
                </a:solidFill>
              </a:rPr>
              <a:t>Teaching grounded in critical reflection using systematically and strategically gathered evidence, related and explained by well-reasoned theory and philosophical understanding, with the goal of maximizing learning through effective teaching (p. 3).</a:t>
            </a:r>
          </a:p>
          <a:p>
            <a:pPr marL="5044314" lvl="8" indent="0">
              <a:buNone/>
            </a:pPr>
            <a:r>
              <a:rPr lang="en-GB" dirty="0"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</a:p>
          <a:p>
            <a:pPr marL="5044314" lvl="8" indent="0">
              <a:buNone/>
            </a:pPr>
            <a:r>
              <a:rPr lang="en-GB" sz="2133" dirty="0">
                <a:ea typeface="Open Sans" panose="020B0606030504020204" pitchFamily="34" charset="0"/>
                <a:cs typeface="Open Sans" panose="020B0606030504020204" pitchFamily="34" charset="0"/>
              </a:rPr>
              <a:t>			Potter and Kustra (2011)</a:t>
            </a:r>
            <a:endParaRPr lang="en-GB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15CDDC-5A23-D221-B3A1-9FC8B81840A2}"/>
              </a:ext>
            </a:extLst>
          </p:cNvPr>
          <p:cNvSpPr txBox="1"/>
          <p:nvPr/>
        </p:nvSpPr>
        <p:spPr>
          <a:xfrm>
            <a:off x="1022554" y="5023152"/>
            <a:ext cx="6096000" cy="215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750"/>
              </a:spcBef>
              <a:spcAft>
                <a:spcPts val="1000"/>
              </a:spcAft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Helvetica Neue"/>
              </a:rPr>
              <a:t>Scholarly teaching approach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 = Read articles about integrating active learning into the classroom and redesign the course based on suggestions from the literature. Make observations and adjust accordingly. (Casey Chapiro, TLC, UCLA, Intro to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Helvetica Neue"/>
              </a:rPr>
              <a:t>SoTL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)</a:t>
            </a:r>
            <a:endParaRPr lang="en-US" b="0" dirty="0">
              <a:effectLst/>
            </a:endParaRPr>
          </a:p>
          <a:p>
            <a:pPr>
              <a:buNone/>
            </a:pPr>
            <a:br>
              <a:rPr lang="en-US" b="0" dirty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82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F07D0-9701-E393-0BEC-6DEFE4AE6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91" y="201231"/>
            <a:ext cx="11742821" cy="857196"/>
          </a:xfrm>
        </p:spPr>
        <p:txBody>
          <a:bodyPr/>
          <a:lstStyle/>
          <a:p>
            <a:r>
              <a:rPr lang="en-GB" dirty="0"/>
              <a:t>Why engage with SoTL in statistics 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A06AE-8B08-7FAF-E968-82C012E2D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591" y="1653395"/>
            <a:ext cx="11742821" cy="4413871"/>
          </a:xfrm>
        </p:spPr>
        <p:txBody>
          <a:bodyPr>
            <a:normAutofit fontScale="85000" lnSpcReduction="10000"/>
          </a:bodyPr>
          <a:lstStyle/>
          <a:p>
            <a:r>
              <a:rPr lang="en-GB" sz="2800" dirty="0"/>
              <a:t>Can help to rejuvenate and create a dynamic and exciting teaching and learning environment, where students learn </a:t>
            </a:r>
          </a:p>
          <a:p>
            <a:r>
              <a:rPr lang="en-GB" sz="2800" dirty="0"/>
              <a:t>Provides an intellectual challenge! Enhancing your own skills development</a:t>
            </a:r>
          </a:p>
          <a:p>
            <a:r>
              <a:rPr lang="en-GB" sz="2800" dirty="0"/>
              <a:t>Helps you to develop the practice of others and can contribute to the development of knowledge across the entire sector</a:t>
            </a:r>
          </a:p>
          <a:p>
            <a:r>
              <a:rPr lang="en-GB" sz="2800" dirty="0"/>
              <a:t>Will have an impact on your career progression (promotion and job applications, UK: National Teaching Fellow &amp; Advance Higher Education fellowship applications)</a:t>
            </a:r>
          </a:p>
          <a:p>
            <a:r>
              <a:rPr lang="en-GB" sz="2800" dirty="0"/>
              <a:t>Will enhance your departments reputation, and potentially your university</a:t>
            </a:r>
          </a:p>
          <a:p>
            <a:r>
              <a:rPr lang="en-GB" sz="2800" dirty="0"/>
              <a:t>Can be a useful stepping stone into more formal research (career pathway)</a:t>
            </a:r>
          </a:p>
        </p:txBody>
      </p:sp>
    </p:spTree>
    <p:extLst>
      <p:ext uri="{BB962C8B-B14F-4D97-AF65-F5344CB8AC3E}">
        <p14:creationId xmlns:p14="http://schemas.microsoft.com/office/powerpoint/2010/main" val="2928489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7B28E-0272-0A65-4953-A8B358B90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10A5B-BDEF-5986-6ABE-095177559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131" y="0"/>
            <a:ext cx="9914859" cy="1329004"/>
          </a:xfrm>
        </p:spPr>
        <p:txBody>
          <a:bodyPr/>
          <a:lstStyle/>
          <a:p>
            <a:r>
              <a:rPr lang="en-GB" dirty="0"/>
              <a:t>Top tips to get started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1092F-0075-CE2B-A609-10330D28F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84" y="1096546"/>
            <a:ext cx="11673951" cy="4173415"/>
          </a:xfrm>
        </p:spPr>
        <p:txBody>
          <a:bodyPr>
            <a:normAutofit fontScale="25000" lnSpcReduction="20000"/>
          </a:bodyPr>
          <a:lstStyle/>
          <a:p>
            <a:r>
              <a:rPr lang="en-GB" sz="8533" dirty="0"/>
              <a:t>Think about what really interests you in your teaching practice or more broadly in statistics education. </a:t>
            </a:r>
          </a:p>
          <a:p>
            <a:r>
              <a:rPr lang="en-GB" sz="8533" dirty="0"/>
              <a:t>Read! Read! Read! Check out published research in some of the main statistics education journals: Statistics Education Research Journal (SERJ), Journal of Statistics and Data Science Education Research (JSDSE), Technology Innovations in Statistics Education, Teaching Statistics</a:t>
            </a:r>
          </a:p>
          <a:p>
            <a:r>
              <a:rPr lang="en-GB" sz="8533" dirty="0"/>
              <a:t>Also check out conference proceedings: International Association for Statistical Education (IASE): International Conference On Teaching Statistics (ICOTS) and satellite conferences: </a:t>
            </a:r>
            <a:r>
              <a:rPr lang="en-GB" sz="8533" dirty="0">
                <a:hlinkClick r:id="rId2"/>
              </a:rPr>
              <a:t>https://iase-web.org/</a:t>
            </a:r>
            <a:r>
              <a:rPr lang="en-GB" sz="8533" dirty="0"/>
              <a:t>.  </a:t>
            </a:r>
          </a:p>
          <a:p>
            <a:r>
              <a:rPr lang="en-GB" sz="8533" dirty="0"/>
              <a:t>Attend conferences/webinars and network: Royal Statistical Society, IASE, JSDSE/CAUSE American Statistical Association, National Centre for Research Methods, other CAUSE webinars</a:t>
            </a:r>
          </a:p>
          <a:p>
            <a:r>
              <a:rPr lang="en-GB" sz="8533" dirty="0"/>
              <a:t>Think about upskilling or doing a training course, if you need to develop skills in survey design, ethics application, research methods in education etc – UK Data Service, Consortium for the Advancement of Undergraduate Statistics Education - CAUSE (see above organisations) </a:t>
            </a:r>
          </a:p>
          <a:p>
            <a:r>
              <a:rPr lang="en-GB" sz="8533" dirty="0"/>
              <a:t>Scholarship activities can lead to more formal research, if you want to go down that path (career pathway)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5037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9E8C0-F8A5-782D-B2DB-B6D58176E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53" y="295035"/>
            <a:ext cx="9914859" cy="1329004"/>
          </a:xfrm>
        </p:spPr>
        <p:txBody>
          <a:bodyPr/>
          <a:lstStyle/>
          <a:p>
            <a:r>
              <a:rPr lang="en-GB" dirty="0"/>
              <a:t>To discuss (Who wants to start? With which question?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23D01-8253-3AB3-0BD3-F5E876A0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18" y="1624039"/>
            <a:ext cx="9914860" cy="4639256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/>
              <a:t>Is there something in your teaching that worked really well or really bad, and you would like to know what impact it has on your students’ satisfaction and learning?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Who has published a paper in statistics education and data sciences?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What type of paper did you publish or what paper(s) are you working on?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If you are currently working on a paper tell us about it, what are the challenges?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What were the challenges involved with a paper you have previously published?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What were your successes? Did your published paper lead to any other work? Or any other achievements?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Do you have any other questions?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F979F-B734-EDE1-0CD2-C6BF1DEC5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634313"/>
      </p:ext>
    </p:extLst>
  </p:cSld>
  <p:clrMapOvr>
    <a:masterClrMapping/>
  </p:clrMapOvr>
</p:sld>
</file>

<file path=ppt/theme/theme1.xml><?xml version="1.0" encoding="utf-8"?>
<a:theme xmlns:a="http://schemas.openxmlformats.org/drawingml/2006/main" name="ModOverlayVTI">
  <a:themeElements>
    <a:clrScheme name="Custom 50">
      <a:dk1>
        <a:sysClr val="windowText" lastClr="000000"/>
      </a:dk1>
      <a:lt1>
        <a:srgbClr val="F4F2EC"/>
      </a:lt1>
      <a:dk2>
        <a:srgbClr val="09283F"/>
      </a:dk2>
      <a:lt2>
        <a:srgbClr val="FFFFFF"/>
      </a:lt2>
      <a:accent1>
        <a:srgbClr val="3C9A8F"/>
      </a:accent1>
      <a:accent2>
        <a:srgbClr val="18818C"/>
      </a:accent2>
      <a:accent3>
        <a:srgbClr val="800A2F"/>
      </a:accent3>
      <a:accent4>
        <a:srgbClr val="F6635C"/>
      </a:accent4>
      <a:accent5>
        <a:srgbClr val="F48E7C"/>
      </a:accent5>
      <a:accent6>
        <a:srgbClr val="DA9D16"/>
      </a:accent6>
      <a:hlink>
        <a:srgbClr val="ED621D"/>
      </a:hlink>
      <a:folHlink>
        <a:srgbClr val="A18A6D"/>
      </a:folHlink>
    </a:clrScheme>
    <a:fontScheme name="Elephant Arial Nova Light">
      <a:majorFont>
        <a:latin typeface="Elephan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OverlayVTI" id="{85202D65-63D3-4793-A090-FA8DF18DC0BE}" vid="{91924FCD-E846-48AE-B233-F25A78D18B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5C2001-E626-4890-B405-22B5BD1CB0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D7C3E5-1734-4636-9EC5-AEB06BF1FB20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5453AF4-4FB0-4B39-9296-55DED383E9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Mod overlay design</Template>
  <TotalTime>178</TotalTime>
  <Words>1376</Words>
  <Application>Microsoft Office PowerPoint</Application>
  <PresentationFormat>Widescreen</PresentationFormat>
  <Paragraphs>82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Helvetica Neue</vt:lpstr>
      <vt:lpstr>Arial</vt:lpstr>
      <vt:lpstr>Arial Nova Light</vt:lpstr>
      <vt:lpstr>Calibri</vt:lpstr>
      <vt:lpstr>Elephant</vt:lpstr>
      <vt:lpstr>Open Sans</vt:lpstr>
      <vt:lpstr>ModOverlayVTI</vt:lpstr>
      <vt:lpstr>Publishing Juana Sanchez (JSDSE), Sue Peters (SERJ), Rhys Jones (Teaching Statistics) </vt:lpstr>
      <vt:lpstr>PowerPoint Presentation</vt:lpstr>
      <vt:lpstr>Asking questions about your teaching is at the heart of SoTL</vt:lpstr>
      <vt:lpstr>What is statistics education research (aka Science of Teaching and Learning (SoTL) applied to statistics education)? </vt:lpstr>
      <vt:lpstr>What is SoTL (continued)?</vt:lpstr>
      <vt:lpstr>Scholarly teaching is not the same as SoTL. Scholarly teaching applies what is known, SoTL creates new knowledge</vt:lpstr>
      <vt:lpstr>Why engage with SoTL in statistics ed?</vt:lpstr>
      <vt:lpstr>Top tips to get started</vt:lpstr>
      <vt:lpstr>To discuss (Who wants to start? With which question? )</vt:lpstr>
      <vt:lpstr>References</vt:lpstr>
      <vt:lpstr>References (Webinars, conferences)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Rhys Jones</dc:creator>
  <cp:lastModifiedBy>Rhys Jones</cp:lastModifiedBy>
  <cp:revision>2</cp:revision>
  <dcterms:created xsi:type="dcterms:W3CDTF">2026-06-03T08:58:26Z</dcterms:created>
  <dcterms:modified xsi:type="dcterms:W3CDTF">2026-06-15T18:41:41Z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