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78"/>
  </p:notesMasterIdLst>
  <p:handoutMasterIdLst>
    <p:handoutMasterId r:id="rId79"/>
  </p:handoutMasterIdLst>
  <p:sldIdLst>
    <p:sldId id="256" r:id="rId2"/>
    <p:sldId id="326" r:id="rId3"/>
    <p:sldId id="257" r:id="rId4"/>
    <p:sldId id="343" r:id="rId5"/>
    <p:sldId id="339" r:id="rId6"/>
    <p:sldId id="263" r:id="rId7"/>
    <p:sldId id="258" r:id="rId8"/>
    <p:sldId id="259" r:id="rId9"/>
    <p:sldId id="261" r:id="rId10"/>
    <p:sldId id="310" r:id="rId11"/>
    <p:sldId id="312" r:id="rId12"/>
    <p:sldId id="264" r:id="rId13"/>
    <p:sldId id="324" r:id="rId14"/>
    <p:sldId id="265" r:id="rId15"/>
    <p:sldId id="266" r:id="rId16"/>
    <p:sldId id="267" r:id="rId17"/>
    <p:sldId id="327" r:id="rId18"/>
    <p:sldId id="345" r:id="rId19"/>
    <p:sldId id="322" r:id="rId20"/>
    <p:sldId id="323" r:id="rId21"/>
    <p:sldId id="325" r:id="rId22"/>
    <p:sldId id="268" r:id="rId23"/>
    <p:sldId id="271" r:id="rId24"/>
    <p:sldId id="272" r:id="rId25"/>
    <p:sldId id="340" r:id="rId26"/>
    <p:sldId id="274" r:id="rId27"/>
    <p:sldId id="276" r:id="rId28"/>
    <p:sldId id="277" r:id="rId29"/>
    <p:sldId id="341" r:id="rId30"/>
    <p:sldId id="280" r:id="rId31"/>
    <p:sldId id="275" r:id="rId32"/>
    <p:sldId id="269" r:id="rId33"/>
    <p:sldId id="281" r:id="rId34"/>
    <p:sldId id="282" r:id="rId35"/>
    <p:sldId id="283" r:id="rId36"/>
    <p:sldId id="338" r:id="rId37"/>
    <p:sldId id="304" r:id="rId38"/>
    <p:sldId id="288" r:id="rId39"/>
    <p:sldId id="289" r:id="rId40"/>
    <p:sldId id="290" r:id="rId41"/>
    <p:sldId id="328" r:id="rId42"/>
    <p:sldId id="303" r:id="rId43"/>
    <p:sldId id="270" r:id="rId44"/>
    <p:sldId id="291" r:id="rId45"/>
    <p:sldId id="292" r:id="rId46"/>
    <p:sldId id="293" r:id="rId47"/>
    <p:sldId id="294" r:id="rId48"/>
    <p:sldId id="298" r:id="rId49"/>
    <p:sldId id="297" r:id="rId50"/>
    <p:sldId id="299" r:id="rId51"/>
    <p:sldId id="284" r:id="rId52"/>
    <p:sldId id="295" r:id="rId53"/>
    <p:sldId id="286" r:id="rId54"/>
    <p:sldId id="329" r:id="rId55"/>
    <p:sldId id="320" r:id="rId56"/>
    <p:sldId id="305" r:id="rId57"/>
    <p:sldId id="317" r:id="rId58"/>
    <p:sldId id="287" r:id="rId59"/>
    <p:sldId id="278" r:id="rId60"/>
    <p:sldId id="315" r:id="rId61"/>
    <p:sldId id="330" r:id="rId62"/>
    <p:sldId id="319" r:id="rId63"/>
    <p:sldId id="342" r:id="rId64"/>
    <p:sldId id="332" r:id="rId65"/>
    <p:sldId id="316" r:id="rId66"/>
    <p:sldId id="307" r:id="rId67"/>
    <p:sldId id="333" r:id="rId68"/>
    <p:sldId id="331" r:id="rId69"/>
    <p:sldId id="302" r:id="rId70"/>
    <p:sldId id="318" r:id="rId71"/>
    <p:sldId id="314" r:id="rId72"/>
    <p:sldId id="313" r:id="rId73"/>
    <p:sldId id="334" r:id="rId74"/>
    <p:sldId id="336" r:id="rId75"/>
    <p:sldId id="337" r:id="rId76"/>
    <p:sldId id="335" r:id="rId77"/>
  </p:sldIdLst>
  <p:sldSz cx="9144000" cy="6858000" type="screen4x3"/>
  <p:notesSz cx="6881813"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8" autoAdjust="0"/>
    <p:restoredTop sz="82403" autoAdjust="0"/>
  </p:normalViewPr>
  <p:slideViewPr>
    <p:cSldViewPr>
      <p:cViewPr varScale="1">
        <p:scale>
          <a:sx n="58" d="100"/>
          <a:sy n="58" d="100"/>
        </p:scale>
        <p:origin x="1173" y="3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1D650B-926F-4513-87AF-283742846D89}"/>
              </a:ext>
            </a:extLst>
          </p:cNvPr>
          <p:cNvSpPr>
            <a:spLocks noGrp="1"/>
          </p:cNvSpPr>
          <p:nvPr>
            <p:ph type="hdr" sz="quarter"/>
          </p:nvPr>
        </p:nvSpPr>
        <p:spPr>
          <a:xfrm>
            <a:off x="0" y="0"/>
            <a:ext cx="2982913" cy="465138"/>
          </a:xfrm>
          <a:prstGeom prst="rect">
            <a:avLst/>
          </a:prstGeom>
        </p:spPr>
        <p:txBody>
          <a:bodyPr vert="horz" lIns="92446" tIns="46223" rIns="92446" bIns="46223"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8AEFB849-1EC4-D561-135E-5C87B5080E99}"/>
              </a:ext>
            </a:extLst>
          </p:cNvPr>
          <p:cNvSpPr>
            <a:spLocks noGrp="1"/>
          </p:cNvSpPr>
          <p:nvPr>
            <p:ph type="dt" sz="quarter" idx="1"/>
          </p:nvPr>
        </p:nvSpPr>
        <p:spPr>
          <a:xfrm>
            <a:off x="3897313" y="0"/>
            <a:ext cx="2982912" cy="465138"/>
          </a:xfrm>
          <a:prstGeom prst="rect">
            <a:avLst/>
          </a:prstGeom>
        </p:spPr>
        <p:txBody>
          <a:bodyPr vert="horz" lIns="92446" tIns="46223" rIns="92446" bIns="46223" rtlCol="0"/>
          <a:lstStyle>
            <a:lvl1pPr algn="r" eaLnBrk="1" hangingPunct="1">
              <a:defRPr sz="1200"/>
            </a:lvl1pPr>
          </a:lstStyle>
          <a:p>
            <a:pPr>
              <a:defRPr/>
            </a:pPr>
            <a:fld id="{D80842BF-2894-40D7-BF0C-D8EAEB4B9347}" type="datetimeFigureOut">
              <a:rPr lang="en-US"/>
              <a:pPr>
                <a:defRPr/>
              </a:pPr>
              <a:t>7/18/2025</a:t>
            </a:fld>
            <a:endParaRPr lang="en-US"/>
          </a:p>
        </p:txBody>
      </p:sp>
      <p:sp>
        <p:nvSpPr>
          <p:cNvPr id="4" name="Footer Placeholder 3">
            <a:extLst>
              <a:ext uri="{FF2B5EF4-FFF2-40B4-BE49-F238E27FC236}">
                <a16:creationId xmlns:a16="http://schemas.microsoft.com/office/drawing/2014/main" id="{475BE821-AD7E-8F75-8BEE-A3CC3B21F7B9}"/>
              </a:ext>
            </a:extLst>
          </p:cNvPr>
          <p:cNvSpPr>
            <a:spLocks noGrp="1"/>
          </p:cNvSpPr>
          <p:nvPr>
            <p:ph type="ftr" sz="quarter" idx="2"/>
          </p:nvPr>
        </p:nvSpPr>
        <p:spPr>
          <a:xfrm>
            <a:off x="0" y="8829675"/>
            <a:ext cx="2982913" cy="465138"/>
          </a:xfrm>
          <a:prstGeom prst="rect">
            <a:avLst/>
          </a:prstGeom>
        </p:spPr>
        <p:txBody>
          <a:bodyPr vert="horz" lIns="92446" tIns="46223" rIns="92446" bIns="46223" rtlCol="0" anchor="b"/>
          <a:lstStyle>
            <a:lvl1pPr algn="l" eaLnBrk="1" hangingPunct="1">
              <a:defRPr sz="1200"/>
            </a:lvl1pPr>
          </a:lstStyle>
          <a:p>
            <a:pPr>
              <a:defRPr/>
            </a:pPr>
            <a:endParaRPr lang="en-US"/>
          </a:p>
        </p:txBody>
      </p:sp>
      <p:sp>
        <p:nvSpPr>
          <p:cNvPr id="5" name="Slide Number Placeholder 4">
            <a:extLst>
              <a:ext uri="{FF2B5EF4-FFF2-40B4-BE49-F238E27FC236}">
                <a16:creationId xmlns:a16="http://schemas.microsoft.com/office/drawing/2014/main" id="{BB4B5381-8EBC-6F4C-5549-EF11B812582F}"/>
              </a:ext>
            </a:extLst>
          </p:cNvPr>
          <p:cNvSpPr>
            <a:spLocks noGrp="1"/>
          </p:cNvSpPr>
          <p:nvPr>
            <p:ph type="sldNum" sz="quarter" idx="3"/>
          </p:nvPr>
        </p:nvSpPr>
        <p:spPr>
          <a:xfrm>
            <a:off x="3897313" y="8829675"/>
            <a:ext cx="2982912" cy="465138"/>
          </a:xfrm>
          <a:prstGeom prst="rect">
            <a:avLst/>
          </a:prstGeom>
        </p:spPr>
        <p:txBody>
          <a:bodyPr vert="horz" wrap="square" lIns="92446" tIns="46223" rIns="92446" bIns="46223" numCol="1" anchor="b" anchorCtr="0" compatLnSpc="1">
            <a:prstTxWarp prst="textNoShape">
              <a:avLst/>
            </a:prstTxWarp>
          </a:bodyPr>
          <a:lstStyle>
            <a:lvl1pPr algn="r" eaLnBrk="1" hangingPunct="1">
              <a:defRPr sz="1200"/>
            </a:lvl1pPr>
          </a:lstStyle>
          <a:p>
            <a:pPr>
              <a:defRPr/>
            </a:pPr>
            <a:fld id="{8A07672B-6A03-4C9D-944D-B345A84ECDE0}"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8DACD0-C0F5-B740-E130-E14EF29B063A}"/>
              </a:ext>
            </a:extLst>
          </p:cNvPr>
          <p:cNvSpPr>
            <a:spLocks noGrp="1"/>
          </p:cNvSpPr>
          <p:nvPr>
            <p:ph type="hdr" sz="quarter"/>
          </p:nvPr>
        </p:nvSpPr>
        <p:spPr>
          <a:xfrm>
            <a:off x="0" y="0"/>
            <a:ext cx="2982913" cy="465138"/>
          </a:xfrm>
          <a:prstGeom prst="rect">
            <a:avLst/>
          </a:prstGeom>
        </p:spPr>
        <p:txBody>
          <a:bodyPr vert="horz" lIns="92446" tIns="46223" rIns="92446" bIns="46223"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00E693EB-CA68-5CA6-39CC-51AC37551291}"/>
              </a:ext>
            </a:extLst>
          </p:cNvPr>
          <p:cNvSpPr>
            <a:spLocks noGrp="1"/>
          </p:cNvSpPr>
          <p:nvPr>
            <p:ph type="dt" idx="1"/>
          </p:nvPr>
        </p:nvSpPr>
        <p:spPr>
          <a:xfrm>
            <a:off x="3897313" y="0"/>
            <a:ext cx="2982912" cy="465138"/>
          </a:xfrm>
          <a:prstGeom prst="rect">
            <a:avLst/>
          </a:prstGeom>
        </p:spPr>
        <p:txBody>
          <a:bodyPr vert="horz" lIns="92446" tIns="46223" rIns="92446" bIns="46223" rtlCol="0"/>
          <a:lstStyle>
            <a:lvl1pPr algn="r" eaLnBrk="1" hangingPunct="1">
              <a:defRPr sz="1200">
                <a:latin typeface="Arial" charset="0"/>
              </a:defRPr>
            </a:lvl1pPr>
          </a:lstStyle>
          <a:p>
            <a:pPr>
              <a:defRPr/>
            </a:pPr>
            <a:fld id="{9DD5A03C-71F7-4351-92D5-4CDC1CEAFE98}" type="datetimeFigureOut">
              <a:rPr lang="en-US"/>
              <a:pPr>
                <a:defRPr/>
              </a:pPr>
              <a:t>7/18/2025</a:t>
            </a:fld>
            <a:endParaRPr lang="en-US"/>
          </a:p>
        </p:txBody>
      </p:sp>
      <p:sp>
        <p:nvSpPr>
          <p:cNvPr id="4" name="Slide Image Placeholder 3">
            <a:extLst>
              <a:ext uri="{FF2B5EF4-FFF2-40B4-BE49-F238E27FC236}">
                <a16:creationId xmlns:a16="http://schemas.microsoft.com/office/drawing/2014/main" id="{F46553BE-DE42-DD9D-ECC4-F7DC5F0F0B20}"/>
              </a:ext>
            </a:extLst>
          </p:cNvPr>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pPr lvl="0"/>
            <a:endParaRPr lang="en-US" noProof="0"/>
          </a:p>
        </p:txBody>
      </p:sp>
      <p:sp>
        <p:nvSpPr>
          <p:cNvPr id="5" name="Notes Placeholder 4">
            <a:extLst>
              <a:ext uri="{FF2B5EF4-FFF2-40B4-BE49-F238E27FC236}">
                <a16:creationId xmlns:a16="http://schemas.microsoft.com/office/drawing/2014/main" id="{94403245-64FB-1441-9262-17D91BAB332B}"/>
              </a:ext>
            </a:extLst>
          </p:cNvPr>
          <p:cNvSpPr>
            <a:spLocks noGrp="1"/>
          </p:cNvSpPr>
          <p:nvPr>
            <p:ph type="body" sz="quarter" idx="3"/>
          </p:nvPr>
        </p:nvSpPr>
        <p:spPr>
          <a:xfrm>
            <a:off x="688975" y="4416425"/>
            <a:ext cx="5505450" cy="4183063"/>
          </a:xfrm>
          <a:prstGeom prst="rect">
            <a:avLst/>
          </a:prstGeom>
        </p:spPr>
        <p:txBody>
          <a:bodyPr vert="horz" lIns="92446" tIns="46223" rIns="92446" bIns="4622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9F8AAEA-736B-6A5A-25F9-CD1357E46348}"/>
              </a:ext>
            </a:extLst>
          </p:cNvPr>
          <p:cNvSpPr>
            <a:spLocks noGrp="1"/>
          </p:cNvSpPr>
          <p:nvPr>
            <p:ph type="ftr" sz="quarter" idx="4"/>
          </p:nvPr>
        </p:nvSpPr>
        <p:spPr>
          <a:xfrm>
            <a:off x="0" y="8829675"/>
            <a:ext cx="2982913" cy="465138"/>
          </a:xfrm>
          <a:prstGeom prst="rect">
            <a:avLst/>
          </a:prstGeom>
        </p:spPr>
        <p:txBody>
          <a:bodyPr vert="horz" lIns="92446" tIns="46223" rIns="92446" bIns="46223" rtlCol="0" anchor="b"/>
          <a:lstStyle>
            <a:lvl1pPr algn="l" eaLnBrk="1" hangingPunct="1">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E77B8C5F-0FD7-4F9F-62E4-2E21219EDAAA}"/>
              </a:ext>
            </a:extLst>
          </p:cNvPr>
          <p:cNvSpPr>
            <a:spLocks noGrp="1"/>
          </p:cNvSpPr>
          <p:nvPr>
            <p:ph type="sldNum" sz="quarter" idx="5"/>
          </p:nvPr>
        </p:nvSpPr>
        <p:spPr>
          <a:xfrm>
            <a:off x="3897313" y="8829675"/>
            <a:ext cx="2982912" cy="465138"/>
          </a:xfrm>
          <a:prstGeom prst="rect">
            <a:avLst/>
          </a:prstGeom>
        </p:spPr>
        <p:txBody>
          <a:bodyPr vert="horz" wrap="square" lIns="92446" tIns="46223" rIns="92446" bIns="46223" numCol="1" anchor="b" anchorCtr="0" compatLnSpc="1">
            <a:prstTxWarp prst="textNoShape">
              <a:avLst/>
            </a:prstTxWarp>
          </a:bodyPr>
          <a:lstStyle>
            <a:lvl1pPr algn="r" eaLnBrk="1" hangingPunct="1">
              <a:defRPr sz="1200"/>
            </a:lvl1pPr>
          </a:lstStyle>
          <a:p>
            <a:pPr>
              <a:defRPr/>
            </a:pPr>
            <a:fld id="{C58AAF5D-4919-4A4D-B24E-B1B395AF69B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link.springer.com/content/pdf/10.1007/s11858-018-0989-2.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calming my nerves</a:t>
            </a:r>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1</a:t>
            </a:fld>
            <a:endParaRPr lang="en-US" altLang="en-US"/>
          </a:p>
        </p:txBody>
      </p:sp>
    </p:spTree>
    <p:extLst>
      <p:ext uri="{BB962C8B-B14F-4D97-AF65-F5344CB8AC3E}">
        <p14:creationId xmlns:p14="http://schemas.microsoft.com/office/powerpoint/2010/main" val="3822957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Authentic assessment</a:t>
            </a:r>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17</a:t>
            </a:fld>
            <a:endParaRPr lang="en-US" altLang="en-US"/>
          </a:p>
        </p:txBody>
      </p:sp>
    </p:spTree>
    <p:extLst>
      <p:ext uri="{BB962C8B-B14F-4D97-AF65-F5344CB8AC3E}">
        <p14:creationId xmlns:p14="http://schemas.microsoft.com/office/powerpoint/2010/main" val="3186719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26</a:t>
            </a:fld>
            <a:endParaRPr lang="en-US" altLang="en-US"/>
          </a:p>
        </p:txBody>
      </p:sp>
    </p:spTree>
    <p:extLst>
      <p:ext uri="{BB962C8B-B14F-4D97-AF65-F5344CB8AC3E}">
        <p14:creationId xmlns:p14="http://schemas.microsoft.com/office/powerpoint/2010/main" val="3787767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30</a:t>
            </a:fld>
            <a:endParaRPr lang="en-US" altLang="en-US"/>
          </a:p>
        </p:txBody>
      </p:sp>
    </p:spTree>
    <p:extLst>
      <p:ext uri="{BB962C8B-B14F-4D97-AF65-F5344CB8AC3E}">
        <p14:creationId xmlns:p14="http://schemas.microsoft.com/office/powerpoint/2010/main" val="2813853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Why can’t compare models when have transformed Y</a:t>
            </a:r>
          </a:p>
          <a:p>
            <a:r>
              <a:rPr lang="en-US" dirty="0"/>
              <a:t>Closer to statistical practice</a:t>
            </a:r>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31</a:t>
            </a:fld>
            <a:endParaRPr lang="en-US" altLang="en-US"/>
          </a:p>
        </p:txBody>
      </p:sp>
    </p:spTree>
    <p:extLst>
      <p:ext uri="{BB962C8B-B14F-4D97-AF65-F5344CB8AC3E}">
        <p14:creationId xmlns:p14="http://schemas.microsoft.com/office/powerpoint/2010/main" val="3004916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34</a:t>
            </a:fld>
            <a:endParaRPr lang="en-US" altLang="en-US"/>
          </a:p>
        </p:txBody>
      </p:sp>
    </p:spTree>
    <p:extLst>
      <p:ext uri="{BB962C8B-B14F-4D97-AF65-F5344CB8AC3E}">
        <p14:creationId xmlns:p14="http://schemas.microsoft.com/office/powerpoint/2010/main" val="3025540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59391-DA7E-5608-F1D1-D4D738ADC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F781D-76F1-1540-42A3-A82534C31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0C20E-8EEC-2849-573D-A6012D337A4E}"/>
              </a:ext>
            </a:extLst>
          </p:cNvPr>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nuclear fusion example</a:t>
            </a:r>
          </a:p>
          <a:p>
            <a:endParaRPr lang="en-US" dirty="0"/>
          </a:p>
        </p:txBody>
      </p:sp>
      <p:sp>
        <p:nvSpPr>
          <p:cNvPr id="4" name="Slide Number Placeholder 3">
            <a:extLst>
              <a:ext uri="{FF2B5EF4-FFF2-40B4-BE49-F238E27FC236}">
                <a16:creationId xmlns:a16="http://schemas.microsoft.com/office/drawing/2014/main" id="{C86BD5E0-FE9A-F596-46DA-1FA2C227D134}"/>
              </a:ext>
            </a:extLst>
          </p:cNvPr>
          <p:cNvSpPr>
            <a:spLocks noGrp="1"/>
          </p:cNvSpPr>
          <p:nvPr>
            <p:ph type="sldNum" sz="quarter" idx="5"/>
          </p:nvPr>
        </p:nvSpPr>
        <p:spPr/>
        <p:txBody>
          <a:bodyPr/>
          <a:lstStyle/>
          <a:p>
            <a:pPr>
              <a:defRPr/>
            </a:pPr>
            <a:fld id="{C58AAF5D-4919-4A4D-B24E-B1B395AF69BF}" type="slidenum">
              <a:rPr lang="en-US" altLang="en-US" smtClean="0"/>
              <a:pPr>
                <a:defRPr/>
              </a:pPr>
              <a:t>35</a:t>
            </a:fld>
            <a:endParaRPr lang="en-US" altLang="en-US"/>
          </a:p>
        </p:txBody>
      </p:sp>
    </p:spTree>
    <p:extLst>
      <p:ext uri="{BB962C8B-B14F-4D97-AF65-F5344CB8AC3E}">
        <p14:creationId xmlns:p14="http://schemas.microsoft.com/office/powerpoint/2010/main" val="2022946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just a model airplane</a:t>
            </a:r>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43</a:t>
            </a:fld>
            <a:endParaRPr lang="en-US" altLang="en-US"/>
          </a:p>
        </p:txBody>
      </p:sp>
    </p:spTree>
    <p:extLst>
      <p:ext uri="{BB962C8B-B14F-4D97-AF65-F5344CB8AC3E}">
        <p14:creationId xmlns:p14="http://schemas.microsoft.com/office/powerpoint/2010/main" val="4194844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 = 5.538, SD = 2.603</a:t>
            </a:r>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47</a:t>
            </a:fld>
            <a:endParaRPr lang="en-US" altLang="en-US"/>
          </a:p>
        </p:txBody>
      </p:sp>
    </p:spTree>
    <p:extLst>
      <p:ext uri="{BB962C8B-B14F-4D97-AF65-F5344CB8AC3E}">
        <p14:creationId xmlns:p14="http://schemas.microsoft.com/office/powerpoint/2010/main" val="3676693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Maybe not as sophisticated, but is that background or activity?</a:t>
            </a:r>
          </a:p>
          <a:p>
            <a:endParaRPr lang="en-US" dirty="0"/>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51</a:t>
            </a:fld>
            <a:endParaRPr lang="en-US" altLang="en-US"/>
          </a:p>
        </p:txBody>
      </p:sp>
    </p:spTree>
    <p:extLst>
      <p:ext uri="{BB962C8B-B14F-4D97-AF65-F5344CB8AC3E}">
        <p14:creationId xmlns:p14="http://schemas.microsoft.com/office/powerpoint/2010/main" val="280952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Innovations in statistical modeling to connect data, chance and context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55</a:t>
            </a:fld>
            <a:endParaRPr lang="en-US" altLang="en-US"/>
          </a:p>
        </p:txBody>
      </p:sp>
    </p:spTree>
    <p:extLst>
      <p:ext uri="{BB962C8B-B14F-4D97-AF65-F5344CB8AC3E}">
        <p14:creationId xmlns:p14="http://schemas.microsoft.com/office/powerpoint/2010/main" val="171624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3</a:t>
            </a:fld>
            <a:endParaRPr lang="en-US" altLang="en-US"/>
          </a:p>
        </p:txBody>
      </p:sp>
    </p:spTree>
    <p:extLst>
      <p:ext uri="{BB962C8B-B14F-4D97-AF65-F5344CB8AC3E}">
        <p14:creationId xmlns:p14="http://schemas.microsoft.com/office/powerpoint/2010/main" val="1435547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57</a:t>
            </a:fld>
            <a:endParaRPr lang="en-US" altLang="en-US"/>
          </a:p>
        </p:txBody>
      </p:sp>
    </p:spTree>
    <p:extLst>
      <p:ext uri="{BB962C8B-B14F-4D97-AF65-F5344CB8AC3E}">
        <p14:creationId xmlns:p14="http://schemas.microsoft.com/office/powerpoint/2010/main" val="3565676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Repeated measurements of my temperature</a:t>
            </a:r>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58</a:t>
            </a:fld>
            <a:endParaRPr lang="en-US" altLang="en-US"/>
          </a:p>
        </p:txBody>
      </p:sp>
    </p:spTree>
    <p:extLst>
      <p:ext uri="{BB962C8B-B14F-4D97-AF65-F5344CB8AC3E}">
        <p14:creationId xmlns:p14="http://schemas.microsoft.com/office/powerpoint/2010/main" val="860811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60</a:t>
            </a:fld>
            <a:endParaRPr lang="en-US" altLang="en-US"/>
          </a:p>
        </p:txBody>
      </p:sp>
    </p:spTree>
    <p:extLst>
      <p:ext uri="{BB962C8B-B14F-4D97-AF65-F5344CB8AC3E}">
        <p14:creationId xmlns:p14="http://schemas.microsoft.com/office/powerpoint/2010/main" val="996863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Rather than making unrealistic model assumptions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How well the random variable approximates </a:t>
            </a:r>
            <a:r>
              <a:rPr lang="en-US" sz="1200" i="1" kern="1200" dirty="0">
                <a:solidFill>
                  <a:schemeClr val="tx1"/>
                </a:solidFill>
                <a:effectLst/>
                <a:latin typeface="+mn-lt"/>
                <a:ea typeface="+mn-ea"/>
                <a:cs typeface="+mn-cs"/>
              </a:rPr>
              <a:t>c</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62</a:t>
            </a:fld>
            <a:endParaRPr lang="en-US" altLang="en-US"/>
          </a:p>
        </p:txBody>
      </p:sp>
    </p:spTree>
    <p:extLst>
      <p:ext uri="{BB962C8B-B14F-4D97-AF65-F5344CB8AC3E}">
        <p14:creationId xmlns:p14="http://schemas.microsoft.com/office/powerpoint/2010/main" val="219953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66</a:t>
            </a:fld>
            <a:endParaRPr lang="en-US" altLang="en-US"/>
          </a:p>
        </p:txBody>
      </p:sp>
    </p:spTree>
    <p:extLst>
      <p:ext uri="{BB962C8B-B14F-4D97-AF65-F5344CB8AC3E}">
        <p14:creationId xmlns:p14="http://schemas.microsoft.com/office/powerpoint/2010/main" val="145207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is more about comparing competing models</a:t>
            </a:r>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70</a:t>
            </a:fld>
            <a:endParaRPr lang="en-US" altLang="en-US"/>
          </a:p>
        </p:txBody>
      </p:sp>
    </p:spTree>
    <p:extLst>
      <p:ext uri="{BB962C8B-B14F-4D97-AF65-F5344CB8AC3E}">
        <p14:creationId xmlns:p14="http://schemas.microsoft.com/office/powerpoint/2010/main" val="2881998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supporting this talk along the way</a:t>
            </a:r>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76</a:t>
            </a:fld>
            <a:endParaRPr lang="en-US" altLang="en-US"/>
          </a:p>
        </p:txBody>
      </p:sp>
    </p:spTree>
    <p:extLst>
      <p:ext uri="{BB962C8B-B14F-4D97-AF65-F5344CB8AC3E}">
        <p14:creationId xmlns:p14="http://schemas.microsoft.com/office/powerpoint/2010/main" val="646615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4</a:t>
            </a:fld>
            <a:endParaRPr lang="en-US" altLang="en-US"/>
          </a:p>
        </p:txBody>
      </p:sp>
    </p:spTree>
    <p:extLst>
      <p:ext uri="{BB962C8B-B14F-4D97-AF65-F5344CB8AC3E}">
        <p14:creationId xmlns:p14="http://schemas.microsoft.com/office/powerpoint/2010/main" val="1745952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5</a:t>
            </a:fld>
            <a:endParaRPr lang="en-US" altLang="en-US"/>
          </a:p>
        </p:txBody>
      </p:sp>
    </p:spTree>
    <p:extLst>
      <p:ext uri="{BB962C8B-B14F-4D97-AF65-F5344CB8AC3E}">
        <p14:creationId xmlns:p14="http://schemas.microsoft.com/office/powerpoint/2010/main" val="169639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6</a:t>
            </a:fld>
            <a:endParaRPr lang="en-US" altLang="en-US"/>
          </a:p>
        </p:txBody>
      </p:sp>
    </p:spTree>
    <p:extLst>
      <p:ext uri="{BB962C8B-B14F-4D97-AF65-F5344CB8AC3E}">
        <p14:creationId xmlns:p14="http://schemas.microsoft.com/office/powerpoint/2010/main" val="2310648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7</a:t>
            </a:fld>
            <a:endParaRPr lang="en-US" altLang="en-US"/>
          </a:p>
        </p:txBody>
      </p:sp>
    </p:spTree>
    <p:extLst>
      <p:ext uri="{BB962C8B-B14F-4D97-AF65-F5344CB8AC3E}">
        <p14:creationId xmlns:p14="http://schemas.microsoft.com/office/powerpoint/2010/main" val="1006220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first week</a:t>
            </a:r>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9</a:t>
            </a:fld>
            <a:endParaRPr lang="en-US" altLang="en-US"/>
          </a:p>
        </p:txBody>
      </p:sp>
    </p:spTree>
    <p:extLst>
      <p:ext uri="{BB962C8B-B14F-4D97-AF65-F5344CB8AC3E}">
        <p14:creationId xmlns:p14="http://schemas.microsoft.com/office/powerpoint/2010/main" val="4001576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10</a:t>
            </a:fld>
            <a:endParaRPr lang="en-US" altLang="en-US"/>
          </a:p>
        </p:txBody>
      </p:sp>
    </p:spTree>
    <p:extLst>
      <p:ext uri="{BB962C8B-B14F-4D97-AF65-F5344CB8AC3E}">
        <p14:creationId xmlns:p14="http://schemas.microsoft.com/office/powerpoint/2010/main" val="333368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for students to come up with sources of variation; Finally a good use for pie charts</a:t>
            </a:r>
          </a:p>
        </p:txBody>
      </p:sp>
      <p:sp>
        <p:nvSpPr>
          <p:cNvPr id="4" name="Slide Number Placeholder 3"/>
          <p:cNvSpPr>
            <a:spLocks noGrp="1"/>
          </p:cNvSpPr>
          <p:nvPr>
            <p:ph type="sldNum" sz="quarter" idx="5"/>
          </p:nvPr>
        </p:nvSpPr>
        <p:spPr/>
        <p:txBody>
          <a:bodyPr/>
          <a:lstStyle/>
          <a:p>
            <a:pPr>
              <a:defRPr/>
            </a:pPr>
            <a:fld id="{C58AAF5D-4919-4A4D-B24E-B1B395AF69BF}" type="slidenum">
              <a:rPr lang="en-US" altLang="en-US" smtClean="0"/>
              <a:pPr>
                <a:defRPr/>
              </a:pPr>
              <a:t>15</a:t>
            </a:fld>
            <a:endParaRPr lang="en-US" altLang="en-US"/>
          </a:p>
        </p:txBody>
      </p:sp>
    </p:spTree>
    <p:extLst>
      <p:ext uri="{BB962C8B-B14F-4D97-AF65-F5344CB8AC3E}">
        <p14:creationId xmlns:p14="http://schemas.microsoft.com/office/powerpoint/2010/main" val="3879650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F6081627-74D2-7F5A-2513-AD9B8FADC1A8}"/>
              </a:ext>
            </a:extLst>
          </p:cNvPr>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Line 8">
            <a:extLst>
              <a:ext uri="{FF2B5EF4-FFF2-40B4-BE49-F238E27FC236}">
                <a16:creationId xmlns:a16="http://schemas.microsoft.com/office/drawing/2014/main" id="{CD7F7413-216B-689E-AF8A-2CEF92EF5DFA}"/>
              </a:ext>
            </a:extLst>
          </p:cNvPr>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6"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16387"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4" name="Rectangle 4">
            <a:extLst>
              <a:ext uri="{FF2B5EF4-FFF2-40B4-BE49-F238E27FC236}">
                <a16:creationId xmlns:a16="http://schemas.microsoft.com/office/drawing/2014/main" id="{A9450A0E-2925-3256-6684-D5F355FA6085}"/>
              </a:ext>
            </a:extLst>
          </p:cNvPr>
          <p:cNvSpPr>
            <a:spLocks noGrp="1" noChangeArrowheads="1"/>
          </p:cNvSpPr>
          <p:nvPr>
            <p:ph type="dt" sz="half" idx="10"/>
          </p:nvPr>
        </p:nvSpPr>
        <p:spPr/>
        <p:txBody>
          <a:bodyPr/>
          <a:lstStyle>
            <a:lvl1pPr>
              <a:defRPr/>
            </a:lvl1pPr>
          </a:lstStyle>
          <a:p>
            <a:pPr>
              <a:defRPr/>
            </a:pPr>
            <a:r>
              <a:rPr lang="en-US" altLang="en-US"/>
              <a:t>Rossman/Chance</a:t>
            </a:r>
          </a:p>
        </p:txBody>
      </p:sp>
      <p:sp>
        <p:nvSpPr>
          <p:cNvPr id="5" name="Rectangle 5">
            <a:extLst>
              <a:ext uri="{FF2B5EF4-FFF2-40B4-BE49-F238E27FC236}">
                <a16:creationId xmlns:a16="http://schemas.microsoft.com/office/drawing/2014/main" id="{5734637A-800A-E699-2477-5D5A7199DE09}"/>
              </a:ext>
            </a:extLst>
          </p:cNvPr>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a:t>USCOTS 2025</a:t>
            </a:r>
          </a:p>
        </p:txBody>
      </p:sp>
      <p:sp>
        <p:nvSpPr>
          <p:cNvPr id="6" name="Rectangle 6">
            <a:extLst>
              <a:ext uri="{FF2B5EF4-FFF2-40B4-BE49-F238E27FC236}">
                <a16:creationId xmlns:a16="http://schemas.microsoft.com/office/drawing/2014/main" id="{385AECE0-A19F-B820-80C9-8CAF32A1D5AF}"/>
              </a:ext>
            </a:extLst>
          </p:cNvPr>
          <p:cNvSpPr>
            <a:spLocks noGrp="1" noChangeArrowheads="1"/>
          </p:cNvSpPr>
          <p:nvPr>
            <p:ph type="sldNum" sz="quarter" idx="12"/>
          </p:nvPr>
        </p:nvSpPr>
        <p:spPr/>
        <p:txBody>
          <a:bodyPr/>
          <a:lstStyle>
            <a:lvl1pPr>
              <a:defRPr/>
            </a:lvl1pPr>
          </a:lstStyle>
          <a:p>
            <a:pPr>
              <a:defRPr/>
            </a:pPr>
            <a:fld id="{0C4F1760-6D80-4C1F-B0C7-ECF4621F8C5C}" type="slidenum">
              <a:rPr lang="en-US" altLang="en-US"/>
              <a:pPr>
                <a:defRPr/>
              </a:pPr>
              <a:t>‹#›</a:t>
            </a:fld>
            <a:endParaRPr lang="en-US" altLang="en-US"/>
          </a:p>
        </p:txBody>
      </p:sp>
    </p:spTree>
    <p:extLst>
      <p:ext uri="{BB962C8B-B14F-4D97-AF65-F5344CB8AC3E}">
        <p14:creationId xmlns:p14="http://schemas.microsoft.com/office/powerpoint/2010/main" val="4108641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8171C2-3294-C0E5-29DC-85027CAAF539}"/>
              </a:ext>
            </a:extLst>
          </p:cNvPr>
          <p:cNvSpPr>
            <a:spLocks noGrp="1" noChangeArrowheads="1"/>
          </p:cNvSpPr>
          <p:nvPr>
            <p:ph type="dt" sz="half" idx="10"/>
          </p:nvPr>
        </p:nvSpPr>
        <p:spPr>
          <a:ln/>
        </p:spPr>
        <p:txBody>
          <a:bodyPr/>
          <a:lstStyle>
            <a:lvl1pPr>
              <a:defRPr/>
            </a:lvl1pPr>
          </a:lstStyle>
          <a:p>
            <a:pPr>
              <a:defRPr/>
            </a:pPr>
            <a:r>
              <a:rPr lang="en-US" altLang="en-US"/>
              <a:t>Rossman/Chance</a:t>
            </a:r>
          </a:p>
        </p:txBody>
      </p:sp>
      <p:sp>
        <p:nvSpPr>
          <p:cNvPr id="5" name="Rectangle 5">
            <a:extLst>
              <a:ext uri="{FF2B5EF4-FFF2-40B4-BE49-F238E27FC236}">
                <a16:creationId xmlns:a16="http://schemas.microsoft.com/office/drawing/2014/main" id="{8502A259-CFED-55B3-3E3A-AB8A28B848D3}"/>
              </a:ext>
            </a:extLst>
          </p:cNvPr>
          <p:cNvSpPr>
            <a:spLocks noGrp="1" noChangeArrowheads="1"/>
          </p:cNvSpPr>
          <p:nvPr>
            <p:ph type="ftr" sz="quarter" idx="11"/>
          </p:nvPr>
        </p:nvSpPr>
        <p:spPr>
          <a:ln/>
        </p:spPr>
        <p:txBody>
          <a:bodyPr/>
          <a:lstStyle>
            <a:lvl1pPr>
              <a:defRPr/>
            </a:lvl1pPr>
          </a:lstStyle>
          <a:p>
            <a:pPr>
              <a:defRPr/>
            </a:pPr>
            <a:r>
              <a:rPr lang="en-US" altLang="en-US"/>
              <a:t>USCOTS 2025</a:t>
            </a:r>
          </a:p>
        </p:txBody>
      </p:sp>
      <p:sp>
        <p:nvSpPr>
          <p:cNvPr id="6" name="Rectangle 6">
            <a:extLst>
              <a:ext uri="{FF2B5EF4-FFF2-40B4-BE49-F238E27FC236}">
                <a16:creationId xmlns:a16="http://schemas.microsoft.com/office/drawing/2014/main" id="{9509BFFF-2301-B134-6522-BD0CE435515E}"/>
              </a:ext>
            </a:extLst>
          </p:cNvPr>
          <p:cNvSpPr>
            <a:spLocks noGrp="1" noChangeArrowheads="1"/>
          </p:cNvSpPr>
          <p:nvPr>
            <p:ph type="sldNum" sz="quarter" idx="12"/>
          </p:nvPr>
        </p:nvSpPr>
        <p:spPr>
          <a:ln/>
        </p:spPr>
        <p:txBody>
          <a:bodyPr/>
          <a:lstStyle>
            <a:lvl1pPr>
              <a:defRPr/>
            </a:lvl1pPr>
          </a:lstStyle>
          <a:p>
            <a:pPr>
              <a:defRPr/>
            </a:pPr>
            <a:fld id="{CB1EDC10-FE65-4759-87CC-BBB174904A46}" type="slidenum">
              <a:rPr lang="en-US" altLang="en-US"/>
              <a:pPr>
                <a:defRPr/>
              </a:pPr>
              <a:t>‹#›</a:t>
            </a:fld>
            <a:endParaRPr lang="en-US" altLang="en-US"/>
          </a:p>
        </p:txBody>
      </p:sp>
    </p:spTree>
    <p:extLst>
      <p:ext uri="{BB962C8B-B14F-4D97-AF65-F5344CB8AC3E}">
        <p14:creationId xmlns:p14="http://schemas.microsoft.com/office/powerpoint/2010/main" val="3527048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BEBACB-2103-7961-A366-0767C947BA58}"/>
              </a:ext>
            </a:extLst>
          </p:cNvPr>
          <p:cNvSpPr>
            <a:spLocks noGrp="1" noChangeArrowheads="1"/>
          </p:cNvSpPr>
          <p:nvPr>
            <p:ph type="dt" sz="half" idx="10"/>
          </p:nvPr>
        </p:nvSpPr>
        <p:spPr>
          <a:ln/>
        </p:spPr>
        <p:txBody>
          <a:bodyPr/>
          <a:lstStyle>
            <a:lvl1pPr>
              <a:defRPr/>
            </a:lvl1pPr>
          </a:lstStyle>
          <a:p>
            <a:pPr>
              <a:defRPr/>
            </a:pPr>
            <a:r>
              <a:rPr lang="en-US" altLang="en-US"/>
              <a:t>Rossman/Chance</a:t>
            </a:r>
          </a:p>
        </p:txBody>
      </p:sp>
      <p:sp>
        <p:nvSpPr>
          <p:cNvPr id="5" name="Rectangle 5">
            <a:extLst>
              <a:ext uri="{FF2B5EF4-FFF2-40B4-BE49-F238E27FC236}">
                <a16:creationId xmlns:a16="http://schemas.microsoft.com/office/drawing/2014/main" id="{9768A9B0-8491-5603-DAFD-A2617541E80B}"/>
              </a:ext>
            </a:extLst>
          </p:cNvPr>
          <p:cNvSpPr>
            <a:spLocks noGrp="1" noChangeArrowheads="1"/>
          </p:cNvSpPr>
          <p:nvPr>
            <p:ph type="ftr" sz="quarter" idx="11"/>
          </p:nvPr>
        </p:nvSpPr>
        <p:spPr>
          <a:ln/>
        </p:spPr>
        <p:txBody>
          <a:bodyPr/>
          <a:lstStyle>
            <a:lvl1pPr>
              <a:defRPr/>
            </a:lvl1pPr>
          </a:lstStyle>
          <a:p>
            <a:pPr>
              <a:defRPr/>
            </a:pPr>
            <a:r>
              <a:rPr lang="en-US" altLang="en-US"/>
              <a:t>USCOTS 2025</a:t>
            </a:r>
          </a:p>
        </p:txBody>
      </p:sp>
      <p:sp>
        <p:nvSpPr>
          <p:cNvPr id="6" name="Rectangle 6">
            <a:extLst>
              <a:ext uri="{FF2B5EF4-FFF2-40B4-BE49-F238E27FC236}">
                <a16:creationId xmlns:a16="http://schemas.microsoft.com/office/drawing/2014/main" id="{56B41112-7E57-BC34-F338-19EF3C07B1FF}"/>
              </a:ext>
            </a:extLst>
          </p:cNvPr>
          <p:cNvSpPr>
            <a:spLocks noGrp="1" noChangeArrowheads="1"/>
          </p:cNvSpPr>
          <p:nvPr>
            <p:ph type="sldNum" sz="quarter" idx="12"/>
          </p:nvPr>
        </p:nvSpPr>
        <p:spPr>
          <a:ln/>
        </p:spPr>
        <p:txBody>
          <a:bodyPr/>
          <a:lstStyle>
            <a:lvl1pPr>
              <a:defRPr/>
            </a:lvl1pPr>
          </a:lstStyle>
          <a:p>
            <a:pPr>
              <a:defRPr/>
            </a:pPr>
            <a:fld id="{651BFB46-3BA7-41DD-8A94-C25F2EF9C2C5}" type="slidenum">
              <a:rPr lang="en-US" altLang="en-US"/>
              <a:pPr>
                <a:defRPr/>
              </a:pPr>
              <a:t>‹#›</a:t>
            </a:fld>
            <a:endParaRPr lang="en-US" altLang="en-US"/>
          </a:p>
        </p:txBody>
      </p:sp>
    </p:spTree>
    <p:extLst>
      <p:ext uri="{BB962C8B-B14F-4D97-AF65-F5344CB8AC3E}">
        <p14:creationId xmlns:p14="http://schemas.microsoft.com/office/powerpoint/2010/main" val="262336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D3A780-8548-1644-F3F2-DF60F889ABF5}"/>
              </a:ext>
            </a:extLst>
          </p:cNvPr>
          <p:cNvSpPr>
            <a:spLocks noGrp="1" noChangeArrowheads="1"/>
          </p:cNvSpPr>
          <p:nvPr>
            <p:ph type="dt" sz="half" idx="10"/>
          </p:nvPr>
        </p:nvSpPr>
        <p:spPr>
          <a:ln/>
        </p:spPr>
        <p:txBody>
          <a:bodyPr/>
          <a:lstStyle>
            <a:lvl1pPr>
              <a:defRPr/>
            </a:lvl1pPr>
          </a:lstStyle>
          <a:p>
            <a:pPr>
              <a:defRPr/>
            </a:pPr>
            <a:r>
              <a:rPr lang="en-US" altLang="en-US"/>
              <a:t>Rossman/Chance</a:t>
            </a:r>
          </a:p>
        </p:txBody>
      </p:sp>
      <p:sp>
        <p:nvSpPr>
          <p:cNvPr id="5" name="Rectangle 5">
            <a:extLst>
              <a:ext uri="{FF2B5EF4-FFF2-40B4-BE49-F238E27FC236}">
                <a16:creationId xmlns:a16="http://schemas.microsoft.com/office/drawing/2014/main" id="{E5CBB5C6-E31B-218C-C9CA-0D3506479901}"/>
              </a:ext>
            </a:extLst>
          </p:cNvPr>
          <p:cNvSpPr>
            <a:spLocks noGrp="1" noChangeArrowheads="1"/>
          </p:cNvSpPr>
          <p:nvPr>
            <p:ph type="ftr" sz="quarter" idx="11"/>
          </p:nvPr>
        </p:nvSpPr>
        <p:spPr>
          <a:ln/>
        </p:spPr>
        <p:txBody>
          <a:bodyPr/>
          <a:lstStyle>
            <a:lvl1pPr>
              <a:defRPr/>
            </a:lvl1pPr>
          </a:lstStyle>
          <a:p>
            <a:pPr>
              <a:defRPr/>
            </a:pPr>
            <a:r>
              <a:rPr lang="en-US" altLang="en-US"/>
              <a:t>USCOTS 2025</a:t>
            </a:r>
          </a:p>
        </p:txBody>
      </p:sp>
      <p:sp>
        <p:nvSpPr>
          <p:cNvPr id="6" name="Rectangle 6">
            <a:extLst>
              <a:ext uri="{FF2B5EF4-FFF2-40B4-BE49-F238E27FC236}">
                <a16:creationId xmlns:a16="http://schemas.microsoft.com/office/drawing/2014/main" id="{FABAD176-5DCE-1FE5-1F0A-801A648F85AF}"/>
              </a:ext>
            </a:extLst>
          </p:cNvPr>
          <p:cNvSpPr>
            <a:spLocks noGrp="1" noChangeArrowheads="1"/>
          </p:cNvSpPr>
          <p:nvPr>
            <p:ph type="sldNum" sz="quarter" idx="12"/>
          </p:nvPr>
        </p:nvSpPr>
        <p:spPr>
          <a:ln/>
        </p:spPr>
        <p:txBody>
          <a:bodyPr/>
          <a:lstStyle>
            <a:lvl1pPr>
              <a:defRPr/>
            </a:lvl1pPr>
          </a:lstStyle>
          <a:p>
            <a:pPr>
              <a:defRPr/>
            </a:pPr>
            <a:fld id="{9646F492-ABCC-416B-B742-C3A9F81D232D}" type="slidenum">
              <a:rPr lang="en-US" altLang="en-US"/>
              <a:pPr>
                <a:defRPr/>
              </a:pPr>
              <a:t>‹#›</a:t>
            </a:fld>
            <a:endParaRPr lang="en-US" altLang="en-US"/>
          </a:p>
        </p:txBody>
      </p:sp>
    </p:spTree>
    <p:extLst>
      <p:ext uri="{BB962C8B-B14F-4D97-AF65-F5344CB8AC3E}">
        <p14:creationId xmlns:p14="http://schemas.microsoft.com/office/powerpoint/2010/main" val="1005761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ADD8A4-7D1A-451E-2F54-9F29C844F239}"/>
              </a:ext>
            </a:extLst>
          </p:cNvPr>
          <p:cNvSpPr>
            <a:spLocks noGrp="1" noChangeArrowheads="1"/>
          </p:cNvSpPr>
          <p:nvPr>
            <p:ph type="dt" sz="half" idx="10"/>
          </p:nvPr>
        </p:nvSpPr>
        <p:spPr>
          <a:ln/>
        </p:spPr>
        <p:txBody>
          <a:bodyPr/>
          <a:lstStyle>
            <a:lvl1pPr>
              <a:defRPr/>
            </a:lvl1pPr>
          </a:lstStyle>
          <a:p>
            <a:pPr>
              <a:defRPr/>
            </a:pPr>
            <a:r>
              <a:rPr lang="en-US" altLang="en-US"/>
              <a:t>Rossman/Chance</a:t>
            </a:r>
          </a:p>
        </p:txBody>
      </p:sp>
      <p:sp>
        <p:nvSpPr>
          <p:cNvPr id="5" name="Rectangle 5">
            <a:extLst>
              <a:ext uri="{FF2B5EF4-FFF2-40B4-BE49-F238E27FC236}">
                <a16:creationId xmlns:a16="http://schemas.microsoft.com/office/drawing/2014/main" id="{A1AEE22E-8B96-D117-90ED-56FD132A69AC}"/>
              </a:ext>
            </a:extLst>
          </p:cNvPr>
          <p:cNvSpPr>
            <a:spLocks noGrp="1" noChangeArrowheads="1"/>
          </p:cNvSpPr>
          <p:nvPr>
            <p:ph type="ftr" sz="quarter" idx="11"/>
          </p:nvPr>
        </p:nvSpPr>
        <p:spPr>
          <a:ln/>
        </p:spPr>
        <p:txBody>
          <a:bodyPr/>
          <a:lstStyle>
            <a:lvl1pPr>
              <a:defRPr/>
            </a:lvl1pPr>
          </a:lstStyle>
          <a:p>
            <a:pPr>
              <a:defRPr/>
            </a:pPr>
            <a:r>
              <a:rPr lang="en-US" altLang="en-US"/>
              <a:t>USCOTS 2025</a:t>
            </a:r>
          </a:p>
        </p:txBody>
      </p:sp>
      <p:sp>
        <p:nvSpPr>
          <p:cNvPr id="6" name="Rectangle 6">
            <a:extLst>
              <a:ext uri="{FF2B5EF4-FFF2-40B4-BE49-F238E27FC236}">
                <a16:creationId xmlns:a16="http://schemas.microsoft.com/office/drawing/2014/main" id="{64E37EC1-7EE9-252C-81B4-69F1B42C72E6}"/>
              </a:ext>
            </a:extLst>
          </p:cNvPr>
          <p:cNvSpPr>
            <a:spLocks noGrp="1" noChangeArrowheads="1"/>
          </p:cNvSpPr>
          <p:nvPr>
            <p:ph type="sldNum" sz="quarter" idx="12"/>
          </p:nvPr>
        </p:nvSpPr>
        <p:spPr>
          <a:ln/>
        </p:spPr>
        <p:txBody>
          <a:bodyPr/>
          <a:lstStyle>
            <a:lvl1pPr>
              <a:defRPr/>
            </a:lvl1pPr>
          </a:lstStyle>
          <a:p>
            <a:pPr>
              <a:defRPr/>
            </a:pPr>
            <a:fld id="{78FBB63D-FEA0-43C8-943B-9377541CFDC7}" type="slidenum">
              <a:rPr lang="en-US" altLang="en-US"/>
              <a:pPr>
                <a:defRPr/>
              </a:pPr>
              <a:t>‹#›</a:t>
            </a:fld>
            <a:endParaRPr lang="en-US" altLang="en-US"/>
          </a:p>
        </p:txBody>
      </p:sp>
    </p:spTree>
    <p:extLst>
      <p:ext uri="{BB962C8B-B14F-4D97-AF65-F5344CB8AC3E}">
        <p14:creationId xmlns:p14="http://schemas.microsoft.com/office/powerpoint/2010/main" val="3786751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01B71D0-9C1C-3715-C6D4-E4185C0A4142}"/>
              </a:ext>
            </a:extLst>
          </p:cNvPr>
          <p:cNvSpPr>
            <a:spLocks noGrp="1" noChangeArrowheads="1"/>
          </p:cNvSpPr>
          <p:nvPr>
            <p:ph type="dt" sz="half" idx="10"/>
          </p:nvPr>
        </p:nvSpPr>
        <p:spPr>
          <a:ln/>
        </p:spPr>
        <p:txBody>
          <a:bodyPr/>
          <a:lstStyle>
            <a:lvl1pPr>
              <a:defRPr/>
            </a:lvl1pPr>
          </a:lstStyle>
          <a:p>
            <a:pPr>
              <a:defRPr/>
            </a:pPr>
            <a:r>
              <a:rPr lang="en-US" altLang="en-US"/>
              <a:t>Rossman/Chance</a:t>
            </a:r>
          </a:p>
        </p:txBody>
      </p:sp>
      <p:sp>
        <p:nvSpPr>
          <p:cNvPr id="6" name="Rectangle 5">
            <a:extLst>
              <a:ext uri="{FF2B5EF4-FFF2-40B4-BE49-F238E27FC236}">
                <a16:creationId xmlns:a16="http://schemas.microsoft.com/office/drawing/2014/main" id="{5358F250-FF11-2D55-FFC2-531488E989DB}"/>
              </a:ext>
            </a:extLst>
          </p:cNvPr>
          <p:cNvSpPr>
            <a:spLocks noGrp="1" noChangeArrowheads="1"/>
          </p:cNvSpPr>
          <p:nvPr>
            <p:ph type="ftr" sz="quarter" idx="11"/>
          </p:nvPr>
        </p:nvSpPr>
        <p:spPr>
          <a:ln/>
        </p:spPr>
        <p:txBody>
          <a:bodyPr/>
          <a:lstStyle>
            <a:lvl1pPr>
              <a:defRPr/>
            </a:lvl1pPr>
          </a:lstStyle>
          <a:p>
            <a:pPr>
              <a:defRPr/>
            </a:pPr>
            <a:r>
              <a:rPr lang="en-US" altLang="en-US"/>
              <a:t>USCOTS 2025</a:t>
            </a:r>
          </a:p>
        </p:txBody>
      </p:sp>
      <p:sp>
        <p:nvSpPr>
          <p:cNvPr id="7" name="Rectangle 6">
            <a:extLst>
              <a:ext uri="{FF2B5EF4-FFF2-40B4-BE49-F238E27FC236}">
                <a16:creationId xmlns:a16="http://schemas.microsoft.com/office/drawing/2014/main" id="{713F7E38-9BFE-5287-7E97-56D6E31A2786}"/>
              </a:ext>
            </a:extLst>
          </p:cNvPr>
          <p:cNvSpPr>
            <a:spLocks noGrp="1" noChangeArrowheads="1"/>
          </p:cNvSpPr>
          <p:nvPr>
            <p:ph type="sldNum" sz="quarter" idx="12"/>
          </p:nvPr>
        </p:nvSpPr>
        <p:spPr>
          <a:ln/>
        </p:spPr>
        <p:txBody>
          <a:bodyPr/>
          <a:lstStyle>
            <a:lvl1pPr>
              <a:defRPr/>
            </a:lvl1pPr>
          </a:lstStyle>
          <a:p>
            <a:pPr>
              <a:defRPr/>
            </a:pPr>
            <a:fld id="{A2685980-8789-4A6D-9BA4-9E8E6EF737FD}" type="slidenum">
              <a:rPr lang="en-US" altLang="en-US"/>
              <a:pPr>
                <a:defRPr/>
              </a:pPr>
              <a:t>‹#›</a:t>
            </a:fld>
            <a:endParaRPr lang="en-US" altLang="en-US"/>
          </a:p>
        </p:txBody>
      </p:sp>
    </p:spTree>
    <p:extLst>
      <p:ext uri="{BB962C8B-B14F-4D97-AF65-F5344CB8AC3E}">
        <p14:creationId xmlns:p14="http://schemas.microsoft.com/office/powerpoint/2010/main" val="4203673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5B0E4A2-BDCD-A7DD-24AD-5ED4FB4216D6}"/>
              </a:ext>
            </a:extLst>
          </p:cNvPr>
          <p:cNvSpPr>
            <a:spLocks noGrp="1" noChangeArrowheads="1"/>
          </p:cNvSpPr>
          <p:nvPr>
            <p:ph type="dt" sz="half" idx="10"/>
          </p:nvPr>
        </p:nvSpPr>
        <p:spPr>
          <a:ln/>
        </p:spPr>
        <p:txBody>
          <a:bodyPr/>
          <a:lstStyle>
            <a:lvl1pPr>
              <a:defRPr/>
            </a:lvl1pPr>
          </a:lstStyle>
          <a:p>
            <a:pPr>
              <a:defRPr/>
            </a:pPr>
            <a:r>
              <a:rPr lang="en-US" altLang="en-US"/>
              <a:t>Rossman/Chance</a:t>
            </a:r>
          </a:p>
        </p:txBody>
      </p:sp>
      <p:sp>
        <p:nvSpPr>
          <p:cNvPr id="8" name="Rectangle 5">
            <a:extLst>
              <a:ext uri="{FF2B5EF4-FFF2-40B4-BE49-F238E27FC236}">
                <a16:creationId xmlns:a16="http://schemas.microsoft.com/office/drawing/2014/main" id="{763BC1C0-2C2C-213D-1C48-F9F3083371C9}"/>
              </a:ext>
            </a:extLst>
          </p:cNvPr>
          <p:cNvSpPr>
            <a:spLocks noGrp="1" noChangeArrowheads="1"/>
          </p:cNvSpPr>
          <p:nvPr>
            <p:ph type="ftr" sz="quarter" idx="11"/>
          </p:nvPr>
        </p:nvSpPr>
        <p:spPr>
          <a:ln/>
        </p:spPr>
        <p:txBody>
          <a:bodyPr/>
          <a:lstStyle>
            <a:lvl1pPr>
              <a:defRPr/>
            </a:lvl1pPr>
          </a:lstStyle>
          <a:p>
            <a:pPr>
              <a:defRPr/>
            </a:pPr>
            <a:r>
              <a:rPr lang="en-US" altLang="en-US"/>
              <a:t>USCOTS 2025</a:t>
            </a:r>
          </a:p>
        </p:txBody>
      </p:sp>
      <p:sp>
        <p:nvSpPr>
          <p:cNvPr id="9" name="Rectangle 6">
            <a:extLst>
              <a:ext uri="{FF2B5EF4-FFF2-40B4-BE49-F238E27FC236}">
                <a16:creationId xmlns:a16="http://schemas.microsoft.com/office/drawing/2014/main" id="{3BF06E88-D35D-3D0C-56C9-21CDB51EF388}"/>
              </a:ext>
            </a:extLst>
          </p:cNvPr>
          <p:cNvSpPr>
            <a:spLocks noGrp="1" noChangeArrowheads="1"/>
          </p:cNvSpPr>
          <p:nvPr>
            <p:ph type="sldNum" sz="quarter" idx="12"/>
          </p:nvPr>
        </p:nvSpPr>
        <p:spPr>
          <a:ln/>
        </p:spPr>
        <p:txBody>
          <a:bodyPr/>
          <a:lstStyle>
            <a:lvl1pPr>
              <a:defRPr/>
            </a:lvl1pPr>
          </a:lstStyle>
          <a:p>
            <a:pPr>
              <a:defRPr/>
            </a:pPr>
            <a:fld id="{C9424DE4-609B-46F1-AB77-DB5F6170338F}" type="slidenum">
              <a:rPr lang="en-US" altLang="en-US"/>
              <a:pPr>
                <a:defRPr/>
              </a:pPr>
              <a:t>‹#›</a:t>
            </a:fld>
            <a:endParaRPr lang="en-US" altLang="en-US"/>
          </a:p>
        </p:txBody>
      </p:sp>
    </p:spTree>
    <p:extLst>
      <p:ext uri="{BB962C8B-B14F-4D97-AF65-F5344CB8AC3E}">
        <p14:creationId xmlns:p14="http://schemas.microsoft.com/office/powerpoint/2010/main" val="403644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99D6FF0-59B4-37B3-CB84-6D4C4A8A38D5}"/>
              </a:ext>
            </a:extLst>
          </p:cNvPr>
          <p:cNvSpPr>
            <a:spLocks noGrp="1" noChangeArrowheads="1"/>
          </p:cNvSpPr>
          <p:nvPr>
            <p:ph type="dt" sz="half" idx="10"/>
          </p:nvPr>
        </p:nvSpPr>
        <p:spPr>
          <a:ln/>
        </p:spPr>
        <p:txBody>
          <a:bodyPr/>
          <a:lstStyle>
            <a:lvl1pPr>
              <a:defRPr/>
            </a:lvl1pPr>
          </a:lstStyle>
          <a:p>
            <a:pPr>
              <a:defRPr/>
            </a:pPr>
            <a:r>
              <a:rPr lang="en-US" altLang="en-US"/>
              <a:t>Rossman/Chance</a:t>
            </a:r>
          </a:p>
        </p:txBody>
      </p:sp>
      <p:sp>
        <p:nvSpPr>
          <p:cNvPr id="4" name="Rectangle 5">
            <a:extLst>
              <a:ext uri="{FF2B5EF4-FFF2-40B4-BE49-F238E27FC236}">
                <a16:creationId xmlns:a16="http://schemas.microsoft.com/office/drawing/2014/main" id="{2012D767-E7A0-7299-D7D9-08052DB9BC57}"/>
              </a:ext>
            </a:extLst>
          </p:cNvPr>
          <p:cNvSpPr>
            <a:spLocks noGrp="1" noChangeArrowheads="1"/>
          </p:cNvSpPr>
          <p:nvPr>
            <p:ph type="ftr" sz="quarter" idx="11"/>
          </p:nvPr>
        </p:nvSpPr>
        <p:spPr>
          <a:ln/>
        </p:spPr>
        <p:txBody>
          <a:bodyPr/>
          <a:lstStyle>
            <a:lvl1pPr>
              <a:defRPr/>
            </a:lvl1pPr>
          </a:lstStyle>
          <a:p>
            <a:pPr>
              <a:defRPr/>
            </a:pPr>
            <a:r>
              <a:rPr lang="en-US" altLang="en-US"/>
              <a:t>USCOTS 2025</a:t>
            </a:r>
          </a:p>
        </p:txBody>
      </p:sp>
      <p:sp>
        <p:nvSpPr>
          <p:cNvPr id="5" name="Rectangle 6">
            <a:extLst>
              <a:ext uri="{FF2B5EF4-FFF2-40B4-BE49-F238E27FC236}">
                <a16:creationId xmlns:a16="http://schemas.microsoft.com/office/drawing/2014/main" id="{E7052C22-9A19-3B60-C4A2-A8B231F0D016}"/>
              </a:ext>
            </a:extLst>
          </p:cNvPr>
          <p:cNvSpPr>
            <a:spLocks noGrp="1" noChangeArrowheads="1"/>
          </p:cNvSpPr>
          <p:nvPr>
            <p:ph type="sldNum" sz="quarter" idx="12"/>
          </p:nvPr>
        </p:nvSpPr>
        <p:spPr>
          <a:ln/>
        </p:spPr>
        <p:txBody>
          <a:bodyPr/>
          <a:lstStyle>
            <a:lvl1pPr>
              <a:defRPr/>
            </a:lvl1pPr>
          </a:lstStyle>
          <a:p>
            <a:pPr>
              <a:defRPr/>
            </a:pPr>
            <a:fld id="{988045A0-0D35-4604-99CA-A0223E94F6F6}" type="slidenum">
              <a:rPr lang="en-US" altLang="en-US"/>
              <a:pPr>
                <a:defRPr/>
              </a:pPr>
              <a:t>‹#›</a:t>
            </a:fld>
            <a:endParaRPr lang="en-US" altLang="en-US"/>
          </a:p>
        </p:txBody>
      </p:sp>
    </p:spTree>
    <p:extLst>
      <p:ext uri="{BB962C8B-B14F-4D97-AF65-F5344CB8AC3E}">
        <p14:creationId xmlns:p14="http://schemas.microsoft.com/office/powerpoint/2010/main" val="3041530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9A44A3-FCED-76C7-9CC5-C9BAFAF07629}"/>
              </a:ext>
            </a:extLst>
          </p:cNvPr>
          <p:cNvSpPr>
            <a:spLocks noGrp="1" noChangeArrowheads="1"/>
          </p:cNvSpPr>
          <p:nvPr>
            <p:ph type="dt" sz="half" idx="10"/>
          </p:nvPr>
        </p:nvSpPr>
        <p:spPr>
          <a:ln/>
        </p:spPr>
        <p:txBody>
          <a:bodyPr/>
          <a:lstStyle>
            <a:lvl1pPr>
              <a:defRPr/>
            </a:lvl1pPr>
          </a:lstStyle>
          <a:p>
            <a:pPr>
              <a:defRPr/>
            </a:pPr>
            <a:r>
              <a:rPr lang="en-US" altLang="en-US"/>
              <a:t>Rossman/Chance</a:t>
            </a:r>
          </a:p>
        </p:txBody>
      </p:sp>
      <p:sp>
        <p:nvSpPr>
          <p:cNvPr id="3" name="Rectangle 5">
            <a:extLst>
              <a:ext uri="{FF2B5EF4-FFF2-40B4-BE49-F238E27FC236}">
                <a16:creationId xmlns:a16="http://schemas.microsoft.com/office/drawing/2014/main" id="{7B8A96DD-4D0F-D46A-DFB8-091A112B63A0}"/>
              </a:ext>
            </a:extLst>
          </p:cNvPr>
          <p:cNvSpPr>
            <a:spLocks noGrp="1" noChangeArrowheads="1"/>
          </p:cNvSpPr>
          <p:nvPr>
            <p:ph type="ftr" sz="quarter" idx="11"/>
          </p:nvPr>
        </p:nvSpPr>
        <p:spPr>
          <a:ln/>
        </p:spPr>
        <p:txBody>
          <a:bodyPr/>
          <a:lstStyle>
            <a:lvl1pPr>
              <a:defRPr/>
            </a:lvl1pPr>
          </a:lstStyle>
          <a:p>
            <a:pPr>
              <a:defRPr/>
            </a:pPr>
            <a:r>
              <a:rPr lang="en-US" altLang="en-US"/>
              <a:t>USCOTS 2025</a:t>
            </a:r>
          </a:p>
        </p:txBody>
      </p:sp>
      <p:sp>
        <p:nvSpPr>
          <p:cNvPr id="4" name="Rectangle 6">
            <a:extLst>
              <a:ext uri="{FF2B5EF4-FFF2-40B4-BE49-F238E27FC236}">
                <a16:creationId xmlns:a16="http://schemas.microsoft.com/office/drawing/2014/main" id="{F19F7B3C-B6FD-8EFA-76B3-2102F4EF2B00}"/>
              </a:ext>
            </a:extLst>
          </p:cNvPr>
          <p:cNvSpPr>
            <a:spLocks noGrp="1" noChangeArrowheads="1"/>
          </p:cNvSpPr>
          <p:nvPr>
            <p:ph type="sldNum" sz="quarter" idx="12"/>
          </p:nvPr>
        </p:nvSpPr>
        <p:spPr>
          <a:ln/>
        </p:spPr>
        <p:txBody>
          <a:bodyPr/>
          <a:lstStyle>
            <a:lvl1pPr>
              <a:defRPr/>
            </a:lvl1pPr>
          </a:lstStyle>
          <a:p>
            <a:pPr>
              <a:defRPr/>
            </a:pPr>
            <a:fld id="{F914107D-3702-4A93-B2CA-042A5D4636DB}" type="slidenum">
              <a:rPr lang="en-US" altLang="en-US"/>
              <a:pPr>
                <a:defRPr/>
              </a:pPr>
              <a:t>‹#›</a:t>
            </a:fld>
            <a:endParaRPr lang="en-US" altLang="en-US"/>
          </a:p>
        </p:txBody>
      </p:sp>
    </p:spTree>
    <p:extLst>
      <p:ext uri="{BB962C8B-B14F-4D97-AF65-F5344CB8AC3E}">
        <p14:creationId xmlns:p14="http://schemas.microsoft.com/office/powerpoint/2010/main" val="2038492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660FB8-CCF4-B805-BDF7-A363645DFF8F}"/>
              </a:ext>
            </a:extLst>
          </p:cNvPr>
          <p:cNvSpPr>
            <a:spLocks noGrp="1" noChangeArrowheads="1"/>
          </p:cNvSpPr>
          <p:nvPr>
            <p:ph type="dt" sz="half" idx="10"/>
          </p:nvPr>
        </p:nvSpPr>
        <p:spPr>
          <a:ln/>
        </p:spPr>
        <p:txBody>
          <a:bodyPr/>
          <a:lstStyle>
            <a:lvl1pPr>
              <a:defRPr/>
            </a:lvl1pPr>
          </a:lstStyle>
          <a:p>
            <a:pPr>
              <a:defRPr/>
            </a:pPr>
            <a:r>
              <a:rPr lang="en-US" altLang="en-US"/>
              <a:t>Rossman/Chance</a:t>
            </a:r>
          </a:p>
        </p:txBody>
      </p:sp>
      <p:sp>
        <p:nvSpPr>
          <p:cNvPr id="6" name="Rectangle 5">
            <a:extLst>
              <a:ext uri="{FF2B5EF4-FFF2-40B4-BE49-F238E27FC236}">
                <a16:creationId xmlns:a16="http://schemas.microsoft.com/office/drawing/2014/main" id="{774FF2E3-EFE7-BFA8-4CCC-474DD595850F}"/>
              </a:ext>
            </a:extLst>
          </p:cNvPr>
          <p:cNvSpPr>
            <a:spLocks noGrp="1" noChangeArrowheads="1"/>
          </p:cNvSpPr>
          <p:nvPr>
            <p:ph type="ftr" sz="quarter" idx="11"/>
          </p:nvPr>
        </p:nvSpPr>
        <p:spPr>
          <a:ln/>
        </p:spPr>
        <p:txBody>
          <a:bodyPr/>
          <a:lstStyle>
            <a:lvl1pPr>
              <a:defRPr/>
            </a:lvl1pPr>
          </a:lstStyle>
          <a:p>
            <a:pPr>
              <a:defRPr/>
            </a:pPr>
            <a:r>
              <a:rPr lang="en-US" altLang="en-US"/>
              <a:t>USCOTS 2025</a:t>
            </a:r>
          </a:p>
        </p:txBody>
      </p:sp>
      <p:sp>
        <p:nvSpPr>
          <p:cNvPr id="7" name="Rectangle 6">
            <a:extLst>
              <a:ext uri="{FF2B5EF4-FFF2-40B4-BE49-F238E27FC236}">
                <a16:creationId xmlns:a16="http://schemas.microsoft.com/office/drawing/2014/main" id="{C7AF1DE2-6705-F14E-6356-07E9277A975D}"/>
              </a:ext>
            </a:extLst>
          </p:cNvPr>
          <p:cNvSpPr>
            <a:spLocks noGrp="1" noChangeArrowheads="1"/>
          </p:cNvSpPr>
          <p:nvPr>
            <p:ph type="sldNum" sz="quarter" idx="12"/>
          </p:nvPr>
        </p:nvSpPr>
        <p:spPr>
          <a:ln/>
        </p:spPr>
        <p:txBody>
          <a:bodyPr/>
          <a:lstStyle>
            <a:lvl1pPr>
              <a:defRPr/>
            </a:lvl1pPr>
          </a:lstStyle>
          <a:p>
            <a:pPr>
              <a:defRPr/>
            </a:pPr>
            <a:fld id="{B8DCA7EE-4E4F-4DAD-94C4-AEDCFC5A216F}" type="slidenum">
              <a:rPr lang="en-US" altLang="en-US"/>
              <a:pPr>
                <a:defRPr/>
              </a:pPr>
              <a:t>‹#›</a:t>
            </a:fld>
            <a:endParaRPr lang="en-US" altLang="en-US"/>
          </a:p>
        </p:txBody>
      </p:sp>
    </p:spTree>
    <p:extLst>
      <p:ext uri="{BB962C8B-B14F-4D97-AF65-F5344CB8AC3E}">
        <p14:creationId xmlns:p14="http://schemas.microsoft.com/office/powerpoint/2010/main" val="3282903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7A2764-F09A-8214-BAB0-B3100E946A7A}"/>
              </a:ext>
            </a:extLst>
          </p:cNvPr>
          <p:cNvSpPr>
            <a:spLocks noGrp="1" noChangeArrowheads="1"/>
          </p:cNvSpPr>
          <p:nvPr>
            <p:ph type="dt" sz="half" idx="10"/>
          </p:nvPr>
        </p:nvSpPr>
        <p:spPr>
          <a:ln/>
        </p:spPr>
        <p:txBody>
          <a:bodyPr/>
          <a:lstStyle>
            <a:lvl1pPr>
              <a:defRPr/>
            </a:lvl1pPr>
          </a:lstStyle>
          <a:p>
            <a:pPr>
              <a:defRPr/>
            </a:pPr>
            <a:r>
              <a:rPr lang="en-US" altLang="en-US"/>
              <a:t>Rossman/Chance</a:t>
            </a:r>
          </a:p>
        </p:txBody>
      </p:sp>
      <p:sp>
        <p:nvSpPr>
          <p:cNvPr id="6" name="Rectangle 5">
            <a:extLst>
              <a:ext uri="{FF2B5EF4-FFF2-40B4-BE49-F238E27FC236}">
                <a16:creationId xmlns:a16="http://schemas.microsoft.com/office/drawing/2014/main" id="{E62CE125-1D3A-BFF0-A0DF-7F2071A06CEB}"/>
              </a:ext>
            </a:extLst>
          </p:cNvPr>
          <p:cNvSpPr>
            <a:spLocks noGrp="1" noChangeArrowheads="1"/>
          </p:cNvSpPr>
          <p:nvPr>
            <p:ph type="ftr" sz="quarter" idx="11"/>
          </p:nvPr>
        </p:nvSpPr>
        <p:spPr>
          <a:ln/>
        </p:spPr>
        <p:txBody>
          <a:bodyPr/>
          <a:lstStyle>
            <a:lvl1pPr>
              <a:defRPr/>
            </a:lvl1pPr>
          </a:lstStyle>
          <a:p>
            <a:pPr>
              <a:defRPr/>
            </a:pPr>
            <a:r>
              <a:rPr lang="en-US" altLang="en-US"/>
              <a:t>USCOTS 2025</a:t>
            </a:r>
          </a:p>
        </p:txBody>
      </p:sp>
      <p:sp>
        <p:nvSpPr>
          <p:cNvPr id="7" name="Rectangle 6">
            <a:extLst>
              <a:ext uri="{FF2B5EF4-FFF2-40B4-BE49-F238E27FC236}">
                <a16:creationId xmlns:a16="http://schemas.microsoft.com/office/drawing/2014/main" id="{CF2C40FE-0CBD-EBFA-83B2-07C2FB36961F}"/>
              </a:ext>
            </a:extLst>
          </p:cNvPr>
          <p:cNvSpPr>
            <a:spLocks noGrp="1" noChangeArrowheads="1"/>
          </p:cNvSpPr>
          <p:nvPr>
            <p:ph type="sldNum" sz="quarter" idx="12"/>
          </p:nvPr>
        </p:nvSpPr>
        <p:spPr>
          <a:ln/>
        </p:spPr>
        <p:txBody>
          <a:bodyPr/>
          <a:lstStyle>
            <a:lvl1pPr>
              <a:defRPr/>
            </a:lvl1pPr>
          </a:lstStyle>
          <a:p>
            <a:pPr>
              <a:defRPr/>
            </a:pPr>
            <a:fld id="{909ABCED-0860-4DAB-9168-6F7DE4955D75}" type="slidenum">
              <a:rPr lang="en-US" altLang="en-US"/>
              <a:pPr>
                <a:defRPr/>
              </a:pPr>
              <a:t>‹#›</a:t>
            </a:fld>
            <a:endParaRPr lang="en-US" altLang="en-US"/>
          </a:p>
        </p:txBody>
      </p:sp>
    </p:spTree>
    <p:extLst>
      <p:ext uri="{BB962C8B-B14F-4D97-AF65-F5344CB8AC3E}">
        <p14:creationId xmlns:p14="http://schemas.microsoft.com/office/powerpoint/2010/main" val="4040753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6040B27-F3E0-BFF9-23DF-21C4295FFAB3}"/>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D552EB5-F33E-9791-149A-7421C8FAD811}"/>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364" name="Rectangle 4">
            <a:extLst>
              <a:ext uri="{FF2B5EF4-FFF2-40B4-BE49-F238E27FC236}">
                <a16:creationId xmlns:a16="http://schemas.microsoft.com/office/drawing/2014/main" id="{BA329605-D30B-816B-EE4F-42A7429BB17A}"/>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pPr>
              <a:defRPr/>
            </a:pPr>
            <a:r>
              <a:rPr lang="en-US" altLang="en-US"/>
              <a:t>Rossman/Chance</a:t>
            </a:r>
          </a:p>
        </p:txBody>
      </p:sp>
      <p:sp>
        <p:nvSpPr>
          <p:cNvPr id="15365" name="Rectangle 5">
            <a:extLst>
              <a:ext uri="{FF2B5EF4-FFF2-40B4-BE49-F238E27FC236}">
                <a16:creationId xmlns:a16="http://schemas.microsoft.com/office/drawing/2014/main" id="{AC4F4D27-9F08-F349-5E7E-0E68616DCC7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pPr>
              <a:defRPr/>
            </a:pPr>
            <a:r>
              <a:rPr lang="en-US" altLang="en-US"/>
              <a:t>USCOTS 2025</a:t>
            </a:r>
          </a:p>
        </p:txBody>
      </p:sp>
      <p:sp>
        <p:nvSpPr>
          <p:cNvPr id="15366" name="Rectangle 6">
            <a:extLst>
              <a:ext uri="{FF2B5EF4-FFF2-40B4-BE49-F238E27FC236}">
                <a16:creationId xmlns:a16="http://schemas.microsoft.com/office/drawing/2014/main" id="{37A10026-9E4D-A96F-1B45-051CA90CF1E3}"/>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a:defRPr/>
            </a:pPr>
            <a:fld id="{2A9C0BCD-12AF-4EBB-8991-758D43904242}" type="slidenum">
              <a:rPr lang="en-US" altLang="en-US"/>
              <a:pPr>
                <a:defRPr/>
              </a:pPr>
              <a:t>‹#›</a:t>
            </a:fld>
            <a:endParaRPr lang="en-US" altLang="en-US"/>
          </a:p>
        </p:txBody>
      </p:sp>
      <p:sp>
        <p:nvSpPr>
          <p:cNvPr id="1031" name="Freeform 7">
            <a:extLst>
              <a:ext uri="{FF2B5EF4-FFF2-40B4-BE49-F238E27FC236}">
                <a16:creationId xmlns:a16="http://schemas.microsoft.com/office/drawing/2014/main" id="{3DC99202-2361-C6E3-A1D8-672460146CFC}"/>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a:extLst>
              <a:ext uri="{FF2B5EF4-FFF2-40B4-BE49-F238E27FC236}">
                <a16:creationId xmlns:a16="http://schemas.microsoft.com/office/drawing/2014/main" id="{964979EE-27E0-4A9B-25A8-07B74C285ED6}"/>
              </a:ext>
            </a:extLst>
          </p:cNvPr>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37"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hf hd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9.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0.png"/><Relationship Id="rId4" Type="http://schemas.openxmlformats.org/officeDocument/2006/relationships/hyperlink" Target="https://www.rossmanchance.com/applets/2021/multreg/multreg.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sites.google.com/view/estars-m/home?authuser=0"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rossmanchance.com/applets/2021/test/Dotplot.htm?data=HeightFootHand.txt" TargetMode="Externa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4.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642weather.com/weather/earthquakes-usa.php"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scied.ucar.edu/interactive/make-hurricane"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jotform.com/250908916466164"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srtl.info/"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tinkerplots.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46.png"/><Relationship Id="rId4" Type="http://schemas.openxmlformats.org/officeDocument/2006/relationships/hyperlink" Target="https://iambethchance.shinyapps.io/modeling2/"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rossmanchance.com/applets/2021/multregtest/multregSplit2.html" TargetMode="External"/><Relationship Id="rId2" Type="http://schemas.openxmlformats.org/officeDocument/2006/relationships/hyperlink" Target="https://www.rossmanchance.com/applets/2021/multreg/multreg.html"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50.png"/><Relationship Id="rId2" Type="http://schemas.microsoft.com/office/2007/relationships/media" Target="../media/media1.mp4"/><Relationship Id="rId1" Type="http://schemas.openxmlformats.org/officeDocument/2006/relationships/tags" Target="../tags/tag14.xml"/><Relationship Id="rId6" Type="http://schemas.openxmlformats.org/officeDocument/2006/relationships/image" Target="../media/image49.png"/><Relationship Id="rId5" Type="http://schemas.openxmlformats.org/officeDocument/2006/relationships/hyperlink" Target="https://www.rossmanchance.com/applets/2021/oneprop/OneProp.htm?candy=1" TargetMode="External"/><Relationship Id="rId4"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hyperlink" Target="https://causeweb.org/stub/"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www.amstat.org/docs/default-source/amstat-documents/SDSTeacherBook-highres.pdf"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5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D4DB-EB13-4CF2-D43C-3BE52F17550A}"/>
              </a:ext>
            </a:extLst>
          </p:cNvPr>
          <p:cNvSpPr>
            <a:spLocks noGrp="1"/>
          </p:cNvSpPr>
          <p:nvPr>
            <p:ph type="ctrTitle"/>
          </p:nvPr>
        </p:nvSpPr>
        <p:spPr/>
        <p:txBody>
          <a:bodyPr/>
          <a:lstStyle/>
          <a:p>
            <a:r>
              <a:rPr lang="en-US" dirty="0"/>
              <a:t>Teaching about models:        A unifying topic?</a:t>
            </a:r>
            <a:br>
              <a:rPr lang="en-US" b="1" dirty="0"/>
            </a:br>
            <a:endParaRPr lang="en-US" dirty="0"/>
          </a:p>
        </p:txBody>
      </p:sp>
      <p:sp>
        <p:nvSpPr>
          <p:cNvPr id="3" name="Subtitle 2">
            <a:extLst>
              <a:ext uri="{FF2B5EF4-FFF2-40B4-BE49-F238E27FC236}">
                <a16:creationId xmlns:a16="http://schemas.microsoft.com/office/drawing/2014/main" id="{55E9C270-086F-3206-AAED-91B70C716074}"/>
              </a:ext>
            </a:extLst>
          </p:cNvPr>
          <p:cNvSpPr>
            <a:spLocks noGrp="1"/>
          </p:cNvSpPr>
          <p:nvPr>
            <p:ph type="subTitle" idx="1"/>
          </p:nvPr>
        </p:nvSpPr>
        <p:spPr>
          <a:xfrm>
            <a:off x="1600200" y="3962400"/>
            <a:ext cx="6934200" cy="1752600"/>
          </a:xfrm>
        </p:spPr>
        <p:txBody>
          <a:bodyPr/>
          <a:lstStyle/>
          <a:p>
            <a:r>
              <a:rPr lang="en-US" dirty="0"/>
              <a:t>Beth Chance, with Visruth Srimath Kandali</a:t>
            </a:r>
          </a:p>
          <a:p>
            <a:r>
              <a:rPr lang="en-US" dirty="0"/>
              <a:t>Cal Poly – San Luis Obispo</a:t>
            </a:r>
          </a:p>
          <a:p>
            <a:r>
              <a:rPr lang="en-US" dirty="0"/>
              <a:t>bchance@calpoly.edu</a:t>
            </a:r>
          </a:p>
        </p:txBody>
      </p:sp>
    </p:spTree>
    <p:extLst>
      <p:ext uri="{BB962C8B-B14F-4D97-AF65-F5344CB8AC3E}">
        <p14:creationId xmlns:p14="http://schemas.microsoft.com/office/powerpoint/2010/main" val="281419586"/>
      </p:ext>
    </p:extLst>
  </p:cSld>
  <p:clrMapOvr>
    <a:masterClrMapping/>
  </p:clrMapOvr>
  <mc:AlternateContent xmlns:mc="http://schemas.openxmlformats.org/markup-compatibility/2006" xmlns:p14="http://schemas.microsoft.com/office/powerpoint/2010/main">
    <mc:Choice Requires="p14">
      <p:transition spd="slow" p14:dur="2000" advTm="5146"/>
    </mc:Choice>
    <mc:Fallback xmlns="">
      <p:transition spd="slow" advTm="514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AEA7-B6CB-72D7-C5AB-1C9E30A599F6}"/>
              </a:ext>
            </a:extLst>
          </p:cNvPr>
          <p:cNvSpPr>
            <a:spLocks noGrp="1"/>
          </p:cNvSpPr>
          <p:nvPr>
            <p:ph type="title"/>
          </p:nvPr>
        </p:nvSpPr>
        <p:spPr/>
        <p:txBody>
          <a:bodyPr/>
          <a:lstStyle/>
          <a:p>
            <a:r>
              <a:rPr lang="en-US" dirty="0"/>
              <a:t>Ch. 1: Chance Models</a:t>
            </a:r>
          </a:p>
        </p:txBody>
      </p:sp>
      <p:sp>
        <p:nvSpPr>
          <p:cNvPr id="3" name="Content Placeholder 2">
            <a:extLst>
              <a:ext uri="{FF2B5EF4-FFF2-40B4-BE49-F238E27FC236}">
                <a16:creationId xmlns:a16="http://schemas.microsoft.com/office/drawing/2014/main" id="{0E1AC0D3-66B3-C385-5335-1975B0E6BE66}"/>
              </a:ext>
            </a:extLst>
          </p:cNvPr>
          <p:cNvSpPr>
            <a:spLocks noGrp="1"/>
          </p:cNvSpPr>
          <p:nvPr>
            <p:ph idx="1"/>
          </p:nvPr>
        </p:nvSpPr>
        <p:spPr/>
        <p:txBody>
          <a:bodyPr/>
          <a:lstStyle/>
          <a:p>
            <a:r>
              <a:rPr lang="en-US" dirty="0"/>
              <a:t>Can Dogs Smell Covid</a:t>
            </a:r>
          </a:p>
        </p:txBody>
      </p:sp>
      <p:sp>
        <p:nvSpPr>
          <p:cNvPr id="4" name="Footer Placeholder 3">
            <a:extLst>
              <a:ext uri="{FF2B5EF4-FFF2-40B4-BE49-F238E27FC236}">
                <a16:creationId xmlns:a16="http://schemas.microsoft.com/office/drawing/2014/main" id="{8DD1BF4A-BA04-1004-2C3C-3B12EE079D78}"/>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7D840B86-E37F-8AEF-0547-3837323D5F42}"/>
              </a:ext>
            </a:extLst>
          </p:cNvPr>
          <p:cNvSpPr>
            <a:spLocks noGrp="1"/>
          </p:cNvSpPr>
          <p:nvPr>
            <p:ph type="sldNum" sz="quarter" idx="12"/>
          </p:nvPr>
        </p:nvSpPr>
        <p:spPr/>
        <p:txBody>
          <a:bodyPr/>
          <a:lstStyle/>
          <a:p>
            <a:pPr>
              <a:defRPr/>
            </a:pPr>
            <a:fld id="{9646F492-ABCC-416B-B742-C3A9F81D232D}" type="slidenum">
              <a:rPr lang="en-US" altLang="en-US" smtClean="0"/>
              <a:pPr>
                <a:defRPr/>
              </a:pPr>
              <a:t>10</a:t>
            </a:fld>
            <a:endParaRPr lang="en-US" altLang="en-US"/>
          </a:p>
        </p:txBody>
      </p:sp>
      <p:pic>
        <p:nvPicPr>
          <p:cNvPr id="2050" name="Picture 2" descr="marine">
            <a:extLst>
              <a:ext uri="{FF2B5EF4-FFF2-40B4-BE49-F238E27FC236}">
                <a16:creationId xmlns:a16="http://schemas.microsoft.com/office/drawing/2014/main" id="{22D7A6D1-D536-0836-8C50-3CC1F5325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208" y="573882"/>
            <a:ext cx="253365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B8A2F3E-745D-0AFE-03FB-39F8B614AA86}"/>
              </a:ext>
            </a:extLst>
          </p:cNvPr>
          <p:cNvPicPr>
            <a:picLocks noChangeAspect="1"/>
          </p:cNvPicPr>
          <p:nvPr/>
        </p:nvPicPr>
        <p:blipFill>
          <a:blip r:embed="rId5"/>
          <a:stretch>
            <a:fillRect/>
          </a:stretch>
        </p:blipFill>
        <p:spPr>
          <a:xfrm>
            <a:off x="685800" y="2895600"/>
            <a:ext cx="7669309" cy="2209800"/>
          </a:xfrm>
          <a:prstGeom prst="rect">
            <a:avLst/>
          </a:prstGeom>
        </p:spPr>
      </p:pic>
      <p:sp>
        <p:nvSpPr>
          <p:cNvPr id="6" name="TextBox 5">
            <a:extLst>
              <a:ext uri="{FF2B5EF4-FFF2-40B4-BE49-F238E27FC236}">
                <a16:creationId xmlns:a16="http://schemas.microsoft.com/office/drawing/2014/main" id="{D86235EF-7939-F627-54BE-AFA6224CD7CD}"/>
              </a:ext>
            </a:extLst>
          </p:cNvPr>
          <p:cNvSpPr txBox="1"/>
          <p:nvPr/>
        </p:nvSpPr>
        <p:spPr>
          <a:xfrm>
            <a:off x="6096000" y="3124200"/>
            <a:ext cx="2209800" cy="2133600"/>
          </a:xfrm>
          <a:prstGeom prst="rect">
            <a:avLst/>
          </a:prstGeom>
          <a:solidFill>
            <a:schemeClr val="bg1"/>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DC5FE476-897D-982D-C72A-9A81B05BAE95}"/>
              </a:ext>
            </a:extLst>
          </p:cNvPr>
          <p:cNvPicPr>
            <a:picLocks noChangeAspect="1"/>
          </p:cNvPicPr>
          <p:nvPr/>
        </p:nvPicPr>
        <p:blipFill>
          <a:blip r:embed="rId6"/>
          <a:stretch>
            <a:fillRect/>
          </a:stretch>
        </p:blipFill>
        <p:spPr>
          <a:xfrm>
            <a:off x="1752600" y="2141533"/>
            <a:ext cx="1952639" cy="695330"/>
          </a:xfrm>
          <a:prstGeom prst="rect">
            <a:avLst/>
          </a:prstGeom>
        </p:spPr>
      </p:pic>
    </p:spTree>
    <p:custDataLst>
      <p:tags r:id="rId1"/>
    </p:custDataLst>
    <p:extLst>
      <p:ext uri="{BB962C8B-B14F-4D97-AF65-F5344CB8AC3E}">
        <p14:creationId xmlns:p14="http://schemas.microsoft.com/office/powerpoint/2010/main" val="3041939874"/>
      </p:ext>
    </p:extLst>
  </p:cSld>
  <p:clrMapOvr>
    <a:masterClrMapping/>
  </p:clrMapOvr>
  <mc:AlternateContent xmlns:mc="http://schemas.openxmlformats.org/markup-compatibility/2006" xmlns:p14="http://schemas.microsoft.com/office/powerpoint/2010/main">
    <mc:Choice Requires="p14">
      <p:transition spd="slow" p14:dur="2000" advTm="16366"/>
    </mc:Choice>
    <mc:Fallback xmlns="">
      <p:transition spd="slow" advTm="16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D7EA-E9F0-B24C-A8FB-8245A3853965}"/>
              </a:ext>
            </a:extLst>
          </p:cNvPr>
          <p:cNvSpPr>
            <a:spLocks noGrp="1"/>
          </p:cNvSpPr>
          <p:nvPr>
            <p:ph type="title"/>
          </p:nvPr>
        </p:nvSpPr>
        <p:spPr/>
        <p:txBody>
          <a:bodyPr/>
          <a:lstStyle/>
          <a:p>
            <a:r>
              <a:rPr lang="en-US" i="1" dirty="0"/>
              <a:t>CATALST Curriculum</a:t>
            </a:r>
            <a:br>
              <a:rPr lang="en-US" i="1" dirty="0"/>
            </a:br>
            <a:endParaRPr lang="en-US" dirty="0"/>
          </a:p>
        </p:txBody>
      </p:sp>
      <p:sp>
        <p:nvSpPr>
          <p:cNvPr id="3" name="Content Placeholder 2">
            <a:extLst>
              <a:ext uri="{FF2B5EF4-FFF2-40B4-BE49-F238E27FC236}">
                <a16:creationId xmlns:a16="http://schemas.microsoft.com/office/drawing/2014/main" id="{23EDF5B0-DEA6-B1FF-474C-AF6BBA3C36C3}"/>
              </a:ext>
            </a:extLst>
          </p:cNvPr>
          <p:cNvSpPr>
            <a:spLocks noGrp="1"/>
          </p:cNvSpPr>
          <p:nvPr>
            <p:ph idx="1"/>
          </p:nvPr>
        </p:nvSpPr>
        <p:spPr/>
        <p:txBody>
          <a:bodyPr/>
          <a:lstStyle/>
          <a:p>
            <a:endParaRPr lang="en-US" i="1" dirty="0"/>
          </a:p>
        </p:txBody>
      </p:sp>
      <p:sp>
        <p:nvSpPr>
          <p:cNvPr id="4" name="Footer Placeholder 3">
            <a:extLst>
              <a:ext uri="{FF2B5EF4-FFF2-40B4-BE49-F238E27FC236}">
                <a16:creationId xmlns:a16="http://schemas.microsoft.com/office/drawing/2014/main" id="{544ADCB4-998C-4773-735E-B0E93EB9BE44}"/>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BA8F1E20-4B51-4DA4-0604-D465190F00B4}"/>
              </a:ext>
            </a:extLst>
          </p:cNvPr>
          <p:cNvSpPr>
            <a:spLocks noGrp="1"/>
          </p:cNvSpPr>
          <p:nvPr>
            <p:ph type="sldNum" sz="quarter" idx="12"/>
          </p:nvPr>
        </p:nvSpPr>
        <p:spPr/>
        <p:txBody>
          <a:bodyPr/>
          <a:lstStyle/>
          <a:p>
            <a:pPr>
              <a:defRPr/>
            </a:pPr>
            <a:fld id="{9646F492-ABCC-416B-B742-C3A9F81D232D}" type="slidenum">
              <a:rPr lang="en-US" altLang="en-US" smtClean="0"/>
              <a:pPr>
                <a:defRPr/>
              </a:pPr>
              <a:t>11</a:t>
            </a:fld>
            <a:endParaRPr lang="en-US" altLang="en-US"/>
          </a:p>
        </p:txBody>
      </p:sp>
      <p:pic>
        <p:nvPicPr>
          <p:cNvPr id="6" name="Picture 5" descr="A diagram of a model&#10;&#10;AI-generated content may be incorrect.">
            <a:extLst>
              <a:ext uri="{FF2B5EF4-FFF2-40B4-BE49-F238E27FC236}">
                <a16:creationId xmlns:a16="http://schemas.microsoft.com/office/drawing/2014/main" id="{FF5F2A46-474F-625B-D496-36A1BC076DC4}"/>
              </a:ext>
            </a:extLst>
          </p:cNvPr>
          <p:cNvPicPr>
            <a:picLocks noChangeAspect="1"/>
          </p:cNvPicPr>
          <p:nvPr/>
        </p:nvPicPr>
        <p:blipFill>
          <a:blip r:embed="rId2"/>
          <a:stretch>
            <a:fillRect/>
          </a:stretch>
        </p:blipFill>
        <p:spPr>
          <a:xfrm>
            <a:off x="762000" y="1143000"/>
            <a:ext cx="7428541" cy="4821792"/>
          </a:xfrm>
          <a:prstGeom prst="rect">
            <a:avLst/>
          </a:prstGeom>
        </p:spPr>
      </p:pic>
    </p:spTree>
    <p:extLst>
      <p:ext uri="{BB962C8B-B14F-4D97-AF65-F5344CB8AC3E}">
        <p14:creationId xmlns:p14="http://schemas.microsoft.com/office/powerpoint/2010/main" val="3809182795"/>
      </p:ext>
    </p:extLst>
  </p:cSld>
  <p:clrMapOvr>
    <a:masterClrMapping/>
  </p:clrMapOvr>
  <mc:AlternateContent xmlns:mc="http://schemas.openxmlformats.org/markup-compatibility/2006" xmlns:p14="http://schemas.microsoft.com/office/powerpoint/2010/main">
    <mc:Choice Requires="p14">
      <p:transition spd="slow" p14:dur="2000" advTm="15850"/>
    </mc:Choice>
    <mc:Fallback xmlns="">
      <p:transition spd="slow" advTm="1585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E7467-2F7C-FCEE-8FF3-D11BB22351CF}"/>
              </a:ext>
            </a:extLst>
          </p:cNvPr>
          <p:cNvSpPr>
            <a:spLocks noGrp="1"/>
          </p:cNvSpPr>
          <p:nvPr>
            <p:ph type="title"/>
          </p:nvPr>
        </p:nvSpPr>
        <p:spPr/>
        <p:txBody>
          <a:bodyPr/>
          <a:lstStyle/>
          <a:p>
            <a:r>
              <a:rPr lang="en-US" dirty="0"/>
              <a:t>Evidence of improvements in student understanding</a:t>
            </a:r>
          </a:p>
        </p:txBody>
      </p:sp>
      <p:sp>
        <p:nvSpPr>
          <p:cNvPr id="3" name="Content Placeholder 2">
            <a:extLst>
              <a:ext uri="{FF2B5EF4-FFF2-40B4-BE49-F238E27FC236}">
                <a16:creationId xmlns:a16="http://schemas.microsoft.com/office/drawing/2014/main" id="{59646B3A-552F-8875-550C-483CD8D681CA}"/>
              </a:ext>
            </a:extLst>
          </p:cNvPr>
          <p:cNvSpPr>
            <a:spLocks noGrp="1"/>
          </p:cNvSpPr>
          <p:nvPr>
            <p:ph idx="1"/>
          </p:nvPr>
        </p:nvSpPr>
        <p:spPr>
          <a:xfrm>
            <a:off x="457200" y="1793875"/>
            <a:ext cx="8229600" cy="4530725"/>
          </a:xfrm>
        </p:spPr>
        <p:txBody>
          <a:bodyPr>
            <a:normAutofit fontScale="85000" lnSpcReduction="10000"/>
          </a:bodyPr>
          <a:lstStyle/>
          <a:p>
            <a:r>
              <a:rPr lang="en-US" dirty="0"/>
              <a:t>Do I want a large or small p-value?</a:t>
            </a:r>
          </a:p>
          <a:p>
            <a:r>
              <a:rPr lang="en-US" dirty="0"/>
              <a:t>Ability to ask “Step 6” questions</a:t>
            </a:r>
          </a:p>
          <a:p>
            <a:pPr lvl="1"/>
            <a:r>
              <a:rPr lang="en-US" dirty="0"/>
              <a:t>What I'd do differently next time is include more types of students and try</a:t>
            </a:r>
            <a:r>
              <a:rPr lang="en-US" dirty="0">
                <a:solidFill>
                  <a:srgbClr val="0070C0"/>
                </a:solidFill>
              </a:rPr>
              <a:t> different music styles</a:t>
            </a:r>
            <a:r>
              <a:rPr lang="en-US" dirty="0"/>
              <a:t>. Also I'd test people on more than one day to get more accurate results.</a:t>
            </a:r>
            <a:br>
              <a:rPr lang="en-US" dirty="0"/>
            </a:br>
            <a:r>
              <a:rPr lang="en-US" dirty="0"/>
              <a:t>For further research next time, I could look at which kinds of music help people focus the best.</a:t>
            </a:r>
          </a:p>
          <a:p>
            <a:pPr lvl="1"/>
            <a:r>
              <a:rPr lang="en-US" dirty="0"/>
              <a:t>The </a:t>
            </a:r>
            <a:r>
              <a:rPr lang="en-US" dirty="0">
                <a:solidFill>
                  <a:srgbClr val="0070C0"/>
                </a:solidFill>
              </a:rPr>
              <a:t>familiarity the participants have with the music</a:t>
            </a:r>
            <a:r>
              <a:rPr lang="en-US" dirty="0"/>
              <a:t> could also be a factor, along with the type of music (classical vs pop).</a:t>
            </a:r>
          </a:p>
          <a:p>
            <a:pPr lvl="1"/>
            <a:r>
              <a:rPr lang="en-US" dirty="0"/>
              <a:t>…make sure this group of people is </a:t>
            </a:r>
            <a:r>
              <a:rPr lang="en-US" dirty="0">
                <a:solidFill>
                  <a:srgbClr val="0070C0"/>
                </a:solidFill>
              </a:rPr>
              <a:t>randomly chosen</a:t>
            </a:r>
            <a:r>
              <a:rPr lang="en-US" dirty="0"/>
              <a:t>, this would allow me to generalize my results to a larger group.</a:t>
            </a:r>
          </a:p>
          <a:p>
            <a:endParaRPr lang="en-US" dirty="0"/>
          </a:p>
        </p:txBody>
      </p:sp>
      <p:sp>
        <p:nvSpPr>
          <p:cNvPr id="4" name="Footer Placeholder 3">
            <a:extLst>
              <a:ext uri="{FF2B5EF4-FFF2-40B4-BE49-F238E27FC236}">
                <a16:creationId xmlns:a16="http://schemas.microsoft.com/office/drawing/2014/main" id="{9891DB3B-5F32-1AA4-935C-6F2C55A2884C}"/>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817E9D5C-07D5-73C2-7CB9-A1D872AE8A8E}"/>
              </a:ext>
            </a:extLst>
          </p:cNvPr>
          <p:cNvSpPr>
            <a:spLocks noGrp="1"/>
          </p:cNvSpPr>
          <p:nvPr>
            <p:ph type="sldNum" sz="quarter" idx="12"/>
          </p:nvPr>
        </p:nvSpPr>
        <p:spPr/>
        <p:txBody>
          <a:bodyPr/>
          <a:lstStyle/>
          <a:p>
            <a:pPr>
              <a:defRPr/>
            </a:pPr>
            <a:fld id="{9646F492-ABCC-416B-B742-C3A9F81D232D}" type="slidenum">
              <a:rPr lang="en-US" altLang="en-US" smtClean="0"/>
              <a:pPr>
                <a:defRPr/>
              </a:pPr>
              <a:t>12</a:t>
            </a:fld>
            <a:endParaRPr lang="en-US" altLang="en-US"/>
          </a:p>
        </p:txBody>
      </p:sp>
      <p:sp>
        <p:nvSpPr>
          <p:cNvPr id="6" name="TextBox 5">
            <a:extLst>
              <a:ext uri="{FF2B5EF4-FFF2-40B4-BE49-F238E27FC236}">
                <a16:creationId xmlns:a16="http://schemas.microsoft.com/office/drawing/2014/main" id="{13000D37-0E33-2672-21D7-60B70D67DEFF}"/>
              </a:ext>
            </a:extLst>
          </p:cNvPr>
          <p:cNvSpPr txBox="1"/>
          <p:nvPr/>
        </p:nvSpPr>
        <p:spPr>
          <a:xfrm>
            <a:off x="6324600" y="1239877"/>
            <a:ext cx="2362200" cy="1107996"/>
          </a:xfrm>
          <a:prstGeom prst="rect">
            <a:avLst/>
          </a:prstGeom>
          <a:noFill/>
        </p:spPr>
        <p:txBody>
          <a:bodyPr wrap="square" rtlCol="0">
            <a:spAutoFit/>
          </a:bodyPr>
          <a:lstStyle/>
          <a:p>
            <a:r>
              <a:rPr lang="en-US" sz="2200" dirty="0">
                <a:solidFill>
                  <a:srgbClr val="0070C0"/>
                </a:solidFill>
              </a:rPr>
              <a:t>Can listening to music improve typing speed?</a:t>
            </a:r>
          </a:p>
        </p:txBody>
      </p:sp>
    </p:spTree>
    <p:custDataLst>
      <p:tags r:id="rId1"/>
    </p:custDataLst>
    <p:extLst>
      <p:ext uri="{BB962C8B-B14F-4D97-AF65-F5344CB8AC3E}">
        <p14:creationId xmlns:p14="http://schemas.microsoft.com/office/powerpoint/2010/main" val="2872549916"/>
      </p:ext>
    </p:extLst>
  </p:cSld>
  <p:clrMapOvr>
    <a:masterClrMapping/>
  </p:clrMapOvr>
  <mc:AlternateContent xmlns:mc="http://schemas.openxmlformats.org/markup-compatibility/2006" xmlns:p14="http://schemas.microsoft.com/office/powerpoint/2010/main">
    <mc:Choice Requires="p14">
      <p:transition spd="slow" p14:dur="2000" advTm="36772"/>
    </mc:Choice>
    <mc:Fallback xmlns="">
      <p:transition spd="slow" advTm="367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4617-1ED3-EF1B-2552-F8146F56B8B2}"/>
              </a:ext>
            </a:extLst>
          </p:cNvPr>
          <p:cNvSpPr>
            <a:spLocks noGrp="1"/>
          </p:cNvSpPr>
          <p:nvPr>
            <p:ph type="title"/>
          </p:nvPr>
        </p:nvSpPr>
        <p:spPr/>
        <p:txBody>
          <a:bodyPr/>
          <a:lstStyle/>
          <a:p>
            <a:r>
              <a:rPr lang="en-US" dirty="0"/>
              <a:t>Evidence of improvements in student understanding</a:t>
            </a:r>
          </a:p>
        </p:txBody>
      </p:sp>
      <p:sp>
        <p:nvSpPr>
          <p:cNvPr id="3" name="Content Placeholder 2">
            <a:extLst>
              <a:ext uri="{FF2B5EF4-FFF2-40B4-BE49-F238E27FC236}">
                <a16:creationId xmlns:a16="http://schemas.microsoft.com/office/drawing/2014/main" id="{BAC10760-178E-CB11-FAC1-A5C0B7B7AF67}"/>
              </a:ext>
            </a:extLst>
          </p:cNvPr>
          <p:cNvSpPr>
            <a:spLocks noGrp="1"/>
          </p:cNvSpPr>
          <p:nvPr>
            <p:ph idx="1"/>
          </p:nvPr>
        </p:nvSpPr>
        <p:spPr>
          <a:xfrm>
            <a:off x="457200" y="1717675"/>
            <a:ext cx="8229600" cy="4530725"/>
          </a:xfrm>
        </p:spPr>
        <p:txBody>
          <a:bodyPr>
            <a:normAutofit fontScale="77500" lnSpcReduction="20000"/>
          </a:bodyPr>
          <a:lstStyle/>
          <a:p>
            <a:pPr marL="0" indent="0">
              <a:buNone/>
            </a:pPr>
            <a:r>
              <a:rPr lang="en-US" b="1" dirty="0"/>
              <a:t>12) </a:t>
            </a:r>
            <a:r>
              <a:rPr lang="en-US" dirty="0"/>
              <a:t>A recent research study </a:t>
            </a:r>
            <a:r>
              <a:rPr lang="en-US" dirty="0">
                <a:solidFill>
                  <a:srgbClr val="0070C0"/>
                </a:solidFill>
              </a:rPr>
              <a:t>randomly divided</a:t>
            </a:r>
            <a:r>
              <a:rPr lang="en-US" dirty="0"/>
              <a:t> participants into groups who were given different levels of Vitamin E to take daily. One group received only a placebo pill. The research study followed the participants for eight years to see how many developed a particular type of cancer during that time period. Which of the following responses gives the best explanation as to the </a:t>
            </a:r>
            <a:r>
              <a:rPr lang="en-US" dirty="0">
                <a:solidFill>
                  <a:srgbClr val="0070C0"/>
                </a:solidFill>
              </a:rPr>
              <a:t>purpose of randomization </a:t>
            </a:r>
            <a:r>
              <a:rPr lang="en-US" dirty="0"/>
              <a:t>in this study? </a:t>
            </a:r>
          </a:p>
          <a:p>
            <a:pPr marL="0" indent="0">
              <a:buNone/>
            </a:pPr>
            <a:r>
              <a:rPr lang="en-US" dirty="0"/>
              <a:t>(a) To increase the accuracy of the research results. </a:t>
            </a:r>
          </a:p>
          <a:p>
            <a:pPr marL="0" indent="0">
              <a:buNone/>
            </a:pPr>
            <a:r>
              <a:rPr lang="en-US" dirty="0"/>
              <a:t>(b) To ensure that all potential cancer patients had an equal chance of being selected for the study. </a:t>
            </a:r>
          </a:p>
          <a:p>
            <a:pPr marL="0" indent="0">
              <a:buNone/>
            </a:pPr>
            <a:r>
              <a:rPr lang="en-US" dirty="0"/>
              <a:t>(c) To reduce the amount of sampling error. </a:t>
            </a:r>
          </a:p>
          <a:p>
            <a:pPr marL="0" indent="0">
              <a:buNone/>
            </a:pPr>
            <a:r>
              <a:rPr lang="en-US" dirty="0"/>
              <a:t>(d) To produce treatment groups with similar characteristics. </a:t>
            </a:r>
          </a:p>
          <a:p>
            <a:pPr marL="0" indent="0">
              <a:buNone/>
            </a:pPr>
            <a:r>
              <a:rPr lang="en-US" dirty="0"/>
              <a:t>(e) To prevent skewness in the results. </a:t>
            </a:r>
          </a:p>
          <a:p>
            <a:pPr marL="0" indent="0">
              <a:buNone/>
            </a:pPr>
            <a:endParaRPr lang="en-US" dirty="0"/>
          </a:p>
        </p:txBody>
      </p:sp>
      <p:sp>
        <p:nvSpPr>
          <p:cNvPr id="4" name="Footer Placeholder 3">
            <a:extLst>
              <a:ext uri="{FF2B5EF4-FFF2-40B4-BE49-F238E27FC236}">
                <a16:creationId xmlns:a16="http://schemas.microsoft.com/office/drawing/2014/main" id="{0EE460A2-45D1-4832-93B4-2688C7BE7C87}"/>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856A622E-6808-1AE4-45EB-F766FE15B972}"/>
              </a:ext>
            </a:extLst>
          </p:cNvPr>
          <p:cNvSpPr>
            <a:spLocks noGrp="1"/>
          </p:cNvSpPr>
          <p:nvPr>
            <p:ph type="sldNum" sz="quarter" idx="12"/>
          </p:nvPr>
        </p:nvSpPr>
        <p:spPr/>
        <p:txBody>
          <a:bodyPr/>
          <a:lstStyle/>
          <a:p>
            <a:pPr>
              <a:defRPr/>
            </a:pPr>
            <a:fld id="{9646F492-ABCC-416B-B742-C3A9F81D232D}" type="slidenum">
              <a:rPr lang="en-US" altLang="en-US" smtClean="0"/>
              <a:pPr>
                <a:defRPr/>
              </a:pPr>
              <a:t>13</a:t>
            </a:fld>
            <a:endParaRPr lang="en-US" altLang="en-US"/>
          </a:p>
        </p:txBody>
      </p:sp>
      <p:sp>
        <p:nvSpPr>
          <p:cNvPr id="6" name="Rectangle: Rounded Corners 5">
            <a:extLst>
              <a:ext uri="{FF2B5EF4-FFF2-40B4-BE49-F238E27FC236}">
                <a16:creationId xmlns:a16="http://schemas.microsoft.com/office/drawing/2014/main" id="{65E8F081-E550-DA87-839B-BCB08B84033B}"/>
              </a:ext>
            </a:extLst>
          </p:cNvPr>
          <p:cNvSpPr/>
          <p:nvPr/>
        </p:nvSpPr>
        <p:spPr>
          <a:xfrm>
            <a:off x="457200" y="5029200"/>
            <a:ext cx="8001000" cy="45720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8999432"/>
      </p:ext>
    </p:extLst>
  </p:cSld>
  <p:clrMapOvr>
    <a:masterClrMapping/>
  </p:clrMapOvr>
  <mc:AlternateContent xmlns:mc="http://schemas.openxmlformats.org/markup-compatibility/2006" xmlns:p14="http://schemas.microsoft.com/office/powerpoint/2010/main">
    <mc:Choice Requires="p14">
      <p:transition spd="slow" p14:dur="2000" advTm="22350"/>
    </mc:Choice>
    <mc:Fallback xmlns="">
      <p:transition spd="slow" advTm="223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FEE56-272C-5E48-8379-E4EB33F2BF56}"/>
              </a:ext>
            </a:extLst>
          </p:cNvPr>
          <p:cNvSpPr>
            <a:spLocks noGrp="1"/>
          </p:cNvSpPr>
          <p:nvPr>
            <p:ph type="title"/>
          </p:nvPr>
        </p:nvSpPr>
        <p:spPr>
          <a:xfrm>
            <a:off x="457200" y="277813"/>
            <a:ext cx="8534400" cy="1139825"/>
          </a:xfrm>
        </p:spPr>
        <p:txBody>
          <a:bodyPr/>
          <a:lstStyle/>
          <a:p>
            <a:r>
              <a:rPr lang="en-US" dirty="0"/>
              <a:t>Extended to 2</a:t>
            </a:r>
            <a:r>
              <a:rPr lang="en-US" baseline="30000" dirty="0"/>
              <a:t>nd</a:t>
            </a:r>
            <a:r>
              <a:rPr lang="en-US" dirty="0"/>
              <a:t> course for non-majors</a:t>
            </a:r>
          </a:p>
        </p:txBody>
      </p:sp>
      <p:sp>
        <p:nvSpPr>
          <p:cNvPr id="3" name="Content Placeholder 2">
            <a:extLst>
              <a:ext uri="{FF2B5EF4-FFF2-40B4-BE49-F238E27FC236}">
                <a16:creationId xmlns:a16="http://schemas.microsoft.com/office/drawing/2014/main" id="{8B95281E-5890-D8EB-6E53-68AC59E79A79}"/>
              </a:ext>
            </a:extLst>
          </p:cNvPr>
          <p:cNvSpPr>
            <a:spLocks noGrp="1"/>
          </p:cNvSpPr>
          <p:nvPr>
            <p:ph idx="1"/>
          </p:nvPr>
        </p:nvSpPr>
        <p:spPr/>
        <p:txBody>
          <a:bodyPr/>
          <a:lstStyle/>
          <a:p>
            <a:r>
              <a:rPr lang="en-US" dirty="0"/>
              <a:t>Leveraging the simulation-based approach</a:t>
            </a:r>
          </a:p>
          <a:p>
            <a:pPr lvl="1"/>
            <a:r>
              <a:rPr lang="en-US" dirty="0"/>
              <a:t>Multiple means – Choice of statistic</a:t>
            </a:r>
          </a:p>
          <a:p>
            <a:pPr lvl="1"/>
            <a:r>
              <a:rPr lang="en-US" dirty="0"/>
              <a:t>Power – “Non null” models</a:t>
            </a:r>
          </a:p>
          <a:p>
            <a:pPr lvl="1"/>
            <a:r>
              <a:rPr lang="en-US" dirty="0"/>
              <a:t>Randomized block designs - Change the simulation to match the study design</a:t>
            </a:r>
          </a:p>
          <a:p>
            <a:pPr marL="671512" lvl="2" indent="0">
              <a:buNone/>
            </a:pPr>
            <a:endParaRPr lang="en-US" dirty="0"/>
          </a:p>
        </p:txBody>
      </p:sp>
      <p:sp>
        <p:nvSpPr>
          <p:cNvPr id="4" name="Footer Placeholder 3">
            <a:extLst>
              <a:ext uri="{FF2B5EF4-FFF2-40B4-BE49-F238E27FC236}">
                <a16:creationId xmlns:a16="http://schemas.microsoft.com/office/drawing/2014/main" id="{C11483C8-F694-21B3-4768-B94D0B175775}"/>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FBA98F86-1346-A3E3-948C-60DC62AA2E55}"/>
              </a:ext>
            </a:extLst>
          </p:cNvPr>
          <p:cNvSpPr>
            <a:spLocks noGrp="1"/>
          </p:cNvSpPr>
          <p:nvPr>
            <p:ph type="sldNum" sz="quarter" idx="12"/>
          </p:nvPr>
        </p:nvSpPr>
        <p:spPr/>
        <p:txBody>
          <a:bodyPr/>
          <a:lstStyle/>
          <a:p>
            <a:pPr>
              <a:defRPr/>
            </a:pPr>
            <a:fld id="{9646F492-ABCC-416B-B742-C3A9F81D232D}" type="slidenum">
              <a:rPr lang="en-US" altLang="en-US" smtClean="0"/>
              <a:pPr>
                <a:defRPr/>
              </a:pPr>
              <a:t>14</a:t>
            </a:fld>
            <a:endParaRPr lang="en-US" altLang="en-US"/>
          </a:p>
        </p:txBody>
      </p:sp>
    </p:spTree>
    <p:extLst>
      <p:ext uri="{BB962C8B-B14F-4D97-AF65-F5344CB8AC3E}">
        <p14:creationId xmlns:p14="http://schemas.microsoft.com/office/powerpoint/2010/main" val="1851797489"/>
      </p:ext>
    </p:extLst>
  </p:cSld>
  <p:clrMapOvr>
    <a:masterClrMapping/>
  </p:clrMapOvr>
  <mc:AlternateContent xmlns:mc="http://schemas.openxmlformats.org/markup-compatibility/2006" xmlns:p14="http://schemas.microsoft.com/office/powerpoint/2010/main">
    <mc:Choice Requires="p14">
      <p:transition spd="slow" p14:dur="2000" advTm="24622"/>
    </mc:Choice>
    <mc:Fallback xmlns="">
      <p:transition spd="slow" advTm="2462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36F25-8BC0-7BE2-30CB-294DCFB48C33}"/>
              </a:ext>
            </a:extLst>
          </p:cNvPr>
          <p:cNvSpPr>
            <a:spLocks noGrp="1"/>
          </p:cNvSpPr>
          <p:nvPr>
            <p:ph type="title"/>
          </p:nvPr>
        </p:nvSpPr>
        <p:spPr>
          <a:xfrm>
            <a:off x="457200" y="277813"/>
            <a:ext cx="8458200" cy="1139825"/>
          </a:xfrm>
        </p:spPr>
        <p:txBody>
          <a:bodyPr/>
          <a:lstStyle/>
          <a:p>
            <a:r>
              <a:rPr lang="en-US" dirty="0"/>
              <a:t>Expansion to 2</a:t>
            </a:r>
            <a:r>
              <a:rPr lang="en-US" baseline="30000" dirty="0"/>
              <a:t>nd</a:t>
            </a:r>
            <a:r>
              <a:rPr lang="en-US" dirty="0"/>
              <a:t> course for non-majors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DBCE2A8-36D1-A6A2-32AF-FAC1B7027D59}"/>
                  </a:ext>
                </a:extLst>
              </p:cNvPr>
              <p:cNvSpPr>
                <a:spLocks noGrp="1"/>
              </p:cNvSpPr>
              <p:nvPr>
                <p:ph idx="1"/>
              </p:nvPr>
            </p:nvSpPr>
            <p:spPr/>
            <p:txBody>
              <a:bodyPr/>
              <a:lstStyle/>
              <a:p>
                <a:r>
                  <a:rPr lang="en-US" dirty="0"/>
                  <a:t>Sources of Variation Diagram</a:t>
                </a:r>
              </a:p>
              <a:p>
                <a:pPr lvl="1"/>
                <a:r>
                  <a:rPr lang="en-US" sz="2000" dirty="0"/>
                  <a:t>Explained and unexplained variation</a:t>
                </a:r>
              </a:p>
              <a:p>
                <a:r>
                  <a:rPr lang="en-US" dirty="0"/>
                  <a:t>Statistical model </a:t>
                </a:r>
                <a:r>
                  <a:rPr lang="en-US" dirty="0">
                    <a:solidFill>
                      <a:srgbClr val="0070C0"/>
                    </a:solidFill>
                  </a:rPr>
                  <a:t>+</a:t>
                </a:r>
                <a:r>
                  <a:rPr lang="en-US" dirty="0"/>
                  <a:t> ANOVA table (</a:t>
                </a:r>
                <a:r>
                  <a:rPr lang="en-US" dirty="0">
                    <a:hlinkClick r:id="rId4"/>
                  </a:rPr>
                  <a:t>applet</a:t>
                </a:r>
                <a:r>
                  <a:rPr lang="en-US" dirty="0"/>
                  <a:t>)</a:t>
                </a:r>
              </a:p>
              <a:p>
                <a:r>
                  <a:rPr lang="en-US" dirty="0"/>
                  <a:t>Multivariable thinking</a:t>
                </a:r>
              </a:p>
              <a:p>
                <a:r>
                  <a:rPr lang="en-US" i="1" dirty="0"/>
                  <a:t>R</a:t>
                </a:r>
                <a:r>
                  <a:rPr lang="en-US" baseline="30000" dirty="0"/>
                  <a:t>2 </a:t>
                </a:r>
                <a:r>
                  <a:rPr lang="en-US" dirty="0"/>
                  <a:t>= </a:t>
                </a:r>
                <a:r>
                  <a:rPr lang="en-US" dirty="0" err="1"/>
                  <a:t>SSModel</a:t>
                </a:r>
                <a:r>
                  <a:rPr lang="en-US" dirty="0"/>
                  <a:t> / </a:t>
                </a:r>
                <a:r>
                  <a:rPr lang="en-US" dirty="0" err="1"/>
                  <a:t>SSTotal</a:t>
                </a:r>
                <a:endParaRPr lang="en-US" dirty="0"/>
              </a:p>
              <a:p>
                <a:pPr marL="344487" lvl="1" indent="0">
                  <a:buNone/>
                </a:pPr>
                <a:r>
                  <a:rPr lang="en-US" i="1" dirty="0"/>
                  <a:t>			 F</a:t>
                </a:r>
                <a:r>
                  <a:rPr lang="en-US" dirty="0"/>
                  <a:t> = </a:t>
                </a:r>
                <a14:m>
                  <m:oMath xmlns:m="http://schemas.openxmlformats.org/officeDocument/2006/math">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−2)</m:t>
                            </m:r>
                            <m:r>
                              <a:rPr lang="en-US" b="0" i="1" smtClean="0">
                                <a:latin typeface="Cambria Math" panose="02040503050406030204" pitchFamily="18" charset="0"/>
                              </a:rPr>
                              <m:t>𝑅</m:t>
                            </m:r>
                          </m:e>
                          <m:sup>
                            <m:r>
                              <a:rPr lang="en-US" b="0" i="1" smtClean="0">
                                <a:latin typeface="Cambria Math" panose="02040503050406030204" pitchFamily="18" charset="0"/>
                              </a:rPr>
                              <m:t>2</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 (1−</m:t>
                            </m:r>
                            <m:r>
                              <a:rPr lang="en-US" b="0" i="1" smtClean="0">
                                <a:latin typeface="Cambria Math" panose="02040503050406030204" pitchFamily="18" charset="0"/>
                              </a:rPr>
                              <m:t>𝑅</m:t>
                            </m:r>
                          </m:e>
                          <m:sup>
                            <m:r>
                              <a:rPr lang="en-US" b="0" i="1" smtClean="0">
                                <a:latin typeface="Cambria Math" panose="02040503050406030204" pitchFamily="18" charset="0"/>
                              </a:rPr>
                              <m:t>2</m:t>
                            </m:r>
                          </m:sup>
                        </m:sSup>
                        <m:r>
                          <a:rPr lang="en-US" b="0" i="1" smtClean="0">
                            <a:latin typeface="Cambria Math" panose="02040503050406030204" pitchFamily="18" charset="0"/>
                          </a:rPr>
                          <m:t>)</m:t>
                        </m:r>
                      </m:den>
                    </m:f>
                  </m:oMath>
                </a14:m>
                <a:endParaRPr lang="en-US" dirty="0"/>
              </a:p>
            </p:txBody>
          </p:sp>
        </mc:Choice>
        <mc:Fallback xmlns="">
          <p:sp>
            <p:nvSpPr>
              <p:cNvPr id="3" name="Content Placeholder 2">
                <a:extLst>
                  <a:ext uri="{FF2B5EF4-FFF2-40B4-BE49-F238E27FC236}">
                    <a16:creationId xmlns:a16="http://schemas.microsoft.com/office/drawing/2014/main" id="{BDBCE2A8-36D1-A6A2-32AF-FAC1B7027D59}"/>
                  </a:ext>
                </a:extLst>
              </p:cNvPr>
              <p:cNvSpPr>
                <a:spLocks noGrp="1" noRot="1" noChangeAspect="1" noMove="1" noResize="1" noEditPoints="1" noAdjustHandles="1" noChangeArrowheads="1" noChangeShapeType="1" noTextEdit="1"/>
              </p:cNvSpPr>
              <p:nvPr>
                <p:ph idx="1"/>
              </p:nvPr>
            </p:nvSpPr>
            <p:spPr>
              <a:blipFill>
                <a:blip r:embed="rId5"/>
                <a:stretch>
                  <a:fillRect l="-593" t="-1750"/>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B03D8A85-4205-945C-2002-C3F87CB0F485}"/>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7F0EBA79-5FFA-C529-3466-B46AB3E0351B}"/>
              </a:ext>
            </a:extLst>
          </p:cNvPr>
          <p:cNvSpPr>
            <a:spLocks noGrp="1"/>
          </p:cNvSpPr>
          <p:nvPr>
            <p:ph type="sldNum" sz="quarter" idx="12"/>
          </p:nvPr>
        </p:nvSpPr>
        <p:spPr/>
        <p:txBody>
          <a:bodyPr/>
          <a:lstStyle/>
          <a:p>
            <a:pPr>
              <a:defRPr/>
            </a:pPr>
            <a:fld id="{9646F492-ABCC-416B-B742-C3A9F81D232D}" type="slidenum">
              <a:rPr lang="en-US" altLang="en-US" smtClean="0"/>
              <a:pPr>
                <a:defRPr/>
              </a:pPr>
              <a:t>15</a:t>
            </a:fld>
            <a:endParaRPr lang="en-US" altLang="en-US"/>
          </a:p>
        </p:txBody>
      </p:sp>
      <p:pic>
        <p:nvPicPr>
          <p:cNvPr id="7" name="Picture 6">
            <a:extLst>
              <a:ext uri="{FF2B5EF4-FFF2-40B4-BE49-F238E27FC236}">
                <a16:creationId xmlns:a16="http://schemas.microsoft.com/office/drawing/2014/main" id="{A45443C9-4F7F-F52B-C2BE-3A89A438C9B6}"/>
              </a:ext>
            </a:extLst>
          </p:cNvPr>
          <p:cNvPicPr>
            <a:picLocks noChangeAspect="1"/>
          </p:cNvPicPr>
          <p:nvPr/>
        </p:nvPicPr>
        <p:blipFill>
          <a:blip r:embed="rId6"/>
          <a:stretch>
            <a:fillRect/>
          </a:stretch>
        </p:blipFill>
        <p:spPr>
          <a:xfrm>
            <a:off x="4953000" y="3200400"/>
            <a:ext cx="3505200" cy="2866706"/>
          </a:xfrm>
          <a:prstGeom prst="rect">
            <a:avLst/>
          </a:prstGeom>
        </p:spPr>
      </p:pic>
      <p:pic>
        <p:nvPicPr>
          <p:cNvPr id="9" name="Picture 8">
            <a:extLst>
              <a:ext uri="{FF2B5EF4-FFF2-40B4-BE49-F238E27FC236}">
                <a16:creationId xmlns:a16="http://schemas.microsoft.com/office/drawing/2014/main" id="{F93681C9-E9E9-1F16-E38B-DEBAFA8E575A}"/>
              </a:ext>
            </a:extLst>
          </p:cNvPr>
          <p:cNvPicPr>
            <a:picLocks noChangeAspect="1"/>
          </p:cNvPicPr>
          <p:nvPr/>
        </p:nvPicPr>
        <p:blipFill>
          <a:blip r:embed="rId7"/>
          <a:stretch>
            <a:fillRect/>
          </a:stretch>
        </p:blipFill>
        <p:spPr>
          <a:xfrm>
            <a:off x="1025630" y="4191000"/>
            <a:ext cx="1869970" cy="1752608"/>
          </a:xfrm>
          <a:prstGeom prst="rect">
            <a:avLst/>
          </a:prstGeom>
        </p:spPr>
      </p:pic>
      <p:pic>
        <p:nvPicPr>
          <p:cNvPr id="10" name="Picture 9">
            <a:extLst>
              <a:ext uri="{FF2B5EF4-FFF2-40B4-BE49-F238E27FC236}">
                <a16:creationId xmlns:a16="http://schemas.microsoft.com/office/drawing/2014/main" id="{00B7569A-0F35-D20B-C457-EFF43B4A9EA1}"/>
              </a:ext>
            </a:extLst>
          </p:cNvPr>
          <p:cNvPicPr>
            <a:picLocks noChangeAspect="1"/>
          </p:cNvPicPr>
          <p:nvPr/>
        </p:nvPicPr>
        <p:blipFill>
          <a:blip r:embed="rId8"/>
          <a:stretch>
            <a:fillRect/>
          </a:stretch>
        </p:blipFill>
        <p:spPr>
          <a:xfrm>
            <a:off x="6021859" y="1143001"/>
            <a:ext cx="2969697" cy="1371480"/>
          </a:xfrm>
          <a:prstGeom prst="rect">
            <a:avLst/>
          </a:prstGeom>
        </p:spPr>
      </p:pic>
    </p:spTree>
    <p:custDataLst>
      <p:tags r:id="rId1"/>
    </p:custDataLst>
    <p:extLst>
      <p:ext uri="{BB962C8B-B14F-4D97-AF65-F5344CB8AC3E}">
        <p14:creationId xmlns:p14="http://schemas.microsoft.com/office/powerpoint/2010/main" val="3684064632"/>
      </p:ext>
    </p:extLst>
  </p:cSld>
  <p:clrMapOvr>
    <a:masterClrMapping/>
  </p:clrMapOvr>
  <mc:AlternateContent xmlns:mc="http://schemas.openxmlformats.org/markup-compatibility/2006" xmlns:p14="http://schemas.microsoft.com/office/powerpoint/2010/main">
    <mc:Choice Requires="p14">
      <p:transition spd="slow" p14:dur="2000" advTm="52336"/>
    </mc:Choice>
    <mc:Fallback xmlns="">
      <p:transition spd="slow" advTm="52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7C443-0090-2278-D05C-E2DA8092173F}"/>
              </a:ext>
            </a:extLst>
          </p:cNvPr>
          <p:cNvSpPr>
            <a:spLocks noGrp="1"/>
          </p:cNvSpPr>
          <p:nvPr>
            <p:ph type="title"/>
          </p:nvPr>
        </p:nvSpPr>
        <p:spPr/>
        <p:txBody>
          <a:bodyPr/>
          <a:lstStyle/>
          <a:p>
            <a:r>
              <a:rPr lang="en-US" dirty="0"/>
              <a:t>Implications for First Course</a:t>
            </a:r>
          </a:p>
        </p:txBody>
      </p:sp>
      <p:sp>
        <p:nvSpPr>
          <p:cNvPr id="3" name="Content Placeholder 2">
            <a:extLst>
              <a:ext uri="{FF2B5EF4-FFF2-40B4-BE49-F238E27FC236}">
                <a16:creationId xmlns:a16="http://schemas.microsoft.com/office/drawing/2014/main" id="{0D60C049-AC96-9625-7377-FD251821F28D}"/>
              </a:ext>
            </a:extLst>
          </p:cNvPr>
          <p:cNvSpPr>
            <a:spLocks noGrp="1"/>
          </p:cNvSpPr>
          <p:nvPr>
            <p:ph idx="1"/>
          </p:nvPr>
        </p:nvSpPr>
        <p:spPr/>
        <p:txBody>
          <a:bodyPr/>
          <a:lstStyle/>
          <a:p>
            <a:r>
              <a:rPr lang="en-US" dirty="0"/>
              <a:t>Sources of Variation Diagram</a:t>
            </a:r>
          </a:p>
          <a:p>
            <a:r>
              <a:rPr lang="en-US" dirty="0"/>
              <a:t>Explained and unexplained variation (</a:t>
            </a:r>
            <a:r>
              <a:rPr lang="en-US" i="1" dirty="0"/>
              <a:t>R</a:t>
            </a:r>
            <a:r>
              <a:rPr lang="en-US" baseline="30000" dirty="0"/>
              <a:t>2</a:t>
            </a:r>
            <a:r>
              <a:rPr lang="en-US" dirty="0"/>
              <a:t>)</a:t>
            </a:r>
          </a:p>
          <a:p>
            <a:r>
              <a:rPr lang="en-US" dirty="0"/>
              <a:t>Multivariable thinking (coded scatterplots)</a:t>
            </a:r>
          </a:p>
          <a:p>
            <a:endParaRPr lang="en-US" dirty="0"/>
          </a:p>
        </p:txBody>
      </p:sp>
      <p:sp>
        <p:nvSpPr>
          <p:cNvPr id="4" name="Footer Placeholder 3">
            <a:extLst>
              <a:ext uri="{FF2B5EF4-FFF2-40B4-BE49-F238E27FC236}">
                <a16:creationId xmlns:a16="http://schemas.microsoft.com/office/drawing/2014/main" id="{F7C7D5D4-A5C2-4E5B-FBBE-11C1AEB2FFA8}"/>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FB375A85-CE21-3AE5-9C20-3AF002CB2CAF}"/>
              </a:ext>
            </a:extLst>
          </p:cNvPr>
          <p:cNvSpPr>
            <a:spLocks noGrp="1"/>
          </p:cNvSpPr>
          <p:nvPr>
            <p:ph type="sldNum" sz="quarter" idx="12"/>
          </p:nvPr>
        </p:nvSpPr>
        <p:spPr/>
        <p:txBody>
          <a:bodyPr/>
          <a:lstStyle/>
          <a:p>
            <a:pPr>
              <a:defRPr/>
            </a:pPr>
            <a:fld id="{9646F492-ABCC-416B-B742-C3A9F81D232D}" type="slidenum">
              <a:rPr lang="en-US" altLang="en-US" smtClean="0"/>
              <a:pPr>
                <a:defRPr/>
              </a:pPr>
              <a:t>16</a:t>
            </a:fld>
            <a:endParaRPr lang="en-US" altLang="en-US"/>
          </a:p>
        </p:txBody>
      </p:sp>
      <p:pic>
        <p:nvPicPr>
          <p:cNvPr id="7" name="Picture 6">
            <a:extLst>
              <a:ext uri="{FF2B5EF4-FFF2-40B4-BE49-F238E27FC236}">
                <a16:creationId xmlns:a16="http://schemas.microsoft.com/office/drawing/2014/main" id="{C818AFBB-B710-AA13-E439-87DAE0E2D657}"/>
              </a:ext>
            </a:extLst>
          </p:cNvPr>
          <p:cNvPicPr>
            <a:picLocks noChangeAspect="1"/>
          </p:cNvPicPr>
          <p:nvPr/>
        </p:nvPicPr>
        <p:blipFill>
          <a:blip r:embed="rId3"/>
          <a:stretch>
            <a:fillRect/>
          </a:stretch>
        </p:blipFill>
        <p:spPr>
          <a:xfrm>
            <a:off x="2514600" y="3352800"/>
            <a:ext cx="2962297" cy="2647969"/>
          </a:xfrm>
          <a:prstGeom prst="rect">
            <a:avLst/>
          </a:prstGeom>
        </p:spPr>
      </p:pic>
    </p:spTree>
    <p:custDataLst>
      <p:tags r:id="rId1"/>
    </p:custDataLst>
    <p:extLst>
      <p:ext uri="{BB962C8B-B14F-4D97-AF65-F5344CB8AC3E}">
        <p14:creationId xmlns:p14="http://schemas.microsoft.com/office/powerpoint/2010/main" val="3240256590"/>
      </p:ext>
    </p:extLst>
  </p:cSld>
  <p:clrMapOvr>
    <a:masterClrMapping/>
  </p:clrMapOvr>
  <mc:AlternateContent xmlns:mc="http://schemas.openxmlformats.org/markup-compatibility/2006" xmlns:p14="http://schemas.microsoft.com/office/powerpoint/2010/main">
    <mc:Choice Requires="p14">
      <p:transition spd="slow" p14:dur="2000" advTm="23666"/>
    </mc:Choice>
    <mc:Fallback xmlns="">
      <p:transition spd="slow" advTm="23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93D89-9400-1EA8-ADF5-E34B263936D4}"/>
              </a:ext>
            </a:extLst>
          </p:cNvPr>
          <p:cNvSpPr>
            <a:spLocks noGrp="1"/>
          </p:cNvSpPr>
          <p:nvPr>
            <p:ph type="title"/>
          </p:nvPr>
        </p:nvSpPr>
        <p:spPr/>
        <p:txBody>
          <a:bodyPr/>
          <a:lstStyle/>
          <a:p>
            <a:r>
              <a:rPr lang="en-US" dirty="0"/>
              <a:t>Key Ideas</a:t>
            </a:r>
          </a:p>
        </p:txBody>
      </p:sp>
      <p:sp>
        <p:nvSpPr>
          <p:cNvPr id="6" name="Speech Bubble: Rectangle with Corners Rounded 5">
            <a:extLst>
              <a:ext uri="{FF2B5EF4-FFF2-40B4-BE49-F238E27FC236}">
                <a16:creationId xmlns:a16="http://schemas.microsoft.com/office/drawing/2014/main" id="{C625AFB2-3E34-6F39-02A3-306C3F81B805}"/>
              </a:ext>
            </a:extLst>
          </p:cNvPr>
          <p:cNvSpPr/>
          <p:nvPr/>
        </p:nvSpPr>
        <p:spPr>
          <a:xfrm>
            <a:off x="381000" y="4306643"/>
            <a:ext cx="8153400" cy="1447800"/>
          </a:xfrm>
          <a:prstGeom prst="wedgeRoundRectCallout">
            <a:avLst>
              <a:gd name="adj1" fmla="val -4403"/>
              <a:gd name="adj2" fmla="val 63828"/>
              <a:gd name="adj3" fmla="val 16667"/>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E842AEE-155A-DB41-0F12-D81C4E07F01E}"/>
              </a:ext>
            </a:extLst>
          </p:cNvPr>
          <p:cNvSpPr txBox="1"/>
          <p:nvPr/>
        </p:nvSpPr>
        <p:spPr>
          <a:xfrm>
            <a:off x="457200" y="4267200"/>
            <a:ext cx="8077200" cy="2308324"/>
          </a:xfrm>
          <a:prstGeom prst="rect">
            <a:avLst/>
          </a:prstGeom>
          <a:noFill/>
        </p:spPr>
        <p:txBody>
          <a:bodyPr wrap="square" rtlCol="0">
            <a:spAutoFit/>
          </a:bodyPr>
          <a:lstStyle/>
          <a:p>
            <a:r>
              <a:rPr lang="en-US" dirty="0"/>
              <a:t>“Shift in emphasis from how to construct graphs by hand using small data sets to a focus on exploring multivariate data sets and learning how to interrogate and reason from data.”</a:t>
            </a:r>
          </a:p>
          <a:p>
            <a:endParaRPr lang="en-US" dirty="0"/>
          </a:p>
          <a:p>
            <a:endParaRPr lang="en-US" dirty="0"/>
          </a:p>
        </p:txBody>
      </p:sp>
      <p:sp>
        <p:nvSpPr>
          <p:cNvPr id="3" name="Content Placeholder 2">
            <a:extLst>
              <a:ext uri="{FF2B5EF4-FFF2-40B4-BE49-F238E27FC236}">
                <a16:creationId xmlns:a16="http://schemas.microsoft.com/office/drawing/2014/main" id="{64EC5E85-F396-F9A9-9DA3-099CDE094589}"/>
              </a:ext>
            </a:extLst>
          </p:cNvPr>
          <p:cNvSpPr>
            <a:spLocks noGrp="1"/>
          </p:cNvSpPr>
          <p:nvPr>
            <p:ph idx="1"/>
          </p:nvPr>
        </p:nvSpPr>
        <p:spPr>
          <a:xfrm>
            <a:off x="457200" y="1600201"/>
            <a:ext cx="8229600" cy="2819399"/>
          </a:xfrm>
        </p:spPr>
        <p:txBody>
          <a:bodyPr>
            <a:normAutofit fontScale="92500"/>
          </a:bodyPr>
          <a:lstStyle/>
          <a:p>
            <a:r>
              <a:rPr lang="en-US" dirty="0"/>
              <a:t>Statistics education has made great strides in </a:t>
            </a:r>
          </a:p>
          <a:p>
            <a:pPr lvl="1"/>
            <a:r>
              <a:rPr lang="en-US" dirty="0"/>
              <a:t>Focusing on conceptual understanding over recipes</a:t>
            </a:r>
          </a:p>
          <a:p>
            <a:pPr lvl="1"/>
            <a:r>
              <a:rPr lang="en-US" dirty="0"/>
              <a:t>Using real data and genuine research contexts</a:t>
            </a:r>
          </a:p>
          <a:p>
            <a:pPr lvl="1"/>
            <a:r>
              <a:rPr lang="en-US" dirty="0"/>
              <a:t>Using technology to help students explore and gain understanding of key ideas</a:t>
            </a:r>
          </a:p>
          <a:p>
            <a:pPr lvl="1"/>
            <a:r>
              <a:rPr lang="en-US" dirty="0"/>
              <a:t>Assessing what matters</a:t>
            </a:r>
          </a:p>
        </p:txBody>
      </p:sp>
      <p:sp>
        <p:nvSpPr>
          <p:cNvPr id="4" name="Footer Placeholder 3">
            <a:extLst>
              <a:ext uri="{FF2B5EF4-FFF2-40B4-BE49-F238E27FC236}">
                <a16:creationId xmlns:a16="http://schemas.microsoft.com/office/drawing/2014/main" id="{0F934AD4-D29E-0FF5-B921-9B0C92F052D6}"/>
              </a:ext>
            </a:extLst>
          </p:cNvPr>
          <p:cNvSpPr>
            <a:spLocks noGrp="1"/>
          </p:cNvSpPr>
          <p:nvPr>
            <p:ph type="ftr" sz="quarter" idx="11"/>
          </p:nvPr>
        </p:nvSpPr>
        <p:spPr>
          <a:xfrm>
            <a:off x="3124200" y="6135443"/>
            <a:ext cx="2895600" cy="457200"/>
          </a:xfrm>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CA03CFAB-1AC2-4FCA-8219-7D5ABDBB108E}"/>
              </a:ext>
            </a:extLst>
          </p:cNvPr>
          <p:cNvSpPr>
            <a:spLocks noGrp="1"/>
          </p:cNvSpPr>
          <p:nvPr>
            <p:ph type="sldNum" sz="quarter" idx="12"/>
          </p:nvPr>
        </p:nvSpPr>
        <p:spPr>
          <a:xfrm>
            <a:off x="6553200" y="6130681"/>
            <a:ext cx="2133600" cy="457200"/>
          </a:xfrm>
        </p:spPr>
        <p:txBody>
          <a:bodyPr/>
          <a:lstStyle/>
          <a:p>
            <a:pPr>
              <a:defRPr/>
            </a:pPr>
            <a:fld id="{9646F492-ABCC-416B-B742-C3A9F81D232D}" type="slidenum">
              <a:rPr lang="en-US" altLang="en-US" smtClean="0"/>
              <a:pPr>
                <a:defRPr/>
              </a:pPr>
              <a:t>17</a:t>
            </a:fld>
            <a:endParaRPr lang="en-US" altLang="en-US"/>
          </a:p>
        </p:txBody>
      </p:sp>
      <p:sp>
        <p:nvSpPr>
          <p:cNvPr id="10" name="TextBox 9">
            <a:extLst>
              <a:ext uri="{FF2B5EF4-FFF2-40B4-BE49-F238E27FC236}">
                <a16:creationId xmlns:a16="http://schemas.microsoft.com/office/drawing/2014/main" id="{E90EB7D3-CA61-56E0-57EA-9BCEC3E0E645}"/>
              </a:ext>
            </a:extLst>
          </p:cNvPr>
          <p:cNvSpPr txBox="1"/>
          <p:nvPr/>
        </p:nvSpPr>
        <p:spPr>
          <a:xfrm>
            <a:off x="4038600" y="5786735"/>
            <a:ext cx="3248005" cy="461665"/>
          </a:xfrm>
          <a:prstGeom prst="rect">
            <a:avLst/>
          </a:prstGeom>
          <a:solidFill>
            <a:schemeClr val="bg1"/>
          </a:solidFill>
        </p:spPr>
        <p:txBody>
          <a:bodyPr wrap="none" rtlCol="0">
            <a:spAutoFit/>
          </a:bodyPr>
          <a:lstStyle/>
          <a:p>
            <a:r>
              <a:rPr lang="en-US" dirty="0"/>
              <a:t>Pfannkuch et al., 2017</a:t>
            </a:r>
          </a:p>
        </p:txBody>
      </p:sp>
    </p:spTree>
    <p:extLst>
      <p:ext uri="{BB962C8B-B14F-4D97-AF65-F5344CB8AC3E}">
        <p14:creationId xmlns:p14="http://schemas.microsoft.com/office/powerpoint/2010/main" val="3517624795"/>
      </p:ext>
    </p:extLst>
  </p:cSld>
  <p:clrMapOvr>
    <a:masterClrMapping/>
  </p:clrMapOvr>
  <mc:AlternateContent xmlns:mc="http://schemas.openxmlformats.org/markup-compatibility/2006" xmlns:p14="http://schemas.microsoft.com/office/powerpoint/2010/main">
    <mc:Choice Requires="p14">
      <p:transition spd="slow" p14:dur="2000" advTm="40380"/>
    </mc:Choice>
    <mc:Fallback xmlns="">
      <p:transition spd="slow" advTm="403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4" grpId="0"/>
      <p:bldP spid="5"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A5146-F9EB-1D8F-4E33-81DBC9399E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B7BAE5-3CBE-8FF7-9175-D5BF9EF9FEF8}"/>
              </a:ext>
            </a:extLst>
          </p:cNvPr>
          <p:cNvSpPr>
            <a:spLocks noGrp="1"/>
          </p:cNvSpPr>
          <p:nvPr>
            <p:ph type="title"/>
          </p:nvPr>
        </p:nvSpPr>
        <p:spPr/>
        <p:txBody>
          <a:bodyPr/>
          <a:lstStyle/>
          <a:p>
            <a:r>
              <a:rPr lang="en-US" dirty="0"/>
              <a:t>But something still missing?</a:t>
            </a:r>
          </a:p>
        </p:txBody>
      </p:sp>
      <p:sp>
        <p:nvSpPr>
          <p:cNvPr id="3" name="Content Placeholder 2">
            <a:extLst>
              <a:ext uri="{FF2B5EF4-FFF2-40B4-BE49-F238E27FC236}">
                <a16:creationId xmlns:a16="http://schemas.microsoft.com/office/drawing/2014/main" id="{C22F58B8-B29F-24E1-CB3D-4DA8865BAA3E}"/>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52329B24-4798-056D-48F9-728CB450FCF0}"/>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FC3952DC-0F21-81F5-EFB3-AB4D66AA0B0B}"/>
              </a:ext>
            </a:extLst>
          </p:cNvPr>
          <p:cNvSpPr>
            <a:spLocks noGrp="1"/>
          </p:cNvSpPr>
          <p:nvPr>
            <p:ph type="sldNum" sz="quarter" idx="12"/>
          </p:nvPr>
        </p:nvSpPr>
        <p:spPr/>
        <p:txBody>
          <a:bodyPr/>
          <a:lstStyle/>
          <a:p>
            <a:pPr>
              <a:defRPr/>
            </a:pPr>
            <a:fld id="{9646F492-ABCC-416B-B742-C3A9F81D232D}" type="slidenum">
              <a:rPr lang="en-US" altLang="en-US" smtClean="0"/>
              <a:pPr>
                <a:defRPr/>
              </a:pPr>
              <a:t>18</a:t>
            </a:fld>
            <a:endParaRPr lang="en-US" altLang="en-US"/>
          </a:p>
        </p:txBody>
      </p:sp>
      <p:pic>
        <p:nvPicPr>
          <p:cNvPr id="7" name="Picture 6">
            <a:extLst>
              <a:ext uri="{FF2B5EF4-FFF2-40B4-BE49-F238E27FC236}">
                <a16:creationId xmlns:a16="http://schemas.microsoft.com/office/drawing/2014/main" id="{6AE6C649-4213-D140-0540-30E10136BBE5}"/>
              </a:ext>
            </a:extLst>
          </p:cNvPr>
          <p:cNvPicPr>
            <a:picLocks noChangeAspect="1"/>
          </p:cNvPicPr>
          <p:nvPr/>
        </p:nvPicPr>
        <p:blipFill>
          <a:blip r:embed="rId2"/>
          <a:srcRect r="44148"/>
          <a:stretch>
            <a:fillRect/>
          </a:stretch>
        </p:blipFill>
        <p:spPr>
          <a:xfrm>
            <a:off x="990601" y="1676400"/>
            <a:ext cx="3886200" cy="2545885"/>
          </a:xfrm>
          <a:prstGeom prst="rect">
            <a:avLst/>
          </a:prstGeom>
        </p:spPr>
      </p:pic>
      <p:sp>
        <p:nvSpPr>
          <p:cNvPr id="6" name="Rectangle 5">
            <a:extLst>
              <a:ext uri="{FF2B5EF4-FFF2-40B4-BE49-F238E27FC236}">
                <a16:creationId xmlns:a16="http://schemas.microsoft.com/office/drawing/2014/main" id="{23EE0A30-F0E1-8357-B198-72CB1F21075A}"/>
              </a:ext>
            </a:extLst>
          </p:cNvPr>
          <p:cNvSpPr/>
          <p:nvPr/>
        </p:nvSpPr>
        <p:spPr>
          <a:xfrm>
            <a:off x="4876800" y="3124200"/>
            <a:ext cx="2971800"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7747E69-0402-6E4A-7212-07716AD77BF3}"/>
              </a:ext>
            </a:extLst>
          </p:cNvPr>
          <p:cNvSpPr txBox="1"/>
          <p:nvPr/>
        </p:nvSpPr>
        <p:spPr>
          <a:xfrm>
            <a:off x="381000" y="1143000"/>
            <a:ext cx="4648200" cy="461665"/>
          </a:xfrm>
          <a:prstGeom prst="rect">
            <a:avLst/>
          </a:prstGeom>
          <a:noFill/>
        </p:spPr>
        <p:txBody>
          <a:bodyPr wrap="square" rtlCol="0">
            <a:spAutoFit/>
          </a:bodyPr>
          <a:lstStyle/>
          <a:p>
            <a:r>
              <a:rPr lang="en-US" dirty="0"/>
              <a:t>1000 re-randomizations</a:t>
            </a:r>
          </a:p>
        </p:txBody>
      </p:sp>
      <p:pic>
        <p:nvPicPr>
          <p:cNvPr id="9" name="Picture 8" descr="A black text on a white background&#10;&#10;AI-generated content may be incorrect.">
            <a:extLst>
              <a:ext uri="{FF2B5EF4-FFF2-40B4-BE49-F238E27FC236}">
                <a16:creationId xmlns:a16="http://schemas.microsoft.com/office/drawing/2014/main" id="{C3B9869A-81B9-D9FF-F056-EF0E8C2EC023}"/>
              </a:ext>
            </a:extLst>
          </p:cNvPr>
          <p:cNvPicPr>
            <a:picLocks noChangeAspect="1"/>
          </p:cNvPicPr>
          <p:nvPr/>
        </p:nvPicPr>
        <p:blipFill>
          <a:blip r:embed="rId3"/>
          <a:stretch>
            <a:fillRect/>
          </a:stretch>
        </p:blipFill>
        <p:spPr>
          <a:xfrm>
            <a:off x="5181600" y="1143000"/>
            <a:ext cx="2362200" cy="628650"/>
          </a:xfrm>
          <a:prstGeom prst="rect">
            <a:avLst/>
          </a:prstGeom>
        </p:spPr>
      </p:pic>
      <p:sp>
        <p:nvSpPr>
          <p:cNvPr id="10" name="Rectangle: Rounded Corners 9">
            <a:extLst>
              <a:ext uri="{FF2B5EF4-FFF2-40B4-BE49-F238E27FC236}">
                <a16:creationId xmlns:a16="http://schemas.microsoft.com/office/drawing/2014/main" id="{D6B3D0A1-C355-14AB-0571-8CACD3601B0F}"/>
              </a:ext>
            </a:extLst>
          </p:cNvPr>
          <p:cNvSpPr/>
          <p:nvPr/>
        </p:nvSpPr>
        <p:spPr>
          <a:xfrm>
            <a:off x="3962400" y="3581400"/>
            <a:ext cx="914400" cy="533400"/>
          </a:xfrm>
          <a:prstGeom prst="round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280CF56-E5BB-1CBB-6C04-FFAAF28517E0}"/>
              </a:ext>
            </a:extLst>
          </p:cNvPr>
          <p:cNvSpPr txBox="1"/>
          <p:nvPr/>
        </p:nvSpPr>
        <p:spPr>
          <a:xfrm>
            <a:off x="5257800" y="2133600"/>
            <a:ext cx="2767034" cy="461665"/>
          </a:xfrm>
          <a:prstGeom prst="rect">
            <a:avLst/>
          </a:prstGeom>
          <a:noFill/>
        </p:spPr>
        <p:txBody>
          <a:bodyPr wrap="square" rtlCol="0">
            <a:spAutoFit/>
          </a:bodyPr>
          <a:lstStyle/>
          <a:p>
            <a:r>
              <a:rPr lang="en-US" dirty="0">
                <a:solidFill>
                  <a:schemeClr val="accent6"/>
                </a:solidFill>
              </a:rPr>
              <a:t>97.6-83.4= 14.2</a:t>
            </a:r>
          </a:p>
        </p:txBody>
      </p:sp>
      <p:cxnSp>
        <p:nvCxnSpPr>
          <p:cNvPr id="14" name="Straight Arrow Connector 13">
            <a:extLst>
              <a:ext uri="{FF2B5EF4-FFF2-40B4-BE49-F238E27FC236}">
                <a16:creationId xmlns:a16="http://schemas.microsoft.com/office/drawing/2014/main" id="{37AED04C-D730-E77C-F17A-E949B22BE28D}"/>
              </a:ext>
            </a:extLst>
          </p:cNvPr>
          <p:cNvCxnSpPr/>
          <p:nvPr/>
        </p:nvCxnSpPr>
        <p:spPr>
          <a:xfrm flipH="1">
            <a:off x="4038600" y="2438400"/>
            <a:ext cx="1219200" cy="11430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1A27F8B5-2021-A466-2D08-F7A6EE792A73}"/>
              </a:ext>
            </a:extLst>
          </p:cNvPr>
          <p:cNvSpPr txBox="1"/>
          <p:nvPr/>
        </p:nvSpPr>
        <p:spPr>
          <a:xfrm>
            <a:off x="4648200" y="2798762"/>
            <a:ext cx="3876382" cy="369332"/>
          </a:xfrm>
          <a:prstGeom prst="rect">
            <a:avLst/>
          </a:prstGeom>
          <a:noFill/>
        </p:spPr>
        <p:txBody>
          <a:bodyPr wrap="none" rtlCol="0">
            <a:spAutoFit/>
          </a:bodyPr>
          <a:lstStyle/>
          <a:p>
            <a:r>
              <a:rPr lang="en-US" sz="1800" dirty="0">
                <a:solidFill>
                  <a:schemeClr val="accent6"/>
                </a:solidFill>
              </a:rPr>
              <a:t>Simulation-based p-value </a:t>
            </a:r>
            <a:r>
              <a:rPr lang="en-US" sz="1800" dirty="0">
                <a:solidFill>
                  <a:schemeClr val="accent6"/>
                </a:solidFill>
                <a:sym typeface="Symbol" panose="05050102010706020507" pitchFamily="18" charset="2"/>
              </a:rPr>
              <a:t> 2/1000</a:t>
            </a:r>
            <a:endParaRPr lang="en-US" sz="1800" dirty="0">
              <a:solidFill>
                <a:schemeClr val="accent6"/>
              </a:solidFill>
            </a:endParaRPr>
          </a:p>
        </p:txBody>
      </p:sp>
    </p:spTree>
    <p:extLst>
      <p:ext uri="{BB962C8B-B14F-4D97-AF65-F5344CB8AC3E}">
        <p14:creationId xmlns:p14="http://schemas.microsoft.com/office/powerpoint/2010/main" val="2849699671"/>
      </p:ext>
    </p:extLst>
  </p:cSld>
  <p:clrMapOvr>
    <a:masterClrMapping/>
  </p:clrMapOvr>
  <mc:AlternateContent xmlns:mc="http://schemas.openxmlformats.org/markup-compatibility/2006" xmlns:p14="http://schemas.microsoft.com/office/powerpoint/2010/main">
    <mc:Choice Requires="p14">
      <p:transition spd="slow" p14:dur="2000" advTm="38286"/>
    </mc:Choice>
    <mc:Fallback xmlns="">
      <p:transition spd="slow" advTm="38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C484-D0B3-D7F8-8B56-1804FF8ABB74}"/>
              </a:ext>
            </a:extLst>
          </p:cNvPr>
          <p:cNvSpPr>
            <a:spLocks noGrp="1"/>
          </p:cNvSpPr>
          <p:nvPr>
            <p:ph type="title"/>
          </p:nvPr>
        </p:nvSpPr>
        <p:spPr/>
        <p:txBody>
          <a:bodyPr/>
          <a:lstStyle/>
          <a:p>
            <a:r>
              <a:rPr lang="en-US" dirty="0"/>
              <a:t>But something still missing?</a:t>
            </a:r>
          </a:p>
        </p:txBody>
      </p:sp>
      <p:sp>
        <p:nvSpPr>
          <p:cNvPr id="3" name="Content Placeholder 2">
            <a:extLst>
              <a:ext uri="{FF2B5EF4-FFF2-40B4-BE49-F238E27FC236}">
                <a16:creationId xmlns:a16="http://schemas.microsoft.com/office/drawing/2014/main" id="{8FFC5F9E-3000-1783-9023-1D231342F5FB}"/>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r>
              <a:rPr lang="en-US" dirty="0"/>
              <a:t>(b) (2 pts) Determine the simulation-based p-value. Clearly explain your approach.</a:t>
            </a:r>
          </a:p>
          <a:p>
            <a:pPr marL="0" indent="0">
              <a:buNone/>
            </a:pPr>
            <a:endParaRPr lang="en-US" dirty="0"/>
          </a:p>
        </p:txBody>
      </p:sp>
      <p:sp>
        <p:nvSpPr>
          <p:cNvPr id="4" name="Footer Placeholder 3">
            <a:extLst>
              <a:ext uri="{FF2B5EF4-FFF2-40B4-BE49-F238E27FC236}">
                <a16:creationId xmlns:a16="http://schemas.microsoft.com/office/drawing/2014/main" id="{A38E10BA-A9A8-B586-B58F-042259C05D3A}"/>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204ED74E-A5AB-44CE-F05D-A8CA68F78F42}"/>
              </a:ext>
            </a:extLst>
          </p:cNvPr>
          <p:cNvSpPr>
            <a:spLocks noGrp="1"/>
          </p:cNvSpPr>
          <p:nvPr>
            <p:ph type="sldNum" sz="quarter" idx="12"/>
          </p:nvPr>
        </p:nvSpPr>
        <p:spPr/>
        <p:txBody>
          <a:bodyPr/>
          <a:lstStyle/>
          <a:p>
            <a:pPr>
              <a:defRPr/>
            </a:pPr>
            <a:fld id="{9646F492-ABCC-416B-B742-C3A9F81D232D}" type="slidenum">
              <a:rPr lang="en-US" altLang="en-US" smtClean="0"/>
              <a:pPr>
                <a:defRPr/>
              </a:pPr>
              <a:t>19</a:t>
            </a:fld>
            <a:endParaRPr lang="en-US" altLang="en-US"/>
          </a:p>
        </p:txBody>
      </p:sp>
      <p:pic>
        <p:nvPicPr>
          <p:cNvPr id="7" name="Picture 6">
            <a:extLst>
              <a:ext uri="{FF2B5EF4-FFF2-40B4-BE49-F238E27FC236}">
                <a16:creationId xmlns:a16="http://schemas.microsoft.com/office/drawing/2014/main" id="{5AC4A1E4-1B8C-487C-EE09-4266F7CD2879}"/>
              </a:ext>
            </a:extLst>
          </p:cNvPr>
          <p:cNvPicPr>
            <a:picLocks noChangeAspect="1"/>
          </p:cNvPicPr>
          <p:nvPr/>
        </p:nvPicPr>
        <p:blipFill>
          <a:blip r:embed="rId2"/>
          <a:srcRect r="44148"/>
          <a:stretch>
            <a:fillRect/>
          </a:stretch>
        </p:blipFill>
        <p:spPr>
          <a:xfrm>
            <a:off x="990601" y="1676400"/>
            <a:ext cx="3886200" cy="2545885"/>
          </a:xfrm>
          <a:prstGeom prst="rect">
            <a:avLst/>
          </a:prstGeom>
        </p:spPr>
      </p:pic>
      <p:sp>
        <p:nvSpPr>
          <p:cNvPr id="6" name="Rectangle 5">
            <a:extLst>
              <a:ext uri="{FF2B5EF4-FFF2-40B4-BE49-F238E27FC236}">
                <a16:creationId xmlns:a16="http://schemas.microsoft.com/office/drawing/2014/main" id="{EC896E5E-5F9D-8406-F14C-82759AEE64DD}"/>
              </a:ext>
            </a:extLst>
          </p:cNvPr>
          <p:cNvSpPr/>
          <p:nvPr/>
        </p:nvSpPr>
        <p:spPr>
          <a:xfrm>
            <a:off x="4876800" y="3124200"/>
            <a:ext cx="2971800"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AADD0F-C511-FE0A-945C-67F00928F01E}"/>
              </a:ext>
            </a:extLst>
          </p:cNvPr>
          <p:cNvSpPr txBox="1"/>
          <p:nvPr/>
        </p:nvSpPr>
        <p:spPr>
          <a:xfrm>
            <a:off x="381000" y="1143000"/>
            <a:ext cx="4648200" cy="461665"/>
          </a:xfrm>
          <a:prstGeom prst="rect">
            <a:avLst/>
          </a:prstGeom>
          <a:noFill/>
        </p:spPr>
        <p:txBody>
          <a:bodyPr wrap="square" rtlCol="0">
            <a:spAutoFit/>
          </a:bodyPr>
          <a:lstStyle/>
          <a:p>
            <a:r>
              <a:rPr lang="en-US" dirty="0"/>
              <a:t>1000 re-randomizations</a:t>
            </a:r>
          </a:p>
        </p:txBody>
      </p:sp>
      <p:pic>
        <p:nvPicPr>
          <p:cNvPr id="9" name="Picture 8" descr="A black text on a white background&#10;&#10;AI-generated content may be incorrect.">
            <a:extLst>
              <a:ext uri="{FF2B5EF4-FFF2-40B4-BE49-F238E27FC236}">
                <a16:creationId xmlns:a16="http://schemas.microsoft.com/office/drawing/2014/main" id="{648BAB99-3D16-444F-2851-B35B9A2D66E4}"/>
              </a:ext>
            </a:extLst>
          </p:cNvPr>
          <p:cNvPicPr>
            <a:picLocks noChangeAspect="1"/>
          </p:cNvPicPr>
          <p:nvPr/>
        </p:nvPicPr>
        <p:blipFill>
          <a:blip r:embed="rId3"/>
          <a:stretch>
            <a:fillRect/>
          </a:stretch>
        </p:blipFill>
        <p:spPr>
          <a:xfrm>
            <a:off x="5181600" y="1143000"/>
            <a:ext cx="2362200" cy="628650"/>
          </a:xfrm>
          <a:prstGeom prst="rect">
            <a:avLst/>
          </a:prstGeom>
        </p:spPr>
      </p:pic>
      <p:pic>
        <p:nvPicPr>
          <p:cNvPr id="11" name="Picture 10">
            <a:extLst>
              <a:ext uri="{FF2B5EF4-FFF2-40B4-BE49-F238E27FC236}">
                <a16:creationId xmlns:a16="http://schemas.microsoft.com/office/drawing/2014/main" id="{3B625A22-2AC5-D4CA-2BA1-B66639DE87B8}"/>
              </a:ext>
            </a:extLst>
          </p:cNvPr>
          <p:cNvPicPr>
            <a:picLocks noChangeAspect="1"/>
          </p:cNvPicPr>
          <p:nvPr/>
        </p:nvPicPr>
        <p:blipFill>
          <a:blip r:embed="rId2"/>
          <a:srcRect l="55852"/>
          <a:stretch>
            <a:fillRect/>
          </a:stretch>
        </p:blipFill>
        <p:spPr>
          <a:xfrm>
            <a:off x="5029200" y="1828800"/>
            <a:ext cx="3071835" cy="2545885"/>
          </a:xfrm>
          <a:prstGeom prst="rect">
            <a:avLst/>
          </a:prstGeom>
        </p:spPr>
      </p:pic>
    </p:spTree>
    <p:extLst>
      <p:ext uri="{BB962C8B-B14F-4D97-AF65-F5344CB8AC3E}">
        <p14:creationId xmlns:p14="http://schemas.microsoft.com/office/powerpoint/2010/main" val="4095199119"/>
      </p:ext>
    </p:extLst>
  </p:cSld>
  <p:clrMapOvr>
    <a:masterClrMapping/>
  </p:clrMapOvr>
  <mc:AlternateContent xmlns:mc="http://schemas.openxmlformats.org/markup-compatibility/2006" xmlns:p14="http://schemas.microsoft.com/office/powerpoint/2010/main">
    <mc:Choice Requires="p14">
      <p:transition spd="slow" p14:dur="2000" advTm="38286"/>
    </mc:Choice>
    <mc:Fallback xmlns="">
      <p:transition spd="slow" advTm="38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9DB81-CE11-CA8A-369B-F10834E7EB84}"/>
              </a:ext>
            </a:extLst>
          </p:cNvPr>
          <p:cNvSpPr>
            <a:spLocks noGrp="1"/>
          </p:cNvSpPr>
          <p:nvPr>
            <p:ph type="title"/>
          </p:nvPr>
        </p:nvSpPr>
        <p:spPr/>
        <p:txBody>
          <a:bodyPr/>
          <a:lstStyle/>
          <a:p>
            <a:r>
              <a:rPr lang="en-US" dirty="0"/>
              <a:t>“Pre-Lab”</a:t>
            </a:r>
          </a:p>
        </p:txBody>
      </p:sp>
      <p:sp>
        <p:nvSpPr>
          <p:cNvPr id="3" name="Content Placeholder 2">
            <a:extLst>
              <a:ext uri="{FF2B5EF4-FFF2-40B4-BE49-F238E27FC236}">
                <a16:creationId xmlns:a16="http://schemas.microsoft.com/office/drawing/2014/main" id="{785E431B-493A-E982-7D92-A5C09CE5A1BE}"/>
              </a:ext>
            </a:extLst>
          </p:cNvPr>
          <p:cNvSpPr>
            <a:spLocks noGrp="1"/>
          </p:cNvSpPr>
          <p:nvPr>
            <p:ph idx="1"/>
          </p:nvPr>
        </p:nvSpPr>
        <p:spPr/>
        <p:txBody>
          <a:bodyPr/>
          <a:lstStyle/>
          <a:p>
            <a:pPr marL="457200" indent="-457200"/>
            <a:r>
              <a:rPr lang="en-US" dirty="0"/>
              <a:t>What does the word </a:t>
            </a:r>
            <a:r>
              <a:rPr lang="en-US" i="1" dirty="0"/>
              <a:t>model </a:t>
            </a:r>
            <a:r>
              <a:rPr lang="en-US" dirty="0"/>
              <a:t>mean to you in an introductory statistics course?</a:t>
            </a:r>
          </a:p>
          <a:p>
            <a:pPr marL="457200" indent="-457200"/>
            <a:r>
              <a:rPr lang="en-US" dirty="0"/>
              <a:t>What do you think the term means to your students?</a:t>
            </a:r>
          </a:p>
          <a:p>
            <a:endParaRPr lang="en-US" dirty="0"/>
          </a:p>
        </p:txBody>
      </p:sp>
      <p:sp>
        <p:nvSpPr>
          <p:cNvPr id="4" name="Footer Placeholder 3">
            <a:extLst>
              <a:ext uri="{FF2B5EF4-FFF2-40B4-BE49-F238E27FC236}">
                <a16:creationId xmlns:a16="http://schemas.microsoft.com/office/drawing/2014/main" id="{CE8C19D0-F52A-494D-8C80-2CB9377D98AD}"/>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BF68B352-3A3E-CDD6-A696-050546C47AFF}"/>
              </a:ext>
            </a:extLst>
          </p:cNvPr>
          <p:cNvSpPr>
            <a:spLocks noGrp="1"/>
          </p:cNvSpPr>
          <p:nvPr>
            <p:ph type="sldNum" sz="quarter" idx="12"/>
          </p:nvPr>
        </p:nvSpPr>
        <p:spPr/>
        <p:txBody>
          <a:bodyPr/>
          <a:lstStyle/>
          <a:p>
            <a:pPr>
              <a:defRPr/>
            </a:pPr>
            <a:fld id="{9646F492-ABCC-416B-B742-C3A9F81D232D}" type="slidenum">
              <a:rPr lang="en-US" altLang="en-US" smtClean="0"/>
              <a:pPr>
                <a:defRPr/>
              </a:pPr>
              <a:t>2</a:t>
            </a:fld>
            <a:endParaRPr lang="en-US" altLang="en-US"/>
          </a:p>
        </p:txBody>
      </p:sp>
    </p:spTree>
    <p:custDataLst>
      <p:tags r:id="rId1"/>
    </p:custDataLst>
    <p:extLst>
      <p:ext uri="{BB962C8B-B14F-4D97-AF65-F5344CB8AC3E}">
        <p14:creationId xmlns:p14="http://schemas.microsoft.com/office/powerpoint/2010/main" val="3088536950"/>
      </p:ext>
    </p:extLst>
  </p:cSld>
  <p:clrMapOvr>
    <a:masterClrMapping/>
  </p:clrMapOvr>
  <mc:AlternateContent xmlns:mc="http://schemas.openxmlformats.org/markup-compatibility/2006" xmlns:p14="http://schemas.microsoft.com/office/powerpoint/2010/main">
    <mc:Choice Requires="p14">
      <p:transition spd="slow" p14:dur="2000" advTm="16116"/>
    </mc:Choice>
    <mc:Fallback xmlns="">
      <p:transition spd="slow" advTm="161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D9B03-F3D7-4FBD-2ACD-517828968612}"/>
              </a:ext>
            </a:extLst>
          </p:cNvPr>
          <p:cNvSpPr>
            <a:spLocks noGrp="1"/>
          </p:cNvSpPr>
          <p:nvPr>
            <p:ph type="title"/>
          </p:nvPr>
        </p:nvSpPr>
        <p:spPr/>
        <p:txBody>
          <a:bodyPr/>
          <a:lstStyle/>
          <a:p>
            <a:r>
              <a:rPr lang="en-US" dirty="0"/>
              <a:t>But something still missing?</a:t>
            </a:r>
          </a:p>
        </p:txBody>
      </p:sp>
      <p:sp>
        <p:nvSpPr>
          <p:cNvPr id="3" name="Content Placeholder 2">
            <a:extLst>
              <a:ext uri="{FF2B5EF4-FFF2-40B4-BE49-F238E27FC236}">
                <a16:creationId xmlns:a16="http://schemas.microsoft.com/office/drawing/2014/main" id="{B174DB63-6D5B-05A3-A681-E52B41EF8459}"/>
              </a:ext>
            </a:extLst>
          </p:cNvPr>
          <p:cNvSpPr>
            <a:spLocks noGrp="1"/>
          </p:cNvSpPr>
          <p:nvPr>
            <p:ph idx="1"/>
          </p:nvPr>
        </p:nvSpPr>
        <p:spPr/>
        <p:txBody>
          <a:bodyPr>
            <a:normAutofit fontScale="77500" lnSpcReduction="20000"/>
          </a:bodyPr>
          <a:lstStyle/>
          <a:p>
            <a:r>
              <a:rPr lang="en-US" sz="3100" dirty="0"/>
              <a:t>Suppose that you take a random </a:t>
            </a:r>
            <a:r>
              <a:rPr lang="en-US" sz="3100" dirty="0">
                <a:solidFill>
                  <a:srgbClr val="0070C0"/>
                </a:solidFill>
              </a:rPr>
              <a:t>sample of 100 </a:t>
            </a:r>
            <a:r>
              <a:rPr lang="en-US" sz="3100" dirty="0"/>
              <a:t>houses currently for sale in California.  Does the Central Limit Theorem suggest that a histogram of the </a:t>
            </a:r>
            <a:r>
              <a:rPr lang="en-US" sz="3100" b="1" dirty="0"/>
              <a:t>house prices</a:t>
            </a:r>
            <a:r>
              <a:rPr lang="en-US" sz="3100" dirty="0"/>
              <a:t> in the sample will display an </a:t>
            </a:r>
            <a:r>
              <a:rPr lang="en-US" sz="3100" dirty="0">
                <a:solidFill>
                  <a:srgbClr val="0070C0"/>
                </a:solidFill>
              </a:rPr>
              <a:t>approximately normal</a:t>
            </a:r>
            <a:r>
              <a:rPr lang="en-US" sz="3100" dirty="0"/>
              <a:t> distribution?</a:t>
            </a:r>
          </a:p>
          <a:p>
            <a:r>
              <a:rPr lang="en-US" sz="3100" dirty="0"/>
              <a:t>To simulate the above randomization distributions, the observed results were “re-randomized.”  What was the purpose of these </a:t>
            </a:r>
            <a:r>
              <a:rPr lang="en-US" sz="3100" dirty="0">
                <a:solidFill>
                  <a:srgbClr val="0070C0"/>
                </a:solidFill>
              </a:rPr>
              <a:t>re-randomizations</a:t>
            </a:r>
            <a:r>
              <a:rPr lang="en-US" sz="3100" dirty="0"/>
              <a:t>? (Choose one.)</a:t>
            </a:r>
          </a:p>
          <a:p>
            <a:pPr marL="327025" lvl="1" indent="0">
              <a:buNone/>
            </a:pPr>
            <a:r>
              <a:rPr lang="en-US" sz="3100" dirty="0"/>
              <a:t>(a) To create a normal distribution</a:t>
            </a:r>
          </a:p>
          <a:p>
            <a:pPr marL="327025" lvl="1" indent="0">
              <a:buNone/>
            </a:pPr>
            <a:r>
              <a:rPr lang="en-US" sz="3100" dirty="0"/>
              <a:t>(b) To create equivalent treatment groups</a:t>
            </a:r>
          </a:p>
          <a:p>
            <a:pPr marL="327025" lvl="1" indent="0">
              <a:buNone/>
            </a:pPr>
            <a:r>
              <a:rPr lang="en-US" sz="3100" dirty="0"/>
              <a:t>(c) To estimate the chance variation in the statistic</a:t>
            </a:r>
          </a:p>
          <a:p>
            <a:pPr marL="327025" lvl="1" indent="0">
              <a:buNone/>
            </a:pPr>
            <a:r>
              <a:rPr lang="en-US" sz="3100" dirty="0"/>
              <a:t>(d) To increase the sample size for more accurate results</a:t>
            </a:r>
          </a:p>
          <a:p>
            <a:pPr marL="0" indent="0">
              <a:buNone/>
            </a:pPr>
            <a:r>
              <a:rPr lang="en-US" dirty="0"/>
              <a:t> </a:t>
            </a:r>
          </a:p>
        </p:txBody>
      </p:sp>
      <p:sp>
        <p:nvSpPr>
          <p:cNvPr id="4" name="Footer Placeholder 3">
            <a:extLst>
              <a:ext uri="{FF2B5EF4-FFF2-40B4-BE49-F238E27FC236}">
                <a16:creationId xmlns:a16="http://schemas.microsoft.com/office/drawing/2014/main" id="{4B3EE8EF-78B9-30AF-DF7E-9727C4677CDF}"/>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60AC689D-D475-7CA1-47F9-B97F2F1BAE9B}"/>
              </a:ext>
            </a:extLst>
          </p:cNvPr>
          <p:cNvSpPr>
            <a:spLocks noGrp="1"/>
          </p:cNvSpPr>
          <p:nvPr>
            <p:ph type="sldNum" sz="quarter" idx="12"/>
          </p:nvPr>
        </p:nvSpPr>
        <p:spPr/>
        <p:txBody>
          <a:bodyPr/>
          <a:lstStyle/>
          <a:p>
            <a:pPr>
              <a:defRPr/>
            </a:pPr>
            <a:fld id="{9646F492-ABCC-416B-B742-C3A9F81D232D}" type="slidenum">
              <a:rPr lang="en-US" altLang="en-US" smtClean="0"/>
              <a:pPr>
                <a:defRPr/>
              </a:pPr>
              <a:t>20</a:t>
            </a:fld>
            <a:endParaRPr lang="en-US" altLang="en-US"/>
          </a:p>
        </p:txBody>
      </p:sp>
      <p:sp>
        <p:nvSpPr>
          <p:cNvPr id="6" name="Rectangle: Rounded Corners 5">
            <a:extLst>
              <a:ext uri="{FF2B5EF4-FFF2-40B4-BE49-F238E27FC236}">
                <a16:creationId xmlns:a16="http://schemas.microsoft.com/office/drawing/2014/main" id="{080CCA87-44EE-6EC9-48AB-FD8BD37050BA}"/>
              </a:ext>
            </a:extLst>
          </p:cNvPr>
          <p:cNvSpPr/>
          <p:nvPr/>
        </p:nvSpPr>
        <p:spPr>
          <a:xfrm>
            <a:off x="762000" y="4800600"/>
            <a:ext cx="7010400" cy="38100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928956"/>
      </p:ext>
    </p:extLst>
  </p:cSld>
  <p:clrMapOvr>
    <a:masterClrMapping/>
  </p:clrMapOvr>
  <mc:AlternateContent xmlns:mc="http://schemas.openxmlformats.org/markup-compatibility/2006" xmlns:p14="http://schemas.microsoft.com/office/powerpoint/2010/main">
    <mc:Choice Requires="p14">
      <p:transition spd="slow" p14:dur="2000" advTm="35375"/>
    </mc:Choice>
    <mc:Fallback xmlns="">
      <p:transition spd="slow" advTm="353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B68E-DF26-306A-E940-D2C131D9FF00}"/>
              </a:ext>
            </a:extLst>
          </p:cNvPr>
          <p:cNvSpPr>
            <a:spLocks noGrp="1"/>
          </p:cNvSpPr>
          <p:nvPr>
            <p:ph type="title"/>
          </p:nvPr>
        </p:nvSpPr>
        <p:spPr/>
        <p:txBody>
          <a:bodyPr/>
          <a:lstStyle/>
          <a:p>
            <a:r>
              <a:rPr lang="en-US" dirty="0"/>
              <a:t>But something still missing?</a:t>
            </a:r>
          </a:p>
        </p:txBody>
      </p:sp>
      <p:sp>
        <p:nvSpPr>
          <p:cNvPr id="3" name="Content Placeholder 2">
            <a:extLst>
              <a:ext uri="{FF2B5EF4-FFF2-40B4-BE49-F238E27FC236}">
                <a16:creationId xmlns:a16="http://schemas.microsoft.com/office/drawing/2014/main" id="{2A8FD275-4919-0616-23F1-F6B479FAA996}"/>
              </a:ext>
            </a:extLst>
          </p:cNvPr>
          <p:cNvSpPr>
            <a:spLocks noGrp="1"/>
          </p:cNvSpPr>
          <p:nvPr>
            <p:ph idx="1"/>
          </p:nvPr>
        </p:nvSpPr>
        <p:spPr/>
        <p:txBody>
          <a:bodyPr>
            <a:normAutofit fontScale="62500" lnSpcReduction="20000"/>
          </a:bodyPr>
          <a:lstStyle/>
          <a:p>
            <a:pPr marL="0" indent="0">
              <a:buNone/>
            </a:pPr>
            <a:r>
              <a:rPr lang="en-US" dirty="0"/>
              <a:t>A student participates in a Coke versus Pepsi taste test. She correctly identifies which soda is which four times out of six tries. She claims that this proves that she can reliably tell the difference between the two soft drinks. You have studied Statistics and you want to determine the </a:t>
            </a:r>
            <a:r>
              <a:rPr lang="en-US" dirty="0">
                <a:solidFill>
                  <a:srgbClr val="0070C0"/>
                </a:solidFill>
              </a:rPr>
              <a:t>probability of anyone getting at least four right out of six tries just by chance alone. Which of the following would provide an accurate estimate of that probability? </a:t>
            </a:r>
          </a:p>
          <a:p>
            <a:pPr marL="0" indent="0">
              <a:buNone/>
            </a:pPr>
            <a:r>
              <a:rPr lang="en-US" dirty="0"/>
              <a:t>(a) Have the student repeat this experiment many times and calculate the percentage time she correctly distinguishes between the brands. </a:t>
            </a:r>
          </a:p>
          <a:p>
            <a:pPr marL="0" indent="0">
              <a:buNone/>
            </a:pPr>
            <a:r>
              <a:rPr lang="en-US" dirty="0"/>
              <a:t>(b) Simulate this on the computer with a 50% chance of guessing the correct soft drink on each try, and calculate the percentage of times there are four or more correct guesses out of six trials. </a:t>
            </a:r>
          </a:p>
          <a:p>
            <a:pPr marL="0" indent="0">
              <a:buNone/>
            </a:pPr>
            <a:r>
              <a:rPr lang="en-US" dirty="0"/>
              <a:t>(c) Repeat this experiment with a very large sample of people and calculate the percentage of people who make four correct guesses out of six tries. </a:t>
            </a:r>
          </a:p>
          <a:p>
            <a:pPr marL="0" indent="0">
              <a:buNone/>
            </a:pPr>
            <a:r>
              <a:rPr lang="en-US" dirty="0"/>
              <a:t>(d) All of the methods listed above would provide an accurate estimate of the probability. </a:t>
            </a:r>
          </a:p>
        </p:txBody>
      </p:sp>
      <p:sp>
        <p:nvSpPr>
          <p:cNvPr id="4" name="Footer Placeholder 3">
            <a:extLst>
              <a:ext uri="{FF2B5EF4-FFF2-40B4-BE49-F238E27FC236}">
                <a16:creationId xmlns:a16="http://schemas.microsoft.com/office/drawing/2014/main" id="{B674574C-ACC7-9965-5E90-122E79FDBC49}"/>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BB325DC2-CD8C-6A80-B5E2-C18C36C77DD1}"/>
              </a:ext>
            </a:extLst>
          </p:cNvPr>
          <p:cNvSpPr>
            <a:spLocks noGrp="1"/>
          </p:cNvSpPr>
          <p:nvPr>
            <p:ph type="sldNum" sz="quarter" idx="12"/>
          </p:nvPr>
        </p:nvSpPr>
        <p:spPr/>
        <p:txBody>
          <a:bodyPr/>
          <a:lstStyle/>
          <a:p>
            <a:pPr>
              <a:defRPr/>
            </a:pPr>
            <a:fld id="{9646F492-ABCC-416B-B742-C3A9F81D232D}" type="slidenum">
              <a:rPr lang="en-US" altLang="en-US" smtClean="0"/>
              <a:pPr>
                <a:defRPr/>
              </a:pPr>
              <a:t>21</a:t>
            </a:fld>
            <a:endParaRPr lang="en-US" altLang="en-US"/>
          </a:p>
        </p:txBody>
      </p:sp>
      <p:sp>
        <p:nvSpPr>
          <p:cNvPr id="6" name="Rectangle: Rounded Corners 5">
            <a:extLst>
              <a:ext uri="{FF2B5EF4-FFF2-40B4-BE49-F238E27FC236}">
                <a16:creationId xmlns:a16="http://schemas.microsoft.com/office/drawing/2014/main" id="{279166C2-4213-75D1-327B-E1A90B2CCAF1}"/>
              </a:ext>
            </a:extLst>
          </p:cNvPr>
          <p:cNvSpPr/>
          <p:nvPr/>
        </p:nvSpPr>
        <p:spPr>
          <a:xfrm>
            <a:off x="457200" y="3810000"/>
            <a:ext cx="8001000" cy="76200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318302"/>
      </p:ext>
    </p:extLst>
  </p:cSld>
  <p:clrMapOvr>
    <a:masterClrMapping/>
  </p:clrMapOvr>
  <mc:AlternateContent xmlns:mc="http://schemas.openxmlformats.org/markup-compatibility/2006" xmlns:p14="http://schemas.microsoft.com/office/powerpoint/2010/main">
    <mc:Choice Requires="p14">
      <p:transition spd="slow" p14:dur="2000" advTm="29716"/>
    </mc:Choice>
    <mc:Fallback xmlns="">
      <p:transition spd="slow" advTm="297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D245A-9A47-282B-E135-F280EB15C36A}"/>
              </a:ext>
            </a:extLst>
          </p:cNvPr>
          <p:cNvSpPr>
            <a:spLocks noGrp="1"/>
          </p:cNvSpPr>
          <p:nvPr>
            <p:ph type="title"/>
          </p:nvPr>
        </p:nvSpPr>
        <p:spPr/>
        <p:txBody>
          <a:bodyPr/>
          <a:lstStyle/>
          <a:p>
            <a:r>
              <a:rPr lang="en-US" dirty="0"/>
              <a:t>So what am I going to do?</a:t>
            </a:r>
          </a:p>
        </p:txBody>
      </p:sp>
      <p:sp>
        <p:nvSpPr>
          <p:cNvPr id="3" name="Content Placeholder 2">
            <a:extLst>
              <a:ext uri="{FF2B5EF4-FFF2-40B4-BE49-F238E27FC236}">
                <a16:creationId xmlns:a16="http://schemas.microsoft.com/office/drawing/2014/main" id="{6F8DD044-0C5D-1D06-ACC0-AB5E17FDDDDF}"/>
              </a:ext>
            </a:extLst>
          </p:cNvPr>
          <p:cNvSpPr>
            <a:spLocks noGrp="1"/>
          </p:cNvSpPr>
          <p:nvPr>
            <p:ph idx="1"/>
          </p:nvPr>
        </p:nvSpPr>
        <p:spPr/>
        <p:txBody>
          <a:bodyPr/>
          <a:lstStyle/>
          <a:p>
            <a:pPr marL="0" indent="0">
              <a:buNone/>
            </a:pPr>
            <a:r>
              <a:rPr lang="en-US" dirty="0"/>
              <a:t>1) “It’s all regression”/“It’s all about the </a:t>
            </a:r>
            <a:r>
              <a:rPr lang="en-US" dirty="0" err="1"/>
              <a:t>SSError</a:t>
            </a:r>
            <a:r>
              <a:rPr lang="en-US" dirty="0"/>
              <a:t>”</a:t>
            </a:r>
          </a:p>
          <a:p>
            <a:pPr marL="0" indent="0">
              <a:buNone/>
            </a:pPr>
            <a:r>
              <a:rPr lang="en-US" dirty="0"/>
              <a:t>2) “Model” and “Simulation”</a:t>
            </a:r>
          </a:p>
        </p:txBody>
      </p:sp>
      <p:sp>
        <p:nvSpPr>
          <p:cNvPr id="4" name="Footer Placeholder 3">
            <a:extLst>
              <a:ext uri="{FF2B5EF4-FFF2-40B4-BE49-F238E27FC236}">
                <a16:creationId xmlns:a16="http://schemas.microsoft.com/office/drawing/2014/main" id="{10BD619A-9DD8-A607-5B57-7C9978CF65DB}"/>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DBEEAC18-4170-66A9-8784-268AFD0A0AEB}"/>
              </a:ext>
            </a:extLst>
          </p:cNvPr>
          <p:cNvSpPr>
            <a:spLocks noGrp="1"/>
          </p:cNvSpPr>
          <p:nvPr>
            <p:ph type="sldNum" sz="quarter" idx="12"/>
          </p:nvPr>
        </p:nvSpPr>
        <p:spPr/>
        <p:txBody>
          <a:bodyPr/>
          <a:lstStyle/>
          <a:p>
            <a:pPr>
              <a:defRPr/>
            </a:pPr>
            <a:fld id="{9646F492-ABCC-416B-B742-C3A9F81D232D}" type="slidenum">
              <a:rPr lang="en-US" altLang="en-US" smtClean="0"/>
              <a:pPr>
                <a:defRPr/>
              </a:pPr>
              <a:t>22</a:t>
            </a:fld>
            <a:endParaRPr lang="en-US" altLang="en-US"/>
          </a:p>
        </p:txBody>
      </p:sp>
    </p:spTree>
    <p:extLst>
      <p:ext uri="{BB962C8B-B14F-4D97-AF65-F5344CB8AC3E}">
        <p14:creationId xmlns:p14="http://schemas.microsoft.com/office/powerpoint/2010/main" val="2739596959"/>
      </p:ext>
    </p:extLst>
  </p:cSld>
  <p:clrMapOvr>
    <a:masterClrMapping/>
  </p:clrMapOvr>
  <mc:AlternateContent xmlns:mc="http://schemas.openxmlformats.org/markup-compatibility/2006" xmlns:p14="http://schemas.microsoft.com/office/powerpoint/2010/main">
    <mc:Choice Requires="p14">
      <p:transition spd="slow" p14:dur="2000" advTm="21359"/>
    </mc:Choice>
    <mc:Fallback xmlns="">
      <p:transition spd="slow" advTm="2135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7ACE6-0A8C-D015-2345-A4845E65E157}"/>
              </a:ext>
            </a:extLst>
          </p:cNvPr>
          <p:cNvSpPr>
            <a:spLocks noGrp="1"/>
          </p:cNvSpPr>
          <p:nvPr>
            <p:ph type="title"/>
          </p:nvPr>
        </p:nvSpPr>
        <p:spPr/>
        <p:txBody>
          <a:bodyPr/>
          <a:lstStyle/>
          <a:p>
            <a:r>
              <a:rPr lang="en-US" dirty="0"/>
              <a:t>1) It’s all regression</a:t>
            </a:r>
          </a:p>
        </p:txBody>
      </p:sp>
      <p:sp>
        <p:nvSpPr>
          <p:cNvPr id="3" name="Content Placeholder 2">
            <a:extLst>
              <a:ext uri="{FF2B5EF4-FFF2-40B4-BE49-F238E27FC236}">
                <a16:creationId xmlns:a16="http://schemas.microsoft.com/office/drawing/2014/main" id="{950E562F-BAC1-BBC9-E12C-692BCF687133}"/>
              </a:ext>
            </a:extLst>
          </p:cNvPr>
          <p:cNvSpPr>
            <a:spLocks noGrp="1"/>
          </p:cNvSpPr>
          <p:nvPr>
            <p:ph idx="1"/>
          </p:nvPr>
        </p:nvSpPr>
        <p:spPr/>
        <p:txBody>
          <a:bodyPr/>
          <a:lstStyle/>
          <a:p>
            <a:r>
              <a:rPr lang="en-US" dirty="0"/>
              <a:t>    Data       =  model    +  “error” </a:t>
            </a:r>
          </a:p>
          <a:p>
            <a:pPr lvl="1"/>
            <a:endParaRPr lang="en-US" dirty="0"/>
          </a:p>
          <a:p>
            <a:pPr lvl="1"/>
            <a:endParaRPr lang="en-US" dirty="0"/>
          </a:p>
          <a:p>
            <a:pPr lvl="1"/>
            <a:endParaRPr lang="en-US" dirty="0"/>
          </a:p>
          <a:p>
            <a:pPr lvl="1"/>
            <a:endParaRPr lang="en-US" dirty="0"/>
          </a:p>
          <a:p>
            <a:endParaRPr lang="en-US" dirty="0"/>
          </a:p>
          <a:p>
            <a:endParaRPr lang="en-US" dirty="0"/>
          </a:p>
          <a:p>
            <a:r>
              <a:rPr lang="en-US" dirty="0"/>
              <a:t>Maybe this should be the focus on the introductory course?</a:t>
            </a:r>
          </a:p>
          <a:p>
            <a:endParaRPr lang="en-US" dirty="0"/>
          </a:p>
          <a:p>
            <a:pPr marL="344487" lvl="1" indent="0">
              <a:buNone/>
            </a:pPr>
            <a:endParaRPr lang="en-US" dirty="0"/>
          </a:p>
        </p:txBody>
      </p:sp>
      <p:sp>
        <p:nvSpPr>
          <p:cNvPr id="4" name="Footer Placeholder 3">
            <a:extLst>
              <a:ext uri="{FF2B5EF4-FFF2-40B4-BE49-F238E27FC236}">
                <a16:creationId xmlns:a16="http://schemas.microsoft.com/office/drawing/2014/main" id="{507DFEFD-FA72-C985-CEFB-41C6330D31C1}"/>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0AEF6470-E5D2-DFB8-5D98-6ECBAB8054F3}"/>
              </a:ext>
            </a:extLst>
          </p:cNvPr>
          <p:cNvSpPr>
            <a:spLocks noGrp="1"/>
          </p:cNvSpPr>
          <p:nvPr>
            <p:ph type="sldNum" sz="quarter" idx="12"/>
          </p:nvPr>
        </p:nvSpPr>
        <p:spPr/>
        <p:txBody>
          <a:bodyPr/>
          <a:lstStyle/>
          <a:p>
            <a:pPr>
              <a:defRPr/>
            </a:pPr>
            <a:fld id="{9646F492-ABCC-416B-B742-C3A9F81D232D}" type="slidenum">
              <a:rPr lang="en-US" altLang="en-US" smtClean="0"/>
              <a:pPr>
                <a:defRPr/>
              </a:pPr>
              <a:t>23</a:t>
            </a:fld>
            <a:endParaRPr lang="en-US" altLang="en-US"/>
          </a:p>
        </p:txBody>
      </p:sp>
      <p:pic>
        <p:nvPicPr>
          <p:cNvPr id="6" name="Picture 5">
            <a:extLst>
              <a:ext uri="{FF2B5EF4-FFF2-40B4-BE49-F238E27FC236}">
                <a16:creationId xmlns:a16="http://schemas.microsoft.com/office/drawing/2014/main" id="{2BF58BBE-9987-B2A0-06B4-F4F1C08C078E}"/>
              </a:ext>
            </a:extLst>
          </p:cNvPr>
          <p:cNvPicPr>
            <a:picLocks noChangeAspect="1"/>
          </p:cNvPicPr>
          <p:nvPr/>
        </p:nvPicPr>
        <p:blipFill>
          <a:blip r:embed="rId2"/>
          <a:stretch>
            <a:fillRect/>
          </a:stretch>
        </p:blipFill>
        <p:spPr>
          <a:xfrm>
            <a:off x="990600" y="2285999"/>
            <a:ext cx="5791200" cy="2674521"/>
          </a:xfrm>
          <a:prstGeom prst="rect">
            <a:avLst/>
          </a:prstGeom>
        </p:spPr>
      </p:pic>
    </p:spTree>
    <p:extLst>
      <p:ext uri="{BB962C8B-B14F-4D97-AF65-F5344CB8AC3E}">
        <p14:creationId xmlns:p14="http://schemas.microsoft.com/office/powerpoint/2010/main" val="50776525"/>
      </p:ext>
    </p:extLst>
  </p:cSld>
  <p:clrMapOvr>
    <a:masterClrMapping/>
  </p:clrMapOvr>
  <mc:AlternateContent xmlns:mc="http://schemas.openxmlformats.org/markup-compatibility/2006" xmlns:p14="http://schemas.microsoft.com/office/powerpoint/2010/main">
    <mc:Choice Requires="p14">
      <p:transition spd="slow" p14:dur="2000" advTm="22604"/>
    </mc:Choice>
    <mc:Fallback xmlns="">
      <p:transition spd="slow" advTm="2260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AAE0D-3061-9668-C27A-C883D4286CB2}"/>
              </a:ext>
            </a:extLst>
          </p:cNvPr>
          <p:cNvSpPr>
            <a:spLocks noGrp="1"/>
          </p:cNvSpPr>
          <p:nvPr>
            <p:ph type="title"/>
          </p:nvPr>
        </p:nvSpPr>
        <p:spPr/>
        <p:txBody>
          <a:bodyPr/>
          <a:lstStyle/>
          <a:p>
            <a:r>
              <a:rPr lang="en-US" dirty="0"/>
              <a:t>Joe Ward (1963, 1973 texts) </a:t>
            </a:r>
          </a:p>
        </p:txBody>
      </p:sp>
      <p:sp>
        <p:nvSpPr>
          <p:cNvPr id="3" name="Content Placeholder 2">
            <a:extLst>
              <a:ext uri="{FF2B5EF4-FFF2-40B4-BE49-F238E27FC236}">
                <a16:creationId xmlns:a16="http://schemas.microsoft.com/office/drawing/2014/main" id="{A3EF1423-CE21-FC73-A35C-376129D8C770}"/>
              </a:ext>
            </a:extLst>
          </p:cNvPr>
          <p:cNvSpPr>
            <a:spLocks noGrp="1"/>
          </p:cNvSpPr>
          <p:nvPr>
            <p:ph idx="1"/>
          </p:nvPr>
        </p:nvSpPr>
        <p:spPr>
          <a:xfrm>
            <a:off x="609600" y="1295400"/>
            <a:ext cx="8229600" cy="5105400"/>
          </a:xfrm>
        </p:spPr>
        <p:txBody>
          <a:bodyPr>
            <a:normAutofit fontScale="92500"/>
          </a:bodyPr>
          <a:lstStyle/>
          <a:p>
            <a:r>
              <a:rPr lang="en-US" dirty="0"/>
              <a:t>Practitioners struggling with selecting a method, cookbook procedures</a:t>
            </a:r>
          </a:p>
          <a:p>
            <a:r>
              <a:rPr lang="en-US" dirty="0"/>
              <a:t>Wanted more general approach, ability to attack new problems</a:t>
            </a:r>
          </a:p>
          <a:p>
            <a:pPr lvl="1"/>
            <a:r>
              <a:rPr lang="en-US" dirty="0"/>
              <a:t>Every problem a prediction problem</a:t>
            </a:r>
          </a:p>
          <a:p>
            <a:pPr lvl="1"/>
            <a:r>
              <a:rPr lang="en-US" dirty="0"/>
              <a:t>Reasons for uncertainty in the accuracy of predictions</a:t>
            </a:r>
          </a:p>
          <a:p>
            <a:pPr lvl="1"/>
            <a:r>
              <a:rPr lang="en-US" dirty="0"/>
              <a:t>Understand tradeoffs in model complexity</a:t>
            </a:r>
          </a:p>
          <a:p>
            <a:endParaRPr lang="en-US" dirty="0"/>
          </a:p>
          <a:p>
            <a:endParaRPr lang="en-US" dirty="0"/>
          </a:p>
          <a:p>
            <a:r>
              <a:rPr lang="en-US" dirty="0"/>
              <a:t>Take advantage of advancements in technology</a:t>
            </a:r>
          </a:p>
          <a:p>
            <a:endParaRPr lang="en-US" dirty="0"/>
          </a:p>
          <a:p>
            <a:endParaRPr lang="en-US" dirty="0"/>
          </a:p>
        </p:txBody>
      </p:sp>
      <p:sp>
        <p:nvSpPr>
          <p:cNvPr id="4" name="Footer Placeholder 3">
            <a:extLst>
              <a:ext uri="{FF2B5EF4-FFF2-40B4-BE49-F238E27FC236}">
                <a16:creationId xmlns:a16="http://schemas.microsoft.com/office/drawing/2014/main" id="{DEE79AF4-D0D6-3824-03A2-5529689C2839}"/>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98371A9C-C901-27E5-85DA-B91B254F15E7}"/>
              </a:ext>
            </a:extLst>
          </p:cNvPr>
          <p:cNvSpPr>
            <a:spLocks noGrp="1"/>
          </p:cNvSpPr>
          <p:nvPr>
            <p:ph type="sldNum" sz="quarter" idx="12"/>
          </p:nvPr>
        </p:nvSpPr>
        <p:spPr/>
        <p:txBody>
          <a:bodyPr/>
          <a:lstStyle/>
          <a:p>
            <a:pPr>
              <a:defRPr/>
            </a:pPr>
            <a:fld id="{9646F492-ABCC-416B-B742-C3A9F81D232D}" type="slidenum">
              <a:rPr lang="en-US" altLang="en-US" smtClean="0"/>
              <a:pPr>
                <a:defRPr/>
              </a:pPr>
              <a:t>24</a:t>
            </a:fld>
            <a:endParaRPr lang="en-US" altLang="en-US"/>
          </a:p>
        </p:txBody>
      </p:sp>
      <p:sp>
        <p:nvSpPr>
          <p:cNvPr id="6" name="Rectangle: Rounded Corners 5">
            <a:extLst>
              <a:ext uri="{FF2B5EF4-FFF2-40B4-BE49-F238E27FC236}">
                <a16:creationId xmlns:a16="http://schemas.microsoft.com/office/drawing/2014/main" id="{0080F050-EC31-2800-20E3-D70D9657F990}"/>
              </a:ext>
            </a:extLst>
          </p:cNvPr>
          <p:cNvSpPr/>
          <p:nvPr/>
        </p:nvSpPr>
        <p:spPr>
          <a:xfrm>
            <a:off x="533400" y="4572000"/>
            <a:ext cx="8001000" cy="914400"/>
          </a:xfrm>
          <a:prstGeom prst="round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“How do we control for the uncontrollable?”</a:t>
            </a:r>
          </a:p>
          <a:p>
            <a:r>
              <a:rPr lang="en-US" dirty="0">
                <a:solidFill>
                  <a:schemeClr val="tx1"/>
                </a:solidFill>
              </a:rPr>
              <a:t>“If you can't control it, then try to ‘measure’ it”</a:t>
            </a:r>
          </a:p>
        </p:txBody>
      </p:sp>
    </p:spTree>
    <p:extLst>
      <p:ext uri="{BB962C8B-B14F-4D97-AF65-F5344CB8AC3E}">
        <p14:creationId xmlns:p14="http://schemas.microsoft.com/office/powerpoint/2010/main" val="651792754"/>
      </p:ext>
    </p:extLst>
  </p:cSld>
  <p:clrMapOvr>
    <a:masterClrMapping/>
  </p:clrMapOvr>
  <mc:AlternateContent xmlns:mc="http://schemas.openxmlformats.org/markup-compatibility/2006" xmlns:p14="http://schemas.microsoft.com/office/powerpoint/2010/main">
    <mc:Choice Requires="p14">
      <p:transition spd="slow" p14:dur="2000" advTm="70822"/>
    </mc:Choice>
    <mc:Fallback xmlns="">
      <p:transition spd="slow" advTm="708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74F5-336A-58CB-497D-EFFF3087022C}"/>
              </a:ext>
            </a:extLst>
          </p:cNvPr>
          <p:cNvSpPr>
            <a:spLocks noGrp="1"/>
          </p:cNvSpPr>
          <p:nvPr>
            <p:ph type="title"/>
          </p:nvPr>
        </p:nvSpPr>
        <p:spPr/>
        <p:txBody>
          <a:bodyPr/>
          <a:lstStyle/>
          <a:p>
            <a:r>
              <a:rPr lang="en-US" dirty="0"/>
              <a:t>More recent examples</a:t>
            </a:r>
          </a:p>
        </p:txBody>
      </p:sp>
      <p:sp>
        <p:nvSpPr>
          <p:cNvPr id="3" name="Content Placeholder 2">
            <a:extLst>
              <a:ext uri="{FF2B5EF4-FFF2-40B4-BE49-F238E27FC236}">
                <a16:creationId xmlns:a16="http://schemas.microsoft.com/office/drawing/2014/main" id="{ACA42B1B-8F27-62DF-588B-99D82F7BDAAB}"/>
              </a:ext>
            </a:extLst>
          </p:cNvPr>
          <p:cNvSpPr>
            <a:spLocks noGrp="1"/>
          </p:cNvSpPr>
          <p:nvPr>
            <p:ph idx="1"/>
          </p:nvPr>
        </p:nvSpPr>
        <p:spPr>
          <a:xfrm>
            <a:off x="457200" y="1600200"/>
            <a:ext cx="7239000" cy="4530725"/>
          </a:xfrm>
        </p:spPr>
        <p:txBody>
          <a:bodyPr/>
          <a:lstStyle/>
          <a:p>
            <a:r>
              <a:rPr lang="en-US" dirty="0"/>
              <a:t>Kaplan, D. (2017). </a:t>
            </a:r>
            <a:r>
              <a:rPr lang="en-US" i="1" dirty="0"/>
              <a:t>Statistical Modeling: A Fresh Approach </a:t>
            </a:r>
            <a:r>
              <a:rPr lang="en-US" dirty="0"/>
              <a:t>(2nd ed.). Project </a:t>
            </a:r>
            <a:r>
              <a:rPr lang="en-US" dirty="0" err="1"/>
              <a:t>MOSAICbooks</a:t>
            </a:r>
            <a:r>
              <a:rPr lang="en-US" dirty="0"/>
              <a:t>.</a:t>
            </a:r>
          </a:p>
          <a:p>
            <a:r>
              <a:rPr lang="en-US" dirty="0" err="1"/>
              <a:t>CourseKata</a:t>
            </a:r>
            <a:r>
              <a:rPr lang="en-US" dirty="0"/>
              <a:t> </a:t>
            </a:r>
            <a:r>
              <a:rPr lang="en-US" i="1" dirty="0"/>
              <a:t>Introductory Statistics with R: A Modelling Approach</a:t>
            </a:r>
          </a:p>
          <a:p>
            <a:r>
              <a:rPr lang="en-US" dirty="0"/>
              <a:t>Laura Hildreth and Adam Loy</a:t>
            </a:r>
          </a:p>
          <a:p>
            <a:r>
              <a:rPr lang="en-US" dirty="0"/>
              <a:t>Breakout sessions…</a:t>
            </a:r>
          </a:p>
          <a:p>
            <a:endParaRPr lang="en-US" dirty="0"/>
          </a:p>
        </p:txBody>
      </p:sp>
      <p:sp>
        <p:nvSpPr>
          <p:cNvPr id="4" name="Footer Placeholder 3">
            <a:extLst>
              <a:ext uri="{FF2B5EF4-FFF2-40B4-BE49-F238E27FC236}">
                <a16:creationId xmlns:a16="http://schemas.microsoft.com/office/drawing/2014/main" id="{0F718414-BF54-9CEF-8BBF-983430078E17}"/>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1BD6AC22-0DA2-65A2-604D-CD11B070A3E8}"/>
              </a:ext>
            </a:extLst>
          </p:cNvPr>
          <p:cNvSpPr>
            <a:spLocks noGrp="1"/>
          </p:cNvSpPr>
          <p:nvPr>
            <p:ph type="sldNum" sz="quarter" idx="12"/>
          </p:nvPr>
        </p:nvSpPr>
        <p:spPr/>
        <p:txBody>
          <a:bodyPr/>
          <a:lstStyle/>
          <a:p>
            <a:pPr>
              <a:defRPr/>
            </a:pPr>
            <a:fld id="{9646F492-ABCC-416B-B742-C3A9F81D232D}" type="slidenum">
              <a:rPr lang="en-US" altLang="en-US" smtClean="0"/>
              <a:pPr>
                <a:defRPr/>
              </a:pPr>
              <a:t>25</a:t>
            </a:fld>
            <a:endParaRPr lang="en-US" altLang="en-US"/>
          </a:p>
        </p:txBody>
      </p:sp>
      <p:pic>
        <p:nvPicPr>
          <p:cNvPr id="6" name="Picture 5">
            <a:extLst>
              <a:ext uri="{FF2B5EF4-FFF2-40B4-BE49-F238E27FC236}">
                <a16:creationId xmlns:a16="http://schemas.microsoft.com/office/drawing/2014/main" id="{2DD131AF-D337-AB0D-1B8C-DF1BA28480D0}"/>
              </a:ext>
            </a:extLst>
          </p:cNvPr>
          <p:cNvPicPr>
            <a:picLocks noChangeAspect="1"/>
          </p:cNvPicPr>
          <p:nvPr/>
        </p:nvPicPr>
        <p:blipFill>
          <a:blip r:embed="rId2"/>
          <a:stretch>
            <a:fillRect/>
          </a:stretch>
        </p:blipFill>
        <p:spPr>
          <a:xfrm>
            <a:off x="7696200" y="1542708"/>
            <a:ext cx="1208205" cy="1600200"/>
          </a:xfrm>
          <a:prstGeom prst="rect">
            <a:avLst/>
          </a:prstGeom>
        </p:spPr>
      </p:pic>
      <p:pic>
        <p:nvPicPr>
          <p:cNvPr id="7" name="Picture 6">
            <a:extLst>
              <a:ext uri="{FF2B5EF4-FFF2-40B4-BE49-F238E27FC236}">
                <a16:creationId xmlns:a16="http://schemas.microsoft.com/office/drawing/2014/main" id="{E00F36BD-C85A-EC76-CD51-685849D4EAE6}"/>
              </a:ext>
            </a:extLst>
          </p:cNvPr>
          <p:cNvPicPr>
            <a:picLocks noChangeAspect="1"/>
          </p:cNvPicPr>
          <p:nvPr/>
        </p:nvPicPr>
        <p:blipFill>
          <a:blip r:embed="rId3"/>
          <a:stretch>
            <a:fillRect/>
          </a:stretch>
        </p:blipFill>
        <p:spPr>
          <a:xfrm>
            <a:off x="5638800" y="3514373"/>
            <a:ext cx="3171848" cy="752481"/>
          </a:xfrm>
          <a:prstGeom prst="rect">
            <a:avLst/>
          </a:prstGeom>
        </p:spPr>
      </p:pic>
    </p:spTree>
    <p:extLst>
      <p:ext uri="{BB962C8B-B14F-4D97-AF65-F5344CB8AC3E}">
        <p14:creationId xmlns:p14="http://schemas.microsoft.com/office/powerpoint/2010/main" val="2609311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F2117-1E13-E6AC-C6A9-C5B5F67F63EE}"/>
              </a:ext>
            </a:extLst>
          </p:cNvPr>
          <p:cNvSpPr>
            <a:spLocks noGrp="1"/>
          </p:cNvSpPr>
          <p:nvPr>
            <p:ph type="title"/>
          </p:nvPr>
        </p:nvSpPr>
        <p:spPr/>
        <p:txBody>
          <a:bodyPr/>
          <a:lstStyle/>
          <a:p>
            <a:r>
              <a:rPr lang="en-US" dirty="0"/>
              <a:t>Son, Blake, Fries, &amp; Stigler </a:t>
            </a:r>
            <a:br>
              <a:rPr lang="en-US" dirty="0"/>
            </a:br>
            <a:r>
              <a:rPr lang="en-US" dirty="0"/>
              <a:t>(</a:t>
            </a:r>
            <a:r>
              <a:rPr lang="en-US" i="1" dirty="0"/>
              <a:t>JSDSE</a:t>
            </a:r>
            <a:r>
              <a:rPr lang="en-US" dirty="0"/>
              <a:t>, 2021)</a:t>
            </a:r>
          </a:p>
        </p:txBody>
      </p:sp>
      <p:sp>
        <p:nvSpPr>
          <p:cNvPr id="3" name="Content Placeholder 2">
            <a:extLst>
              <a:ext uri="{FF2B5EF4-FFF2-40B4-BE49-F238E27FC236}">
                <a16:creationId xmlns:a16="http://schemas.microsoft.com/office/drawing/2014/main" id="{73E25644-5F7E-BC05-86C2-D322C0C839C1}"/>
              </a:ext>
            </a:extLst>
          </p:cNvPr>
          <p:cNvSpPr>
            <a:spLocks noGrp="1"/>
          </p:cNvSpPr>
          <p:nvPr>
            <p:ph idx="1"/>
          </p:nvPr>
        </p:nvSpPr>
        <p:spPr/>
        <p:txBody>
          <a:bodyPr/>
          <a:lstStyle/>
          <a:p>
            <a:r>
              <a:rPr lang="en-US" dirty="0"/>
              <a:t>“Modeling first… </a:t>
            </a:r>
            <a:r>
              <a:rPr lang="en-US" dirty="0">
                <a:sym typeface="Symbol" panose="05050102010706020507" pitchFamily="18" charset="2"/>
              </a:rPr>
              <a:t></a:t>
            </a:r>
            <a:endParaRPr lang="en-US" dirty="0"/>
          </a:p>
          <a:p>
            <a:pPr lvl="1"/>
            <a:r>
              <a:rPr lang="en-US" dirty="0"/>
              <a:t>Students should not spend their time accruing bits of disconnected information. Make appropriate connections that can help organize the domain.</a:t>
            </a:r>
          </a:p>
          <a:p>
            <a:pPr lvl="2"/>
            <a:r>
              <a:rPr lang="en-US" dirty="0"/>
              <a:t>Modeling, Distributions, Randomness</a:t>
            </a:r>
          </a:p>
          <a:p>
            <a:pPr lvl="1"/>
            <a:r>
              <a:rPr lang="en-US" dirty="0"/>
              <a:t>Statistics is about making sense of variation. The goal of modeling is to reduce error (unexplained variation), and students learn to fit more complex models as a means of reducing error.</a:t>
            </a:r>
          </a:p>
          <a:p>
            <a:pPr lvl="1"/>
            <a:endParaRPr lang="en-US" dirty="0"/>
          </a:p>
        </p:txBody>
      </p:sp>
      <p:sp>
        <p:nvSpPr>
          <p:cNvPr id="4" name="Footer Placeholder 3">
            <a:extLst>
              <a:ext uri="{FF2B5EF4-FFF2-40B4-BE49-F238E27FC236}">
                <a16:creationId xmlns:a16="http://schemas.microsoft.com/office/drawing/2014/main" id="{E3F6006B-5AFB-7356-0AA5-5603FAF52B1A}"/>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6EEA97CB-27AB-E2F6-540C-52AB9BBDE0F3}"/>
              </a:ext>
            </a:extLst>
          </p:cNvPr>
          <p:cNvSpPr>
            <a:spLocks noGrp="1"/>
          </p:cNvSpPr>
          <p:nvPr>
            <p:ph type="sldNum" sz="quarter" idx="12"/>
          </p:nvPr>
        </p:nvSpPr>
        <p:spPr/>
        <p:txBody>
          <a:bodyPr/>
          <a:lstStyle/>
          <a:p>
            <a:pPr>
              <a:defRPr/>
            </a:pPr>
            <a:fld id="{9646F492-ABCC-416B-B742-C3A9F81D232D}" type="slidenum">
              <a:rPr lang="en-US" altLang="en-US" smtClean="0"/>
              <a:pPr>
                <a:defRPr/>
              </a:pPr>
              <a:t>26</a:t>
            </a:fld>
            <a:endParaRPr lang="en-US" altLang="en-US"/>
          </a:p>
        </p:txBody>
      </p:sp>
    </p:spTree>
    <p:extLst>
      <p:ext uri="{BB962C8B-B14F-4D97-AF65-F5344CB8AC3E}">
        <p14:creationId xmlns:p14="http://schemas.microsoft.com/office/powerpoint/2010/main" val="1904826284"/>
      </p:ext>
    </p:extLst>
  </p:cSld>
  <p:clrMapOvr>
    <a:masterClrMapping/>
  </p:clrMapOvr>
  <mc:AlternateContent xmlns:mc="http://schemas.openxmlformats.org/markup-compatibility/2006" xmlns:p14="http://schemas.microsoft.com/office/powerpoint/2010/main">
    <mc:Choice Requires="p14">
      <p:transition spd="slow" p14:dur="2000" advTm="33413"/>
    </mc:Choice>
    <mc:Fallback xmlns="">
      <p:transition spd="slow" advTm="3341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5DD24-1917-AEBA-84A5-184CC71BAC9F}"/>
              </a:ext>
            </a:extLst>
          </p:cNvPr>
          <p:cNvSpPr>
            <a:spLocks noGrp="1"/>
          </p:cNvSpPr>
          <p:nvPr>
            <p:ph type="title"/>
          </p:nvPr>
        </p:nvSpPr>
        <p:spPr/>
        <p:txBody>
          <a:bodyPr/>
          <a:lstStyle/>
          <a:p>
            <a:r>
              <a:rPr lang="en-US" dirty="0"/>
              <a:t>Example (</a:t>
            </a:r>
            <a:r>
              <a:rPr lang="en-US" dirty="0">
                <a:hlinkClick r:id="rId2"/>
              </a:rPr>
              <a:t>ESTARS</a:t>
            </a:r>
            <a:r>
              <a:rPr lang="en-US" dirty="0"/>
              <a:t>)</a:t>
            </a:r>
          </a:p>
        </p:txBody>
      </p:sp>
      <p:sp>
        <p:nvSpPr>
          <p:cNvPr id="3" name="Content Placeholder 2">
            <a:extLst>
              <a:ext uri="{FF2B5EF4-FFF2-40B4-BE49-F238E27FC236}">
                <a16:creationId xmlns:a16="http://schemas.microsoft.com/office/drawing/2014/main" id="{34063D5C-F29A-65ED-E332-44165E99C6BB}"/>
              </a:ext>
            </a:extLst>
          </p:cNvPr>
          <p:cNvSpPr>
            <a:spLocks noGrp="1"/>
          </p:cNvSpPr>
          <p:nvPr>
            <p:ph idx="1"/>
          </p:nvPr>
        </p:nvSpPr>
        <p:spPr/>
        <p:txBody>
          <a:bodyPr/>
          <a:lstStyle/>
          <a:p>
            <a:r>
              <a:rPr lang="en-US" dirty="0"/>
              <a:t>Collected height data of students in my class</a:t>
            </a:r>
          </a:p>
          <a:p>
            <a:endParaRPr lang="en-US" dirty="0"/>
          </a:p>
          <a:p>
            <a:endParaRPr lang="en-US" dirty="0"/>
          </a:p>
          <a:p>
            <a:pPr lvl="1"/>
            <a:endParaRPr lang="en-US" dirty="0"/>
          </a:p>
          <a:p>
            <a:pPr lvl="1"/>
            <a:r>
              <a:rPr lang="en-US" dirty="0"/>
              <a:t>What is your best prediction of an absent student’s height?</a:t>
            </a:r>
          </a:p>
          <a:p>
            <a:pPr lvl="1"/>
            <a:r>
              <a:rPr lang="en-US" dirty="0"/>
              <a:t>What makes this the best?</a:t>
            </a:r>
          </a:p>
          <a:p>
            <a:pPr lvl="1"/>
            <a:r>
              <a:rPr lang="en-US" dirty="0"/>
              <a:t>How accurate is your prediction?</a:t>
            </a:r>
          </a:p>
        </p:txBody>
      </p:sp>
      <p:sp>
        <p:nvSpPr>
          <p:cNvPr id="4" name="Footer Placeholder 3">
            <a:extLst>
              <a:ext uri="{FF2B5EF4-FFF2-40B4-BE49-F238E27FC236}">
                <a16:creationId xmlns:a16="http://schemas.microsoft.com/office/drawing/2014/main" id="{B34963DF-A4C9-1BF5-EA97-E19E06F4C928}"/>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D951CA4C-9DD5-E69E-1524-2234E6951BF5}"/>
              </a:ext>
            </a:extLst>
          </p:cNvPr>
          <p:cNvSpPr>
            <a:spLocks noGrp="1"/>
          </p:cNvSpPr>
          <p:nvPr>
            <p:ph type="sldNum" sz="quarter" idx="12"/>
          </p:nvPr>
        </p:nvSpPr>
        <p:spPr/>
        <p:txBody>
          <a:bodyPr/>
          <a:lstStyle/>
          <a:p>
            <a:pPr>
              <a:defRPr/>
            </a:pPr>
            <a:fld id="{9646F492-ABCC-416B-B742-C3A9F81D232D}" type="slidenum">
              <a:rPr lang="en-US" altLang="en-US" smtClean="0"/>
              <a:pPr>
                <a:defRPr/>
              </a:pPr>
              <a:t>27</a:t>
            </a:fld>
            <a:endParaRPr lang="en-US" altLang="en-US"/>
          </a:p>
        </p:txBody>
      </p:sp>
      <p:pic>
        <p:nvPicPr>
          <p:cNvPr id="7" name="Picture 6">
            <a:extLst>
              <a:ext uri="{FF2B5EF4-FFF2-40B4-BE49-F238E27FC236}">
                <a16:creationId xmlns:a16="http://schemas.microsoft.com/office/drawing/2014/main" id="{54DD87CC-20C5-17F2-9651-D650EBF7E08A}"/>
              </a:ext>
            </a:extLst>
          </p:cNvPr>
          <p:cNvPicPr>
            <a:picLocks noChangeAspect="1"/>
          </p:cNvPicPr>
          <p:nvPr/>
        </p:nvPicPr>
        <p:blipFill>
          <a:blip r:embed="rId3"/>
          <a:stretch>
            <a:fillRect/>
          </a:stretch>
        </p:blipFill>
        <p:spPr>
          <a:xfrm>
            <a:off x="1928805" y="2286000"/>
            <a:ext cx="5286389" cy="1143002"/>
          </a:xfrm>
          <a:prstGeom prst="rect">
            <a:avLst/>
          </a:prstGeom>
        </p:spPr>
      </p:pic>
    </p:spTree>
    <p:extLst>
      <p:ext uri="{BB962C8B-B14F-4D97-AF65-F5344CB8AC3E}">
        <p14:creationId xmlns:p14="http://schemas.microsoft.com/office/powerpoint/2010/main" val="376551319"/>
      </p:ext>
    </p:extLst>
  </p:cSld>
  <p:clrMapOvr>
    <a:masterClrMapping/>
  </p:clrMapOvr>
  <mc:AlternateContent xmlns:mc="http://schemas.openxmlformats.org/markup-compatibility/2006" xmlns:p14="http://schemas.microsoft.com/office/powerpoint/2010/main">
    <mc:Choice Requires="p14">
      <p:transition spd="slow" p14:dur="2000" advTm="25432"/>
    </mc:Choice>
    <mc:Fallback xmlns="">
      <p:transition spd="slow" advTm="2543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5EC3-F786-7A2F-EF58-D75E6D3DAAC1}"/>
              </a:ext>
            </a:extLst>
          </p:cNvPr>
          <p:cNvSpPr>
            <a:spLocks noGrp="1"/>
          </p:cNvSpPr>
          <p:nvPr>
            <p:ph type="title"/>
          </p:nvPr>
        </p:nvSpPr>
        <p:spPr/>
        <p:txBody>
          <a:bodyPr/>
          <a:lstStyle/>
          <a:p>
            <a:r>
              <a:rPr lang="en-US" dirty="0"/>
              <a:t>Interactive exploration</a:t>
            </a:r>
          </a:p>
        </p:txBody>
      </p:sp>
      <p:sp>
        <p:nvSpPr>
          <p:cNvPr id="3" name="Content Placeholder 2">
            <a:extLst>
              <a:ext uri="{FF2B5EF4-FFF2-40B4-BE49-F238E27FC236}">
                <a16:creationId xmlns:a16="http://schemas.microsoft.com/office/drawing/2014/main" id="{BC63698F-034E-B33A-D74C-269DDD61B4FF}"/>
              </a:ext>
            </a:extLst>
          </p:cNvPr>
          <p:cNvSpPr>
            <a:spLocks noGrp="1"/>
          </p:cNvSpPr>
          <p:nvPr>
            <p:ph idx="1"/>
          </p:nvPr>
        </p:nvSpPr>
        <p:spPr/>
        <p:txBody>
          <a:bodyPr/>
          <a:lstStyle/>
          <a:p>
            <a:r>
              <a:rPr lang="en-US" dirty="0"/>
              <a:t>Rossman/Chance Descriptive 			Statistics </a:t>
            </a:r>
            <a:r>
              <a:rPr lang="en-US" dirty="0">
                <a:hlinkClick r:id="rId3"/>
              </a:rPr>
              <a:t>applet</a:t>
            </a:r>
            <a:endParaRPr lang="en-US" dirty="0"/>
          </a:p>
          <a:p>
            <a:pPr lvl="1"/>
            <a:r>
              <a:rPr lang="en-US" dirty="0"/>
              <a:t>HeightFootHand.txt</a:t>
            </a:r>
          </a:p>
          <a:p>
            <a:pPr lvl="1"/>
            <a:r>
              <a:rPr lang="en-US" dirty="0"/>
              <a:t>Prediction errors</a:t>
            </a:r>
          </a:p>
          <a:p>
            <a:pPr lvl="1"/>
            <a:r>
              <a:rPr lang="en-US" dirty="0"/>
              <a:t>Minimize sum of prediction errors</a:t>
            </a:r>
          </a:p>
          <a:p>
            <a:pPr lvl="2"/>
            <a:r>
              <a:rPr lang="en-US" dirty="0"/>
              <a:t>Absolute values</a:t>
            </a:r>
          </a:p>
          <a:p>
            <a:pPr lvl="2"/>
            <a:r>
              <a:rPr lang="en-US" dirty="0"/>
              <a:t>Squared values</a:t>
            </a:r>
          </a:p>
          <a:p>
            <a:pPr lvl="1"/>
            <a:r>
              <a:rPr lang="en-US" dirty="0"/>
              <a:t>Measuring accuracy in terms of “typical prediction error”</a:t>
            </a:r>
          </a:p>
        </p:txBody>
      </p:sp>
      <p:sp>
        <p:nvSpPr>
          <p:cNvPr id="4" name="Footer Placeholder 3">
            <a:extLst>
              <a:ext uri="{FF2B5EF4-FFF2-40B4-BE49-F238E27FC236}">
                <a16:creationId xmlns:a16="http://schemas.microsoft.com/office/drawing/2014/main" id="{CA43F3F8-033F-FD8D-3DCF-1F550C7E6879}"/>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6AE4EB12-F8C7-E305-EB06-784D11A60A9E}"/>
              </a:ext>
            </a:extLst>
          </p:cNvPr>
          <p:cNvSpPr>
            <a:spLocks noGrp="1"/>
          </p:cNvSpPr>
          <p:nvPr>
            <p:ph type="sldNum" sz="quarter" idx="12"/>
          </p:nvPr>
        </p:nvSpPr>
        <p:spPr/>
        <p:txBody>
          <a:bodyPr/>
          <a:lstStyle/>
          <a:p>
            <a:pPr>
              <a:defRPr/>
            </a:pPr>
            <a:fld id="{9646F492-ABCC-416B-B742-C3A9F81D232D}" type="slidenum">
              <a:rPr lang="en-US" altLang="en-US" smtClean="0"/>
              <a:pPr>
                <a:defRPr/>
              </a:pPr>
              <a:t>28</a:t>
            </a:fld>
            <a:endParaRPr lang="en-US" altLang="en-US"/>
          </a:p>
        </p:txBody>
      </p:sp>
      <p:pic>
        <p:nvPicPr>
          <p:cNvPr id="7" name="Picture 6">
            <a:extLst>
              <a:ext uri="{FF2B5EF4-FFF2-40B4-BE49-F238E27FC236}">
                <a16:creationId xmlns:a16="http://schemas.microsoft.com/office/drawing/2014/main" id="{651DD51D-F9D6-2D31-4F64-982C64B5C80C}"/>
              </a:ext>
            </a:extLst>
          </p:cNvPr>
          <p:cNvPicPr>
            <a:picLocks noChangeAspect="1"/>
          </p:cNvPicPr>
          <p:nvPr/>
        </p:nvPicPr>
        <p:blipFill>
          <a:blip r:embed="rId4"/>
          <a:stretch>
            <a:fillRect/>
          </a:stretch>
        </p:blipFill>
        <p:spPr>
          <a:xfrm>
            <a:off x="6477000" y="472281"/>
            <a:ext cx="2143125" cy="2143125"/>
          </a:xfrm>
          <a:prstGeom prst="rect">
            <a:avLst/>
          </a:prstGeom>
        </p:spPr>
      </p:pic>
    </p:spTree>
    <p:custDataLst>
      <p:tags r:id="rId1"/>
    </p:custDataLst>
    <p:extLst>
      <p:ext uri="{BB962C8B-B14F-4D97-AF65-F5344CB8AC3E}">
        <p14:creationId xmlns:p14="http://schemas.microsoft.com/office/powerpoint/2010/main" val="1990620513"/>
      </p:ext>
    </p:extLst>
  </p:cSld>
  <p:clrMapOvr>
    <a:masterClrMapping/>
  </p:clrMapOvr>
  <mc:AlternateContent xmlns:mc="http://schemas.openxmlformats.org/markup-compatibility/2006" xmlns:p14="http://schemas.microsoft.com/office/powerpoint/2010/main">
    <mc:Choice Requires="p14">
      <p:transition spd="slow" p14:dur="2000" advTm="18792"/>
    </mc:Choice>
    <mc:Fallback xmlns="">
      <p:transition spd="slow" advTm="187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2C197-E4C0-6C37-944A-0AE6D7D9FD61}"/>
              </a:ext>
            </a:extLst>
          </p:cNvPr>
          <p:cNvSpPr>
            <a:spLocks noGrp="1"/>
          </p:cNvSpPr>
          <p:nvPr>
            <p:ph type="title"/>
          </p:nvPr>
        </p:nvSpPr>
        <p:spPr/>
        <p:txBody>
          <a:bodyPr/>
          <a:lstStyle/>
          <a:p>
            <a:r>
              <a:rPr lang="en-US" dirty="0"/>
              <a:t>Example: Predicting Heights, cont.</a:t>
            </a:r>
          </a:p>
        </p:txBody>
      </p:sp>
      <p:sp>
        <p:nvSpPr>
          <p:cNvPr id="6" name="Text Placeholder 5">
            <a:extLst>
              <a:ext uri="{FF2B5EF4-FFF2-40B4-BE49-F238E27FC236}">
                <a16:creationId xmlns:a16="http://schemas.microsoft.com/office/drawing/2014/main" id="{C34442AE-9A5F-53D3-E6D2-CDDCF71D6DBE}"/>
              </a:ext>
            </a:extLst>
          </p:cNvPr>
          <p:cNvSpPr>
            <a:spLocks noGrp="1"/>
          </p:cNvSpPr>
          <p:nvPr>
            <p:ph type="body" idx="1"/>
          </p:nvPr>
        </p:nvSpPr>
        <p:spPr>
          <a:xfrm>
            <a:off x="457200" y="1981200"/>
            <a:ext cx="4040188" cy="639762"/>
          </a:xfrm>
        </p:spPr>
        <p:txBody>
          <a:bodyPr/>
          <a:lstStyle/>
          <a:p>
            <a:r>
              <a:rPr lang="en-US" b="0" dirty="0"/>
              <a:t>Height = 69.20 + “error”</a:t>
            </a:r>
          </a:p>
        </p:txBody>
      </p:sp>
      <p:sp>
        <p:nvSpPr>
          <p:cNvPr id="7" name="Content Placeholder 6">
            <a:extLst>
              <a:ext uri="{FF2B5EF4-FFF2-40B4-BE49-F238E27FC236}">
                <a16:creationId xmlns:a16="http://schemas.microsoft.com/office/drawing/2014/main" id="{6435F4C6-11B8-6619-0B4A-B80B41C37EBD}"/>
              </a:ext>
            </a:extLst>
          </p:cNvPr>
          <p:cNvSpPr>
            <a:spLocks noGrp="1"/>
          </p:cNvSpPr>
          <p:nvPr>
            <p:ph sz="half" idx="2"/>
          </p:nvPr>
        </p:nvSpPr>
        <p:spPr/>
        <p:txBody>
          <a:bodyPr/>
          <a:lstStyle/>
          <a:p>
            <a:endParaRPr lang="en-US" dirty="0"/>
          </a:p>
        </p:txBody>
      </p:sp>
      <p:sp>
        <p:nvSpPr>
          <p:cNvPr id="8" name="Text Placeholder 7">
            <a:extLst>
              <a:ext uri="{FF2B5EF4-FFF2-40B4-BE49-F238E27FC236}">
                <a16:creationId xmlns:a16="http://schemas.microsoft.com/office/drawing/2014/main" id="{744553D8-E96E-A47B-C4C1-9EC2173AAB54}"/>
              </a:ext>
            </a:extLst>
          </p:cNvPr>
          <p:cNvSpPr>
            <a:spLocks noGrp="1"/>
          </p:cNvSpPr>
          <p:nvPr>
            <p:ph type="body" sz="quarter" idx="3"/>
          </p:nvPr>
        </p:nvSpPr>
        <p:spPr>
          <a:xfrm>
            <a:off x="4645025" y="2027238"/>
            <a:ext cx="4270375" cy="639762"/>
          </a:xfrm>
        </p:spPr>
        <p:txBody>
          <a:bodyPr/>
          <a:lstStyle/>
          <a:p>
            <a:r>
              <a:rPr lang="en-US" b="0" dirty="0"/>
              <a:t>Height = [Foot length] + error</a:t>
            </a:r>
          </a:p>
        </p:txBody>
      </p:sp>
      <p:sp>
        <p:nvSpPr>
          <p:cNvPr id="4" name="Footer Placeholder 3">
            <a:extLst>
              <a:ext uri="{FF2B5EF4-FFF2-40B4-BE49-F238E27FC236}">
                <a16:creationId xmlns:a16="http://schemas.microsoft.com/office/drawing/2014/main" id="{7110EF45-ED73-F456-7B7F-59C76C4802DC}"/>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3BA3D74E-D53F-7E0B-206A-D815645BF547}"/>
              </a:ext>
            </a:extLst>
          </p:cNvPr>
          <p:cNvSpPr>
            <a:spLocks noGrp="1"/>
          </p:cNvSpPr>
          <p:nvPr>
            <p:ph type="sldNum" sz="quarter" idx="12"/>
          </p:nvPr>
        </p:nvSpPr>
        <p:spPr/>
        <p:txBody>
          <a:bodyPr/>
          <a:lstStyle/>
          <a:p>
            <a:pPr>
              <a:defRPr/>
            </a:pPr>
            <a:fld id="{9646F492-ABCC-416B-B742-C3A9F81D232D}" type="slidenum">
              <a:rPr lang="en-US" altLang="en-US" smtClean="0"/>
              <a:pPr>
                <a:defRPr/>
              </a:pPr>
              <a:t>29</a:t>
            </a:fld>
            <a:endParaRPr lang="en-US" altLang="en-US"/>
          </a:p>
        </p:txBody>
      </p:sp>
      <p:pic>
        <p:nvPicPr>
          <p:cNvPr id="10" name="Picture 9">
            <a:extLst>
              <a:ext uri="{FF2B5EF4-FFF2-40B4-BE49-F238E27FC236}">
                <a16:creationId xmlns:a16="http://schemas.microsoft.com/office/drawing/2014/main" id="{B984F692-EE38-28CC-B1A4-AD95BBB92A79}"/>
              </a:ext>
            </a:extLst>
          </p:cNvPr>
          <p:cNvPicPr>
            <a:picLocks noChangeAspect="1"/>
          </p:cNvPicPr>
          <p:nvPr/>
        </p:nvPicPr>
        <p:blipFill>
          <a:blip r:embed="rId2"/>
          <a:stretch>
            <a:fillRect/>
          </a:stretch>
        </p:blipFill>
        <p:spPr>
          <a:xfrm>
            <a:off x="762000" y="2743200"/>
            <a:ext cx="2200291" cy="1790713"/>
          </a:xfrm>
          <a:prstGeom prst="rect">
            <a:avLst/>
          </a:prstGeom>
        </p:spPr>
      </p:pic>
      <p:pic>
        <p:nvPicPr>
          <p:cNvPr id="11" name="Picture 10">
            <a:extLst>
              <a:ext uri="{FF2B5EF4-FFF2-40B4-BE49-F238E27FC236}">
                <a16:creationId xmlns:a16="http://schemas.microsoft.com/office/drawing/2014/main" id="{AAFB9002-136E-507B-4C05-AF7DB62A9A2C}"/>
              </a:ext>
            </a:extLst>
          </p:cNvPr>
          <p:cNvPicPr>
            <a:picLocks noChangeAspect="1"/>
          </p:cNvPicPr>
          <p:nvPr/>
        </p:nvPicPr>
        <p:blipFill>
          <a:blip r:embed="rId3"/>
          <a:stretch>
            <a:fillRect/>
          </a:stretch>
        </p:blipFill>
        <p:spPr>
          <a:xfrm>
            <a:off x="899649" y="4724400"/>
            <a:ext cx="2038365" cy="971557"/>
          </a:xfrm>
          <a:prstGeom prst="rect">
            <a:avLst/>
          </a:prstGeom>
        </p:spPr>
      </p:pic>
      <p:pic>
        <p:nvPicPr>
          <p:cNvPr id="12" name="Picture 11">
            <a:extLst>
              <a:ext uri="{FF2B5EF4-FFF2-40B4-BE49-F238E27FC236}">
                <a16:creationId xmlns:a16="http://schemas.microsoft.com/office/drawing/2014/main" id="{463F86E3-47D8-9217-1B4A-0A63FE0D9878}"/>
              </a:ext>
            </a:extLst>
          </p:cNvPr>
          <p:cNvPicPr>
            <a:picLocks noChangeAspect="1"/>
          </p:cNvPicPr>
          <p:nvPr/>
        </p:nvPicPr>
        <p:blipFill>
          <a:blip r:embed="rId4"/>
          <a:stretch>
            <a:fillRect/>
          </a:stretch>
        </p:blipFill>
        <p:spPr>
          <a:xfrm>
            <a:off x="4757715" y="2895600"/>
            <a:ext cx="2238391" cy="1762138"/>
          </a:xfrm>
          <a:prstGeom prst="rect">
            <a:avLst/>
          </a:prstGeom>
        </p:spPr>
      </p:pic>
      <p:pic>
        <p:nvPicPr>
          <p:cNvPr id="13" name="Picture 12">
            <a:extLst>
              <a:ext uri="{FF2B5EF4-FFF2-40B4-BE49-F238E27FC236}">
                <a16:creationId xmlns:a16="http://schemas.microsoft.com/office/drawing/2014/main" id="{065333D9-18C8-1504-422D-5B867F11C634}"/>
              </a:ext>
            </a:extLst>
          </p:cNvPr>
          <p:cNvPicPr>
            <a:picLocks noChangeAspect="1"/>
          </p:cNvPicPr>
          <p:nvPr/>
        </p:nvPicPr>
        <p:blipFill>
          <a:blip r:embed="rId5"/>
          <a:srcRect t="26087"/>
          <a:stretch>
            <a:fillRect/>
          </a:stretch>
        </p:blipFill>
        <p:spPr>
          <a:xfrm>
            <a:off x="5272080" y="4819642"/>
            <a:ext cx="2028840" cy="971558"/>
          </a:xfrm>
          <a:prstGeom prst="rect">
            <a:avLst/>
          </a:prstGeom>
        </p:spPr>
      </p:pic>
      <p:pic>
        <p:nvPicPr>
          <p:cNvPr id="14" name="Picture 13">
            <a:extLst>
              <a:ext uri="{FF2B5EF4-FFF2-40B4-BE49-F238E27FC236}">
                <a16:creationId xmlns:a16="http://schemas.microsoft.com/office/drawing/2014/main" id="{DC0A34C8-8F46-8906-D713-46709F7971DE}"/>
              </a:ext>
            </a:extLst>
          </p:cNvPr>
          <p:cNvPicPr>
            <a:picLocks noChangeAspect="1"/>
          </p:cNvPicPr>
          <p:nvPr/>
        </p:nvPicPr>
        <p:blipFill>
          <a:blip r:embed="rId5"/>
          <a:srcRect b="72463"/>
          <a:stretch>
            <a:fillRect/>
          </a:stretch>
        </p:blipFill>
        <p:spPr>
          <a:xfrm>
            <a:off x="6963064" y="3560762"/>
            <a:ext cx="2028840" cy="361968"/>
          </a:xfrm>
          <a:prstGeom prst="rect">
            <a:avLst/>
          </a:prstGeom>
        </p:spPr>
      </p:pic>
      <p:sp>
        <p:nvSpPr>
          <p:cNvPr id="15" name="Text Placeholder 5">
            <a:extLst>
              <a:ext uri="{FF2B5EF4-FFF2-40B4-BE49-F238E27FC236}">
                <a16:creationId xmlns:a16="http://schemas.microsoft.com/office/drawing/2014/main" id="{94850463-F73D-E01B-34B0-CD1E42E22FAC}"/>
              </a:ext>
            </a:extLst>
          </p:cNvPr>
          <p:cNvSpPr txBox="1">
            <a:spLocks/>
          </p:cNvSpPr>
          <p:nvPr/>
        </p:nvSpPr>
        <p:spPr bwMode="auto">
          <a:xfrm>
            <a:off x="457200" y="1143000"/>
            <a:ext cx="404018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Clr>
                <a:schemeClr val="accent1"/>
              </a:buClr>
              <a:buSzPct val="65000"/>
              <a:buFont typeface="Wingdings" panose="05000000000000000000" pitchFamily="2" charset="2"/>
              <a:buNone/>
              <a:defRPr sz="2400" b="1">
                <a:solidFill>
                  <a:schemeClr val="tx1"/>
                </a:solidFill>
                <a:latin typeface="+mn-lt"/>
                <a:ea typeface="+mn-ea"/>
                <a:cs typeface="+mn-cs"/>
              </a:defRPr>
            </a:lvl1pPr>
            <a:lvl2pPr marL="457200" indent="0" algn="l" rtl="0" eaLnBrk="0" fontAlgn="base" hangingPunct="0">
              <a:spcBef>
                <a:spcPct val="20000"/>
              </a:spcBef>
              <a:spcAft>
                <a:spcPct val="0"/>
              </a:spcAft>
              <a:buClr>
                <a:schemeClr val="accent2"/>
              </a:buClr>
              <a:buSzPct val="60000"/>
              <a:buFont typeface="Wingdings" panose="05000000000000000000" pitchFamily="2" charset="2"/>
              <a:buNone/>
              <a:defRPr sz="2000" b="1">
                <a:solidFill>
                  <a:schemeClr val="tx1"/>
                </a:solidFill>
                <a:latin typeface="+mn-lt"/>
              </a:defRPr>
            </a:lvl2pPr>
            <a:lvl3pPr marL="914400" indent="0" algn="l" rtl="0" eaLnBrk="0" fontAlgn="base" hangingPunct="0">
              <a:spcBef>
                <a:spcPct val="20000"/>
              </a:spcBef>
              <a:spcAft>
                <a:spcPct val="0"/>
              </a:spcAft>
              <a:buClr>
                <a:schemeClr val="accent1"/>
              </a:buClr>
              <a:buSzPct val="65000"/>
              <a:buFont typeface="Wingdings" panose="05000000000000000000" pitchFamily="2" charset="2"/>
              <a:buNone/>
              <a:defRPr sz="1800" b="1">
                <a:solidFill>
                  <a:schemeClr val="tx1"/>
                </a:solidFill>
                <a:latin typeface="+mn-lt"/>
              </a:defRPr>
            </a:lvl3pPr>
            <a:lvl4pPr marL="1371600" indent="0" algn="l" rtl="0" eaLnBrk="0" fontAlgn="base" hangingPunct="0">
              <a:spcBef>
                <a:spcPct val="20000"/>
              </a:spcBef>
              <a:spcAft>
                <a:spcPct val="0"/>
              </a:spcAft>
              <a:buClr>
                <a:schemeClr val="accent2"/>
              </a:buClr>
              <a:buSzPct val="70000"/>
              <a:buFont typeface="Wingdings" panose="05000000000000000000" pitchFamily="2" charset="2"/>
              <a:buNone/>
              <a:defRPr sz="1600" b="1">
                <a:solidFill>
                  <a:schemeClr val="tx1"/>
                </a:solidFill>
                <a:latin typeface="+mn-lt"/>
              </a:defRPr>
            </a:lvl4pPr>
            <a:lvl5pPr marL="1828800" indent="0" algn="l" rtl="0" eaLnBrk="0" fontAlgn="base" hangingPunct="0">
              <a:spcBef>
                <a:spcPct val="20000"/>
              </a:spcBef>
              <a:spcAft>
                <a:spcPct val="0"/>
              </a:spcAft>
              <a:buClr>
                <a:schemeClr val="accent1"/>
              </a:buClr>
              <a:buSzPct val="75000"/>
              <a:buFont typeface="Wingdings" panose="05000000000000000000" pitchFamily="2" charset="2"/>
              <a:buNone/>
              <a:defRPr sz="1600" b="1">
                <a:solidFill>
                  <a:schemeClr val="tx1"/>
                </a:solidFill>
                <a:latin typeface="+mn-lt"/>
              </a:defRPr>
            </a:lvl5pPr>
            <a:lvl6pPr marL="2286000" indent="0" algn="l" rtl="0" fontAlgn="base">
              <a:spcBef>
                <a:spcPct val="20000"/>
              </a:spcBef>
              <a:spcAft>
                <a:spcPct val="0"/>
              </a:spcAft>
              <a:buClr>
                <a:schemeClr val="accent1"/>
              </a:buClr>
              <a:buSzPct val="75000"/>
              <a:buFont typeface="Wingdings" pitchFamily="2" charset="2"/>
              <a:buNone/>
              <a:defRPr sz="1600" b="1">
                <a:solidFill>
                  <a:schemeClr val="tx1"/>
                </a:solidFill>
                <a:latin typeface="+mn-lt"/>
              </a:defRPr>
            </a:lvl6pPr>
            <a:lvl7pPr marL="2743200" indent="0" algn="l" rtl="0" fontAlgn="base">
              <a:spcBef>
                <a:spcPct val="20000"/>
              </a:spcBef>
              <a:spcAft>
                <a:spcPct val="0"/>
              </a:spcAft>
              <a:buClr>
                <a:schemeClr val="accent1"/>
              </a:buClr>
              <a:buSzPct val="75000"/>
              <a:buFont typeface="Wingdings" pitchFamily="2" charset="2"/>
              <a:buNone/>
              <a:defRPr sz="1600" b="1">
                <a:solidFill>
                  <a:schemeClr val="tx1"/>
                </a:solidFill>
                <a:latin typeface="+mn-lt"/>
              </a:defRPr>
            </a:lvl7pPr>
            <a:lvl8pPr marL="3200400" indent="0" algn="l" rtl="0" fontAlgn="base">
              <a:spcBef>
                <a:spcPct val="20000"/>
              </a:spcBef>
              <a:spcAft>
                <a:spcPct val="0"/>
              </a:spcAft>
              <a:buClr>
                <a:schemeClr val="accent1"/>
              </a:buClr>
              <a:buSzPct val="75000"/>
              <a:buFont typeface="Wingdings" pitchFamily="2" charset="2"/>
              <a:buNone/>
              <a:defRPr sz="1600" b="1">
                <a:solidFill>
                  <a:schemeClr val="tx1"/>
                </a:solidFill>
                <a:latin typeface="+mn-lt"/>
              </a:defRPr>
            </a:lvl8pPr>
            <a:lvl9pPr marL="3657600" indent="0" algn="l" rtl="0" fontAlgn="base">
              <a:spcBef>
                <a:spcPct val="20000"/>
              </a:spcBef>
              <a:spcAft>
                <a:spcPct val="0"/>
              </a:spcAft>
              <a:buClr>
                <a:schemeClr val="accent1"/>
              </a:buClr>
              <a:buSzPct val="75000"/>
              <a:buFont typeface="Wingdings" pitchFamily="2" charset="2"/>
              <a:buNone/>
              <a:defRPr sz="1600" b="1">
                <a:solidFill>
                  <a:schemeClr val="tx1"/>
                </a:solidFill>
                <a:latin typeface="+mn-lt"/>
              </a:defRPr>
            </a:lvl9pPr>
          </a:lstStyle>
          <a:p>
            <a:r>
              <a:rPr lang="en-US" b="0" kern="0" dirty="0"/>
              <a:t>Statistical Model</a:t>
            </a:r>
          </a:p>
        </p:txBody>
      </p:sp>
      <p:sp>
        <p:nvSpPr>
          <p:cNvPr id="16" name="TextBox 15">
            <a:extLst>
              <a:ext uri="{FF2B5EF4-FFF2-40B4-BE49-F238E27FC236}">
                <a16:creationId xmlns:a16="http://schemas.microsoft.com/office/drawing/2014/main" id="{07CC3B71-01D3-5BC4-B568-FB3B06D761EE}"/>
              </a:ext>
            </a:extLst>
          </p:cNvPr>
          <p:cNvSpPr txBox="1"/>
          <p:nvPr/>
        </p:nvSpPr>
        <p:spPr>
          <a:xfrm>
            <a:off x="2917562" y="1066800"/>
            <a:ext cx="2438704" cy="1200329"/>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70C0"/>
                </a:solidFill>
              </a:rPr>
              <a:t>Null model</a:t>
            </a:r>
          </a:p>
          <a:p>
            <a:pPr marL="342900" indent="-342900">
              <a:buFont typeface="Arial" panose="020B0604020202020204" pitchFamily="34" charset="0"/>
              <a:buChar char="•"/>
            </a:pPr>
            <a:r>
              <a:rPr lang="en-US" dirty="0">
                <a:solidFill>
                  <a:srgbClr val="0070C0"/>
                </a:solidFill>
              </a:rPr>
              <a:t>Empty model</a:t>
            </a:r>
          </a:p>
          <a:p>
            <a:pPr marL="342900" indent="-342900">
              <a:buFont typeface="Arial" panose="020B0604020202020204" pitchFamily="34" charset="0"/>
              <a:buChar char="•"/>
            </a:pPr>
            <a:r>
              <a:rPr lang="en-US" dirty="0" err="1">
                <a:solidFill>
                  <a:srgbClr val="0070C0"/>
                </a:solidFill>
              </a:rPr>
              <a:t>lm</a:t>
            </a:r>
            <a:r>
              <a:rPr lang="en-US" dirty="0">
                <a:solidFill>
                  <a:srgbClr val="0070C0"/>
                </a:solidFill>
              </a:rPr>
              <a:t>(y ~ 1)</a:t>
            </a:r>
          </a:p>
        </p:txBody>
      </p:sp>
      <p:sp>
        <p:nvSpPr>
          <p:cNvPr id="17" name="TextBox 16">
            <a:extLst>
              <a:ext uri="{FF2B5EF4-FFF2-40B4-BE49-F238E27FC236}">
                <a16:creationId xmlns:a16="http://schemas.microsoft.com/office/drawing/2014/main" id="{F95D7E66-A01D-F115-B936-EB5129AAB2C8}"/>
              </a:ext>
            </a:extLst>
          </p:cNvPr>
          <p:cNvSpPr txBox="1"/>
          <p:nvPr/>
        </p:nvSpPr>
        <p:spPr>
          <a:xfrm>
            <a:off x="3048000" y="3349823"/>
            <a:ext cx="1338700" cy="307777"/>
          </a:xfrm>
          <a:prstGeom prst="rect">
            <a:avLst/>
          </a:prstGeom>
          <a:noFill/>
        </p:spPr>
        <p:txBody>
          <a:bodyPr wrap="none" rtlCol="0">
            <a:spAutoFit/>
          </a:bodyPr>
          <a:lstStyle/>
          <a:p>
            <a:r>
              <a:rPr lang="en-US" sz="1400" i="1" dirty="0">
                <a:latin typeface="Calibri" panose="020F0502020204030204" pitchFamily="34" charset="0"/>
                <a:ea typeface="Calibri" panose="020F0502020204030204" pitchFamily="34" charset="0"/>
                <a:cs typeface="Calibri" panose="020F0502020204030204" pitchFamily="34" charset="0"/>
              </a:rPr>
              <a:t>Height</a:t>
            </a:r>
            <a:r>
              <a:rPr lang="en-US" sz="1400" dirty="0">
                <a:latin typeface="Calibri" panose="020F0502020204030204" pitchFamily="34" charset="0"/>
                <a:ea typeface="Calibri" panose="020F0502020204030204" pitchFamily="34" charset="0"/>
                <a:cs typeface="Calibri" panose="020F0502020204030204" pitchFamily="34" charset="0"/>
              </a:rPr>
              <a:t>^ = 69.20</a:t>
            </a:r>
          </a:p>
        </p:txBody>
      </p:sp>
      <p:sp>
        <p:nvSpPr>
          <p:cNvPr id="3" name="TextBox 2">
            <a:extLst>
              <a:ext uri="{FF2B5EF4-FFF2-40B4-BE49-F238E27FC236}">
                <a16:creationId xmlns:a16="http://schemas.microsoft.com/office/drawing/2014/main" id="{94F1F66C-FCD0-2FA4-3DCE-AB67ACAB1580}"/>
              </a:ext>
            </a:extLst>
          </p:cNvPr>
          <p:cNvSpPr txBox="1"/>
          <p:nvPr/>
        </p:nvSpPr>
        <p:spPr>
          <a:xfrm>
            <a:off x="5586406" y="1824335"/>
            <a:ext cx="2819400" cy="461665"/>
          </a:xfrm>
          <a:prstGeom prst="rect">
            <a:avLst/>
          </a:prstGeom>
          <a:noFill/>
        </p:spPr>
        <p:txBody>
          <a:bodyPr wrap="square" rtlCol="0">
            <a:spAutoFit/>
          </a:bodyPr>
          <a:lstStyle/>
          <a:p>
            <a:r>
              <a:rPr lang="en-US" dirty="0">
                <a:solidFill>
                  <a:srgbClr val="0070C0"/>
                </a:solidFill>
              </a:rPr>
              <a:t>Word equation</a:t>
            </a:r>
          </a:p>
        </p:txBody>
      </p:sp>
    </p:spTree>
    <p:extLst>
      <p:ext uri="{BB962C8B-B14F-4D97-AF65-F5344CB8AC3E}">
        <p14:creationId xmlns:p14="http://schemas.microsoft.com/office/powerpoint/2010/main" val="243770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6"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E45-2AB8-A8E8-3B7C-C0CA08363AD7}"/>
              </a:ext>
            </a:extLst>
          </p:cNvPr>
          <p:cNvSpPr>
            <a:spLocks noGrp="1"/>
          </p:cNvSpPr>
          <p:nvPr>
            <p:ph type="title"/>
          </p:nvPr>
        </p:nvSpPr>
        <p:spPr/>
        <p:txBody>
          <a:bodyPr/>
          <a:lstStyle/>
          <a:p>
            <a:r>
              <a:rPr lang="en-US" dirty="0"/>
              <a:t>Trivia</a:t>
            </a:r>
          </a:p>
        </p:txBody>
      </p:sp>
      <p:sp>
        <p:nvSpPr>
          <p:cNvPr id="3" name="Content Placeholder 2">
            <a:extLst>
              <a:ext uri="{FF2B5EF4-FFF2-40B4-BE49-F238E27FC236}">
                <a16:creationId xmlns:a16="http://schemas.microsoft.com/office/drawing/2014/main" id="{34AD03D4-75D4-82FF-AB86-49D7E18F08A3}"/>
              </a:ext>
            </a:extLst>
          </p:cNvPr>
          <p:cNvSpPr>
            <a:spLocks noGrp="1"/>
          </p:cNvSpPr>
          <p:nvPr>
            <p:ph idx="1"/>
          </p:nvPr>
        </p:nvSpPr>
        <p:spPr/>
        <p:txBody>
          <a:bodyPr>
            <a:normAutofit/>
          </a:bodyPr>
          <a:lstStyle/>
          <a:p>
            <a:r>
              <a:rPr lang="en-US" dirty="0"/>
              <a:t>PhD in Operations Research</a:t>
            </a:r>
          </a:p>
          <a:p>
            <a:pPr lvl="1"/>
            <a:r>
              <a:rPr lang="en-US" dirty="0"/>
              <a:t>Applied Math/Engineering</a:t>
            </a:r>
          </a:p>
          <a:p>
            <a:r>
              <a:rPr lang="en-US" dirty="0"/>
              <a:t>First applet I “developed” was </a:t>
            </a:r>
          </a:p>
          <a:p>
            <a:pPr marL="0" indent="0">
              <a:buNone/>
            </a:pPr>
            <a:r>
              <a:rPr lang="en-US" dirty="0"/>
              <a:t>    Sampling Reese’s </a:t>
            </a:r>
            <a:r>
              <a:rPr lang="en-US"/>
              <a:t>Pieces ~ 199</a:t>
            </a:r>
            <a:r>
              <a:rPr lang="en-US" dirty="0"/>
              <a:t>6</a:t>
            </a:r>
          </a:p>
          <a:p>
            <a:r>
              <a:rPr lang="en-US" dirty="0"/>
              <a:t>Currently one of my biggest pet peeves -</a:t>
            </a:r>
          </a:p>
          <a:p>
            <a:pPr marL="0" indent="0">
              <a:buNone/>
            </a:pPr>
            <a:r>
              <a:rPr lang="en-US" dirty="0"/>
              <a:t>    difference in percentages </a:t>
            </a:r>
          </a:p>
          <a:p>
            <a:r>
              <a:rPr lang="en-US" dirty="0"/>
              <a:t>Challenge question: Why is any of this relevant?</a:t>
            </a:r>
          </a:p>
        </p:txBody>
      </p:sp>
      <p:sp>
        <p:nvSpPr>
          <p:cNvPr id="4" name="Footer Placeholder 3">
            <a:extLst>
              <a:ext uri="{FF2B5EF4-FFF2-40B4-BE49-F238E27FC236}">
                <a16:creationId xmlns:a16="http://schemas.microsoft.com/office/drawing/2014/main" id="{7832DB8E-6493-9684-8F6E-3A05C1A57B97}"/>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6BAF177A-2912-AFEF-7C19-D882A224741B}"/>
              </a:ext>
            </a:extLst>
          </p:cNvPr>
          <p:cNvSpPr>
            <a:spLocks noGrp="1"/>
          </p:cNvSpPr>
          <p:nvPr>
            <p:ph type="sldNum" sz="quarter" idx="12"/>
          </p:nvPr>
        </p:nvSpPr>
        <p:spPr/>
        <p:txBody>
          <a:bodyPr/>
          <a:lstStyle/>
          <a:p>
            <a:pPr>
              <a:defRPr/>
            </a:pPr>
            <a:fld id="{9646F492-ABCC-416B-B742-C3A9F81D232D}" type="slidenum">
              <a:rPr lang="en-US" altLang="en-US" smtClean="0"/>
              <a:pPr>
                <a:defRPr/>
              </a:pPr>
              <a:t>3</a:t>
            </a:fld>
            <a:endParaRPr lang="en-US" altLang="en-US"/>
          </a:p>
        </p:txBody>
      </p:sp>
      <p:pic>
        <p:nvPicPr>
          <p:cNvPr id="7" name="Picture 6">
            <a:extLst>
              <a:ext uri="{FF2B5EF4-FFF2-40B4-BE49-F238E27FC236}">
                <a16:creationId xmlns:a16="http://schemas.microsoft.com/office/drawing/2014/main" id="{8995ABAA-BE11-E9B4-5CA2-3B633C2E75D5}"/>
              </a:ext>
            </a:extLst>
          </p:cNvPr>
          <p:cNvPicPr>
            <a:picLocks noChangeAspect="1"/>
          </p:cNvPicPr>
          <p:nvPr/>
        </p:nvPicPr>
        <p:blipFill>
          <a:blip r:embed="rId4"/>
          <a:srcRect l="-101658" t="62216" r="159712" b="-62216"/>
          <a:stretch>
            <a:fillRect/>
          </a:stretch>
        </p:blipFill>
        <p:spPr>
          <a:xfrm>
            <a:off x="3152765" y="2376480"/>
            <a:ext cx="1190636" cy="2105040"/>
          </a:xfrm>
          <a:prstGeom prst="rect">
            <a:avLst/>
          </a:prstGeom>
        </p:spPr>
      </p:pic>
      <p:pic>
        <p:nvPicPr>
          <p:cNvPr id="9" name="Picture 8">
            <a:extLst>
              <a:ext uri="{FF2B5EF4-FFF2-40B4-BE49-F238E27FC236}">
                <a16:creationId xmlns:a16="http://schemas.microsoft.com/office/drawing/2014/main" id="{7320A46D-82D7-AD6E-6686-7666D3990490}"/>
              </a:ext>
            </a:extLst>
          </p:cNvPr>
          <p:cNvPicPr>
            <a:picLocks noChangeAspect="1"/>
          </p:cNvPicPr>
          <p:nvPr/>
        </p:nvPicPr>
        <p:blipFill>
          <a:blip r:embed="rId4"/>
          <a:srcRect r="58054"/>
          <a:stretch>
            <a:fillRect/>
          </a:stretch>
        </p:blipFill>
        <p:spPr>
          <a:xfrm>
            <a:off x="6934200" y="1095360"/>
            <a:ext cx="1190636" cy="2105040"/>
          </a:xfrm>
          <a:prstGeom prst="rect">
            <a:avLst/>
          </a:prstGeom>
        </p:spPr>
      </p:pic>
      <p:pic>
        <p:nvPicPr>
          <p:cNvPr id="8" name="Picture 7">
            <a:extLst>
              <a:ext uri="{FF2B5EF4-FFF2-40B4-BE49-F238E27FC236}">
                <a16:creationId xmlns:a16="http://schemas.microsoft.com/office/drawing/2014/main" id="{EAA0FDFD-3AF3-D52E-209C-0F2995324C36}"/>
              </a:ext>
            </a:extLst>
          </p:cNvPr>
          <p:cNvPicPr>
            <a:picLocks noChangeAspect="1"/>
          </p:cNvPicPr>
          <p:nvPr/>
        </p:nvPicPr>
        <p:blipFill>
          <a:blip r:embed="rId5"/>
          <a:stretch>
            <a:fillRect/>
          </a:stretch>
        </p:blipFill>
        <p:spPr>
          <a:xfrm>
            <a:off x="3152765" y="541332"/>
            <a:ext cx="3048022" cy="876306"/>
          </a:xfrm>
          <a:prstGeom prst="rect">
            <a:avLst/>
          </a:prstGeom>
        </p:spPr>
      </p:pic>
    </p:spTree>
    <p:custDataLst>
      <p:tags r:id="rId1"/>
    </p:custDataLst>
    <p:extLst>
      <p:ext uri="{BB962C8B-B14F-4D97-AF65-F5344CB8AC3E}">
        <p14:creationId xmlns:p14="http://schemas.microsoft.com/office/powerpoint/2010/main" val="37639335"/>
      </p:ext>
    </p:extLst>
  </p:cSld>
  <p:clrMapOvr>
    <a:masterClrMapping/>
  </p:clrMapOvr>
  <mc:AlternateContent xmlns:mc="http://schemas.openxmlformats.org/markup-compatibility/2006" xmlns:p14="http://schemas.microsoft.com/office/powerpoint/2010/main">
    <mc:Choice Requires="p14">
      <p:transition spd="slow" p14:dur="2000" advTm="36788"/>
    </mc:Choice>
    <mc:Fallback xmlns="">
      <p:transition spd="slow" advTm="367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11127-E567-8931-3C36-347424FD8156}"/>
              </a:ext>
            </a:extLst>
          </p:cNvPr>
          <p:cNvSpPr>
            <a:spLocks noGrp="1"/>
          </p:cNvSpPr>
          <p:nvPr>
            <p:ph type="title"/>
          </p:nvPr>
        </p:nvSpPr>
        <p:spPr/>
        <p:txBody>
          <a:bodyPr/>
          <a:lstStyle/>
          <a:p>
            <a:r>
              <a:rPr lang="en-US" dirty="0"/>
              <a:t>Comparing the models</a:t>
            </a:r>
          </a:p>
        </p:txBody>
      </p:sp>
      <p:sp>
        <p:nvSpPr>
          <p:cNvPr id="3" name="Content Placeholder 2">
            <a:extLst>
              <a:ext uri="{FF2B5EF4-FFF2-40B4-BE49-F238E27FC236}">
                <a16:creationId xmlns:a16="http://schemas.microsoft.com/office/drawing/2014/main" id="{2AA962A7-C0CD-5E95-89F8-71D806B0F820}"/>
              </a:ext>
            </a:extLst>
          </p:cNvPr>
          <p:cNvSpPr>
            <a:spLocks noGrp="1"/>
          </p:cNvSpPr>
          <p:nvPr>
            <p:ph idx="1"/>
          </p:nvPr>
        </p:nvSpPr>
        <p:spPr/>
        <p:txBody>
          <a:bodyPr/>
          <a:lstStyle/>
          <a:p>
            <a:r>
              <a:rPr lang="en-US" dirty="0"/>
              <a:t>I had this much unexplained variation …</a:t>
            </a:r>
          </a:p>
          <a:p>
            <a:pPr marL="0" indent="0">
              <a:buNone/>
            </a:pPr>
            <a:endParaRPr lang="en-US" dirty="0"/>
          </a:p>
          <a:p>
            <a:endParaRPr lang="en-US" sz="1500" dirty="0"/>
          </a:p>
          <a:p>
            <a:r>
              <a:rPr lang="en-US" dirty="0"/>
              <a:t>Now I have this much unexplained variation</a:t>
            </a:r>
          </a:p>
          <a:p>
            <a:endParaRPr lang="en-US" dirty="0"/>
          </a:p>
          <a:p>
            <a:endParaRPr lang="en-US" dirty="0"/>
          </a:p>
          <a:p>
            <a:r>
              <a:rPr lang="en-US" dirty="0"/>
              <a:t>Percentage change</a:t>
            </a:r>
          </a:p>
          <a:p>
            <a:pPr lvl="1"/>
            <a:r>
              <a:rPr lang="en-US" dirty="0"/>
              <a:t>(4.32 – 3.15)/4.32 x 100% = 27% decrease</a:t>
            </a:r>
          </a:p>
          <a:p>
            <a:pPr lvl="1"/>
            <a:r>
              <a:rPr lang="en-US" dirty="0"/>
              <a:t>(4.32</a:t>
            </a:r>
            <a:r>
              <a:rPr lang="en-US" baseline="30000" dirty="0"/>
              <a:t>2</a:t>
            </a:r>
            <a:r>
              <a:rPr lang="en-US" dirty="0"/>
              <a:t> – 3.15</a:t>
            </a:r>
            <a:r>
              <a:rPr lang="en-US" baseline="30000" dirty="0"/>
              <a:t>2</a:t>
            </a:r>
            <a:r>
              <a:rPr lang="en-US" dirty="0"/>
              <a:t>)/4.32</a:t>
            </a:r>
            <a:r>
              <a:rPr lang="en-US" baseline="30000" dirty="0"/>
              <a:t>2</a:t>
            </a:r>
            <a:r>
              <a:rPr lang="en-US" dirty="0"/>
              <a:t> x 100% = 47% decrease</a:t>
            </a:r>
          </a:p>
          <a:p>
            <a:pPr lvl="1"/>
            <a:endParaRPr lang="en-US" dirty="0"/>
          </a:p>
        </p:txBody>
      </p:sp>
      <p:sp>
        <p:nvSpPr>
          <p:cNvPr id="4" name="Footer Placeholder 3">
            <a:extLst>
              <a:ext uri="{FF2B5EF4-FFF2-40B4-BE49-F238E27FC236}">
                <a16:creationId xmlns:a16="http://schemas.microsoft.com/office/drawing/2014/main" id="{09374782-A04E-1B40-C2F6-5C321FBABF60}"/>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4432B6FB-3BDF-7F4D-9C8D-C393354402DD}"/>
              </a:ext>
            </a:extLst>
          </p:cNvPr>
          <p:cNvSpPr>
            <a:spLocks noGrp="1"/>
          </p:cNvSpPr>
          <p:nvPr>
            <p:ph type="sldNum" sz="quarter" idx="12"/>
          </p:nvPr>
        </p:nvSpPr>
        <p:spPr/>
        <p:txBody>
          <a:bodyPr/>
          <a:lstStyle/>
          <a:p>
            <a:pPr>
              <a:defRPr/>
            </a:pPr>
            <a:fld id="{9646F492-ABCC-416B-B742-C3A9F81D232D}" type="slidenum">
              <a:rPr lang="en-US" altLang="en-US" smtClean="0"/>
              <a:pPr>
                <a:defRPr/>
              </a:pPr>
              <a:t>30</a:t>
            </a:fld>
            <a:endParaRPr lang="en-US" altLang="en-US"/>
          </a:p>
        </p:txBody>
      </p:sp>
      <p:pic>
        <p:nvPicPr>
          <p:cNvPr id="6" name="Picture 5">
            <a:extLst>
              <a:ext uri="{FF2B5EF4-FFF2-40B4-BE49-F238E27FC236}">
                <a16:creationId xmlns:a16="http://schemas.microsoft.com/office/drawing/2014/main" id="{8EEBA43E-772E-88F8-1C13-682FE507B2B5}"/>
              </a:ext>
            </a:extLst>
          </p:cNvPr>
          <p:cNvPicPr>
            <a:picLocks noChangeAspect="1"/>
          </p:cNvPicPr>
          <p:nvPr/>
        </p:nvPicPr>
        <p:blipFill>
          <a:blip r:embed="rId4"/>
          <a:srcRect t="70588"/>
          <a:stretch>
            <a:fillRect/>
          </a:stretch>
        </p:blipFill>
        <p:spPr>
          <a:xfrm>
            <a:off x="1045232" y="2209800"/>
            <a:ext cx="4212568" cy="590557"/>
          </a:xfrm>
          <a:prstGeom prst="rect">
            <a:avLst/>
          </a:prstGeom>
        </p:spPr>
      </p:pic>
      <p:pic>
        <p:nvPicPr>
          <p:cNvPr id="7" name="Picture 6">
            <a:extLst>
              <a:ext uri="{FF2B5EF4-FFF2-40B4-BE49-F238E27FC236}">
                <a16:creationId xmlns:a16="http://schemas.microsoft.com/office/drawing/2014/main" id="{223F295D-2814-F3DC-8F00-56A098939CDB}"/>
              </a:ext>
            </a:extLst>
          </p:cNvPr>
          <p:cNvPicPr>
            <a:picLocks noChangeAspect="1"/>
          </p:cNvPicPr>
          <p:nvPr/>
        </p:nvPicPr>
        <p:blipFill>
          <a:blip r:embed="rId5"/>
          <a:srcRect t="78260" b="1"/>
          <a:stretch>
            <a:fillRect/>
          </a:stretch>
        </p:blipFill>
        <p:spPr>
          <a:xfrm>
            <a:off x="1066800" y="3652578"/>
            <a:ext cx="4363724" cy="614622"/>
          </a:xfrm>
          <a:prstGeom prst="rect">
            <a:avLst/>
          </a:prstGeom>
        </p:spPr>
      </p:pic>
    </p:spTree>
    <p:custDataLst>
      <p:tags r:id="rId1"/>
    </p:custDataLst>
    <p:extLst>
      <p:ext uri="{BB962C8B-B14F-4D97-AF65-F5344CB8AC3E}">
        <p14:creationId xmlns:p14="http://schemas.microsoft.com/office/powerpoint/2010/main" val="994187747"/>
      </p:ext>
    </p:extLst>
  </p:cSld>
  <p:clrMapOvr>
    <a:masterClrMapping/>
  </p:clrMapOvr>
  <mc:AlternateContent xmlns:mc="http://schemas.openxmlformats.org/markup-compatibility/2006" xmlns:p14="http://schemas.microsoft.com/office/powerpoint/2010/main">
    <mc:Choice Requires="p14">
      <p:transition spd="slow" p14:dur="2000" advTm="32192"/>
    </mc:Choice>
    <mc:Fallback xmlns="">
      <p:transition spd="slow" advTm="32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6EF22-89F1-6628-6A32-D53B9E6ABE57}"/>
              </a:ext>
            </a:extLst>
          </p:cNvPr>
          <p:cNvSpPr>
            <a:spLocks noGrp="1"/>
          </p:cNvSpPr>
          <p:nvPr>
            <p:ph type="title"/>
          </p:nvPr>
        </p:nvSpPr>
        <p:spPr/>
        <p:txBody>
          <a:bodyPr/>
          <a:lstStyle/>
          <a:p>
            <a:r>
              <a:rPr lang="en-US" dirty="0"/>
              <a:t>Proportional Reduction in Error</a:t>
            </a:r>
          </a:p>
        </p:txBody>
      </p:sp>
      <p:sp>
        <p:nvSpPr>
          <p:cNvPr id="3" name="Content Placeholder 2">
            <a:extLst>
              <a:ext uri="{FF2B5EF4-FFF2-40B4-BE49-F238E27FC236}">
                <a16:creationId xmlns:a16="http://schemas.microsoft.com/office/drawing/2014/main" id="{6ADFA28C-2E2D-CF84-6657-015D441AA665}"/>
              </a:ext>
            </a:extLst>
          </p:cNvPr>
          <p:cNvSpPr>
            <a:spLocks noGrp="1"/>
          </p:cNvSpPr>
          <p:nvPr>
            <p:ph idx="1"/>
          </p:nvPr>
        </p:nvSpPr>
        <p:spPr/>
        <p:txBody>
          <a:bodyPr/>
          <a:lstStyle/>
          <a:p>
            <a:r>
              <a:rPr lang="en-US" dirty="0"/>
              <a:t>PRE = </a:t>
            </a:r>
            <a:r>
              <a:rPr lang="en-US" u="sng" dirty="0"/>
              <a:t>(SS Total - SS Error)</a:t>
            </a:r>
            <a:r>
              <a:rPr lang="en-US" dirty="0"/>
              <a:t> </a:t>
            </a:r>
            <a:r>
              <a:rPr lang="en-US" dirty="0">
                <a:sym typeface="Symbol" panose="05050102010706020507" pitchFamily="18" charset="2"/>
              </a:rPr>
              <a:t> 1 – </a:t>
            </a:r>
            <a:r>
              <a:rPr lang="en-US" i="1" u="sng" dirty="0">
                <a:sym typeface="Symbol" panose="05050102010706020507" pitchFamily="18" charset="2"/>
              </a:rPr>
              <a:t>Var(res)</a:t>
            </a:r>
            <a:endParaRPr lang="en-US" u="sng" dirty="0"/>
          </a:p>
          <a:p>
            <a:pPr marL="0" indent="0">
              <a:buNone/>
            </a:pPr>
            <a:r>
              <a:rPr lang="en-US" dirty="0"/>
              <a:t>			SS Total		       </a:t>
            </a:r>
            <a:r>
              <a:rPr lang="en-US" i="1" dirty="0">
                <a:sym typeface="Symbol" panose="05050102010706020507" pitchFamily="18" charset="2"/>
              </a:rPr>
              <a:t>Var(Y)</a:t>
            </a:r>
            <a:endParaRPr lang="en-US" dirty="0"/>
          </a:p>
          <a:p>
            <a:r>
              <a:rPr lang="en-US" dirty="0"/>
              <a:t>Predicting criminal’s height based on footprint or gloved handprint left at scene of crime</a:t>
            </a:r>
          </a:p>
        </p:txBody>
      </p:sp>
      <p:sp>
        <p:nvSpPr>
          <p:cNvPr id="4" name="Footer Placeholder 3">
            <a:extLst>
              <a:ext uri="{FF2B5EF4-FFF2-40B4-BE49-F238E27FC236}">
                <a16:creationId xmlns:a16="http://schemas.microsoft.com/office/drawing/2014/main" id="{B7334609-CF28-69D5-8D95-0A17BBF3612A}"/>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B8A79A87-9642-6C55-315B-DD3889312847}"/>
              </a:ext>
            </a:extLst>
          </p:cNvPr>
          <p:cNvSpPr>
            <a:spLocks noGrp="1"/>
          </p:cNvSpPr>
          <p:nvPr>
            <p:ph type="sldNum" sz="quarter" idx="12"/>
          </p:nvPr>
        </p:nvSpPr>
        <p:spPr/>
        <p:txBody>
          <a:bodyPr/>
          <a:lstStyle/>
          <a:p>
            <a:pPr>
              <a:defRPr/>
            </a:pPr>
            <a:fld id="{9646F492-ABCC-416B-B742-C3A9F81D232D}" type="slidenum">
              <a:rPr lang="en-US" altLang="en-US" smtClean="0"/>
              <a:pPr>
                <a:defRPr/>
              </a:pPr>
              <a:t>31</a:t>
            </a:fld>
            <a:endParaRPr lang="en-US" altLang="en-US"/>
          </a:p>
        </p:txBody>
      </p:sp>
      <p:pic>
        <p:nvPicPr>
          <p:cNvPr id="8" name="Picture 7">
            <a:extLst>
              <a:ext uri="{FF2B5EF4-FFF2-40B4-BE49-F238E27FC236}">
                <a16:creationId xmlns:a16="http://schemas.microsoft.com/office/drawing/2014/main" id="{A375ECA8-C58F-F0AD-F303-63DF5C58582B}"/>
              </a:ext>
            </a:extLst>
          </p:cNvPr>
          <p:cNvPicPr>
            <a:picLocks noChangeAspect="1"/>
          </p:cNvPicPr>
          <p:nvPr/>
        </p:nvPicPr>
        <p:blipFill>
          <a:blip r:embed="rId3"/>
          <a:stretch>
            <a:fillRect/>
          </a:stretch>
        </p:blipFill>
        <p:spPr>
          <a:xfrm>
            <a:off x="5191115" y="3962400"/>
            <a:ext cx="2724170" cy="1771663"/>
          </a:xfrm>
          <a:prstGeom prst="rect">
            <a:avLst/>
          </a:prstGeom>
        </p:spPr>
      </p:pic>
      <p:pic>
        <p:nvPicPr>
          <p:cNvPr id="10" name="Picture 9">
            <a:extLst>
              <a:ext uri="{FF2B5EF4-FFF2-40B4-BE49-F238E27FC236}">
                <a16:creationId xmlns:a16="http://schemas.microsoft.com/office/drawing/2014/main" id="{E7333816-9B4F-5B3F-714D-9C590FE1D99A}"/>
              </a:ext>
            </a:extLst>
          </p:cNvPr>
          <p:cNvPicPr>
            <a:picLocks noChangeAspect="1"/>
          </p:cNvPicPr>
          <p:nvPr/>
        </p:nvPicPr>
        <p:blipFill>
          <a:blip r:embed="rId4"/>
          <a:stretch>
            <a:fillRect/>
          </a:stretch>
        </p:blipFill>
        <p:spPr>
          <a:xfrm>
            <a:off x="459154" y="3879239"/>
            <a:ext cx="2867046" cy="1781188"/>
          </a:xfrm>
          <a:prstGeom prst="rect">
            <a:avLst/>
          </a:prstGeom>
        </p:spPr>
      </p:pic>
      <p:pic>
        <p:nvPicPr>
          <p:cNvPr id="14" name="Picture 13">
            <a:extLst>
              <a:ext uri="{FF2B5EF4-FFF2-40B4-BE49-F238E27FC236}">
                <a16:creationId xmlns:a16="http://schemas.microsoft.com/office/drawing/2014/main" id="{CF3614E6-CC6C-F20D-C829-2BA58FBC3F5E}"/>
              </a:ext>
            </a:extLst>
          </p:cNvPr>
          <p:cNvPicPr>
            <a:picLocks noChangeAspect="1"/>
          </p:cNvPicPr>
          <p:nvPr/>
        </p:nvPicPr>
        <p:blipFill>
          <a:blip r:embed="rId5"/>
          <a:stretch>
            <a:fillRect/>
          </a:stretch>
        </p:blipFill>
        <p:spPr>
          <a:xfrm>
            <a:off x="2400294" y="4805060"/>
            <a:ext cx="1447811" cy="1209684"/>
          </a:xfrm>
          <a:prstGeom prst="rect">
            <a:avLst/>
          </a:prstGeom>
        </p:spPr>
      </p:pic>
      <p:pic>
        <p:nvPicPr>
          <p:cNvPr id="16" name="Picture 15">
            <a:extLst>
              <a:ext uri="{FF2B5EF4-FFF2-40B4-BE49-F238E27FC236}">
                <a16:creationId xmlns:a16="http://schemas.microsoft.com/office/drawing/2014/main" id="{975F06D2-029B-37F1-BA75-956596F1DDB1}"/>
              </a:ext>
            </a:extLst>
          </p:cNvPr>
          <p:cNvPicPr>
            <a:picLocks noChangeAspect="1"/>
          </p:cNvPicPr>
          <p:nvPr/>
        </p:nvPicPr>
        <p:blipFill>
          <a:blip r:embed="rId6"/>
          <a:stretch>
            <a:fillRect/>
          </a:stretch>
        </p:blipFill>
        <p:spPr>
          <a:xfrm>
            <a:off x="7443766" y="4833363"/>
            <a:ext cx="1276359" cy="1143008"/>
          </a:xfrm>
          <a:prstGeom prst="rect">
            <a:avLst/>
          </a:prstGeom>
        </p:spPr>
      </p:pic>
    </p:spTree>
    <p:extLst>
      <p:ext uri="{BB962C8B-B14F-4D97-AF65-F5344CB8AC3E}">
        <p14:creationId xmlns:p14="http://schemas.microsoft.com/office/powerpoint/2010/main" val="3485666538"/>
      </p:ext>
    </p:extLst>
  </p:cSld>
  <p:clrMapOvr>
    <a:masterClrMapping/>
  </p:clrMapOvr>
  <mc:AlternateContent xmlns:mc="http://schemas.openxmlformats.org/markup-compatibility/2006" xmlns:p14="http://schemas.microsoft.com/office/powerpoint/2010/main">
    <mc:Choice Requires="p14">
      <p:transition spd="slow" p14:dur="2000" advTm="30657"/>
    </mc:Choice>
    <mc:Fallback xmlns="">
      <p:transition spd="slow" advTm="306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54979-B8B3-8EB2-6E01-88005BB7A566}"/>
              </a:ext>
            </a:extLst>
          </p:cNvPr>
          <p:cNvSpPr>
            <a:spLocks noGrp="1"/>
          </p:cNvSpPr>
          <p:nvPr>
            <p:ph type="title"/>
          </p:nvPr>
        </p:nvSpPr>
        <p:spPr/>
        <p:txBody>
          <a:bodyPr/>
          <a:lstStyle/>
          <a:p>
            <a:r>
              <a:rPr lang="en-US" dirty="0"/>
              <a:t>2) What is a model?</a:t>
            </a:r>
          </a:p>
        </p:txBody>
      </p:sp>
      <p:sp>
        <p:nvSpPr>
          <p:cNvPr id="4" name="Footer Placeholder 3">
            <a:extLst>
              <a:ext uri="{FF2B5EF4-FFF2-40B4-BE49-F238E27FC236}">
                <a16:creationId xmlns:a16="http://schemas.microsoft.com/office/drawing/2014/main" id="{46A20F5E-04E2-8004-CFE9-62D72F59BF40}"/>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77615853-BCC9-6F9E-408C-F0DF4908C733}"/>
              </a:ext>
            </a:extLst>
          </p:cNvPr>
          <p:cNvSpPr>
            <a:spLocks noGrp="1"/>
          </p:cNvSpPr>
          <p:nvPr>
            <p:ph type="sldNum" sz="quarter" idx="12"/>
          </p:nvPr>
        </p:nvSpPr>
        <p:spPr/>
        <p:txBody>
          <a:bodyPr/>
          <a:lstStyle/>
          <a:p>
            <a:pPr>
              <a:defRPr/>
            </a:pPr>
            <a:fld id="{9646F492-ABCC-416B-B742-C3A9F81D232D}" type="slidenum">
              <a:rPr lang="en-US" altLang="en-US" smtClean="0"/>
              <a:pPr>
                <a:defRPr/>
              </a:pPr>
              <a:t>32</a:t>
            </a:fld>
            <a:endParaRPr lang="en-US" altLang="en-US"/>
          </a:p>
        </p:txBody>
      </p:sp>
      <p:sp>
        <p:nvSpPr>
          <p:cNvPr id="3" name="TextBox 2">
            <a:extLst>
              <a:ext uri="{FF2B5EF4-FFF2-40B4-BE49-F238E27FC236}">
                <a16:creationId xmlns:a16="http://schemas.microsoft.com/office/drawing/2014/main" id="{F800B23F-077E-54C8-2593-8F9337E7AFCC}"/>
              </a:ext>
            </a:extLst>
          </p:cNvPr>
          <p:cNvSpPr txBox="1"/>
          <p:nvPr/>
        </p:nvSpPr>
        <p:spPr>
          <a:xfrm>
            <a:off x="1143000" y="5528816"/>
            <a:ext cx="5937844" cy="461665"/>
          </a:xfrm>
          <a:prstGeom prst="rect">
            <a:avLst/>
          </a:prstGeom>
          <a:noFill/>
        </p:spPr>
        <p:txBody>
          <a:bodyPr wrap="none" rtlCol="0">
            <a:spAutoFit/>
          </a:bodyPr>
          <a:lstStyle/>
          <a:p>
            <a:r>
              <a:rPr lang="en-US" dirty="0"/>
              <a:t>Speaking of never throwing things away…</a:t>
            </a:r>
          </a:p>
        </p:txBody>
      </p:sp>
      <p:pic>
        <p:nvPicPr>
          <p:cNvPr id="7" name="15E3B9C9-152E-44F4-9C90-9416057030EA" descr="IMG_2254.jpg">
            <a:extLst>
              <a:ext uri="{FF2B5EF4-FFF2-40B4-BE49-F238E27FC236}">
                <a16:creationId xmlns:a16="http://schemas.microsoft.com/office/drawing/2014/main" id="{CF5D6619-699C-BF2A-5A75-8AC7B53930A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5400000">
            <a:off x="2302471" y="398254"/>
            <a:ext cx="4213621" cy="561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13593411"/>
      </p:ext>
    </p:extLst>
  </p:cSld>
  <p:clrMapOvr>
    <a:masterClrMapping/>
  </p:clrMapOvr>
  <mc:AlternateContent xmlns:mc="http://schemas.openxmlformats.org/markup-compatibility/2006" xmlns:p14="http://schemas.microsoft.com/office/powerpoint/2010/main">
    <mc:Choice Requires="p14">
      <p:transition spd="slow" p14:dur="2000" advTm="60191"/>
    </mc:Choice>
    <mc:Fallback xmlns="">
      <p:transition spd="slow" advTm="601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D6FC-4EDC-1A09-2617-503DF7477D6D}"/>
              </a:ext>
            </a:extLst>
          </p:cNvPr>
          <p:cNvSpPr>
            <a:spLocks noGrp="1"/>
          </p:cNvSpPr>
          <p:nvPr>
            <p:ph type="title"/>
          </p:nvPr>
        </p:nvSpPr>
        <p:spPr/>
        <p:txBody>
          <a:bodyPr/>
          <a:lstStyle/>
          <a:p>
            <a:r>
              <a:rPr lang="en-US" dirty="0"/>
              <a:t>Mathematical models</a:t>
            </a:r>
          </a:p>
        </p:txBody>
      </p:sp>
      <p:sp>
        <p:nvSpPr>
          <p:cNvPr id="3" name="Content Placeholder 2">
            <a:extLst>
              <a:ext uri="{FF2B5EF4-FFF2-40B4-BE49-F238E27FC236}">
                <a16:creationId xmlns:a16="http://schemas.microsoft.com/office/drawing/2014/main" id="{C771C56A-B810-2E80-DFCF-BEFD59EBE117}"/>
              </a:ext>
            </a:extLst>
          </p:cNvPr>
          <p:cNvSpPr>
            <a:spLocks noGrp="1"/>
          </p:cNvSpPr>
          <p:nvPr>
            <p:ph idx="1"/>
          </p:nvPr>
        </p:nvSpPr>
        <p:spPr/>
        <p:txBody>
          <a:bodyPr>
            <a:normAutofit fontScale="92500"/>
          </a:bodyPr>
          <a:lstStyle/>
          <a:p>
            <a:r>
              <a:rPr lang="en-US" i="1" dirty="0"/>
              <a:t>Contemporary Precalculus through </a:t>
            </a:r>
          </a:p>
          <a:p>
            <a:pPr marL="0" indent="0">
              <a:buNone/>
            </a:pPr>
            <a:r>
              <a:rPr lang="en-US" i="1" dirty="0"/>
              <a:t>Applications (2</a:t>
            </a:r>
            <a:r>
              <a:rPr lang="en-US" i="1" baseline="30000" dirty="0"/>
              <a:t>nd</a:t>
            </a:r>
            <a:r>
              <a:rPr lang="en-US" i="1" dirty="0"/>
              <a:t> ed.,) NCSSM</a:t>
            </a:r>
            <a:endParaRPr lang="en-US" dirty="0"/>
          </a:p>
          <a:p>
            <a:pPr lvl="1"/>
            <a:r>
              <a:rPr lang="en-US" dirty="0"/>
              <a:t>Models are representations of phenomena.  </a:t>
            </a:r>
          </a:p>
          <a:p>
            <a:pPr lvl="1"/>
            <a:r>
              <a:rPr lang="en-US" dirty="0"/>
              <a:t>Scientists and mathematicians use models to help them study and understand the physical world.</a:t>
            </a:r>
          </a:p>
          <a:p>
            <a:pPr lvl="1"/>
            <a:r>
              <a:rPr lang="en-US" sz="2800" dirty="0"/>
              <a:t>To be useful</a:t>
            </a:r>
          </a:p>
          <a:p>
            <a:pPr lvl="2"/>
            <a:r>
              <a:rPr lang="en-US" sz="2400" dirty="0"/>
              <a:t>Imitate important characteristics of the phenomenon it represents</a:t>
            </a:r>
          </a:p>
          <a:p>
            <a:pPr lvl="2"/>
            <a:r>
              <a:rPr lang="en-US" sz="2400" dirty="0"/>
              <a:t>Simpler than what it represents</a:t>
            </a:r>
          </a:p>
          <a:p>
            <a:pPr lvl="1"/>
            <a:r>
              <a:rPr lang="en-US" dirty="0"/>
              <a:t>The ability to predict is the ultimate test for a model.</a:t>
            </a:r>
          </a:p>
        </p:txBody>
      </p:sp>
      <p:sp>
        <p:nvSpPr>
          <p:cNvPr id="4" name="Footer Placeholder 3">
            <a:extLst>
              <a:ext uri="{FF2B5EF4-FFF2-40B4-BE49-F238E27FC236}">
                <a16:creationId xmlns:a16="http://schemas.microsoft.com/office/drawing/2014/main" id="{FA9826ED-B6D6-8775-2ECD-B83E8E6DEB45}"/>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F1E2DE8C-9DE4-5292-F669-28B693696FE5}"/>
              </a:ext>
            </a:extLst>
          </p:cNvPr>
          <p:cNvSpPr>
            <a:spLocks noGrp="1"/>
          </p:cNvSpPr>
          <p:nvPr>
            <p:ph type="sldNum" sz="quarter" idx="12"/>
          </p:nvPr>
        </p:nvSpPr>
        <p:spPr/>
        <p:txBody>
          <a:bodyPr/>
          <a:lstStyle/>
          <a:p>
            <a:pPr>
              <a:defRPr/>
            </a:pPr>
            <a:fld id="{9646F492-ABCC-416B-B742-C3A9F81D232D}" type="slidenum">
              <a:rPr lang="en-US" altLang="en-US" smtClean="0"/>
              <a:pPr>
                <a:defRPr/>
              </a:pPr>
              <a:t>33</a:t>
            </a:fld>
            <a:endParaRPr lang="en-US" altLang="en-US"/>
          </a:p>
        </p:txBody>
      </p:sp>
      <p:pic>
        <p:nvPicPr>
          <p:cNvPr id="7" name="Picture 6">
            <a:extLst>
              <a:ext uri="{FF2B5EF4-FFF2-40B4-BE49-F238E27FC236}">
                <a16:creationId xmlns:a16="http://schemas.microsoft.com/office/drawing/2014/main" id="{818047FC-76B2-2D49-B8DD-AE2A8B3EB991}"/>
              </a:ext>
            </a:extLst>
          </p:cNvPr>
          <p:cNvPicPr>
            <a:picLocks noChangeAspect="1"/>
          </p:cNvPicPr>
          <p:nvPr/>
        </p:nvPicPr>
        <p:blipFill>
          <a:blip r:embed="rId2"/>
          <a:stretch>
            <a:fillRect/>
          </a:stretch>
        </p:blipFill>
        <p:spPr>
          <a:xfrm>
            <a:off x="6781800" y="457200"/>
            <a:ext cx="1638310" cy="2129803"/>
          </a:xfrm>
          <a:prstGeom prst="rect">
            <a:avLst/>
          </a:prstGeom>
        </p:spPr>
      </p:pic>
    </p:spTree>
    <p:extLst>
      <p:ext uri="{BB962C8B-B14F-4D97-AF65-F5344CB8AC3E}">
        <p14:creationId xmlns:p14="http://schemas.microsoft.com/office/powerpoint/2010/main" val="3154205651"/>
      </p:ext>
    </p:extLst>
  </p:cSld>
  <p:clrMapOvr>
    <a:masterClrMapping/>
  </p:clrMapOvr>
  <mc:AlternateContent xmlns:mc="http://schemas.openxmlformats.org/markup-compatibility/2006" xmlns:p14="http://schemas.microsoft.com/office/powerpoint/2010/main">
    <mc:Choice Requires="p14">
      <p:transition spd="slow" p14:dur="2000" advTm="4681"/>
    </mc:Choice>
    <mc:Fallback xmlns="">
      <p:transition spd="slow" advTm="468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0CA82-DE6D-3640-A204-9A762E05979A}"/>
              </a:ext>
            </a:extLst>
          </p:cNvPr>
          <p:cNvSpPr>
            <a:spLocks noGrp="1"/>
          </p:cNvSpPr>
          <p:nvPr>
            <p:ph type="title"/>
          </p:nvPr>
        </p:nvSpPr>
        <p:spPr/>
        <p:txBody>
          <a:bodyPr/>
          <a:lstStyle/>
          <a:p>
            <a:r>
              <a:rPr lang="en-US" dirty="0"/>
              <a:t>Engineering/Science</a:t>
            </a:r>
          </a:p>
        </p:txBody>
      </p:sp>
      <p:sp>
        <p:nvSpPr>
          <p:cNvPr id="3" name="Content Placeholder 2">
            <a:extLst>
              <a:ext uri="{FF2B5EF4-FFF2-40B4-BE49-F238E27FC236}">
                <a16:creationId xmlns:a16="http://schemas.microsoft.com/office/drawing/2014/main" id="{307009CD-FC59-EF42-48D2-69819F2311D9}"/>
              </a:ext>
            </a:extLst>
          </p:cNvPr>
          <p:cNvSpPr>
            <a:spLocks noGrp="1"/>
          </p:cNvSpPr>
          <p:nvPr>
            <p:ph idx="1"/>
          </p:nvPr>
        </p:nvSpPr>
        <p:spPr/>
        <p:txBody>
          <a:bodyPr>
            <a:normAutofit lnSpcReduction="10000"/>
          </a:bodyPr>
          <a:lstStyle/>
          <a:p>
            <a:r>
              <a:rPr lang="en-US" i="1" dirty="0"/>
              <a:t>Principles of Systems Science</a:t>
            </a:r>
            <a:r>
              <a:rPr lang="en-US" dirty="0"/>
              <a:t>, </a:t>
            </a:r>
          </a:p>
          <a:p>
            <a:pPr marL="0" indent="0">
              <a:buNone/>
            </a:pPr>
            <a:r>
              <a:rPr lang="en-US" dirty="0"/>
              <a:t>Mobus &amp; </a:t>
            </a:r>
            <a:r>
              <a:rPr lang="en-US" dirty="0" err="1"/>
              <a:t>Kalton</a:t>
            </a:r>
            <a:r>
              <a:rPr lang="en-US" dirty="0"/>
              <a:t>, Springer</a:t>
            </a:r>
          </a:p>
          <a:p>
            <a:pPr lvl="1"/>
            <a:r>
              <a:rPr lang="en-US" dirty="0"/>
              <a:t>A representation of a system that is more abstract and reduced in form</a:t>
            </a:r>
          </a:p>
          <a:p>
            <a:pPr lvl="1"/>
            <a:r>
              <a:rPr lang="en-US" sz="2800" dirty="0"/>
              <a:t>Only [includes] the essential elements that represent the important aspects of the system.</a:t>
            </a:r>
          </a:p>
          <a:p>
            <a:pPr lvl="1"/>
            <a:r>
              <a:rPr lang="en-US" sz="2800" dirty="0"/>
              <a:t>To explore questions about structure and functions</a:t>
            </a:r>
          </a:p>
          <a:p>
            <a:pPr lvl="1"/>
            <a:r>
              <a:rPr lang="en-US" sz="2800" i="1" dirty="0"/>
              <a:t>Types:</a:t>
            </a:r>
            <a:r>
              <a:rPr lang="en-US" sz="2800" dirty="0"/>
              <a:t> physical, conceptual, visual, computer-based, mathematical</a:t>
            </a:r>
          </a:p>
        </p:txBody>
      </p:sp>
      <p:sp>
        <p:nvSpPr>
          <p:cNvPr id="4" name="Footer Placeholder 3">
            <a:extLst>
              <a:ext uri="{FF2B5EF4-FFF2-40B4-BE49-F238E27FC236}">
                <a16:creationId xmlns:a16="http://schemas.microsoft.com/office/drawing/2014/main" id="{A30FAF01-3F9A-46C9-1F6E-5F7A642DE773}"/>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AC419199-E93D-0FF9-D7E2-D7DF026B524A}"/>
              </a:ext>
            </a:extLst>
          </p:cNvPr>
          <p:cNvSpPr>
            <a:spLocks noGrp="1"/>
          </p:cNvSpPr>
          <p:nvPr>
            <p:ph type="sldNum" sz="quarter" idx="12"/>
          </p:nvPr>
        </p:nvSpPr>
        <p:spPr/>
        <p:txBody>
          <a:bodyPr/>
          <a:lstStyle/>
          <a:p>
            <a:pPr>
              <a:defRPr/>
            </a:pPr>
            <a:fld id="{9646F492-ABCC-416B-B742-C3A9F81D232D}" type="slidenum">
              <a:rPr lang="en-US" altLang="en-US" smtClean="0"/>
              <a:pPr>
                <a:defRPr/>
              </a:pPr>
              <a:t>34</a:t>
            </a:fld>
            <a:endParaRPr lang="en-US" altLang="en-US"/>
          </a:p>
        </p:txBody>
      </p:sp>
      <p:pic>
        <p:nvPicPr>
          <p:cNvPr id="7" name="Picture 6">
            <a:extLst>
              <a:ext uri="{FF2B5EF4-FFF2-40B4-BE49-F238E27FC236}">
                <a16:creationId xmlns:a16="http://schemas.microsoft.com/office/drawing/2014/main" id="{6B715A4C-82EF-8C28-EBF1-FCFAA8948C0E}"/>
              </a:ext>
            </a:extLst>
          </p:cNvPr>
          <p:cNvPicPr>
            <a:picLocks noChangeAspect="1"/>
          </p:cNvPicPr>
          <p:nvPr/>
        </p:nvPicPr>
        <p:blipFill>
          <a:blip r:embed="rId3"/>
          <a:stretch>
            <a:fillRect/>
          </a:stretch>
        </p:blipFill>
        <p:spPr>
          <a:xfrm>
            <a:off x="6934200" y="304800"/>
            <a:ext cx="1427050" cy="2087571"/>
          </a:xfrm>
          <a:prstGeom prst="rect">
            <a:avLst/>
          </a:prstGeom>
        </p:spPr>
      </p:pic>
    </p:spTree>
    <p:extLst>
      <p:ext uri="{BB962C8B-B14F-4D97-AF65-F5344CB8AC3E}">
        <p14:creationId xmlns:p14="http://schemas.microsoft.com/office/powerpoint/2010/main" val="4098501886"/>
      </p:ext>
    </p:extLst>
  </p:cSld>
  <p:clrMapOvr>
    <a:masterClrMapping/>
  </p:clrMapOvr>
  <mc:AlternateContent xmlns:mc="http://schemas.openxmlformats.org/markup-compatibility/2006" xmlns:p14="http://schemas.microsoft.com/office/powerpoint/2010/main">
    <mc:Choice Requires="p14">
      <p:transition spd="slow" p14:dur="2000" advTm="15993"/>
    </mc:Choice>
    <mc:Fallback xmlns="">
      <p:transition spd="slow" advTm="1599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42FBD-C221-4797-11BE-C16B2B0FF9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D81ABA-F6BA-F38F-1DEC-E400D4D99FB0}"/>
              </a:ext>
            </a:extLst>
          </p:cNvPr>
          <p:cNvSpPr>
            <a:spLocks noGrp="1"/>
          </p:cNvSpPr>
          <p:nvPr>
            <p:ph type="title"/>
          </p:nvPr>
        </p:nvSpPr>
        <p:spPr/>
        <p:txBody>
          <a:bodyPr/>
          <a:lstStyle/>
          <a:p>
            <a:r>
              <a:rPr lang="en-US" dirty="0"/>
              <a:t>Engineering/Science</a:t>
            </a:r>
          </a:p>
        </p:txBody>
      </p:sp>
      <p:sp>
        <p:nvSpPr>
          <p:cNvPr id="6" name="Rectangle: Rounded Corners 5">
            <a:extLst>
              <a:ext uri="{FF2B5EF4-FFF2-40B4-BE49-F238E27FC236}">
                <a16:creationId xmlns:a16="http://schemas.microsoft.com/office/drawing/2014/main" id="{B271FFA8-35D8-FDC7-C194-B17BAA77B339}"/>
              </a:ext>
            </a:extLst>
          </p:cNvPr>
          <p:cNvSpPr/>
          <p:nvPr/>
        </p:nvSpPr>
        <p:spPr>
          <a:xfrm>
            <a:off x="762000" y="2667000"/>
            <a:ext cx="7772400" cy="1219200"/>
          </a:xfrm>
          <a:prstGeom prst="round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9E4817-F277-7881-F2CE-C0A439F3CB7F}"/>
              </a:ext>
            </a:extLst>
          </p:cNvPr>
          <p:cNvSpPr>
            <a:spLocks noGrp="1"/>
          </p:cNvSpPr>
          <p:nvPr>
            <p:ph idx="1"/>
          </p:nvPr>
        </p:nvSpPr>
        <p:spPr>
          <a:xfrm>
            <a:off x="457200" y="1600200"/>
            <a:ext cx="8229600" cy="4530725"/>
          </a:xfrm>
        </p:spPr>
        <p:txBody>
          <a:bodyPr>
            <a:normAutofit fontScale="92500"/>
          </a:bodyPr>
          <a:lstStyle/>
          <a:p>
            <a:r>
              <a:rPr lang="en-US" sz="3200" i="1" dirty="0"/>
              <a:t>Principles of Systems Science</a:t>
            </a:r>
            <a:r>
              <a:rPr lang="en-US" sz="3200" dirty="0"/>
              <a:t>,</a:t>
            </a:r>
          </a:p>
          <a:p>
            <a:pPr marL="0" indent="0">
              <a:buNone/>
            </a:pPr>
            <a:r>
              <a:rPr lang="en-US" sz="3200" dirty="0"/>
              <a:t>Mobus &amp; </a:t>
            </a:r>
            <a:r>
              <a:rPr lang="en-US" sz="3200" dirty="0" err="1"/>
              <a:t>Kalton</a:t>
            </a:r>
            <a:r>
              <a:rPr lang="en-US" sz="3200" dirty="0"/>
              <a:t>, Springer</a:t>
            </a:r>
            <a:endParaRPr lang="en-US" sz="3200" i="1" dirty="0"/>
          </a:p>
          <a:p>
            <a:pPr marL="344487" lvl="1" indent="0">
              <a:buNone/>
            </a:pPr>
            <a:r>
              <a:rPr lang="en-US" sz="2800" dirty="0"/>
              <a:t>“If we get a model to produce the same behavior as the real-life system, then we have a great deal of confidence that we really understand the system.”</a:t>
            </a:r>
          </a:p>
          <a:p>
            <a:pPr lvl="1"/>
            <a:r>
              <a:rPr lang="en-US" sz="2800" dirty="0"/>
              <a:t>Tradeoff in complexity and depth of understanding</a:t>
            </a:r>
          </a:p>
          <a:p>
            <a:pPr lvl="2"/>
            <a:r>
              <a:rPr lang="en-US" sz="2400" dirty="0"/>
              <a:t>Nuclear fusion</a:t>
            </a:r>
          </a:p>
          <a:p>
            <a:pPr lvl="1"/>
            <a:r>
              <a:rPr lang="en-US" sz="2800" i="1" dirty="0"/>
              <a:t>Uses</a:t>
            </a:r>
            <a:r>
              <a:rPr lang="en-US" sz="2800" dirty="0"/>
              <a:t>: prediction, testing factors/design, verification of understanding (test hypotheses/ ”post-diction”)</a:t>
            </a:r>
            <a:endParaRPr lang="en-US" sz="2800" i="1" dirty="0"/>
          </a:p>
        </p:txBody>
      </p:sp>
      <p:sp>
        <p:nvSpPr>
          <p:cNvPr id="4" name="Footer Placeholder 3">
            <a:extLst>
              <a:ext uri="{FF2B5EF4-FFF2-40B4-BE49-F238E27FC236}">
                <a16:creationId xmlns:a16="http://schemas.microsoft.com/office/drawing/2014/main" id="{6506C5B2-61E1-544F-C081-3FE71794BBA4}"/>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E12931F6-A8F0-DB04-2E62-E25420909671}"/>
              </a:ext>
            </a:extLst>
          </p:cNvPr>
          <p:cNvSpPr>
            <a:spLocks noGrp="1"/>
          </p:cNvSpPr>
          <p:nvPr>
            <p:ph type="sldNum" sz="quarter" idx="12"/>
          </p:nvPr>
        </p:nvSpPr>
        <p:spPr/>
        <p:txBody>
          <a:bodyPr/>
          <a:lstStyle/>
          <a:p>
            <a:pPr>
              <a:defRPr/>
            </a:pPr>
            <a:fld id="{9646F492-ABCC-416B-B742-C3A9F81D232D}" type="slidenum">
              <a:rPr lang="en-US" altLang="en-US" smtClean="0"/>
              <a:pPr>
                <a:defRPr/>
              </a:pPr>
              <a:t>35</a:t>
            </a:fld>
            <a:endParaRPr lang="en-US" altLang="en-US"/>
          </a:p>
        </p:txBody>
      </p:sp>
      <p:pic>
        <p:nvPicPr>
          <p:cNvPr id="7" name="Picture 6">
            <a:extLst>
              <a:ext uri="{FF2B5EF4-FFF2-40B4-BE49-F238E27FC236}">
                <a16:creationId xmlns:a16="http://schemas.microsoft.com/office/drawing/2014/main" id="{2B97CF18-FE9B-0266-9556-3F7F0D1985A3}"/>
              </a:ext>
            </a:extLst>
          </p:cNvPr>
          <p:cNvPicPr>
            <a:picLocks noChangeAspect="1"/>
          </p:cNvPicPr>
          <p:nvPr/>
        </p:nvPicPr>
        <p:blipFill>
          <a:blip r:embed="rId3"/>
          <a:stretch>
            <a:fillRect/>
          </a:stretch>
        </p:blipFill>
        <p:spPr>
          <a:xfrm>
            <a:off x="6934200" y="304800"/>
            <a:ext cx="1427050" cy="2087571"/>
          </a:xfrm>
          <a:prstGeom prst="rect">
            <a:avLst/>
          </a:prstGeom>
        </p:spPr>
      </p:pic>
    </p:spTree>
    <p:extLst>
      <p:ext uri="{BB962C8B-B14F-4D97-AF65-F5344CB8AC3E}">
        <p14:creationId xmlns:p14="http://schemas.microsoft.com/office/powerpoint/2010/main" val="3816761102"/>
      </p:ext>
    </p:extLst>
  </p:cSld>
  <p:clrMapOvr>
    <a:masterClrMapping/>
  </p:clrMapOvr>
  <mc:AlternateContent xmlns:mc="http://schemas.openxmlformats.org/markup-compatibility/2006" xmlns:p14="http://schemas.microsoft.com/office/powerpoint/2010/main">
    <mc:Choice Requires="p14">
      <p:transition spd="slow" p14:dur="2000" advTm="49712"/>
    </mc:Choice>
    <mc:Fallback xmlns="">
      <p:transition spd="slow" advTm="4971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6BDAE-F3F1-F9FB-9147-7F5781520A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AD790E-8B00-07CA-FEEA-BEE21F3B674A}"/>
              </a:ext>
            </a:extLst>
          </p:cNvPr>
          <p:cNvSpPr>
            <a:spLocks noGrp="1"/>
          </p:cNvSpPr>
          <p:nvPr>
            <p:ph type="title"/>
          </p:nvPr>
        </p:nvSpPr>
        <p:spPr/>
        <p:txBody>
          <a:bodyPr/>
          <a:lstStyle/>
          <a:p>
            <a:r>
              <a:rPr lang="en-US" dirty="0"/>
              <a:t>Stat 321 (</a:t>
            </a:r>
            <a:r>
              <a:rPr lang="en-US" sz="4800" dirty="0"/>
              <a:t>Probability </a:t>
            </a:r>
            <a:r>
              <a:rPr lang="en-US" dirty="0"/>
              <a:t>and</a:t>
            </a:r>
            <a:r>
              <a:rPr lang="en-US" sz="3600" dirty="0"/>
              <a:t> Statistics </a:t>
            </a:r>
            <a:r>
              <a:rPr lang="en-US" dirty="0"/>
              <a:t>for Engineers)</a:t>
            </a:r>
          </a:p>
        </p:txBody>
      </p:sp>
      <p:sp>
        <p:nvSpPr>
          <p:cNvPr id="3" name="Content Placeholder 2">
            <a:extLst>
              <a:ext uri="{FF2B5EF4-FFF2-40B4-BE49-F238E27FC236}">
                <a16:creationId xmlns:a16="http://schemas.microsoft.com/office/drawing/2014/main" id="{4FA2BC79-AB4E-9A0A-17C9-DF02B1057054}"/>
              </a:ext>
            </a:extLst>
          </p:cNvPr>
          <p:cNvSpPr>
            <a:spLocks noGrp="1"/>
          </p:cNvSpPr>
          <p:nvPr>
            <p:ph idx="1"/>
          </p:nvPr>
        </p:nvSpPr>
        <p:spPr>
          <a:xfrm>
            <a:off x="457200" y="1870075"/>
            <a:ext cx="8229600" cy="4530725"/>
          </a:xfrm>
        </p:spPr>
        <p:txBody>
          <a:bodyPr/>
          <a:lstStyle/>
          <a:p>
            <a:r>
              <a:rPr lang="en-US" dirty="0"/>
              <a:t>Lab 6: Modelling earthquake magnitudes</a:t>
            </a:r>
          </a:p>
          <a:p>
            <a:r>
              <a:rPr lang="en-US" dirty="0"/>
              <a:t>Suppose we want to estimate the probability of an earthquake registers 3.0 or higher.   </a:t>
            </a:r>
          </a:p>
          <a:p>
            <a:pPr lvl="1"/>
            <a:r>
              <a:rPr lang="en-US" dirty="0"/>
              <a:t>Download the most recent earthquake data: </a:t>
            </a:r>
            <a:r>
              <a:rPr lang="en-US" u="sng" dirty="0">
                <a:hlinkClick r:id="rId2"/>
              </a:rPr>
              <a:t>https://www.642weather.com/weather/earthquakes-usa.php</a:t>
            </a:r>
            <a:endParaRPr lang="en-US" u="sng" dirty="0"/>
          </a:p>
          <a:p>
            <a:pPr lvl="1"/>
            <a:r>
              <a:rPr lang="en-US" dirty="0"/>
              <a:t>Calculate the proportion of these earthquakes that are above 3.0</a:t>
            </a:r>
          </a:p>
          <a:p>
            <a:endParaRPr lang="en-US" dirty="0"/>
          </a:p>
        </p:txBody>
      </p:sp>
      <p:sp>
        <p:nvSpPr>
          <p:cNvPr id="4" name="Footer Placeholder 3">
            <a:extLst>
              <a:ext uri="{FF2B5EF4-FFF2-40B4-BE49-F238E27FC236}">
                <a16:creationId xmlns:a16="http://schemas.microsoft.com/office/drawing/2014/main" id="{BC5FFED0-99F1-15DB-0DBF-7B5F4E4B061A}"/>
              </a:ext>
            </a:extLst>
          </p:cNvPr>
          <p:cNvSpPr>
            <a:spLocks noGrp="1"/>
          </p:cNvSpPr>
          <p:nvPr>
            <p:ph type="ftr" sz="quarter" idx="11"/>
          </p:nvPr>
        </p:nvSpPr>
        <p:spPr/>
        <p:txBody>
          <a:bodyPr/>
          <a:lstStyle/>
          <a:p>
            <a:pPr>
              <a:defRPr/>
            </a:pPr>
            <a:r>
              <a:rPr lang="en-US" altLang="en-US" dirty="0"/>
              <a:t>USCOTS 2025</a:t>
            </a:r>
          </a:p>
        </p:txBody>
      </p:sp>
      <p:sp>
        <p:nvSpPr>
          <p:cNvPr id="5" name="Slide Number Placeholder 4">
            <a:extLst>
              <a:ext uri="{FF2B5EF4-FFF2-40B4-BE49-F238E27FC236}">
                <a16:creationId xmlns:a16="http://schemas.microsoft.com/office/drawing/2014/main" id="{BDA65175-1859-EBDC-86DB-4B6E7B12B499}"/>
              </a:ext>
            </a:extLst>
          </p:cNvPr>
          <p:cNvSpPr>
            <a:spLocks noGrp="1"/>
          </p:cNvSpPr>
          <p:nvPr>
            <p:ph type="sldNum" sz="quarter" idx="12"/>
          </p:nvPr>
        </p:nvSpPr>
        <p:spPr/>
        <p:txBody>
          <a:bodyPr/>
          <a:lstStyle/>
          <a:p>
            <a:pPr>
              <a:defRPr/>
            </a:pPr>
            <a:fld id="{9646F492-ABCC-416B-B742-C3A9F81D232D}" type="slidenum">
              <a:rPr lang="en-US" altLang="en-US" smtClean="0"/>
              <a:pPr>
                <a:defRPr/>
              </a:pPr>
              <a:t>36</a:t>
            </a:fld>
            <a:endParaRPr lang="en-US" altLang="en-US"/>
          </a:p>
        </p:txBody>
      </p:sp>
      <p:pic>
        <p:nvPicPr>
          <p:cNvPr id="6" name="Picture 5">
            <a:extLst>
              <a:ext uri="{FF2B5EF4-FFF2-40B4-BE49-F238E27FC236}">
                <a16:creationId xmlns:a16="http://schemas.microsoft.com/office/drawing/2014/main" id="{355623F1-A974-F0B8-7027-6F7EDC0E4030}"/>
              </a:ext>
            </a:extLst>
          </p:cNvPr>
          <p:cNvPicPr>
            <a:picLocks noChangeAspect="1"/>
          </p:cNvPicPr>
          <p:nvPr/>
        </p:nvPicPr>
        <p:blipFill>
          <a:blip r:embed="rId3"/>
          <a:stretch>
            <a:fillRect/>
          </a:stretch>
        </p:blipFill>
        <p:spPr>
          <a:xfrm>
            <a:off x="304800" y="1870075"/>
            <a:ext cx="3302274" cy="2221313"/>
          </a:xfrm>
          <a:prstGeom prst="rect">
            <a:avLst/>
          </a:prstGeom>
        </p:spPr>
      </p:pic>
      <p:pic>
        <p:nvPicPr>
          <p:cNvPr id="7" name="Picture 6">
            <a:extLst>
              <a:ext uri="{FF2B5EF4-FFF2-40B4-BE49-F238E27FC236}">
                <a16:creationId xmlns:a16="http://schemas.microsoft.com/office/drawing/2014/main" id="{17841B7F-59F8-6B89-44BA-06019774FD2D}"/>
              </a:ext>
            </a:extLst>
          </p:cNvPr>
          <p:cNvPicPr>
            <a:picLocks noChangeAspect="1"/>
          </p:cNvPicPr>
          <p:nvPr/>
        </p:nvPicPr>
        <p:blipFill>
          <a:blip r:embed="rId4"/>
          <a:stretch>
            <a:fillRect/>
          </a:stretch>
        </p:blipFill>
        <p:spPr>
          <a:xfrm>
            <a:off x="3048000" y="1893488"/>
            <a:ext cx="3302276" cy="2153385"/>
          </a:xfrm>
          <a:prstGeom prst="rect">
            <a:avLst/>
          </a:prstGeom>
        </p:spPr>
      </p:pic>
      <p:pic>
        <p:nvPicPr>
          <p:cNvPr id="8" name="Picture 7">
            <a:extLst>
              <a:ext uri="{FF2B5EF4-FFF2-40B4-BE49-F238E27FC236}">
                <a16:creationId xmlns:a16="http://schemas.microsoft.com/office/drawing/2014/main" id="{20461A47-17E0-2099-3BE2-ED96FB175463}"/>
              </a:ext>
            </a:extLst>
          </p:cNvPr>
          <p:cNvPicPr>
            <a:picLocks noChangeAspect="1"/>
          </p:cNvPicPr>
          <p:nvPr/>
        </p:nvPicPr>
        <p:blipFill>
          <a:blip r:embed="rId5"/>
          <a:stretch>
            <a:fillRect/>
          </a:stretch>
        </p:blipFill>
        <p:spPr>
          <a:xfrm>
            <a:off x="5748687" y="1828800"/>
            <a:ext cx="3395313" cy="2221312"/>
          </a:xfrm>
          <a:prstGeom prst="rect">
            <a:avLst/>
          </a:prstGeom>
        </p:spPr>
      </p:pic>
    </p:spTree>
    <p:extLst>
      <p:ext uri="{BB962C8B-B14F-4D97-AF65-F5344CB8AC3E}">
        <p14:creationId xmlns:p14="http://schemas.microsoft.com/office/powerpoint/2010/main" val="1674142723"/>
      </p:ext>
    </p:extLst>
  </p:cSld>
  <p:clrMapOvr>
    <a:masterClrMapping/>
  </p:clrMapOvr>
  <mc:AlternateContent xmlns:mc="http://schemas.openxmlformats.org/markup-compatibility/2006" xmlns:p14="http://schemas.microsoft.com/office/powerpoint/2010/main">
    <mc:Choice Requires="p14">
      <p:transition spd="slow" p14:dur="2000" advTm="14310"/>
    </mc:Choice>
    <mc:Fallback xmlns="">
      <p:transition spd="slow" advTm="143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AA95-D1F8-DBC6-FC63-B8BFFD8C04E9}"/>
              </a:ext>
            </a:extLst>
          </p:cNvPr>
          <p:cNvSpPr>
            <a:spLocks noGrp="1"/>
          </p:cNvSpPr>
          <p:nvPr>
            <p:ph type="title"/>
          </p:nvPr>
        </p:nvSpPr>
        <p:spPr/>
        <p:txBody>
          <a:bodyPr/>
          <a:lstStyle/>
          <a:p>
            <a:r>
              <a:rPr lang="en-US" dirty="0"/>
              <a:t>How should I teach about models in introductory statistics?</a:t>
            </a:r>
          </a:p>
        </p:txBody>
      </p:sp>
      <p:sp>
        <p:nvSpPr>
          <p:cNvPr id="3" name="Content Placeholder 2">
            <a:extLst>
              <a:ext uri="{FF2B5EF4-FFF2-40B4-BE49-F238E27FC236}">
                <a16:creationId xmlns:a16="http://schemas.microsoft.com/office/drawing/2014/main" id="{979EEC88-0044-81EB-B5E8-969A4A40CEA7}"/>
              </a:ext>
            </a:extLst>
          </p:cNvPr>
          <p:cNvSpPr>
            <a:spLocks noGrp="1"/>
          </p:cNvSpPr>
          <p:nvPr>
            <p:ph idx="1"/>
          </p:nvPr>
        </p:nvSpPr>
        <p:spPr>
          <a:xfrm>
            <a:off x="457200" y="1870075"/>
            <a:ext cx="8229600" cy="4530725"/>
          </a:xfrm>
        </p:spPr>
        <p:txBody>
          <a:bodyPr/>
          <a:lstStyle/>
          <a:p>
            <a:r>
              <a:rPr lang="en-US" dirty="0"/>
              <a:t>Build on student intuition</a:t>
            </a:r>
          </a:p>
          <a:p>
            <a:pPr lvl="1"/>
            <a:r>
              <a:rPr lang="en-US" dirty="0"/>
              <a:t>Choice of language</a:t>
            </a:r>
          </a:p>
          <a:p>
            <a:r>
              <a:rPr lang="en-US" dirty="0"/>
              <a:t>Provide hands-on/tactile experience</a:t>
            </a:r>
          </a:p>
          <a:p>
            <a:r>
              <a:rPr lang="en-US" dirty="0"/>
              <a:t>Relevant contexts</a:t>
            </a:r>
          </a:p>
          <a:p>
            <a:r>
              <a:rPr lang="en-US" dirty="0"/>
              <a:t>Multiple representations</a:t>
            </a:r>
          </a:p>
          <a:p>
            <a:pPr lvl="1"/>
            <a:r>
              <a:rPr lang="en-US" dirty="0"/>
              <a:t>including conceptual, visual </a:t>
            </a:r>
          </a:p>
        </p:txBody>
      </p:sp>
      <p:sp>
        <p:nvSpPr>
          <p:cNvPr id="4" name="Footer Placeholder 3">
            <a:extLst>
              <a:ext uri="{FF2B5EF4-FFF2-40B4-BE49-F238E27FC236}">
                <a16:creationId xmlns:a16="http://schemas.microsoft.com/office/drawing/2014/main" id="{BFA4DE21-233A-B822-925F-181EDB770548}"/>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9213F605-FE2F-B097-5425-B5A8227AD3EE}"/>
              </a:ext>
            </a:extLst>
          </p:cNvPr>
          <p:cNvSpPr>
            <a:spLocks noGrp="1"/>
          </p:cNvSpPr>
          <p:nvPr>
            <p:ph type="sldNum" sz="quarter" idx="12"/>
          </p:nvPr>
        </p:nvSpPr>
        <p:spPr/>
        <p:txBody>
          <a:bodyPr/>
          <a:lstStyle/>
          <a:p>
            <a:pPr>
              <a:defRPr/>
            </a:pPr>
            <a:fld id="{9646F492-ABCC-416B-B742-C3A9F81D232D}" type="slidenum">
              <a:rPr lang="en-US" altLang="en-US" smtClean="0"/>
              <a:pPr>
                <a:defRPr/>
              </a:pPr>
              <a:t>37</a:t>
            </a:fld>
            <a:endParaRPr lang="en-US" altLang="en-US"/>
          </a:p>
        </p:txBody>
      </p:sp>
    </p:spTree>
    <p:extLst>
      <p:ext uri="{BB962C8B-B14F-4D97-AF65-F5344CB8AC3E}">
        <p14:creationId xmlns:p14="http://schemas.microsoft.com/office/powerpoint/2010/main" val="1025317457"/>
      </p:ext>
    </p:extLst>
  </p:cSld>
  <p:clrMapOvr>
    <a:masterClrMapping/>
  </p:clrMapOvr>
  <mc:AlternateContent xmlns:mc="http://schemas.openxmlformats.org/markup-compatibility/2006" xmlns:p14="http://schemas.microsoft.com/office/powerpoint/2010/main">
    <mc:Choice Requires="p14">
      <p:transition spd="slow" p14:dur="2000" advTm="19827"/>
    </mc:Choice>
    <mc:Fallback xmlns="">
      <p:transition spd="slow" advTm="1982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5E4D2-130B-9873-39AC-D7B63D7EA2FA}"/>
              </a:ext>
            </a:extLst>
          </p:cNvPr>
          <p:cNvSpPr>
            <a:spLocks noGrp="1"/>
          </p:cNvSpPr>
          <p:nvPr>
            <p:ph type="title"/>
          </p:nvPr>
        </p:nvSpPr>
        <p:spPr/>
        <p:txBody>
          <a:bodyPr/>
          <a:lstStyle/>
          <a:p>
            <a:r>
              <a:rPr lang="en-US" dirty="0"/>
              <a:t>Stat 301 – Day 1</a:t>
            </a:r>
          </a:p>
        </p:txBody>
      </p:sp>
      <p:sp>
        <p:nvSpPr>
          <p:cNvPr id="3" name="Content Placeholder 2">
            <a:extLst>
              <a:ext uri="{FF2B5EF4-FFF2-40B4-BE49-F238E27FC236}">
                <a16:creationId xmlns:a16="http://schemas.microsoft.com/office/drawing/2014/main" id="{2F1F52B4-5320-055B-094D-1053BDF8769C}"/>
              </a:ext>
            </a:extLst>
          </p:cNvPr>
          <p:cNvSpPr>
            <a:spLocks noGrp="1"/>
          </p:cNvSpPr>
          <p:nvPr>
            <p:ph idx="1"/>
          </p:nvPr>
        </p:nvSpPr>
        <p:spPr>
          <a:xfrm>
            <a:off x="457200" y="1600200"/>
            <a:ext cx="8001000" cy="4530725"/>
          </a:xfrm>
        </p:spPr>
        <p:txBody>
          <a:bodyPr/>
          <a:lstStyle/>
          <a:p>
            <a:r>
              <a:rPr lang="en-US" dirty="0"/>
              <a:t>One of the concerns with climate change is an increased number of tropical storms (including hurricanes and major hurricanes). </a:t>
            </a:r>
          </a:p>
        </p:txBody>
      </p:sp>
      <p:sp>
        <p:nvSpPr>
          <p:cNvPr id="4" name="Footer Placeholder 3">
            <a:extLst>
              <a:ext uri="{FF2B5EF4-FFF2-40B4-BE49-F238E27FC236}">
                <a16:creationId xmlns:a16="http://schemas.microsoft.com/office/drawing/2014/main" id="{4DCE34CC-2BD5-CA06-D3F5-F6F1513F93D5}"/>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CCF91BC1-191F-1717-2326-3F8938057120}"/>
              </a:ext>
            </a:extLst>
          </p:cNvPr>
          <p:cNvSpPr>
            <a:spLocks noGrp="1"/>
          </p:cNvSpPr>
          <p:nvPr>
            <p:ph type="sldNum" sz="quarter" idx="12"/>
          </p:nvPr>
        </p:nvSpPr>
        <p:spPr/>
        <p:txBody>
          <a:bodyPr/>
          <a:lstStyle/>
          <a:p>
            <a:pPr>
              <a:defRPr/>
            </a:pPr>
            <a:fld id="{9646F492-ABCC-416B-B742-C3A9F81D232D}" type="slidenum">
              <a:rPr lang="en-US" altLang="en-US" smtClean="0"/>
              <a:pPr>
                <a:defRPr/>
              </a:pPr>
              <a:t>38</a:t>
            </a:fld>
            <a:endParaRPr lang="en-US" altLang="en-US"/>
          </a:p>
        </p:txBody>
      </p:sp>
      <p:pic>
        <p:nvPicPr>
          <p:cNvPr id="7" name="Picture 6">
            <a:extLst>
              <a:ext uri="{FF2B5EF4-FFF2-40B4-BE49-F238E27FC236}">
                <a16:creationId xmlns:a16="http://schemas.microsoft.com/office/drawing/2014/main" id="{974D0FA8-721A-51BF-7566-7C62578752C1}"/>
              </a:ext>
            </a:extLst>
          </p:cNvPr>
          <p:cNvPicPr>
            <a:picLocks noChangeAspect="1"/>
          </p:cNvPicPr>
          <p:nvPr/>
        </p:nvPicPr>
        <p:blipFill>
          <a:blip r:embed="rId2"/>
          <a:stretch>
            <a:fillRect/>
          </a:stretch>
        </p:blipFill>
        <p:spPr>
          <a:xfrm>
            <a:off x="5334000" y="3223981"/>
            <a:ext cx="3252087" cy="2689687"/>
          </a:xfrm>
          <a:prstGeom prst="rect">
            <a:avLst/>
          </a:prstGeom>
        </p:spPr>
      </p:pic>
      <p:sp>
        <p:nvSpPr>
          <p:cNvPr id="8" name="TextBox 7">
            <a:extLst>
              <a:ext uri="{FF2B5EF4-FFF2-40B4-BE49-F238E27FC236}">
                <a16:creationId xmlns:a16="http://schemas.microsoft.com/office/drawing/2014/main" id="{4291E38F-8AE3-5C6E-46C8-AED036611473}"/>
              </a:ext>
            </a:extLst>
          </p:cNvPr>
          <p:cNvSpPr txBox="1"/>
          <p:nvPr/>
        </p:nvSpPr>
        <p:spPr>
          <a:xfrm>
            <a:off x="838200" y="3385641"/>
            <a:ext cx="4114800" cy="2769989"/>
          </a:xfrm>
          <a:prstGeom prst="rect">
            <a:avLst/>
          </a:prstGeom>
          <a:noFill/>
        </p:spPr>
        <p:txBody>
          <a:bodyPr wrap="square" rtlCol="0">
            <a:spAutoFit/>
          </a:bodyPr>
          <a:lstStyle/>
          <a:p>
            <a:r>
              <a:rPr lang="en-US" sz="3000" dirty="0"/>
              <a:t>In 2020, scientists were alarmed because there were 14 recorded hurricanes, compared to 6 in 2019. </a:t>
            </a:r>
          </a:p>
          <a:p>
            <a:endParaRPr lang="en-US" dirty="0"/>
          </a:p>
        </p:txBody>
      </p:sp>
    </p:spTree>
    <p:extLst>
      <p:ext uri="{BB962C8B-B14F-4D97-AF65-F5344CB8AC3E}">
        <p14:creationId xmlns:p14="http://schemas.microsoft.com/office/powerpoint/2010/main" val="180699813"/>
      </p:ext>
    </p:extLst>
  </p:cSld>
  <p:clrMapOvr>
    <a:masterClrMapping/>
  </p:clrMapOvr>
  <mc:AlternateContent xmlns:mc="http://schemas.openxmlformats.org/markup-compatibility/2006" xmlns:p14="http://schemas.microsoft.com/office/powerpoint/2010/main">
    <mc:Choice Requires="p14">
      <p:transition spd="slow" p14:dur="2000" advTm="30456"/>
    </mc:Choice>
    <mc:Fallback xmlns="">
      <p:transition spd="slow" advTm="304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0E64-4207-81CF-4294-779AB3BFBB0F}"/>
              </a:ext>
            </a:extLst>
          </p:cNvPr>
          <p:cNvSpPr>
            <a:spLocks noGrp="1"/>
          </p:cNvSpPr>
          <p:nvPr>
            <p:ph type="title"/>
          </p:nvPr>
        </p:nvSpPr>
        <p:spPr/>
        <p:txBody>
          <a:bodyPr/>
          <a:lstStyle/>
          <a:p>
            <a:r>
              <a:rPr lang="en-US" dirty="0"/>
              <a:t>Stat 301 – Day 1</a:t>
            </a:r>
          </a:p>
        </p:txBody>
      </p:sp>
      <p:sp>
        <p:nvSpPr>
          <p:cNvPr id="3" name="Content Placeholder 2">
            <a:extLst>
              <a:ext uri="{FF2B5EF4-FFF2-40B4-BE49-F238E27FC236}">
                <a16:creationId xmlns:a16="http://schemas.microsoft.com/office/drawing/2014/main" id="{3DE6D034-E2A6-7627-13EB-B000027032F1}"/>
              </a:ext>
            </a:extLst>
          </p:cNvPr>
          <p:cNvSpPr>
            <a:spLocks noGrp="1"/>
          </p:cNvSpPr>
          <p:nvPr>
            <p:ph idx="1"/>
          </p:nvPr>
        </p:nvSpPr>
        <p:spPr/>
        <p:txBody>
          <a:bodyPr/>
          <a:lstStyle/>
          <a:p>
            <a:r>
              <a:rPr lang="en-US" sz="2400" dirty="0"/>
              <a:t>Calculate percentage change</a:t>
            </a:r>
          </a:p>
          <a:p>
            <a:r>
              <a:rPr lang="en-US" sz="2400" dirty="0"/>
              <a:t>Does this convince you that climate change is leading to an increase in the number of hurricanes (in the Atlantic)? If so, explain why. If not, explain what additional information you would want to know</a:t>
            </a:r>
          </a:p>
        </p:txBody>
      </p:sp>
      <p:sp>
        <p:nvSpPr>
          <p:cNvPr id="4" name="Footer Placeholder 3">
            <a:extLst>
              <a:ext uri="{FF2B5EF4-FFF2-40B4-BE49-F238E27FC236}">
                <a16:creationId xmlns:a16="http://schemas.microsoft.com/office/drawing/2014/main" id="{56E8DD62-3CBA-B474-316F-C6E86D4E0832}"/>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27027519-4664-6051-75BD-282AE6535131}"/>
              </a:ext>
            </a:extLst>
          </p:cNvPr>
          <p:cNvSpPr>
            <a:spLocks noGrp="1"/>
          </p:cNvSpPr>
          <p:nvPr>
            <p:ph type="sldNum" sz="quarter" idx="12"/>
          </p:nvPr>
        </p:nvSpPr>
        <p:spPr/>
        <p:txBody>
          <a:bodyPr/>
          <a:lstStyle/>
          <a:p>
            <a:pPr>
              <a:defRPr/>
            </a:pPr>
            <a:fld id="{9646F492-ABCC-416B-B742-C3A9F81D232D}" type="slidenum">
              <a:rPr lang="en-US" altLang="en-US" smtClean="0"/>
              <a:pPr>
                <a:defRPr/>
              </a:pPr>
              <a:t>39</a:t>
            </a:fld>
            <a:endParaRPr lang="en-US" altLang="en-US"/>
          </a:p>
        </p:txBody>
      </p:sp>
      <p:pic>
        <p:nvPicPr>
          <p:cNvPr id="6" name="Picture 5">
            <a:extLst>
              <a:ext uri="{FF2B5EF4-FFF2-40B4-BE49-F238E27FC236}">
                <a16:creationId xmlns:a16="http://schemas.microsoft.com/office/drawing/2014/main" id="{F6E64325-3E0C-5463-E42A-C58CD32CCEA1}"/>
              </a:ext>
            </a:extLst>
          </p:cNvPr>
          <p:cNvPicPr>
            <a:picLocks noChangeAspect="1"/>
          </p:cNvPicPr>
          <p:nvPr/>
        </p:nvPicPr>
        <p:blipFill>
          <a:blip r:embed="rId2"/>
          <a:stretch>
            <a:fillRect/>
          </a:stretch>
        </p:blipFill>
        <p:spPr>
          <a:xfrm>
            <a:off x="6705600" y="303438"/>
            <a:ext cx="2090548" cy="1729019"/>
          </a:xfrm>
          <a:prstGeom prst="rect">
            <a:avLst/>
          </a:prstGeom>
        </p:spPr>
      </p:pic>
      <p:pic>
        <p:nvPicPr>
          <p:cNvPr id="8" name="Picture 7">
            <a:extLst>
              <a:ext uri="{FF2B5EF4-FFF2-40B4-BE49-F238E27FC236}">
                <a16:creationId xmlns:a16="http://schemas.microsoft.com/office/drawing/2014/main" id="{72CD1AA2-53E9-FF45-FD21-BA8B8A6983D1}"/>
              </a:ext>
            </a:extLst>
          </p:cNvPr>
          <p:cNvPicPr>
            <a:picLocks noChangeAspect="1"/>
          </p:cNvPicPr>
          <p:nvPr/>
        </p:nvPicPr>
        <p:blipFill>
          <a:blip r:embed="rId3"/>
          <a:stretch>
            <a:fillRect/>
          </a:stretch>
        </p:blipFill>
        <p:spPr>
          <a:xfrm>
            <a:off x="1192602" y="3657600"/>
            <a:ext cx="5589197" cy="2459942"/>
          </a:xfrm>
          <a:prstGeom prst="rect">
            <a:avLst/>
          </a:prstGeom>
        </p:spPr>
      </p:pic>
    </p:spTree>
    <p:extLst>
      <p:ext uri="{BB962C8B-B14F-4D97-AF65-F5344CB8AC3E}">
        <p14:creationId xmlns:p14="http://schemas.microsoft.com/office/powerpoint/2010/main" val="1534418432"/>
      </p:ext>
    </p:extLst>
  </p:cSld>
  <p:clrMapOvr>
    <a:masterClrMapping/>
  </p:clrMapOvr>
  <mc:AlternateContent xmlns:mc="http://schemas.openxmlformats.org/markup-compatibility/2006" xmlns:p14="http://schemas.microsoft.com/office/powerpoint/2010/main">
    <mc:Choice Requires="p14">
      <p:transition spd="slow" p14:dur="2000" advTm="10550"/>
    </mc:Choice>
    <mc:Fallback xmlns="">
      <p:transition spd="slow" advTm="105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0D1F6-C37C-F353-7911-5E4620F853CD}"/>
              </a:ext>
            </a:extLst>
          </p:cNvPr>
          <p:cNvSpPr>
            <a:spLocks noGrp="1"/>
          </p:cNvSpPr>
          <p:nvPr>
            <p:ph type="title"/>
          </p:nvPr>
        </p:nvSpPr>
        <p:spPr/>
        <p:txBody>
          <a:bodyPr/>
          <a:lstStyle/>
          <a:p>
            <a:r>
              <a:rPr lang="en-US" dirty="0"/>
              <a:t>Outline/Caveats</a:t>
            </a:r>
          </a:p>
        </p:txBody>
      </p:sp>
      <p:sp>
        <p:nvSpPr>
          <p:cNvPr id="3" name="Content Placeholder 2">
            <a:extLst>
              <a:ext uri="{FF2B5EF4-FFF2-40B4-BE49-F238E27FC236}">
                <a16:creationId xmlns:a16="http://schemas.microsoft.com/office/drawing/2014/main" id="{AED47579-838B-F23F-919B-D6F9473B66BF}"/>
              </a:ext>
            </a:extLst>
          </p:cNvPr>
          <p:cNvSpPr>
            <a:spLocks noGrp="1"/>
          </p:cNvSpPr>
          <p:nvPr>
            <p:ph idx="1"/>
          </p:nvPr>
        </p:nvSpPr>
        <p:spPr>
          <a:xfrm>
            <a:off x="457200" y="1447800"/>
            <a:ext cx="8229600" cy="4530725"/>
          </a:xfrm>
        </p:spPr>
        <p:txBody>
          <a:bodyPr/>
          <a:lstStyle/>
          <a:p>
            <a:r>
              <a:rPr lang="en-US" dirty="0"/>
              <a:t>Overview of current course(s)</a:t>
            </a:r>
          </a:p>
          <a:p>
            <a:pPr lvl="1"/>
            <a:r>
              <a:rPr lang="en-US" dirty="0"/>
              <a:t>Stat 217 – Algebra-based introductory statistics, primarily social science majors </a:t>
            </a:r>
            <a:r>
              <a:rPr lang="en-US" i="1" dirty="0"/>
              <a:t>(Introduction to Statistical Investigations, ISI)</a:t>
            </a:r>
          </a:p>
          <a:p>
            <a:pPr lvl="1"/>
            <a:r>
              <a:rPr lang="en-US" dirty="0"/>
              <a:t>Stat 301 – Primarily math, statistics, economics majors (Calc 1 – Co-req) (</a:t>
            </a:r>
            <a:r>
              <a:rPr lang="en-US" i="1" dirty="0"/>
              <a:t>Investigating Statistical Concepts, Applications, and Methods, ISCAM</a:t>
            </a:r>
            <a:r>
              <a:rPr lang="en-US" dirty="0"/>
              <a:t>)</a:t>
            </a:r>
          </a:p>
        </p:txBody>
      </p:sp>
      <p:sp>
        <p:nvSpPr>
          <p:cNvPr id="4" name="Footer Placeholder 3">
            <a:extLst>
              <a:ext uri="{FF2B5EF4-FFF2-40B4-BE49-F238E27FC236}">
                <a16:creationId xmlns:a16="http://schemas.microsoft.com/office/drawing/2014/main" id="{58A853A7-ABA2-8080-7BF2-B734C035492D}"/>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40580C14-C305-91F5-40CF-1C113A848D77}"/>
              </a:ext>
            </a:extLst>
          </p:cNvPr>
          <p:cNvSpPr>
            <a:spLocks noGrp="1"/>
          </p:cNvSpPr>
          <p:nvPr>
            <p:ph type="sldNum" sz="quarter" idx="12"/>
          </p:nvPr>
        </p:nvSpPr>
        <p:spPr/>
        <p:txBody>
          <a:bodyPr/>
          <a:lstStyle/>
          <a:p>
            <a:pPr>
              <a:defRPr/>
            </a:pPr>
            <a:fld id="{9646F492-ABCC-416B-B742-C3A9F81D232D}" type="slidenum">
              <a:rPr lang="en-US" altLang="en-US" smtClean="0"/>
              <a:pPr>
                <a:defRPr/>
              </a:pPr>
              <a:t>4</a:t>
            </a:fld>
            <a:endParaRPr lang="en-US" altLang="en-US"/>
          </a:p>
        </p:txBody>
      </p:sp>
    </p:spTree>
    <p:extLst>
      <p:ext uri="{BB962C8B-B14F-4D97-AF65-F5344CB8AC3E}">
        <p14:creationId xmlns:p14="http://schemas.microsoft.com/office/powerpoint/2010/main" val="308791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45C2C-7D28-6F4D-C3A7-132C352C7C4B}"/>
              </a:ext>
            </a:extLst>
          </p:cNvPr>
          <p:cNvSpPr>
            <a:spLocks noGrp="1"/>
          </p:cNvSpPr>
          <p:nvPr>
            <p:ph type="title"/>
          </p:nvPr>
        </p:nvSpPr>
        <p:spPr/>
        <p:txBody>
          <a:bodyPr/>
          <a:lstStyle/>
          <a:p>
            <a:r>
              <a:rPr lang="en-US" dirty="0"/>
              <a:t>Potential model</a:t>
            </a:r>
          </a:p>
        </p:txBody>
      </p:sp>
      <p:sp>
        <p:nvSpPr>
          <p:cNvPr id="3" name="Content Placeholder 2">
            <a:extLst>
              <a:ext uri="{FF2B5EF4-FFF2-40B4-BE49-F238E27FC236}">
                <a16:creationId xmlns:a16="http://schemas.microsoft.com/office/drawing/2014/main" id="{7368F830-EA1D-3DB4-DB8A-3A578A86B1BB}"/>
              </a:ext>
            </a:extLst>
          </p:cNvPr>
          <p:cNvSpPr>
            <a:spLocks noGrp="1"/>
          </p:cNvSpPr>
          <p:nvPr>
            <p:ph idx="1"/>
          </p:nvPr>
        </p:nvSpPr>
        <p:spPr/>
        <p:txBody>
          <a:bodyPr/>
          <a:lstStyle/>
          <a:p>
            <a:endParaRPr lang="en-US" dirty="0"/>
          </a:p>
          <a:p>
            <a:endParaRPr lang="en-US" dirty="0"/>
          </a:p>
          <a:p>
            <a:endParaRPr lang="en-US" dirty="0"/>
          </a:p>
          <a:p>
            <a:endParaRPr lang="en-US" dirty="0"/>
          </a:p>
          <a:p>
            <a:r>
              <a:rPr lang="en-US" sz="2800" dirty="0"/>
              <a:t>Does this model appear to be a good match to the data? Explain why or why not. </a:t>
            </a:r>
          </a:p>
          <a:p>
            <a:r>
              <a:rPr lang="en-US" sz="2800" dirty="0"/>
              <a:t>According to the model, would we be surprised if next year had 13 hurricanes?</a:t>
            </a:r>
          </a:p>
          <a:p>
            <a:r>
              <a:rPr lang="en-US" sz="2800" dirty="0"/>
              <a:t>Is 14 in a year an unusual amount?</a:t>
            </a:r>
          </a:p>
        </p:txBody>
      </p:sp>
      <p:sp>
        <p:nvSpPr>
          <p:cNvPr id="4" name="Footer Placeholder 3">
            <a:extLst>
              <a:ext uri="{FF2B5EF4-FFF2-40B4-BE49-F238E27FC236}">
                <a16:creationId xmlns:a16="http://schemas.microsoft.com/office/drawing/2014/main" id="{C132CE39-9C6C-C8CA-0270-8B1317239483}"/>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A031AE0B-0DCA-0190-A25F-1FE27CD1BB19}"/>
              </a:ext>
            </a:extLst>
          </p:cNvPr>
          <p:cNvSpPr>
            <a:spLocks noGrp="1"/>
          </p:cNvSpPr>
          <p:nvPr>
            <p:ph type="sldNum" sz="quarter" idx="12"/>
          </p:nvPr>
        </p:nvSpPr>
        <p:spPr/>
        <p:txBody>
          <a:bodyPr/>
          <a:lstStyle/>
          <a:p>
            <a:pPr>
              <a:defRPr/>
            </a:pPr>
            <a:fld id="{9646F492-ABCC-416B-B742-C3A9F81D232D}" type="slidenum">
              <a:rPr lang="en-US" altLang="en-US" smtClean="0"/>
              <a:pPr>
                <a:defRPr/>
              </a:pPr>
              <a:t>40</a:t>
            </a:fld>
            <a:endParaRPr lang="en-US" altLang="en-US" dirty="0"/>
          </a:p>
        </p:txBody>
      </p:sp>
      <p:pic>
        <p:nvPicPr>
          <p:cNvPr id="7" name="Picture 6">
            <a:extLst>
              <a:ext uri="{FF2B5EF4-FFF2-40B4-BE49-F238E27FC236}">
                <a16:creationId xmlns:a16="http://schemas.microsoft.com/office/drawing/2014/main" id="{C4E194FC-B783-2263-5158-6016011FD05D}"/>
              </a:ext>
            </a:extLst>
          </p:cNvPr>
          <p:cNvPicPr>
            <a:picLocks noChangeAspect="1"/>
          </p:cNvPicPr>
          <p:nvPr/>
        </p:nvPicPr>
        <p:blipFill>
          <a:blip r:embed="rId3"/>
          <a:stretch>
            <a:fillRect/>
          </a:stretch>
        </p:blipFill>
        <p:spPr>
          <a:xfrm>
            <a:off x="2133600" y="1066800"/>
            <a:ext cx="4191000" cy="2649598"/>
          </a:xfrm>
          <a:prstGeom prst="rect">
            <a:avLst/>
          </a:prstGeom>
        </p:spPr>
      </p:pic>
      <p:sp>
        <p:nvSpPr>
          <p:cNvPr id="8" name="TextBox 7">
            <a:extLst>
              <a:ext uri="{FF2B5EF4-FFF2-40B4-BE49-F238E27FC236}">
                <a16:creationId xmlns:a16="http://schemas.microsoft.com/office/drawing/2014/main" id="{9BD137AB-81B1-CE68-F1F8-691849C80B4C}"/>
              </a:ext>
            </a:extLst>
          </p:cNvPr>
          <p:cNvSpPr txBox="1"/>
          <p:nvPr/>
        </p:nvSpPr>
        <p:spPr>
          <a:xfrm>
            <a:off x="6629400" y="685800"/>
            <a:ext cx="2362200" cy="2677656"/>
          </a:xfrm>
          <a:prstGeom prst="rect">
            <a:avLst/>
          </a:prstGeom>
          <a:noFill/>
        </p:spPr>
        <p:txBody>
          <a:bodyPr wrap="square" rtlCol="0">
            <a:spAutoFit/>
          </a:bodyPr>
          <a:lstStyle/>
          <a:p>
            <a:r>
              <a:rPr lang="en-US" dirty="0">
                <a:solidFill>
                  <a:srgbClr val="0070C0"/>
                </a:solidFill>
              </a:rPr>
              <a:t>Between classes: Read about shape, center, variability, mean, median, SD</a:t>
            </a:r>
          </a:p>
        </p:txBody>
      </p:sp>
    </p:spTree>
    <p:custDataLst>
      <p:tags r:id="rId1"/>
    </p:custDataLst>
    <p:extLst>
      <p:ext uri="{BB962C8B-B14F-4D97-AF65-F5344CB8AC3E}">
        <p14:creationId xmlns:p14="http://schemas.microsoft.com/office/powerpoint/2010/main" val="2076624566"/>
      </p:ext>
    </p:extLst>
  </p:cSld>
  <p:clrMapOvr>
    <a:masterClrMapping/>
  </p:clrMapOvr>
  <mc:AlternateContent xmlns:mc="http://schemas.openxmlformats.org/markup-compatibility/2006" xmlns:p14="http://schemas.microsoft.com/office/powerpoint/2010/main">
    <mc:Choice Requires="p14">
      <p:transition spd="slow" p14:dur="2000" advTm="30154"/>
    </mc:Choice>
    <mc:Fallback xmlns="">
      <p:transition spd="slow" advTm="301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83AC-863F-FCA2-3130-763D70158917}"/>
              </a:ext>
            </a:extLst>
          </p:cNvPr>
          <p:cNvSpPr>
            <a:spLocks noGrp="1"/>
          </p:cNvSpPr>
          <p:nvPr>
            <p:ph type="title"/>
          </p:nvPr>
        </p:nvSpPr>
        <p:spPr/>
        <p:txBody>
          <a:bodyPr/>
          <a:lstStyle/>
          <a:p>
            <a:r>
              <a:rPr lang="en-US" dirty="0"/>
              <a:t>HW 1</a:t>
            </a:r>
          </a:p>
        </p:txBody>
      </p:sp>
      <p:sp>
        <p:nvSpPr>
          <p:cNvPr id="3" name="Content Placeholder 2">
            <a:extLst>
              <a:ext uri="{FF2B5EF4-FFF2-40B4-BE49-F238E27FC236}">
                <a16:creationId xmlns:a16="http://schemas.microsoft.com/office/drawing/2014/main" id="{00FF1B4E-2FEE-5034-6E12-2F06AFE67C99}"/>
              </a:ext>
            </a:extLst>
          </p:cNvPr>
          <p:cNvSpPr>
            <a:spLocks noGrp="1"/>
          </p:cNvSpPr>
          <p:nvPr>
            <p:ph idx="1"/>
          </p:nvPr>
        </p:nvSpPr>
        <p:spPr>
          <a:xfrm>
            <a:off x="457200" y="1600200"/>
            <a:ext cx="8229600" cy="4800600"/>
          </a:xfrm>
        </p:spPr>
        <p:txBody>
          <a:bodyPr>
            <a:normAutofit fontScale="77500" lnSpcReduction="20000"/>
          </a:bodyPr>
          <a:lstStyle/>
          <a:p>
            <a:pPr marL="0" indent="0">
              <a:buNone/>
            </a:pPr>
            <a:r>
              <a:rPr lang="en-US" sz="3300" dirty="0"/>
              <a:t>(a) Model a hurricane</a:t>
            </a:r>
          </a:p>
          <a:p>
            <a:pPr lvl="1"/>
            <a:r>
              <a:rPr lang="en-US" sz="3000" dirty="0"/>
              <a:t>Visit </a:t>
            </a:r>
            <a:r>
              <a:rPr lang="en-US" sz="3000" dirty="0">
                <a:hlinkClick r:id="rId2"/>
              </a:rPr>
              <a:t>https://scied.ucar.edu/interactive/make-hurricane</a:t>
            </a:r>
            <a:r>
              <a:rPr lang="en-US" sz="3000" dirty="0"/>
              <a:t>  </a:t>
            </a:r>
            <a:endParaRPr lang="en-US" dirty="0"/>
          </a:p>
          <a:p>
            <a:pPr lvl="1"/>
            <a:r>
              <a:rPr lang="en-US" sz="3000" dirty="0"/>
              <a:t>Move the red hurricane symbol to a circle on the map and read what happens. </a:t>
            </a:r>
          </a:p>
          <a:p>
            <a:pPr lvl="1"/>
            <a:r>
              <a:rPr lang="en-US" sz="3000" dirty="0"/>
              <a:t>Switch between the Sea Surface Temperature, Moisture, and Wind maps to see the data for each circle. </a:t>
            </a:r>
          </a:p>
          <a:p>
            <a:pPr lvl="1"/>
            <a:r>
              <a:rPr lang="en-US" sz="3000" dirty="0"/>
              <a:t>Which circles create the strongest hurricanes? Why? </a:t>
            </a:r>
          </a:p>
          <a:p>
            <a:pPr lvl="1"/>
            <a:r>
              <a:rPr lang="en-US" sz="3000" dirty="0"/>
              <a:t>In your own words, explain how sea surface temperature, moisture, and wind interact to create strong hurricanes - or weaken them. </a:t>
            </a:r>
          </a:p>
          <a:p>
            <a:pPr marL="0" indent="0">
              <a:buNone/>
            </a:pPr>
            <a:r>
              <a:rPr lang="en-US" sz="3400" dirty="0"/>
              <a:t>(b) What does the term “model” mean here? What did it mean when we were looking at data? (</a:t>
            </a:r>
            <a:r>
              <a:rPr lang="en-US" dirty="0"/>
              <a:t>Your answer to (b) should be your own thinking, you should not look up any definitions. (full credit for submissions))</a:t>
            </a:r>
          </a:p>
        </p:txBody>
      </p:sp>
      <p:sp>
        <p:nvSpPr>
          <p:cNvPr id="4" name="Footer Placeholder 3">
            <a:extLst>
              <a:ext uri="{FF2B5EF4-FFF2-40B4-BE49-F238E27FC236}">
                <a16:creationId xmlns:a16="http://schemas.microsoft.com/office/drawing/2014/main" id="{4F22D089-013D-DA71-CB01-D3A366F44341}"/>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2E575768-04D2-44ED-E6A2-5CC16743B301}"/>
              </a:ext>
            </a:extLst>
          </p:cNvPr>
          <p:cNvSpPr>
            <a:spLocks noGrp="1"/>
          </p:cNvSpPr>
          <p:nvPr>
            <p:ph type="sldNum" sz="quarter" idx="12"/>
          </p:nvPr>
        </p:nvSpPr>
        <p:spPr/>
        <p:txBody>
          <a:bodyPr/>
          <a:lstStyle/>
          <a:p>
            <a:pPr>
              <a:defRPr/>
            </a:pPr>
            <a:fld id="{9646F492-ABCC-416B-B742-C3A9F81D232D}" type="slidenum">
              <a:rPr lang="en-US" altLang="en-US" smtClean="0"/>
              <a:pPr>
                <a:defRPr/>
              </a:pPr>
              <a:t>41</a:t>
            </a:fld>
            <a:endParaRPr lang="en-US" altLang="en-US"/>
          </a:p>
        </p:txBody>
      </p:sp>
      <p:pic>
        <p:nvPicPr>
          <p:cNvPr id="7" name="Picture 6">
            <a:extLst>
              <a:ext uri="{FF2B5EF4-FFF2-40B4-BE49-F238E27FC236}">
                <a16:creationId xmlns:a16="http://schemas.microsoft.com/office/drawing/2014/main" id="{B89F753B-99D6-C0BB-763D-F6C3E9CCFBF0}"/>
              </a:ext>
            </a:extLst>
          </p:cNvPr>
          <p:cNvPicPr>
            <a:picLocks noChangeAspect="1"/>
          </p:cNvPicPr>
          <p:nvPr/>
        </p:nvPicPr>
        <p:blipFill>
          <a:blip r:embed="rId3"/>
          <a:stretch>
            <a:fillRect/>
          </a:stretch>
        </p:blipFill>
        <p:spPr>
          <a:xfrm>
            <a:off x="6553200" y="295275"/>
            <a:ext cx="1609725" cy="1609725"/>
          </a:xfrm>
          <a:prstGeom prst="rect">
            <a:avLst/>
          </a:prstGeom>
        </p:spPr>
      </p:pic>
    </p:spTree>
    <p:extLst>
      <p:ext uri="{BB962C8B-B14F-4D97-AF65-F5344CB8AC3E}">
        <p14:creationId xmlns:p14="http://schemas.microsoft.com/office/powerpoint/2010/main" val="1186841553"/>
      </p:ext>
    </p:extLst>
  </p:cSld>
  <p:clrMapOvr>
    <a:masterClrMapping/>
  </p:clrMapOvr>
  <mc:AlternateContent xmlns:mc="http://schemas.openxmlformats.org/markup-compatibility/2006" xmlns:p14="http://schemas.microsoft.com/office/powerpoint/2010/main">
    <mc:Choice Requires="p14">
      <p:transition spd="slow" p14:dur="2000" advTm="40845"/>
    </mc:Choice>
    <mc:Fallback xmlns="">
      <p:transition spd="slow" advTm="40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472DB-B2FF-2C0D-E322-CCB32D3D2985}"/>
              </a:ext>
            </a:extLst>
          </p:cNvPr>
          <p:cNvSpPr>
            <a:spLocks noGrp="1"/>
          </p:cNvSpPr>
          <p:nvPr>
            <p:ph type="title"/>
          </p:nvPr>
        </p:nvSpPr>
        <p:spPr/>
        <p:txBody>
          <a:bodyPr/>
          <a:lstStyle/>
          <a:p>
            <a:r>
              <a:rPr lang="en-US" dirty="0"/>
              <a:t>Stat 301 “I wonder” questions</a:t>
            </a:r>
          </a:p>
        </p:txBody>
      </p:sp>
      <p:sp>
        <p:nvSpPr>
          <p:cNvPr id="3" name="Content Placeholder 2">
            <a:extLst>
              <a:ext uri="{FF2B5EF4-FFF2-40B4-BE49-F238E27FC236}">
                <a16:creationId xmlns:a16="http://schemas.microsoft.com/office/drawing/2014/main" id="{5DE77928-1F43-975C-E1B1-EEDC93309D50}"/>
              </a:ext>
            </a:extLst>
          </p:cNvPr>
          <p:cNvSpPr>
            <a:spLocks noGrp="1"/>
          </p:cNvSpPr>
          <p:nvPr>
            <p:ph idx="1"/>
          </p:nvPr>
        </p:nvSpPr>
        <p:spPr/>
        <p:txBody>
          <a:bodyPr>
            <a:normAutofit/>
          </a:bodyPr>
          <a:lstStyle/>
          <a:p>
            <a:r>
              <a:rPr lang="en-US" dirty="0"/>
              <a:t>How accurate are weather prediction models? How do weather analysts give their predictions? </a:t>
            </a:r>
          </a:p>
        </p:txBody>
      </p:sp>
      <p:sp>
        <p:nvSpPr>
          <p:cNvPr id="4" name="Footer Placeholder 3">
            <a:extLst>
              <a:ext uri="{FF2B5EF4-FFF2-40B4-BE49-F238E27FC236}">
                <a16:creationId xmlns:a16="http://schemas.microsoft.com/office/drawing/2014/main" id="{B881B89F-1FAC-DD94-AFF3-1C9B1C2B742A}"/>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2D4823A9-3A00-D369-65B2-A60E21F2D2F4}"/>
              </a:ext>
            </a:extLst>
          </p:cNvPr>
          <p:cNvSpPr>
            <a:spLocks noGrp="1"/>
          </p:cNvSpPr>
          <p:nvPr>
            <p:ph type="sldNum" sz="quarter" idx="12"/>
          </p:nvPr>
        </p:nvSpPr>
        <p:spPr/>
        <p:txBody>
          <a:bodyPr/>
          <a:lstStyle/>
          <a:p>
            <a:pPr>
              <a:defRPr/>
            </a:pPr>
            <a:fld id="{9646F492-ABCC-416B-B742-C3A9F81D232D}" type="slidenum">
              <a:rPr lang="en-US" altLang="en-US" smtClean="0"/>
              <a:pPr>
                <a:defRPr/>
              </a:pPr>
              <a:t>42</a:t>
            </a:fld>
            <a:endParaRPr lang="en-US" altLang="en-US"/>
          </a:p>
        </p:txBody>
      </p:sp>
    </p:spTree>
    <p:extLst>
      <p:ext uri="{BB962C8B-B14F-4D97-AF65-F5344CB8AC3E}">
        <p14:creationId xmlns:p14="http://schemas.microsoft.com/office/powerpoint/2010/main" val="2805394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28FC-FF8A-60A2-ECEE-5571AD6A6E23}"/>
              </a:ext>
            </a:extLst>
          </p:cNvPr>
          <p:cNvSpPr>
            <a:spLocks noGrp="1"/>
          </p:cNvSpPr>
          <p:nvPr>
            <p:ph type="title"/>
          </p:nvPr>
        </p:nvSpPr>
        <p:spPr/>
        <p:txBody>
          <a:bodyPr/>
          <a:lstStyle/>
          <a:p>
            <a:r>
              <a:rPr lang="en-US" sz="3600" dirty="0"/>
              <a:t>What does the term “model” mean here?  </a:t>
            </a:r>
            <a:br>
              <a:rPr lang="en-US" sz="3600" dirty="0"/>
            </a:br>
            <a:r>
              <a:rPr lang="en-US" sz="3600" dirty="0"/>
              <a:t>Vs when we were looking at data? </a:t>
            </a:r>
          </a:p>
        </p:txBody>
      </p:sp>
      <p:sp>
        <p:nvSpPr>
          <p:cNvPr id="3" name="Content Placeholder 2">
            <a:extLst>
              <a:ext uri="{FF2B5EF4-FFF2-40B4-BE49-F238E27FC236}">
                <a16:creationId xmlns:a16="http://schemas.microsoft.com/office/drawing/2014/main" id="{E8CBC9C1-A39E-B4B7-DB42-7EC263052F38}"/>
              </a:ext>
            </a:extLst>
          </p:cNvPr>
          <p:cNvSpPr>
            <a:spLocks noGrp="1"/>
          </p:cNvSpPr>
          <p:nvPr>
            <p:ph idx="1"/>
          </p:nvPr>
        </p:nvSpPr>
        <p:spPr>
          <a:xfrm>
            <a:off x="457200" y="2057399"/>
            <a:ext cx="8229600" cy="4114801"/>
          </a:xfrm>
        </p:spPr>
        <p:txBody>
          <a:bodyPr>
            <a:normAutofit fontScale="92500" lnSpcReduction="20000"/>
          </a:bodyPr>
          <a:lstStyle/>
          <a:p>
            <a:r>
              <a:rPr lang="en-US" dirty="0"/>
              <a:t>“Here, the term “model” means to simulate or to represent something that will be studied.”</a:t>
            </a:r>
          </a:p>
          <a:p>
            <a:pPr lvl="1"/>
            <a:r>
              <a:rPr lang="en-US" dirty="0"/>
              <a:t>Representation, Artificial, Simulation, Mimic, Recreation, Theoretical, Hypothetical</a:t>
            </a:r>
          </a:p>
          <a:p>
            <a:pPr lvl="1"/>
            <a:r>
              <a:rPr lang="en-US" dirty="0"/>
              <a:t>Diagram, Display, Example </a:t>
            </a:r>
          </a:p>
          <a:p>
            <a:r>
              <a:rPr lang="en-US" dirty="0"/>
              <a:t>Allows us to study the phenomenon</a:t>
            </a:r>
          </a:p>
          <a:p>
            <a:pPr lvl="1"/>
            <a:r>
              <a:rPr lang="en-US" dirty="0"/>
              <a:t>Analyze variables/factors, Make predictions, Interaction</a:t>
            </a:r>
          </a:p>
          <a:p>
            <a:pPr lvl="1"/>
            <a:r>
              <a:rPr lang="en-US" dirty="0"/>
              <a:t>Explore possibilities, Demonstration</a:t>
            </a:r>
          </a:p>
          <a:p>
            <a:r>
              <a:rPr lang="en-US" dirty="0"/>
              <a:t>When looking at data?</a:t>
            </a:r>
          </a:p>
          <a:p>
            <a:pPr lvl="1"/>
            <a:r>
              <a:rPr lang="en-US" dirty="0"/>
              <a:t>See trend, patterns, make predications/expectations</a:t>
            </a:r>
          </a:p>
        </p:txBody>
      </p:sp>
      <p:sp>
        <p:nvSpPr>
          <p:cNvPr id="4" name="Footer Placeholder 3">
            <a:extLst>
              <a:ext uri="{FF2B5EF4-FFF2-40B4-BE49-F238E27FC236}">
                <a16:creationId xmlns:a16="http://schemas.microsoft.com/office/drawing/2014/main" id="{E279AB68-3EF4-5F53-A63F-F3C3A641A280}"/>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FCA417D8-4AF7-3CA2-2F2E-B2025C5F06D5}"/>
              </a:ext>
            </a:extLst>
          </p:cNvPr>
          <p:cNvSpPr>
            <a:spLocks noGrp="1"/>
          </p:cNvSpPr>
          <p:nvPr>
            <p:ph type="sldNum" sz="quarter" idx="12"/>
          </p:nvPr>
        </p:nvSpPr>
        <p:spPr/>
        <p:txBody>
          <a:bodyPr/>
          <a:lstStyle/>
          <a:p>
            <a:pPr>
              <a:defRPr/>
            </a:pPr>
            <a:fld id="{9646F492-ABCC-416B-B742-C3A9F81D232D}" type="slidenum">
              <a:rPr lang="en-US" altLang="en-US" smtClean="0"/>
              <a:pPr>
                <a:defRPr/>
              </a:pPr>
              <a:t>43</a:t>
            </a:fld>
            <a:endParaRPr lang="en-US" altLang="en-US"/>
          </a:p>
        </p:txBody>
      </p:sp>
    </p:spTree>
    <p:extLst>
      <p:ext uri="{BB962C8B-B14F-4D97-AF65-F5344CB8AC3E}">
        <p14:creationId xmlns:p14="http://schemas.microsoft.com/office/powerpoint/2010/main" val="3675185663"/>
      </p:ext>
    </p:extLst>
  </p:cSld>
  <p:clrMapOvr>
    <a:masterClrMapping/>
  </p:clrMapOvr>
  <mc:AlternateContent xmlns:mc="http://schemas.openxmlformats.org/markup-compatibility/2006" xmlns:p14="http://schemas.microsoft.com/office/powerpoint/2010/main">
    <mc:Choice Requires="p14">
      <p:transition spd="slow" p14:dur="2000" advTm="59374"/>
    </mc:Choice>
    <mc:Fallback xmlns="">
      <p:transition spd="slow" advTm="59374"/>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63A3-8CC1-B950-3C53-385495984A96}"/>
              </a:ext>
            </a:extLst>
          </p:cNvPr>
          <p:cNvSpPr>
            <a:spLocks noGrp="1"/>
          </p:cNvSpPr>
          <p:nvPr>
            <p:ph type="title"/>
          </p:nvPr>
        </p:nvSpPr>
        <p:spPr/>
        <p:txBody>
          <a:bodyPr/>
          <a:lstStyle/>
          <a:p>
            <a:r>
              <a:rPr lang="en-US" dirty="0"/>
              <a:t>Stat 217 – Day 1</a:t>
            </a:r>
          </a:p>
        </p:txBody>
      </p:sp>
      <p:sp>
        <p:nvSpPr>
          <p:cNvPr id="3" name="Content Placeholder 2">
            <a:extLst>
              <a:ext uri="{FF2B5EF4-FFF2-40B4-BE49-F238E27FC236}">
                <a16:creationId xmlns:a16="http://schemas.microsoft.com/office/drawing/2014/main" id="{AEE658E1-ABF4-B843-3F4D-354E142A93A2}"/>
              </a:ext>
            </a:extLst>
          </p:cNvPr>
          <p:cNvSpPr>
            <a:spLocks noGrp="1"/>
          </p:cNvSpPr>
          <p:nvPr>
            <p:ph idx="1"/>
          </p:nvPr>
        </p:nvSpPr>
        <p:spPr/>
        <p:txBody>
          <a:bodyPr/>
          <a:lstStyle/>
          <a:p>
            <a:r>
              <a:rPr lang="en-US" dirty="0"/>
              <a:t>The 2020 Atlantic hurricane season was extremely active and destructive with 30 named storms… Let’s explore National Hurricane Center (www.nhc.noaa.gov). Select Educational Resources &gt; Climatology. </a:t>
            </a:r>
          </a:p>
          <a:p>
            <a:r>
              <a:rPr lang="en-US" dirty="0"/>
              <a:t>(a) How many different types of storms are there? What is the main differentiation among the types of storms? </a:t>
            </a:r>
          </a:p>
        </p:txBody>
      </p:sp>
      <p:sp>
        <p:nvSpPr>
          <p:cNvPr id="4" name="Footer Placeholder 3">
            <a:extLst>
              <a:ext uri="{FF2B5EF4-FFF2-40B4-BE49-F238E27FC236}">
                <a16:creationId xmlns:a16="http://schemas.microsoft.com/office/drawing/2014/main" id="{49BF83FB-B5C2-1F81-925F-FDC9F40BAD4A}"/>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BD6286E7-BEF7-0255-15A6-CFEFE0B695EC}"/>
              </a:ext>
            </a:extLst>
          </p:cNvPr>
          <p:cNvSpPr>
            <a:spLocks noGrp="1"/>
          </p:cNvSpPr>
          <p:nvPr>
            <p:ph type="sldNum" sz="quarter" idx="12"/>
          </p:nvPr>
        </p:nvSpPr>
        <p:spPr/>
        <p:txBody>
          <a:bodyPr/>
          <a:lstStyle/>
          <a:p>
            <a:pPr>
              <a:defRPr/>
            </a:pPr>
            <a:fld id="{9646F492-ABCC-416B-B742-C3A9F81D232D}" type="slidenum">
              <a:rPr lang="en-US" altLang="en-US" smtClean="0"/>
              <a:pPr>
                <a:defRPr/>
              </a:pPr>
              <a:t>44</a:t>
            </a:fld>
            <a:endParaRPr lang="en-US" altLang="en-US"/>
          </a:p>
        </p:txBody>
      </p:sp>
    </p:spTree>
    <p:extLst>
      <p:ext uri="{BB962C8B-B14F-4D97-AF65-F5344CB8AC3E}">
        <p14:creationId xmlns:p14="http://schemas.microsoft.com/office/powerpoint/2010/main" val="3714350897"/>
      </p:ext>
    </p:extLst>
  </p:cSld>
  <p:clrMapOvr>
    <a:masterClrMapping/>
  </p:clrMapOvr>
  <mc:AlternateContent xmlns:mc="http://schemas.openxmlformats.org/markup-compatibility/2006" xmlns:p14="http://schemas.microsoft.com/office/powerpoint/2010/main">
    <mc:Choice Requires="p14">
      <p:transition spd="slow" p14:dur="2000" advTm="12235"/>
    </mc:Choice>
    <mc:Fallback xmlns="">
      <p:transition spd="slow" advTm="12235"/>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4B3B0-7104-16C1-4908-542B12272DCA}"/>
              </a:ext>
            </a:extLst>
          </p:cNvPr>
          <p:cNvSpPr>
            <a:spLocks noGrp="1"/>
          </p:cNvSpPr>
          <p:nvPr>
            <p:ph type="title"/>
          </p:nvPr>
        </p:nvSpPr>
        <p:spPr/>
        <p:txBody>
          <a:bodyPr/>
          <a:lstStyle/>
          <a:p>
            <a:r>
              <a:rPr lang="en-US" dirty="0"/>
              <a:t>Stat 217 – Day 1</a:t>
            </a:r>
          </a:p>
        </p:txBody>
      </p:sp>
      <p:sp>
        <p:nvSpPr>
          <p:cNvPr id="3" name="Content Placeholder 2">
            <a:extLst>
              <a:ext uri="{FF2B5EF4-FFF2-40B4-BE49-F238E27FC236}">
                <a16:creationId xmlns:a16="http://schemas.microsoft.com/office/drawing/2014/main" id="{C346D7A1-3960-AD32-B1BB-21791798C90A}"/>
              </a:ext>
            </a:extLst>
          </p:cNvPr>
          <p:cNvSpPr>
            <a:spLocks noGrp="1"/>
          </p:cNvSpPr>
          <p:nvPr>
            <p:ph idx="1"/>
          </p:nvPr>
        </p:nvSpPr>
        <p:spPr/>
        <p:txBody>
          <a:bodyPr/>
          <a:lstStyle/>
          <a:p>
            <a:r>
              <a:rPr lang="en-US" dirty="0"/>
              <a:t>(d) Calculate the percentage change in the number of hurricanes from 2019 to 2020. </a:t>
            </a:r>
          </a:p>
          <a:p>
            <a:r>
              <a:rPr lang="en-US" dirty="0"/>
              <a:t>(e) Does this convince you that climate change is leading to an increase in the number of hurricanes (in the Atlantic)? If so, explain why. If not, explain what additional information you would want to know</a:t>
            </a:r>
          </a:p>
        </p:txBody>
      </p:sp>
      <p:sp>
        <p:nvSpPr>
          <p:cNvPr id="4" name="Footer Placeholder 3">
            <a:extLst>
              <a:ext uri="{FF2B5EF4-FFF2-40B4-BE49-F238E27FC236}">
                <a16:creationId xmlns:a16="http://schemas.microsoft.com/office/drawing/2014/main" id="{7665DA3E-3B9C-6DC4-9F14-8F39F544677B}"/>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978B2A63-9785-BA1F-2EFB-729D0EDF41CC}"/>
              </a:ext>
            </a:extLst>
          </p:cNvPr>
          <p:cNvSpPr>
            <a:spLocks noGrp="1"/>
          </p:cNvSpPr>
          <p:nvPr>
            <p:ph type="sldNum" sz="quarter" idx="12"/>
          </p:nvPr>
        </p:nvSpPr>
        <p:spPr/>
        <p:txBody>
          <a:bodyPr/>
          <a:lstStyle/>
          <a:p>
            <a:pPr>
              <a:defRPr/>
            </a:pPr>
            <a:fld id="{9646F492-ABCC-416B-B742-C3A9F81D232D}" type="slidenum">
              <a:rPr lang="en-US" altLang="en-US" smtClean="0"/>
              <a:pPr>
                <a:defRPr/>
              </a:pPr>
              <a:t>45</a:t>
            </a:fld>
            <a:endParaRPr lang="en-US" altLang="en-US"/>
          </a:p>
        </p:txBody>
      </p:sp>
    </p:spTree>
    <p:extLst>
      <p:ext uri="{BB962C8B-B14F-4D97-AF65-F5344CB8AC3E}">
        <p14:creationId xmlns:p14="http://schemas.microsoft.com/office/powerpoint/2010/main" val="99568631"/>
      </p:ext>
    </p:extLst>
  </p:cSld>
  <p:clrMapOvr>
    <a:masterClrMapping/>
  </p:clrMapOvr>
  <mc:AlternateContent xmlns:mc="http://schemas.openxmlformats.org/markup-compatibility/2006" xmlns:p14="http://schemas.microsoft.com/office/powerpoint/2010/main">
    <mc:Choice Requires="p14">
      <p:transition spd="slow" p14:dur="2000" advTm="6220"/>
    </mc:Choice>
    <mc:Fallback xmlns="">
      <p:transition spd="slow" advTm="622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97D0B-FECD-39B2-E6BB-9C1447559297}"/>
              </a:ext>
            </a:extLst>
          </p:cNvPr>
          <p:cNvSpPr>
            <a:spLocks noGrp="1"/>
          </p:cNvSpPr>
          <p:nvPr>
            <p:ph type="title"/>
          </p:nvPr>
        </p:nvSpPr>
        <p:spPr/>
        <p:txBody>
          <a:bodyPr/>
          <a:lstStyle/>
          <a:p>
            <a:r>
              <a:rPr lang="en-US" dirty="0"/>
              <a:t>Day 2 – </a:t>
            </a:r>
            <a:r>
              <a:rPr lang="en-US" dirty="0">
                <a:hlinkClick r:id="rId2"/>
              </a:rPr>
              <a:t>Investigation 0</a:t>
            </a:r>
            <a:endParaRPr lang="en-US" dirty="0"/>
          </a:p>
        </p:txBody>
      </p:sp>
      <p:sp>
        <p:nvSpPr>
          <p:cNvPr id="3" name="Content Placeholder 2">
            <a:extLst>
              <a:ext uri="{FF2B5EF4-FFF2-40B4-BE49-F238E27FC236}">
                <a16:creationId xmlns:a16="http://schemas.microsoft.com/office/drawing/2014/main" id="{B07C8DAD-E450-3911-6291-69D8C476E4B7}"/>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C944953-5551-CB07-D42F-B13E44DDA2F0}"/>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F08AC555-05BA-77E8-DD06-5FE7CEC4CC86}"/>
              </a:ext>
            </a:extLst>
          </p:cNvPr>
          <p:cNvSpPr>
            <a:spLocks noGrp="1"/>
          </p:cNvSpPr>
          <p:nvPr>
            <p:ph type="sldNum" sz="quarter" idx="12"/>
          </p:nvPr>
        </p:nvSpPr>
        <p:spPr/>
        <p:txBody>
          <a:bodyPr/>
          <a:lstStyle/>
          <a:p>
            <a:pPr>
              <a:defRPr/>
            </a:pPr>
            <a:fld id="{9646F492-ABCC-416B-B742-C3A9F81D232D}" type="slidenum">
              <a:rPr lang="en-US" altLang="en-US" smtClean="0"/>
              <a:pPr>
                <a:defRPr/>
              </a:pPr>
              <a:t>46</a:t>
            </a:fld>
            <a:endParaRPr lang="en-US" altLang="en-US"/>
          </a:p>
        </p:txBody>
      </p:sp>
      <p:pic>
        <p:nvPicPr>
          <p:cNvPr id="7" name="Picture 6">
            <a:extLst>
              <a:ext uri="{FF2B5EF4-FFF2-40B4-BE49-F238E27FC236}">
                <a16:creationId xmlns:a16="http://schemas.microsoft.com/office/drawing/2014/main" id="{F65B8466-2778-E88A-7B85-D720B07EC05F}"/>
              </a:ext>
            </a:extLst>
          </p:cNvPr>
          <p:cNvPicPr>
            <a:picLocks noChangeAspect="1"/>
          </p:cNvPicPr>
          <p:nvPr/>
        </p:nvPicPr>
        <p:blipFill>
          <a:blip r:embed="rId3"/>
          <a:stretch>
            <a:fillRect/>
          </a:stretch>
        </p:blipFill>
        <p:spPr>
          <a:xfrm>
            <a:off x="448962" y="1066800"/>
            <a:ext cx="7856838" cy="5368026"/>
          </a:xfrm>
          <a:prstGeom prst="rect">
            <a:avLst/>
          </a:prstGeom>
        </p:spPr>
      </p:pic>
      <p:pic>
        <p:nvPicPr>
          <p:cNvPr id="8" name="Picture 7">
            <a:extLst>
              <a:ext uri="{FF2B5EF4-FFF2-40B4-BE49-F238E27FC236}">
                <a16:creationId xmlns:a16="http://schemas.microsoft.com/office/drawing/2014/main" id="{0C784CCB-FDD4-0D03-8D12-6684020F065B}"/>
              </a:ext>
            </a:extLst>
          </p:cNvPr>
          <p:cNvPicPr>
            <a:picLocks noChangeAspect="1"/>
          </p:cNvPicPr>
          <p:nvPr/>
        </p:nvPicPr>
        <p:blipFill>
          <a:blip r:embed="rId4"/>
          <a:stretch>
            <a:fillRect/>
          </a:stretch>
        </p:blipFill>
        <p:spPr>
          <a:xfrm>
            <a:off x="6718728" y="277813"/>
            <a:ext cx="1990725" cy="1990725"/>
          </a:xfrm>
          <a:prstGeom prst="rect">
            <a:avLst/>
          </a:prstGeom>
        </p:spPr>
      </p:pic>
    </p:spTree>
    <p:extLst>
      <p:ext uri="{BB962C8B-B14F-4D97-AF65-F5344CB8AC3E}">
        <p14:creationId xmlns:p14="http://schemas.microsoft.com/office/powerpoint/2010/main" val="1172015109"/>
      </p:ext>
    </p:extLst>
  </p:cSld>
  <p:clrMapOvr>
    <a:masterClrMapping/>
  </p:clrMapOvr>
  <mc:AlternateContent xmlns:mc="http://schemas.openxmlformats.org/markup-compatibility/2006" xmlns:p14="http://schemas.microsoft.com/office/powerpoint/2010/main">
    <mc:Choice Requires="p14">
      <p:transition spd="slow" p14:dur="2000" advTm="14320"/>
    </mc:Choice>
    <mc:Fallback xmlns="">
      <p:transition spd="slow" advTm="1432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8D6A9-A5FA-1E6D-E69C-B830EDA67C03}"/>
              </a:ext>
            </a:extLst>
          </p:cNvPr>
          <p:cNvSpPr>
            <a:spLocks noGrp="1"/>
          </p:cNvSpPr>
          <p:nvPr>
            <p:ph type="title"/>
          </p:nvPr>
        </p:nvSpPr>
        <p:spPr/>
        <p:txBody>
          <a:bodyPr/>
          <a:lstStyle/>
          <a:p>
            <a:r>
              <a:rPr lang="en-US" dirty="0"/>
              <a:t>Day 2 – Investigation 0</a:t>
            </a:r>
          </a:p>
        </p:txBody>
      </p:sp>
      <p:sp>
        <p:nvSpPr>
          <p:cNvPr id="3" name="Content Placeholder 2">
            <a:extLst>
              <a:ext uri="{FF2B5EF4-FFF2-40B4-BE49-F238E27FC236}">
                <a16:creationId xmlns:a16="http://schemas.microsoft.com/office/drawing/2014/main" id="{4243177C-7B71-C7B4-E00D-7C84E474AD6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727DF5E0-0625-9F1A-5299-023E4F33FD56}"/>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DB56C435-27FB-B37B-EEC0-36575CA15D8C}"/>
              </a:ext>
            </a:extLst>
          </p:cNvPr>
          <p:cNvSpPr>
            <a:spLocks noGrp="1"/>
          </p:cNvSpPr>
          <p:nvPr>
            <p:ph type="sldNum" sz="quarter" idx="12"/>
          </p:nvPr>
        </p:nvSpPr>
        <p:spPr/>
        <p:txBody>
          <a:bodyPr/>
          <a:lstStyle/>
          <a:p>
            <a:pPr>
              <a:defRPr/>
            </a:pPr>
            <a:fld id="{9646F492-ABCC-416B-B742-C3A9F81D232D}" type="slidenum">
              <a:rPr lang="en-US" altLang="en-US" smtClean="0"/>
              <a:pPr>
                <a:defRPr/>
              </a:pPr>
              <a:t>47</a:t>
            </a:fld>
            <a:endParaRPr lang="en-US" altLang="en-US"/>
          </a:p>
        </p:txBody>
      </p:sp>
      <p:pic>
        <p:nvPicPr>
          <p:cNvPr id="7" name="Picture 6">
            <a:extLst>
              <a:ext uri="{FF2B5EF4-FFF2-40B4-BE49-F238E27FC236}">
                <a16:creationId xmlns:a16="http://schemas.microsoft.com/office/drawing/2014/main" id="{0D7E2A9A-1552-325D-6C3B-83E13AD72DC6}"/>
              </a:ext>
            </a:extLst>
          </p:cNvPr>
          <p:cNvPicPr>
            <a:picLocks noChangeAspect="1"/>
          </p:cNvPicPr>
          <p:nvPr/>
        </p:nvPicPr>
        <p:blipFill>
          <a:blip r:embed="rId3"/>
          <a:stretch>
            <a:fillRect/>
          </a:stretch>
        </p:blipFill>
        <p:spPr>
          <a:xfrm>
            <a:off x="1234859" y="1066799"/>
            <a:ext cx="6842341" cy="5129045"/>
          </a:xfrm>
          <a:prstGeom prst="rect">
            <a:avLst/>
          </a:prstGeom>
        </p:spPr>
      </p:pic>
      <p:pic>
        <p:nvPicPr>
          <p:cNvPr id="8" name="Picture 7">
            <a:extLst>
              <a:ext uri="{FF2B5EF4-FFF2-40B4-BE49-F238E27FC236}">
                <a16:creationId xmlns:a16="http://schemas.microsoft.com/office/drawing/2014/main" id="{2D7EB0D3-4215-14B1-D5C0-CF96B162E078}"/>
              </a:ext>
            </a:extLst>
          </p:cNvPr>
          <p:cNvPicPr>
            <a:picLocks noChangeAspect="1"/>
          </p:cNvPicPr>
          <p:nvPr/>
        </p:nvPicPr>
        <p:blipFill>
          <a:blip r:embed="rId4"/>
          <a:stretch>
            <a:fillRect/>
          </a:stretch>
        </p:blipFill>
        <p:spPr>
          <a:xfrm>
            <a:off x="5791200" y="466562"/>
            <a:ext cx="2524143" cy="942984"/>
          </a:xfrm>
          <a:prstGeom prst="rect">
            <a:avLst/>
          </a:prstGeom>
        </p:spPr>
      </p:pic>
      <p:sp>
        <p:nvSpPr>
          <p:cNvPr id="6" name="TextBox 5">
            <a:extLst>
              <a:ext uri="{FF2B5EF4-FFF2-40B4-BE49-F238E27FC236}">
                <a16:creationId xmlns:a16="http://schemas.microsoft.com/office/drawing/2014/main" id="{06E36E9B-14EF-60F4-820D-F7933828F810}"/>
              </a:ext>
            </a:extLst>
          </p:cNvPr>
          <p:cNvSpPr txBox="1"/>
          <p:nvPr/>
        </p:nvSpPr>
        <p:spPr>
          <a:xfrm>
            <a:off x="7696200" y="381000"/>
            <a:ext cx="1524000" cy="646331"/>
          </a:xfrm>
          <a:prstGeom prst="rect">
            <a:avLst/>
          </a:prstGeom>
          <a:noFill/>
        </p:spPr>
        <p:txBody>
          <a:bodyPr wrap="square" rtlCol="0">
            <a:spAutoFit/>
          </a:bodyPr>
          <a:lstStyle/>
          <a:p>
            <a:r>
              <a:rPr lang="en-US" sz="1800" dirty="0"/>
              <a:t>Mean = 5.54</a:t>
            </a:r>
          </a:p>
          <a:p>
            <a:r>
              <a:rPr lang="en-US" sz="1800" dirty="0"/>
              <a:t>SD = 2.60</a:t>
            </a:r>
            <a:endParaRPr lang="en-US" sz="2800" dirty="0"/>
          </a:p>
        </p:txBody>
      </p:sp>
    </p:spTree>
    <p:extLst>
      <p:ext uri="{BB962C8B-B14F-4D97-AF65-F5344CB8AC3E}">
        <p14:creationId xmlns:p14="http://schemas.microsoft.com/office/powerpoint/2010/main" val="2063149890"/>
      </p:ext>
    </p:extLst>
  </p:cSld>
  <p:clrMapOvr>
    <a:masterClrMapping/>
  </p:clrMapOvr>
  <mc:AlternateContent xmlns:mc="http://schemas.openxmlformats.org/markup-compatibility/2006" xmlns:p14="http://schemas.microsoft.com/office/powerpoint/2010/main">
    <mc:Choice Requires="p14">
      <p:transition spd="slow" p14:dur="2000" advTm="26103"/>
    </mc:Choice>
    <mc:Fallback xmlns="">
      <p:transition spd="slow" advTm="26103"/>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1A826-1179-426C-2F6F-A6877585FBAD}"/>
              </a:ext>
            </a:extLst>
          </p:cNvPr>
          <p:cNvSpPr>
            <a:spLocks noGrp="1"/>
          </p:cNvSpPr>
          <p:nvPr>
            <p:ph type="title"/>
          </p:nvPr>
        </p:nvSpPr>
        <p:spPr/>
        <p:txBody>
          <a:bodyPr/>
          <a:lstStyle/>
          <a:p>
            <a:r>
              <a:rPr lang="en-US" dirty="0"/>
              <a:t>How’d they do?</a:t>
            </a:r>
          </a:p>
        </p:txBody>
      </p:sp>
      <p:sp>
        <p:nvSpPr>
          <p:cNvPr id="3" name="Content Placeholder 2">
            <a:extLst>
              <a:ext uri="{FF2B5EF4-FFF2-40B4-BE49-F238E27FC236}">
                <a16:creationId xmlns:a16="http://schemas.microsoft.com/office/drawing/2014/main" id="{9248445F-1117-033A-D2DA-8686FC039287}"/>
              </a:ext>
            </a:extLst>
          </p:cNvPr>
          <p:cNvSpPr>
            <a:spLocks noGrp="1"/>
          </p:cNvSpPr>
          <p:nvPr>
            <p:ph idx="1"/>
          </p:nvPr>
        </p:nvSpPr>
        <p:spPr/>
        <p:txBody>
          <a:bodyPr/>
          <a:lstStyle/>
          <a:p>
            <a:r>
              <a:rPr lang="en-US" dirty="0"/>
              <a:t>(c) Which model seems more appropriate for our hurricane data?</a:t>
            </a:r>
          </a:p>
          <a:p>
            <a:pPr marL="0" indent="0">
              <a:buNone/>
            </a:pPr>
            <a:endParaRPr lang="en-US" dirty="0"/>
          </a:p>
          <a:p>
            <a:endParaRPr lang="en-US" dirty="0"/>
          </a:p>
          <a:p>
            <a:endParaRPr lang="en-US" dirty="0"/>
          </a:p>
          <a:p>
            <a:pPr marL="0" indent="0">
              <a:buNone/>
            </a:pPr>
            <a:r>
              <a:rPr lang="en-US" dirty="0"/>
              <a:t>16/18 groups chose the skewed right model</a:t>
            </a:r>
          </a:p>
          <a:p>
            <a:endParaRPr lang="en-US" dirty="0"/>
          </a:p>
        </p:txBody>
      </p:sp>
      <p:sp>
        <p:nvSpPr>
          <p:cNvPr id="4" name="Footer Placeholder 3">
            <a:extLst>
              <a:ext uri="{FF2B5EF4-FFF2-40B4-BE49-F238E27FC236}">
                <a16:creationId xmlns:a16="http://schemas.microsoft.com/office/drawing/2014/main" id="{08D2A034-0B17-CDDE-34F0-DE2DC1FD30EE}"/>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3D8DD0C8-67CE-BFF3-C882-B1D41E0E5D82}"/>
              </a:ext>
            </a:extLst>
          </p:cNvPr>
          <p:cNvSpPr>
            <a:spLocks noGrp="1"/>
          </p:cNvSpPr>
          <p:nvPr>
            <p:ph type="sldNum" sz="quarter" idx="12"/>
          </p:nvPr>
        </p:nvSpPr>
        <p:spPr/>
        <p:txBody>
          <a:bodyPr/>
          <a:lstStyle/>
          <a:p>
            <a:pPr>
              <a:defRPr/>
            </a:pPr>
            <a:fld id="{9646F492-ABCC-416B-B742-C3A9F81D232D}" type="slidenum">
              <a:rPr lang="en-US" altLang="en-US" smtClean="0"/>
              <a:pPr>
                <a:defRPr/>
              </a:pPr>
              <a:t>48</a:t>
            </a:fld>
            <a:endParaRPr lang="en-US" altLang="en-US"/>
          </a:p>
        </p:txBody>
      </p:sp>
      <p:pic>
        <p:nvPicPr>
          <p:cNvPr id="7" name="Picture 6">
            <a:extLst>
              <a:ext uri="{FF2B5EF4-FFF2-40B4-BE49-F238E27FC236}">
                <a16:creationId xmlns:a16="http://schemas.microsoft.com/office/drawing/2014/main" id="{53D2D828-1D00-78C6-2D70-12963592467B}"/>
              </a:ext>
            </a:extLst>
          </p:cNvPr>
          <p:cNvPicPr>
            <a:picLocks noChangeAspect="1"/>
          </p:cNvPicPr>
          <p:nvPr/>
        </p:nvPicPr>
        <p:blipFill>
          <a:blip r:embed="rId3"/>
          <a:stretch>
            <a:fillRect/>
          </a:stretch>
        </p:blipFill>
        <p:spPr>
          <a:xfrm>
            <a:off x="1752600" y="2539712"/>
            <a:ext cx="2438400" cy="1478772"/>
          </a:xfrm>
          <a:prstGeom prst="rect">
            <a:avLst/>
          </a:prstGeom>
        </p:spPr>
      </p:pic>
    </p:spTree>
    <p:custDataLst>
      <p:tags r:id="rId1"/>
    </p:custDataLst>
    <p:extLst>
      <p:ext uri="{BB962C8B-B14F-4D97-AF65-F5344CB8AC3E}">
        <p14:creationId xmlns:p14="http://schemas.microsoft.com/office/powerpoint/2010/main" val="2355258847"/>
      </p:ext>
    </p:extLst>
  </p:cSld>
  <p:clrMapOvr>
    <a:masterClrMapping/>
  </p:clrMapOvr>
  <mc:AlternateContent xmlns:mc="http://schemas.openxmlformats.org/markup-compatibility/2006" xmlns:p14="http://schemas.microsoft.com/office/powerpoint/2010/main">
    <mc:Choice Requires="p14">
      <p:transition spd="slow" p14:dur="2000" advTm="17214"/>
    </mc:Choice>
    <mc:Fallback xmlns="">
      <p:transition spd="slow" advTm="17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F3BA-1BC4-FD86-BA49-145A17A0CDD2}"/>
              </a:ext>
            </a:extLst>
          </p:cNvPr>
          <p:cNvSpPr>
            <a:spLocks noGrp="1"/>
          </p:cNvSpPr>
          <p:nvPr>
            <p:ph type="title"/>
          </p:nvPr>
        </p:nvSpPr>
        <p:spPr/>
        <p:txBody>
          <a:bodyPr/>
          <a:lstStyle/>
          <a:p>
            <a:r>
              <a:rPr lang="en-US" dirty="0"/>
              <a:t>(d) Explain your reasoning.</a:t>
            </a:r>
          </a:p>
        </p:txBody>
      </p:sp>
      <p:sp>
        <p:nvSpPr>
          <p:cNvPr id="3" name="Content Placeholder 2">
            <a:extLst>
              <a:ext uri="{FF2B5EF4-FFF2-40B4-BE49-F238E27FC236}">
                <a16:creationId xmlns:a16="http://schemas.microsoft.com/office/drawing/2014/main" id="{185D3498-AA6D-09CD-EBCA-BCB89A173045}"/>
              </a:ext>
            </a:extLst>
          </p:cNvPr>
          <p:cNvSpPr>
            <a:spLocks noGrp="1"/>
          </p:cNvSpPr>
          <p:nvPr>
            <p:ph idx="1"/>
          </p:nvPr>
        </p:nvSpPr>
        <p:spPr/>
        <p:txBody>
          <a:bodyPr/>
          <a:lstStyle/>
          <a:p>
            <a:r>
              <a:rPr lang="en-US" sz="1600" dirty="0"/>
              <a:t>Our observed data set is definitely from the skewed right population as it has a longer tail toward the right of the graph as the number of hurricanes per year gets larger. Through the observation of multiple random variations, our sample and the randomly generated samples are pretty consistent, as </a:t>
            </a:r>
            <a:r>
              <a:rPr lang="en-US" sz="1600" dirty="0">
                <a:solidFill>
                  <a:srgbClr val="0070C0"/>
                </a:solidFill>
              </a:rPr>
              <a:t>most of the generated graphs also have a clear longer tail towards the right</a:t>
            </a:r>
            <a:r>
              <a:rPr lang="en-US" sz="1600" dirty="0"/>
              <a:t>, making their data also skewed right. </a:t>
            </a:r>
          </a:p>
          <a:p>
            <a:r>
              <a:rPr lang="en-US" sz="1600" dirty="0"/>
              <a:t>The original data set's outliers are concentrated on the right side of the graph, creating a definitive skew. When creating data sets with the random generator model, the </a:t>
            </a:r>
            <a:r>
              <a:rPr lang="en-US" sz="1600" dirty="0">
                <a:solidFill>
                  <a:srgbClr val="0070C0"/>
                </a:solidFill>
              </a:rPr>
              <a:t>skewed to the right models much more accurately mirrored the actual data</a:t>
            </a:r>
            <a:r>
              <a:rPr lang="en-US" sz="1600" dirty="0"/>
              <a:t>. On the other hand, the normal model was never able to match the shape as accurately. </a:t>
            </a:r>
          </a:p>
          <a:p>
            <a:r>
              <a:rPr lang="en-US" sz="1600" dirty="0"/>
              <a:t>Yes, because there are many outliers on the right side of the graph and the behavior of the sample is consistent. The actual data matches up with the models that are skewed to the right most accurately.</a:t>
            </a:r>
          </a:p>
          <a:p>
            <a:r>
              <a:rPr lang="en-US" sz="1600" dirty="0"/>
              <a:t>The observed data set appears to be consistent with a right skewed population, though not entirely. While it follows the general trend of a right- skewed distribution, there are some inconsistencies. </a:t>
            </a:r>
            <a:r>
              <a:rPr lang="en-US" sz="1600" dirty="0">
                <a:solidFill>
                  <a:srgbClr val="0070C0"/>
                </a:solidFill>
              </a:rPr>
              <a:t>This could be due to random variation, sample size limitations, or other factors affecting the data.</a:t>
            </a:r>
            <a:endParaRPr lang="en-US" dirty="0">
              <a:solidFill>
                <a:srgbClr val="0070C0"/>
              </a:solidFill>
            </a:endParaRPr>
          </a:p>
        </p:txBody>
      </p:sp>
      <p:sp>
        <p:nvSpPr>
          <p:cNvPr id="4" name="Footer Placeholder 3">
            <a:extLst>
              <a:ext uri="{FF2B5EF4-FFF2-40B4-BE49-F238E27FC236}">
                <a16:creationId xmlns:a16="http://schemas.microsoft.com/office/drawing/2014/main" id="{D8661166-E67B-824F-10CB-829E40A002F7}"/>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4C24FDB2-1824-3480-9562-0659690B8AEF}"/>
              </a:ext>
            </a:extLst>
          </p:cNvPr>
          <p:cNvSpPr>
            <a:spLocks noGrp="1"/>
          </p:cNvSpPr>
          <p:nvPr>
            <p:ph type="sldNum" sz="quarter" idx="12"/>
          </p:nvPr>
        </p:nvSpPr>
        <p:spPr/>
        <p:txBody>
          <a:bodyPr/>
          <a:lstStyle/>
          <a:p>
            <a:pPr>
              <a:defRPr/>
            </a:pPr>
            <a:fld id="{9646F492-ABCC-416B-B742-C3A9F81D232D}" type="slidenum">
              <a:rPr lang="en-US" altLang="en-US" smtClean="0"/>
              <a:pPr>
                <a:defRPr/>
              </a:pPr>
              <a:t>49</a:t>
            </a:fld>
            <a:endParaRPr lang="en-US" altLang="en-US"/>
          </a:p>
        </p:txBody>
      </p:sp>
    </p:spTree>
    <p:extLst>
      <p:ext uri="{BB962C8B-B14F-4D97-AF65-F5344CB8AC3E}">
        <p14:creationId xmlns:p14="http://schemas.microsoft.com/office/powerpoint/2010/main" val="579965382"/>
      </p:ext>
    </p:extLst>
  </p:cSld>
  <p:clrMapOvr>
    <a:masterClrMapping/>
  </p:clrMapOvr>
  <mc:AlternateContent xmlns:mc="http://schemas.openxmlformats.org/markup-compatibility/2006" xmlns:p14="http://schemas.microsoft.com/office/powerpoint/2010/main">
    <mc:Choice Requires="p14">
      <p:transition spd="slow" p14:dur="2000" advTm="15470"/>
    </mc:Choice>
    <mc:Fallback xmlns="">
      <p:transition spd="slow" advTm="1547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1625-684D-321B-C1F1-5AAA44827D6A}"/>
              </a:ext>
            </a:extLst>
          </p:cNvPr>
          <p:cNvSpPr>
            <a:spLocks noGrp="1"/>
          </p:cNvSpPr>
          <p:nvPr>
            <p:ph type="title"/>
          </p:nvPr>
        </p:nvSpPr>
        <p:spPr/>
        <p:txBody>
          <a:bodyPr/>
          <a:lstStyle/>
          <a:p>
            <a:r>
              <a:rPr lang="en-US" dirty="0"/>
              <a:t>Outline/Caveats</a:t>
            </a:r>
          </a:p>
        </p:txBody>
      </p:sp>
      <p:sp>
        <p:nvSpPr>
          <p:cNvPr id="3" name="Content Placeholder 2">
            <a:extLst>
              <a:ext uri="{FF2B5EF4-FFF2-40B4-BE49-F238E27FC236}">
                <a16:creationId xmlns:a16="http://schemas.microsoft.com/office/drawing/2014/main" id="{1BB3F562-DA7F-D402-44B9-0CEB6E254078}"/>
              </a:ext>
            </a:extLst>
          </p:cNvPr>
          <p:cNvSpPr>
            <a:spLocks noGrp="1"/>
          </p:cNvSpPr>
          <p:nvPr>
            <p:ph idx="1"/>
          </p:nvPr>
        </p:nvSpPr>
        <p:spPr>
          <a:xfrm>
            <a:off x="457200" y="1371600"/>
            <a:ext cx="8229600" cy="4872038"/>
          </a:xfrm>
        </p:spPr>
        <p:txBody>
          <a:bodyPr>
            <a:normAutofit/>
          </a:bodyPr>
          <a:lstStyle/>
          <a:p>
            <a:r>
              <a:rPr lang="en-US" dirty="0"/>
              <a:t>Overview of current course(s)</a:t>
            </a:r>
          </a:p>
          <a:p>
            <a:r>
              <a:rPr lang="en-US" dirty="0"/>
              <a:t>Why I think there is something missing</a:t>
            </a:r>
          </a:p>
          <a:p>
            <a:r>
              <a:rPr lang="en-US" dirty="0"/>
              <a:t>Some things I’m trying in my introductory statistics course</a:t>
            </a:r>
          </a:p>
          <a:p>
            <a:r>
              <a:rPr lang="en-US" dirty="0"/>
              <a:t>Examples of what others are saying</a:t>
            </a:r>
          </a:p>
          <a:p>
            <a:r>
              <a:rPr lang="en-US" dirty="0"/>
              <a:t>Summary of key ideas</a:t>
            </a:r>
          </a:p>
          <a:p>
            <a:pPr marL="0" indent="0">
              <a:buNone/>
            </a:pPr>
            <a:endParaRPr lang="en-US" dirty="0"/>
          </a:p>
        </p:txBody>
      </p:sp>
      <p:sp>
        <p:nvSpPr>
          <p:cNvPr id="4" name="Footer Placeholder 3">
            <a:extLst>
              <a:ext uri="{FF2B5EF4-FFF2-40B4-BE49-F238E27FC236}">
                <a16:creationId xmlns:a16="http://schemas.microsoft.com/office/drawing/2014/main" id="{287C005F-F828-8994-275C-F7944CC3FD99}"/>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65C78200-1A33-DD2A-5978-96AC8C79D708}"/>
              </a:ext>
            </a:extLst>
          </p:cNvPr>
          <p:cNvSpPr>
            <a:spLocks noGrp="1"/>
          </p:cNvSpPr>
          <p:nvPr>
            <p:ph type="sldNum" sz="quarter" idx="12"/>
          </p:nvPr>
        </p:nvSpPr>
        <p:spPr/>
        <p:txBody>
          <a:bodyPr/>
          <a:lstStyle/>
          <a:p>
            <a:pPr>
              <a:defRPr/>
            </a:pPr>
            <a:fld id="{9646F492-ABCC-416B-B742-C3A9F81D232D}" type="slidenum">
              <a:rPr lang="en-US" altLang="en-US" smtClean="0"/>
              <a:pPr>
                <a:defRPr/>
              </a:pPr>
              <a:t>5</a:t>
            </a:fld>
            <a:endParaRPr lang="en-US" altLang="en-US"/>
          </a:p>
        </p:txBody>
      </p:sp>
    </p:spTree>
    <p:extLst>
      <p:ext uri="{BB962C8B-B14F-4D97-AF65-F5344CB8AC3E}">
        <p14:creationId xmlns:p14="http://schemas.microsoft.com/office/powerpoint/2010/main" val="6475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98590-FBF8-9994-4C78-9C14B2542C87}"/>
              </a:ext>
            </a:extLst>
          </p:cNvPr>
          <p:cNvSpPr>
            <a:spLocks noGrp="1"/>
          </p:cNvSpPr>
          <p:nvPr>
            <p:ph type="title"/>
          </p:nvPr>
        </p:nvSpPr>
        <p:spPr/>
        <p:txBody>
          <a:bodyPr/>
          <a:lstStyle/>
          <a:p>
            <a:r>
              <a:rPr lang="en-US" dirty="0"/>
              <a:t>End of Day 2: “I wonder” Questions</a:t>
            </a:r>
          </a:p>
        </p:txBody>
      </p:sp>
      <p:sp>
        <p:nvSpPr>
          <p:cNvPr id="3" name="Content Placeholder 2">
            <a:extLst>
              <a:ext uri="{FF2B5EF4-FFF2-40B4-BE49-F238E27FC236}">
                <a16:creationId xmlns:a16="http://schemas.microsoft.com/office/drawing/2014/main" id="{2989802F-7AFA-0BEE-95D4-AFFA55D2E8ED}"/>
              </a:ext>
            </a:extLst>
          </p:cNvPr>
          <p:cNvSpPr>
            <a:spLocks noGrp="1"/>
          </p:cNvSpPr>
          <p:nvPr>
            <p:ph idx="1"/>
          </p:nvPr>
        </p:nvSpPr>
        <p:spPr/>
        <p:txBody>
          <a:bodyPr>
            <a:normAutofit fontScale="77500" lnSpcReduction="20000"/>
          </a:bodyPr>
          <a:lstStyle/>
          <a:p>
            <a:r>
              <a:rPr lang="en-US" dirty="0"/>
              <a:t>How the data we found through the hurricane website, while it explains how the 2020 total number of hurricanes was concerning, relates back to climate change as the initial question asks.</a:t>
            </a:r>
          </a:p>
          <a:p>
            <a:r>
              <a:rPr lang="en-US" dirty="0"/>
              <a:t>How are hurricanes related to climate change?</a:t>
            </a:r>
          </a:p>
          <a:p>
            <a:r>
              <a:rPr lang="en-US" dirty="0"/>
              <a:t>The number of hurricanes that occur and what is normal and what is not. </a:t>
            </a:r>
          </a:p>
          <a:p>
            <a:r>
              <a:rPr lang="en-US" dirty="0"/>
              <a:t>How general of data is too general to make specific assumptions based off of it. </a:t>
            </a:r>
          </a:p>
          <a:p>
            <a:r>
              <a:rPr lang="en-US" dirty="0"/>
              <a:t>I wonder how the graph demonstrating hurricanes per year would differ if the data collected was associated with strength or wind and amount of rain rather than number, which could possibly show a clearer correlation to climate change.</a:t>
            </a:r>
          </a:p>
        </p:txBody>
      </p:sp>
      <p:sp>
        <p:nvSpPr>
          <p:cNvPr id="4" name="Footer Placeholder 3">
            <a:extLst>
              <a:ext uri="{FF2B5EF4-FFF2-40B4-BE49-F238E27FC236}">
                <a16:creationId xmlns:a16="http://schemas.microsoft.com/office/drawing/2014/main" id="{8C19B6B1-3153-F103-4941-238BDC05A566}"/>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69C982D7-D0AF-68DB-FD0A-DD10318A4A24}"/>
              </a:ext>
            </a:extLst>
          </p:cNvPr>
          <p:cNvSpPr>
            <a:spLocks noGrp="1"/>
          </p:cNvSpPr>
          <p:nvPr>
            <p:ph type="sldNum" sz="quarter" idx="12"/>
          </p:nvPr>
        </p:nvSpPr>
        <p:spPr/>
        <p:txBody>
          <a:bodyPr/>
          <a:lstStyle/>
          <a:p>
            <a:pPr>
              <a:defRPr/>
            </a:pPr>
            <a:fld id="{9646F492-ABCC-416B-B742-C3A9F81D232D}" type="slidenum">
              <a:rPr lang="en-US" altLang="en-US" smtClean="0"/>
              <a:pPr>
                <a:defRPr/>
              </a:pPr>
              <a:t>50</a:t>
            </a:fld>
            <a:endParaRPr lang="en-US" altLang="en-US"/>
          </a:p>
        </p:txBody>
      </p:sp>
    </p:spTree>
    <p:extLst>
      <p:ext uri="{BB962C8B-B14F-4D97-AF65-F5344CB8AC3E}">
        <p14:creationId xmlns:p14="http://schemas.microsoft.com/office/powerpoint/2010/main" val="1803186838"/>
      </p:ext>
    </p:extLst>
  </p:cSld>
  <p:clrMapOvr>
    <a:masterClrMapping/>
  </p:clrMapOvr>
  <mc:AlternateContent xmlns:mc="http://schemas.openxmlformats.org/markup-compatibility/2006" xmlns:p14="http://schemas.microsoft.com/office/powerpoint/2010/main">
    <mc:Choice Requires="p14">
      <p:transition spd="slow" p14:dur="2000" advTm="31509"/>
    </mc:Choice>
    <mc:Fallback xmlns="">
      <p:transition spd="slow" advTm="31509"/>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50CE9-2DBD-83E5-C3F9-DDD37E6C8ACC}"/>
              </a:ext>
            </a:extLst>
          </p:cNvPr>
          <p:cNvSpPr>
            <a:spLocks noGrp="1"/>
          </p:cNvSpPr>
          <p:nvPr>
            <p:ph type="title"/>
          </p:nvPr>
        </p:nvSpPr>
        <p:spPr/>
        <p:txBody>
          <a:bodyPr/>
          <a:lstStyle/>
          <a:p>
            <a:r>
              <a:rPr lang="en-US" sz="3600" dirty="0"/>
              <a:t>Beginning of Day 3: </a:t>
            </a:r>
            <a:r>
              <a:rPr lang="en-US" altLang="en-US" sz="3600" dirty="0"/>
              <a:t>Please write what the term “model” means to you (Definition? Example? Visual?)</a:t>
            </a:r>
            <a:endParaRPr lang="en-US" sz="3600" dirty="0"/>
          </a:p>
        </p:txBody>
      </p:sp>
      <p:sp>
        <p:nvSpPr>
          <p:cNvPr id="3" name="Content Placeholder 2">
            <a:extLst>
              <a:ext uri="{FF2B5EF4-FFF2-40B4-BE49-F238E27FC236}">
                <a16:creationId xmlns:a16="http://schemas.microsoft.com/office/drawing/2014/main" id="{801C1F0E-7BB4-1031-13F8-E06E85EE8137}"/>
              </a:ext>
            </a:extLst>
          </p:cNvPr>
          <p:cNvSpPr>
            <a:spLocks noGrp="1"/>
          </p:cNvSpPr>
          <p:nvPr>
            <p:ph idx="1"/>
          </p:nvPr>
        </p:nvSpPr>
        <p:spPr>
          <a:xfrm>
            <a:off x="457200" y="2057400"/>
            <a:ext cx="8229600" cy="4186238"/>
          </a:xfrm>
        </p:spPr>
        <p:txBody>
          <a:bodyPr>
            <a:normAutofit fontScale="92500" lnSpcReduction="10000"/>
          </a:bodyPr>
          <a:lstStyle/>
          <a:p>
            <a:r>
              <a:rPr lang="en-US" dirty="0"/>
              <a:t>Representation/Exemplification of theory, real life</a:t>
            </a:r>
          </a:p>
          <a:p>
            <a:r>
              <a:rPr lang="en-US" dirty="0"/>
              <a:t>Representation of data</a:t>
            </a:r>
          </a:p>
          <a:p>
            <a:pPr lvl="1"/>
            <a:r>
              <a:rPr lang="en-US" dirty="0"/>
              <a:t>Visual, display</a:t>
            </a:r>
          </a:p>
          <a:p>
            <a:pPr lvl="1"/>
            <a:r>
              <a:rPr lang="en-US" dirty="0"/>
              <a:t>Used to help visualize and determine patterns within that data</a:t>
            </a:r>
          </a:p>
          <a:p>
            <a:pPr lvl="2"/>
            <a:r>
              <a:rPr lang="en-US" dirty="0"/>
              <a:t>Example: </a:t>
            </a:r>
            <a:r>
              <a:rPr lang="en-US" dirty="0" err="1"/>
              <a:t>dotplot</a:t>
            </a:r>
            <a:endParaRPr lang="en-US" dirty="0"/>
          </a:p>
          <a:p>
            <a:pPr lvl="1"/>
            <a:r>
              <a:rPr lang="en-US" dirty="0"/>
              <a:t>To infer things about the real world</a:t>
            </a:r>
          </a:p>
          <a:p>
            <a:r>
              <a:rPr lang="en-US" dirty="0"/>
              <a:t>Visual demonstration</a:t>
            </a:r>
          </a:p>
          <a:p>
            <a:pPr lvl="1"/>
            <a:r>
              <a:rPr lang="en-US" dirty="0"/>
              <a:t>Set of instructions vs. How something works</a:t>
            </a:r>
          </a:p>
        </p:txBody>
      </p:sp>
      <p:sp>
        <p:nvSpPr>
          <p:cNvPr id="4" name="Footer Placeholder 3">
            <a:extLst>
              <a:ext uri="{FF2B5EF4-FFF2-40B4-BE49-F238E27FC236}">
                <a16:creationId xmlns:a16="http://schemas.microsoft.com/office/drawing/2014/main" id="{7A1AF6CF-7D44-5D08-F05D-F710107F4BED}"/>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C2FEA0F3-E4B5-56BB-5EDD-154E7CD303E6}"/>
              </a:ext>
            </a:extLst>
          </p:cNvPr>
          <p:cNvSpPr>
            <a:spLocks noGrp="1"/>
          </p:cNvSpPr>
          <p:nvPr>
            <p:ph type="sldNum" sz="quarter" idx="12"/>
          </p:nvPr>
        </p:nvSpPr>
        <p:spPr/>
        <p:txBody>
          <a:bodyPr/>
          <a:lstStyle/>
          <a:p>
            <a:pPr>
              <a:defRPr/>
            </a:pPr>
            <a:fld id="{9646F492-ABCC-416B-B742-C3A9F81D232D}" type="slidenum">
              <a:rPr lang="en-US" altLang="en-US" smtClean="0"/>
              <a:pPr>
                <a:defRPr/>
              </a:pPr>
              <a:t>51</a:t>
            </a:fld>
            <a:endParaRPr lang="en-US" altLang="en-US"/>
          </a:p>
        </p:txBody>
      </p:sp>
    </p:spTree>
    <p:extLst>
      <p:ext uri="{BB962C8B-B14F-4D97-AF65-F5344CB8AC3E}">
        <p14:creationId xmlns:p14="http://schemas.microsoft.com/office/powerpoint/2010/main" val="3226771666"/>
      </p:ext>
    </p:extLst>
  </p:cSld>
  <p:clrMapOvr>
    <a:masterClrMapping/>
  </p:clrMapOvr>
  <mc:AlternateContent xmlns:mc="http://schemas.openxmlformats.org/markup-compatibility/2006" xmlns:p14="http://schemas.microsoft.com/office/powerpoint/2010/main">
    <mc:Choice Requires="p14">
      <p:transition spd="slow" p14:dur="2000" advTm="41609"/>
    </mc:Choice>
    <mc:Fallback xmlns="">
      <p:transition spd="slow" advTm="41609"/>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3B96B-2C23-00FB-99BE-5A23EA7D15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F0599D-B41D-4AF4-7425-AEDA83E4DCE5}"/>
              </a:ext>
            </a:extLst>
          </p:cNvPr>
          <p:cNvSpPr>
            <a:spLocks noGrp="1"/>
          </p:cNvSpPr>
          <p:nvPr>
            <p:ph type="title"/>
          </p:nvPr>
        </p:nvSpPr>
        <p:spPr/>
        <p:txBody>
          <a:bodyPr/>
          <a:lstStyle/>
          <a:p>
            <a:r>
              <a:rPr lang="en-US" dirty="0"/>
              <a:t>Start of the course (Days 1-3)</a:t>
            </a:r>
          </a:p>
        </p:txBody>
      </p:sp>
      <p:sp>
        <p:nvSpPr>
          <p:cNvPr id="3" name="Content Placeholder 2">
            <a:extLst>
              <a:ext uri="{FF2B5EF4-FFF2-40B4-BE49-F238E27FC236}">
                <a16:creationId xmlns:a16="http://schemas.microsoft.com/office/drawing/2014/main" id="{6987714E-3698-5EF1-9B98-3169AF981354}"/>
              </a:ext>
            </a:extLst>
          </p:cNvPr>
          <p:cNvSpPr>
            <a:spLocks noGrp="1"/>
          </p:cNvSpPr>
          <p:nvPr>
            <p:ph idx="1"/>
          </p:nvPr>
        </p:nvSpPr>
        <p:spPr/>
        <p:txBody>
          <a:bodyPr/>
          <a:lstStyle/>
          <a:p>
            <a:pPr marL="0" indent="0">
              <a:buNone/>
            </a:pPr>
            <a:endParaRPr lang="en-US" dirty="0"/>
          </a:p>
        </p:txBody>
      </p:sp>
      <p:sp>
        <p:nvSpPr>
          <p:cNvPr id="4" name="Footer Placeholder 3">
            <a:extLst>
              <a:ext uri="{FF2B5EF4-FFF2-40B4-BE49-F238E27FC236}">
                <a16:creationId xmlns:a16="http://schemas.microsoft.com/office/drawing/2014/main" id="{FF5FCA6F-534C-554A-B8EB-FA512597CE8D}"/>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A937B6C9-FDDF-88EA-060B-3EBE833C5D46}"/>
              </a:ext>
            </a:extLst>
          </p:cNvPr>
          <p:cNvSpPr>
            <a:spLocks noGrp="1"/>
          </p:cNvSpPr>
          <p:nvPr>
            <p:ph type="sldNum" sz="quarter" idx="12"/>
          </p:nvPr>
        </p:nvSpPr>
        <p:spPr/>
        <p:txBody>
          <a:bodyPr/>
          <a:lstStyle/>
          <a:p>
            <a:pPr>
              <a:defRPr/>
            </a:pPr>
            <a:fld id="{9646F492-ABCC-416B-B742-C3A9F81D232D}" type="slidenum">
              <a:rPr lang="en-US" altLang="en-US" smtClean="0"/>
              <a:pPr>
                <a:defRPr/>
              </a:pPr>
              <a:t>52</a:t>
            </a:fld>
            <a:endParaRPr lang="en-US" altLang="en-US"/>
          </a:p>
        </p:txBody>
      </p:sp>
      <p:sp>
        <p:nvSpPr>
          <p:cNvPr id="6" name="Cube 5">
            <a:extLst>
              <a:ext uri="{FF2B5EF4-FFF2-40B4-BE49-F238E27FC236}">
                <a16:creationId xmlns:a16="http://schemas.microsoft.com/office/drawing/2014/main" id="{4444CAA3-DBB1-CA1B-49B4-DA454D924494}"/>
              </a:ext>
            </a:extLst>
          </p:cNvPr>
          <p:cNvSpPr/>
          <p:nvPr/>
        </p:nvSpPr>
        <p:spPr>
          <a:xfrm>
            <a:off x="4564381" y="3241675"/>
            <a:ext cx="2065019" cy="1520479"/>
          </a:xfrm>
          <a:prstGeom prst="cub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Probability/ Simulation</a:t>
            </a:r>
          </a:p>
        </p:txBody>
      </p:sp>
      <p:sp>
        <p:nvSpPr>
          <p:cNvPr id="7" name="Cube 6">
            <a:extLst>
              <a:ext uri="{FF2B5EF4-FFF2-40B4-BE49-F238E27FC236}">
                <a16:creationId xmlns:a16="http://schemas.microsoft.com/office/drawing/2014/main" id="{B0D752AF-A0D7-3341-A04D-BB46A7DDC4E1}"/>
              </a:ext>
            </a:extLst>
          </p:cNvPr>
          <p:cNvSpPr/>
          <p:nvPr/>
        </p:nvSpPr>
        <p:spPr>
          <a:xfrm>
            <a:off x="2590801" y="3241675"/>
            <a:ext cx="1877290" cy="148272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err="1"/>
              <a:t>Obs</a:t>
            </a:r>
            <a:r>
              <a:rPr lang="en-US" sz="1800" dirty="0"/>
              <a:t> unit/ Variable/ Res Q</a:t>
            </a:r>
          </a:p>
        </p:txBody>
      </p:sp>
      <p:sp>
        <p:nvSpPr>
          <p:cNvPr id="8" name="Cube 7">
            <a:extLst>
              <a:ext uri="{FF2B5EF4-FFF2-40B4-BE49-F238E27FC236}">
                <a16:creationId xmlns:a16="http://schemas.microsoft.com/office/drawing/2014/main" id="{D4B9EFAE-4A07-E573-1BBE-F2258EEB0EBB}"/>
              </a:ext>
            </a:extLst>
          </p:cNvPr>
          <p:cNvSpPr/>
          <p:nvPr/>
        </p:nvSpPr>
        <p:spPr>
          <a:xfrm>
            <a:off x="3578544" y="2039937"/>
            <a:ext cx="2065019" cy="1482725"/>
          </a:xfrm>
          <a:prstGeom prst="cub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Distribution/ Variability/ Models</a:t>
            </a:r>
          </a:p>
        </p:txBody>
      </p:sp>
    </p:spTree>
    <p:extLst>
      <p:ext uri="{BB962C8B-B14F-4D97-AF65-F5344CB8AC3E}">
        <p14:creationId xmlns:p14="http://schemas.microsoft.com/office/powerpoint/2010/main" val="4028821759"/>
      </p:ext>
    </p:extLst>
  </p:cSld>
  <p:clrMapOvr>
    <a:masterClrMapping/>
  </p:clrMapOvr>
  <mc:AlternateContent xmlns:mc="http://schemas.openxmlformats.org/markup-compatibility/2006" xmlns:p14="http://schemas.microsoft.com/office/powerpoint/2010/main">
    <mc:Choice Requires="p14">
      <p:transition spd="slow" p14:dur="2000" advTm="12924"/>
    </mc:Choice>
    <mc:Fallback xmlns="">
      <p:transition spd="slow" advTm="12924"/>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7AF7-DC2A-F2EE-699E-FFCFC88A9A4C}"/>
              </a:ext>
            </a:extLst>
          </p:cNvPr>
          <p:cNvSpPr>
            <a:spLocks noGrp="1"/>
          </p:cNvSpPr>
          <p:nvPr>
            <p:ph type="title"/>
          </p:nvPr>
        </p:nvSpPr>
        <p:spPr/>
        <p:txBody>
          <a:bodyPr/>
          <a:lstStyle/>
          <a:p>
            <a:r>
              <a:rPr lang="en-US" dirty="0"/>
              <a:t>So which is it?</a:t>
            </a:r>
          </a:p>
        </p:txBody>
      </p:sp>
      <p:sp>
        <p:nvSpPr>
          <p:cNvPr id="6" name="Speech Bubble: Rectangle with Corners Rounded 5">
            <a:extLst>
              <a:ext uri="{FF2B5EF4-FFF2-40B4-BE49-F238E27FC236}">
                <a16:creationId xmlns:a16="http://schemas.microsoft.com/office/drawing/2014/main" id="{54AE051F-85CB-53A5-E495-485CE22E5058}"/>
              </a:ext>
            </a:extLst>
          </p:cNvPr>
          <p:cNvSpPr/>
          <p:nvPr/>
        </p:nvSpPr>
        <p:spPr>
          <a:xfrm>
            <a:off x="1066800" y="3886200"/>
            <a:ext cx="7315200" cy="1752600"/>
          </a:xfrm>
          <a:prstGeom prst="wedgeRoundRectCallout">
            <a:avLst>
              <a:gd name="adj1" fmla="val -901"/>
              <a:gd name="adj2" fmla="val 69551"/>
              <a:gd name="adj3" fmla="val 16667"/>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9BDCB9-9318-C97E-9183-B5BA9E66550A}"/>
              </a:ext>
            </a:extLst>
          </p:cNvPr>
          <p:cNvSpPr>
            <a:spLocks noGrp="1"/>
          </p:cNvSpPr>
          <p:nvPr>
            <p:ph idx="1"/>
          </p:nvPr>
        </p:nvSpPr>
        <p:spPr>
          <a:xfrm>
            <a:off x="457200" y="1447800"/>
            <a:ext cx="8229600" cy="4530725"/>
          </a:xfrm>
        </p:spPr>
        <p:txBody>
          <a:bodyPr/>
          <a:lstStyle/>
          <a:p>
            <a:r>
              <a:rPr lang="en-US" dirty="0"/>
              <a:t>Statistical model</a:t>
            </a:r>
          </a:p>
          <a:p>
            <a:pPr lvl="1"/>
            <a:r>
              <a:rPr lang="en-US" dirty="0"/>
              <a:t>Data generating model (Data = Model + Error)</a:t>
            </a:r>
          </a:p>
          <a:p>
            <a:pPr lvl="1"/>
            <a:r>
              <a:rPr lang="en-US" dirty="0"/>
              <a:t>Start with the mean as a model</a:t>
            </a:r>
          </a:p>
          <a:p>
            <a:pPr lvl="1"/>
            <a:r>
              <a:rPr lang="en-US" dirty="0"/>
              <a:t>Deterministic vs. Stochastic model</a:t>
            </a:r>
          </a:p>
          <a:p>
            <a:r>
              <a:rPr lang="en-US" dirty="0"/>
              <a:t>Probabilistic model</a:t>
            </a:r>
          </a:p>
          <a:p>
            <a:pPr marL="696912" lvl="2" indent="0">
              <a:buNone/>
            </a:pPr>
            <a:r>
              <a:rPr lang="en-US" sz="2600" dirty="0"/>
              <a:t>“… it is important for researchers to understand the assumptions embedded in mathematical probability theory before attempting to make statistical claims.”</a:t>
            </a:r>
          </a:p>
          <a:p>
            <a:pPr lvl="1"/>
            <a:endParaRPr lang="en-US" dirty="0"/>
          </a:p>
        </p:txBody>
      </p:sp>
      <p:sp>
        <p:nvSpPr>
          <p:cNvPr id="4" name="Footer Placeholder 3">
            <a:extLst>
              <a:ext uri="{FF2B5EF4-FFF2-40B4-BE49-F238E27FC236}">
                <a16:creationId xmlns:a16="http://schemas.microsoft.com/office/drawing/2014/main" id="{E69AF530-8210-9A37-D472-49CF00FCFD10}"/>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95099827-65D4-8D91-3F7D-E83341C30168}"/>
              </a:ext>
            </a:extLst>
          </p:cNvPr>
          <p:cNvSpPr>
            <a:spLocks noGrp="1"/>
          </p:cNvSpPr>
          <p:nvPr>
            <p:ph type="sldNum" sz="quarter" idx="12"/>
          </p:nvPr>
        </p:nvSpPr>
        <p:spPr/>
        <p:txBody>
          <a:bodyPr/>
          <a:lstStyle/>
          <a:p>
            <a:pPr>
              <a:defRPr/>
            </a:pPr>
            <a:fld id="{9646F492-ABCC-416B-B742-C3A9F81D232D}" type="slidenum">
              <a:rPr lang="en-US" altLang="en-US" smtClean="0"/>
              <a:pPr>
                <a:defRPr/>
              </a:pPr>
              <a:t>53</a:t>
            </a:fld>
            <a:endParaRPr lang="en-US" altLang="en-US"/>
          </a:p>
        </p:txBody>
      </p:sp>
      <p:sp>
        <p:nvSpPr>
          <p:cNvPr id="7" name="TextBox 6">
            <a:extLst>
              <a:ext uri="{FF2B5EF4-FFF2-40B4-BE49-F238E27FC236}">
                <a16:creationId xmlns:a16="http://schemas.microsoft.com/office/drawing/2014/main" id="{56C0A748-06C7-3DA0-185F-F7042F36AE02}"/>
              </a:ext>
            </a:extLst>
          </p:cNvPr>
          <p:cNvSpPr txBox="1"/>
          <p:nvPr/>
        </p:nvSpPr>
        <p:spPr>
          <a:xfrm>
            <a:off x="4724400" y="5638800"/>
            <a:ext cx="3733800" cy="461665"/>
          </a:xfrm>
          <a:prstGeom prst="rect">
            <a:avLst/>
          </a:prstGeom>
          <a:noFill/>
        </p:spPr>
        <p:txBody>
          <a:bodyPr wrap="square" rtlCol="0">
            <a:spAutoFit/>
          </a:bodyPr>
          <a:lstStyle/>
          <a:p>
            <a:r>
              <a:rPr lang="en-US" dirty="0"/>
              <a:t>Aronow &amp; Miller, 2019</a:t>
            </a:r>
          </a:p>
        </p:txBody>
      </p:sp>
    </p:spTree>
    <p:extLst>
      <p:ext uri="{BB962C8B-B14F-4D97-AF65-F5344CB8AC3E}">
        <p14:creationId xmlns:p14="http://schemas.microsoft.com/office/powerpoint/2010/main" val="2538860198"/>
      </p:ext>
    </p:extLst>
  </p:cSld>
  <p:clrMapOvr>
    <a:masterClrMapping/>
  </p:clrMapOvr>
  <mc:AlternateContent xmlns:mc="http://schemas.openxmlformats.org/markup-compatibility/2006" xmlns:p14="http://schemas.microsoft.com/office/powerpoint/2010/main">
    <mc:Choice Requires="p14">
      <p:transition spd="slow" p14:dur="2000" advTm="6461"/>
    </mc:Choice>
    <mc:Fallback xmlns="">
      <p:transition spd="slow" advTm="6461"/>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DA480-C10B-1A78-14AD-65FDD8DD415C}"/>
              </a:ext>
            </a:extLst>
          </p:cNvPr>
          <p:cNvSpPr>
            <a:spLocks noGrp="1"/>
          </p:cNvSpPr>
          <p:nvPr>
            <p:ph type="title"/>
          </p:nvPr>
        </p:nvSpPr>
        <p:spPr/>
        <p:txBody>
          <a:bodyPr/>
          <a:lstStyle/>
          <a:p>
            <a:r>
              <a:rPr lang="en-US" dirty="0"/>
              <a:t>Statistics Education Research</a:t>
            </a:r>
          </a:p>
        </p:txBody>
      </p:sp>
      <p:sp>
        <p:nvSpPr>
          <p:cNvPr id="3" name="Content Placeholder 2">
            <a:extLst>
              <a:ext uri="{FF2B5EF4-FFF2-40B4-BE49-F238E27FC236}">
                <a16:creationId xmlns:a16="http://schemas.microsoft.com/office/drawing/2014/main" id="{1F11A83F-BC05-2BD4-425C-437FE66A67AB}"/>
              </a:ext>
            </a:extLst>
          </p:cNvPr>
          <p:cNvSpPr>
            <a:spLocks noGrp="1"/>
          </p:cNvSpPr>
          <p:nvPr>
            <p:ph idx="1"/>
          </p:nvPr>
        </p:nvSpPr>
        <p:spPr/>
        <p:txBody>
          <a:bodyPr/>
          <a:lstStyle/>
          <a:p>
            <a:r>
              <a:rPr lang="en-US" dirty="0"/>
              <a:t>Statistical Reasoning, Thinking, and Literacy (International) Forums (SRTL </a:t>
            </a:r>
            <a:r>
              <a:rPr lang="en-US" dirty="0">
                <a:hlinkClick r:id="rId2"/>
              </a:rPr>
              <a:t>https://srtl.info/</a:t>
            </a:r>
            <a:r>
              <a:rPr lang="en-US" dirty="0"/>
              <a:t>)</a:t>
            </a:r>
          </a:p>
          <a:p>
            <a:pPr lvl="1"/>
            <a:r>
              <a:rPr lang="en-US" dirty="0"/>
              <a:t>SRTL-9 (2015): statistical modeling and informal inference</a:t>
            </a:r>
          </a:p>
          <a:p>
            <a:pPr lvl="1"/>
            <a:r>
              <a:rPr lang="en-US" dirty="0"/>
              <a:t>SRTL-10 (2017): how students reason about models; connecting data, chance, and context</a:t>
            </a:r>
          </a:p>
        </p:txBody>
      </p:sp>
      <p:sp>
        <p:nvSpPr>
          <p:cNvPr id="4" name="Footer Placeholder 3">
            <a:extLst>
              <a:ext uri="{FF2B5EF4-FFF2-40B4-BE49-F238E27FC236}">
                <a16:creationId xmlns:a16="http://schemas.microsoft.com/office/drawing/2014/main" id="{2A6EEB4B-4D41-3667-BD29-E3C5AD5344B3}"/>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FCB2DC34-43E8-55DD-BBBF-F7294E74F52A}"/>
              </a:ext>
            </a:extLst>
          </p:cNvPr>
          <p:cNvSpPr>
            <a:spLocks noGrp="1"/>
          </p:cNvSpPr>
          <p:nvPr>
            <p:ph type="sldNum" sz="quarter" idx="12"/>
          </p:nvPr>
        </p:nvSpPr>
        <p:spPr/>
        <p:txBody>
          <a:bodyPr/>
          <a:lstStyle/>
          <a:p>
            <a:pPr>
              <a:defRPr/>
            </a:pPr>
            <a:fld id="{9646F492-ABCC-416B-B742-C3A9F81D232D}" type="slidenum">
              <a:rPr lang="en-US" altLang="en-US" smtClean="0"/>
              <a:pPr>
                <a:defRPr/>
              </a:pPr>
              <a:t>54</a:t>
            </a:fld>
            <a:endParaRPr lang="en-US" altLang="en-US"/>
          </a:p>
        </p:txBody>
      </p:sp>
    </p:spTree>
    <p:extLst>
      <p:ext uri="{BB962C8B-B14F-4D97-AF65-F5344CB8AC3E}">
        <p14:creationId xmlns:p14="http://schemas.microsoft.com/office/powerpoint/2010/main" val="2639803087"/>
      </p:ext>
    </p:extLst>
  </p:cSld>
  <p:clrMapOvr>
    <a:masterClrMapping/>
  </p:clrMapOvr>
  <mc:AlternateContent xmlns:mc="http://schemas.openxmlformats.org/markup-compatibility/2006" xmlns:p14="http://schemas.microsoft.com/office/powerpoint/2010/main">
    <mc:Choice Requires="p14">
      <p:transition spd="slow" p14:dur="2000" advTm="13327"/>
    </mc:Choice>
    <mc:Fallback xmlns="">
      <p:transition spd="slow" advTm="13327"/>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98AE-742A-E86F-E8D5-6944DFA5206D}"/>
              </a:ext>
            </a:extLst>
          </p:cNvPr>
          <p:cNvSpPr>
            <a:spLocks noGrp="1"/>
          </p:cNvSpPr>
          <p:nvPr>
            <p:ph type="title"/>
          </p:nvPr>
        </p:nvSpPr>
        <p:spPr/>
        <p:txBody>
          <a:bodyPr/>
          <a:lstStyle/>
          <a:p>
            <a:r>
              <a:rPr lang="en-US" dirty="0"/>
              <a:t>Pfankuch, Ben-Zvi, &amp; Budgett </a:t>
            </a:r>
            <a:br>
              <a:rPr lang="en-US" dirty="0"/>
            </a:br>
            <a:r>
              <a:rPr lang="en-US" dirty="0"/>
              <a:t>(</a:t>
            </a:r>
            <a:r>
              <a:rPr lang="en-US" i="1" dirty="0"/>
              <a:t>ZDM</a:t>
            </a:r>
            <a:r>
              <a:rPr lang="en-US" dirty="0"/>
              <a:t>, 2018)</a:t>
            </a:r>
          </a:p>
        </p:txBody>
      </p:sp>
      <p:sp>
        <p:nvSpPr>
          <p:cNvPr id="3" name="Content Placeholder 2">
            <a:extLst>
              <a:ext uri="{FF2B5EF4-FFF2-40B4-BE49-F238E27FC236}">
                <a16:creationId xmlns:a16="http://schemas.microsoft.com/office/drawing/2014/main" id="{C9858C86-7BE6-C760-2B79-41982C03E519}"/>
              </a:ext>
            </a:extLst>
          </p:cNvPr>
          <p:cNvSpPr>
            <a:spLocks noGrp="1"/>
          </p:cNvSpPr>
          <p:nvPr>
            <p:ph idx="1"/>
          </p:nvPr>
        </p:nvSpPr>
        <p:spPr>
          <a:xfrm>
            <a:off x="457200" y="1793875"/>
            <a:ext cx="8229600" cy="4530725"/>
          </a:xfrm>
        </p:spPr>
        <p:txBody>
          <a:bodyPr>
            <a:normAutofit fontScale="92500" lnSpcReduction="20000"/>
          </a:bodyPr>
          <a:lstStyle/>
          <a:p>
            <a:r>
              <a:rPr lang="en-US" dirty="0"/>
              <a:t>The field of statistics education research seems to have matured to the point that it is now ready to consider statistics learning and thinking as a modeling enterprise.</a:t>
            </a:r>
          </a:p>
          <a:p>
            <a:r>
              <a:rPr lang="en-US" dirty="0"/>
              <a:t>EDA approach: goal is to model/learn about the nature of a real-world situation</a:t>
            </a:r>
          </a:p>
          <a:p>
            <a:r>
              <a:rPr lang="en-US" dirty="0"/>
              <a:t>Probabilistic: probabilistic nature of the model being used and the situation involved (sampling, uncertainty)</a:t>
            </a:r>
          </a:p>
          <a:p>
            <a:pPr>
              <a:buFont typeface="Symbol" panose="05050102010706020507" pitchFamily="18" charset="2"/>
              <a:buChar char="Þ"/>
            </a:pPr>
            <a:r>
              <a:rPr lang="en-US" dirty="0"/>
              <a:t>Need for a “smooth transition” between them</a:t>
            </a:r>
          </a:p>
          <a:p>
            <a:pPr lvl="1">
              <a:buFont typeface="Arial" panose="020B0604020202020204" pitchFamily="34" charset="0"/>
              <a:buChar char="•"/>
            </a:pPr>
            <a:r>
              <a:rPr lang="en-US" dirty="0"/>
              <a:t>And between data and model</a:t>
            </a:r>
          </a:p>
          <a:p>
            <a:endParaRPr lang="en-US" dirty="0"/>
          </a:p>
          <a:p>
            <a:endParaRPr lang="en-US" dirty="0"/>
          </a:p>
        </p:txBody>
      </p:sp>
      <p:sp>
        <p:nvSpPr>
          <p:cNvPr id="4" name="Footer Placeholder 3">
            <a:extLst>
              <a:ext uri="{FF2B5EF4-FFF2-40B4-BE49-F238E27FC236}">
                <a16:creationId xmlns:a16="http://schemas.microsoft.com/office/drawing/2014/main" id="{CC712692-3C0D-FA2F-205E-06E611E4CED6}"/>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B598EA45-9AC3-F695-6147-E653197EC50B}"/>
              </a:ext>
            </a:extLst>
          </p:cNvPr>
          <p:cNvSpPr>
            <a:spLocks noGrp="1"/>
          </p:cNvSpPr>
          <p:nvPr>
            <p:ph type="sldNum" sz="quarter" idx="12"/>
          </p:nvPr>
        </p:nvSpPr>
        <p:spPr/>
        <p:txBody>
          <a:bodyPr/>
          <a:lstStyle/>
          <a:p>
            <a:pPr>
              <a:defRPr/>
            </a:pPr>
            <a:fld id="{9646F492-ABCC-416B-B742-C3A9F81D232D}" type="slidenum">
              <a:rPr lang="en-US" altLang="en-US" smtClean="0"/>
              <a:pPr>
                <a:defRPr/>
              </a:pPr>
              <a:t>55</a:t>
            </a:fld>
            <a:endParaRPr lang="en-US" altLang="en-US"/>
          </a:p>
        </p:txBody>
      </p:sp>
    </p:spTree>
    <p:custDataLst>
      <p:tags r:id="rId1"/>
    </p:custDataLst>
    <p:extLst>
      <p:ext uri="{BB962C8B-B14F-4D97-AF65-F5344CB8AC3E}">
        <p14:creationId xmlns:p14="http://schemas.microsoft.com/office/powerpoint/2010/main" val="619484129"/>
      </p:ext>
    </p:extLst>
  </p:cSld>
  <p:clrMapOvr>
    <a:masterClrMapping/>
  </p:clrMapOvr>
  <mc:AlternateContent xmlns:mc="http://schemas.openxmlformats.org/markup-compatibility/2006" xmlns:p14="http://schemas.microsoft.com/office/powerpoint/2010/main">
    <mc:Choice Requires="p14">
      <p:transition spd="slow" p14:dur="2000" advTm="37532"/>
    </mc:Choice>
    <mc:Fallback xmlns="">
      <p:transition spd="slow" advTm="375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E656-31FB-ECF2-F0B4-B53ADF5CE8F8}"/>
              </a:ext>
            </a:extLst>
          </p:cNvPr>
          <p:cNvSpPr>
            <a:spLocks noGrp="1"/>
          </p:cNvSpPr>
          <p:nvPr>
            <p:ph type="title"/>
          </p:nvPr>
        </p:nvSpPr>
        <p:spPr/>
        <p:txBody>
          <a:bodyPr/>
          <a:lstStyle/>
          <a:p>
            <a:r>
              <a:rPr lang="en-US" dirty="0"/>
              <a:t>Introducing students to models</a:t>
            </a:r>
          </a:p>
        </p:txBody>
      </p:sp>
      <p:sp>
        <p:nvSpPr>
          <p:cNvPr id="3" name="Content Placeholder 2">
            <a:extLst>
              <a:ext uri="{FF2B5EF4-FFF2-40B4-BE49-F238E27FC236}">
                <a16:creationId xmlns:a16="http://schemas.microsoft.com/office/drawing/2014/main" id="{B252C37F-5AFE-B62F-2581-EE2FD0C74B98}"/>
              </a:ext>
            </a:extLst>
          </p:cNvPr>
          <p:cNvSpPr>
            <a:spLocks noGrp="1"/>
          </p:cNvSpPr>
          <p:nvPr>
            <p:ph idx="1"/>
          </p:nvPr>
        </p:nvSpPr>
        <p:spPr/>
        <p:txBody>
          <a:bodyPr>
            <a:normAutofit/>
          </a:bodyPr>
          <a:lstStyle/>
          <a:p>
            <a:r>
              <a:rPr lang="en-US" dirty="0"/>
              <a:t>e.g., Konold, Harradine, &amp; Kozlak (2007), Lehrer, Kim, &amp; Schauble (2007) </a:t>
            </a:r>
          </a:p>
          <a:p>
            <a:pPr lvl="1"/>
            <a:r>
              <a:rPr lang="en-US" dirty="0"/>
              <a:t>Creating models to simulate data, compare to observed data </a:t>
            </a:r>
          </a:p>
          <a:p>
            <a:pPr lvl="1"/>
            <a:r>
              <a:rPr lang="en-US" dirty="0"/>
              <a:t>Develop a measure of precision (MAD, SD) </a:t>
            </a:r>
          </a:p>
          <a:p>
            <a:pPr lvl="2"/>
            <a:r>
              <a:rPr lang="en-US" dirty="0"/>
              <a:t>Pros and cons of different measures</a:t>
            </a:r>
          </a:p>
          <a:p>
            <a:pPr lvl="2"/>
            <a:r>
              <a:rPr lang="en-US" dirty="0"/>
              <a:t>Limitations of different approaches</a:t>
            </a:r>
          </a:p>
          <a:p>
            <a:pPr lvl="1"/>
            <a:r>
              <a:rPr lang="en-US" dirty="0"/>
              <a:t>Inventing and revising models</a:t>
            </a:r>
          </a:p>
          <a:p>
            <a:pPr lvl="1"/>
            <a:r>
              <a:rPr lang="en-US" dirty="0"/>
              <a:t>Facilitated by advancing software for teaching</a:t>
            </a:r>
          </a:p>
          <a:p>
            <a:pPr lvl="1"/>
            <a:endParaRPr lang="en-US" dirty="0"/>
          </a:p>
        </p:txBody>
      </p:sp>
      <p:sp>
        <p:nvSpPr>
          <p:cNvPr id="4" name="Footer Placeholder 3">
            <a:extLst>
              <a:ext uri="{FF2B5EF4-FFF2-40B4-BE49-F238E27FC236}">
                <a16:creationId xmlns:a16="http://schemas.microsoft.com/office/drawing/2014/main" id="{61FEACE0-8870-740E-8889-38B1E7F749A8}"/>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9663E1FE-A219-F344-C926-7EFF79477C58}"/>
              </a:ext>
            </a:extLst>
          </p:cNvPr>
          <p:cNvSpPr>
            <a:spLocks noGrp="1"/>
          </p:cNvSpPr>
          <p:nvPr>
            <p:ph type="sldNum" sz="quarter" idx="12"/>
          </p:nvPr>
        </p:nvSpPr>
        <p:spPr/>
        <p:txBody>
          <a:bodyPr/>
          <a:lstStyle/>
          <a:p>
            <a:pPr>
              <a:defRPr/>
            </a:pPr>
            <a:fld id="{9646F492-ABCC-416B-B742-C3A9F81D232D}" type="slidenum">
              <a:rPr lang="en-US" altLang="en-US" smtClean="0"/>
              <a:pPr>
                <a:defRPr/>
              </a:pPr>
              <a:t>56</a:t>
            </a:fld>
            <a:endParaRPr lang="en-US" altLang="en-US"/>
          </a:p>
        </p:txBody>
      </p:sp>
    </p:spTree>
    <p:extLst>
      <p:ext uri="{BB962C8B-B14F-4D97-AF65-F5344CB8AC3E}">
        <p14:creationId xmlns:p14="http://schemas.microsoft.com/office/powerpoint/2010/main" val="369782277"/>
      </p:ext>
    </p:extLst>
  </p:cSld>
  <p:clrMapOvr>
    <a:masterClrMapping/>
  </p:clrMapOvr>
  <mc:AlternateContent xmlns:mc="http://schemas.openxmlformats.org/markup-compatibility/2006" xmlns:p14="http://schemas.microsoft.com/office/powerpoint/2010/main">
    <mc:Choice Requires="p14">
      <p:transition spd="slow" p14:dur="2000" advTm="20862"/>
    </mc:Choice>
    <mc:Fallback xmlns="">
      <p:transition spd="slow" advTm="20862"/>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14D02-9DCD-A231-79B8-4F308C35FD9B}"/>
              </a:ext>
            </a:extLst>
          </p:cNvPr>
          <p:cNvSpPr>
            <a:spLocks noGrp="1"/>
          </p:cNvSpPr>
          <p:nvPr>
            <p:ph type="title"/>
          </p:nvPr>
        </p:nvSpPr>
        <p:spPr/>
        <p:txBody>
          <a:bodyPr/>
          <a:lstStyle/>
          <a:p>
            <a:r>
              <a:rPr lang="en-US" dirty="0" err="1">
                <a:hlinkClick r:id="rId3"/>
              </a:rPr>
              <a:t>Tinkerplots</a:t>
            </a:r>
            <a:endParaRPr lang="en-US" dirty="0"/>
          </a:p>
        </p:txBody>
      </p:sp>
      <p:sp>
        <p:nvSpPr>
          <p:cNvPr id="3" name="Content Placeholder 2">
            <a:extLst>
              <a:ext uri="{FF2B5EF4-FFF2-40B4-BE49-F238E27FC236}">
                <a16:creationId xmlns:a16="http://schemas.microsoft.com/office/drawing/2014/main" id="{F38E6A80-357E-0EA1-B06E-3E7EDF72069C}"/>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4F4A57A4-9095-5D88-AB62-793D41113AE8}"/>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4ACF8AB4-B58C-F13B-2157-2B0C6467ABD1}"/>
              </a:ext>
            </a:extLst>
          </p:cNvPr>
          <p:cNvSpPr>
            <a:spLocks noGrp="1"/>
          </p:cNvSpPr>
          <p:nvPr>
            <p:ph type="sldNum" sz="quarter" idx="12"/>
          </p:nvPr>
        </p:nvSpPr>
        <p:spPr/>
        <p:txBody>
          <a:bodyPr/>
          <a:lstStyle/>
          <a:p>
            <a:pPr>
              <a:defRPr/>
            </a:pPr>
            <a:fld id="{9646F492-ABCC-416B-B742-C3A9F81D232D}" type="slidenum">
              <a:rPr lang="en-US" altLang="en-US" smtClean="0"/>
              <a:pPr>
                <a:defRPr/>
              </a:pPr>
              <a:t>57</a:t>
            </a:fld>
            <a:endParaRPr lang="en-US" altLang="en-US"/>
          </a:p>
        </p:txBody>
      </p:sp>
      <p:pic>
        <p:nvPicPr>
          <p:cNvPr id="6" name="Picture 5" descr="A screenshot of a computer program&#10;&#10;AI-generated content may be incorrect.">
            <a:extLst>
              <a:ext uri="{FF2B5EF4-FFF2-40B4-BE49-F238E27FC236}">
                <a16:creationId xmlns:a16="http://schemas.microsoft.com/office/drawing/2014/main" id="{7D60F4CD-50B0-E778-8885-C3F5EF55F16C}"/>
              </a:ext>
            </a:extLst>
          </p:cNvPr>
          <p:cNvPicPr>
            <a:picLocks noChangeAspect="1"/>
          </p:cNvPicPr>
          <p:nvPr/>
        </p:nvPicPr>
        <p:blipFill>
          <a:blip r:embed="rId4"/>
          <a:stretch>
            <a:fillRect/>
          </a:stretch>
        </p:blipFill>
        <p:spPr>
          <a:xfrm>
            <a:off x="1285875" y="1162050"/>
            <a:ext cx="6572250" cy="5086350"/>
          </a:xfrm>
          <a:prstGeom prst="rect">
            <a:avLst/>
          </a:prstGeom>
        </p:spPr>
      </p:pic>
      <p:pic>
        <p:nvPicPr>
          <p:cNvPr id="8" name="Picture 7">
            <a:extLst>
              <a:ext uri="{FF2B5EF4-FFF2-40B4-BE49-F238E27FC236}">
                <a16:creationId xmlns:a16="http://schemas.microsoft.com/office/drawing/2014/main" id="{83E2B73A-E59B-66D8-74DF-0B7B895B1268}"/>
              </a:ext>
            </a:extLst>
          </p:cNvPr>
          <p:cNvPicPr>
            <a:picLocks noChangeAspect="1"/>
          </p:cNvPicPr>
          <p:nvPr/>
        </p:nvPicPr>
        <p:blipFill>
          <a:blip r:embed="rId5"/>
          <a:stretch>
            <a:fillRect/>
          </a:stretch>
        </p:blipFill>
        <p:spPr>
          <a:xfrm>
            <a:off x="7305675" y="219075"/>
            <a:ext cx="1381125" cy="1381125"/>
          </a:xfrm>
          <a:prstGeom prst="rect">
            <a:avLst/>
          </a:prstGeom>
        </p:spPr>
      </p:pic>
    </p:spTree>
    <p:extLst>
      <p:ext uri="{BB962C8B-B14F-4D97-AF65-F5344CB8AC3E}">
        <p14:creationId xmlns:p14="http://schemas.microsoft.com/office/powerpoint/2010/main" val="2945537919"/>
      </p:ext>
    </p:extLst>
  </p:cSld>
  <p:clrMapOvr>
    <a:masterClrMapping/>
  </p:clrMapOvr>
  <mc:AlternateContent xmlns:mc="http://schemas.openxmlformats.org/markup-compatibility/2006" xmlns:p14="http://schemas.microsoft.com/office/powerpoint/2010/main">
    <mc:Choice Requires="p14">
      <p:transition spd="slow" p14:dur="2000" advTm="16197"/>
    </mc:Choice>
    <mc:Fallback xmlns="">
      <p:transition spd="slow" advTm="16197"/>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242D4-4BEC-D509-1077-F0C7255A6A9E}"/>
              </a:ext>
            </a:extLst>
          </p:cNvPr>
          <p:cNvSpPr>
            <a:spLocks noGrp="1"/>
          </p:cNvSpPr>
          <p:nvPr>
            <p:ph type="title"/>
          </p:nvPr>
        </p:nvSpPr>
        <p:spPr/>
        <p:txBody>
          <a:bodyPr/>
          <a:lstStyle/>
          <a:p>
            <a:r>
              <a:rPr lang="en-US" dirty="0"/>
              <a:t>Hey ChatGPT, make me an 	</a:t>
            </a:r>
            <a:br>
              <a:rPr lang="en-US" dirty="0"/>
            </a:br>
            <a:r>
              <a:rPr lang="en-US" dirty="0" err="1"/>
              <a:t>RShiny</a:t>
            </a:r>
            <a:r>
              <a:rPr lang="en-US" dirty="0"/>
              <a:t> app…</a:t>
            </a:r>
          </a:p>
        </p:txBody>
      </p:sp>
      <p:sp>
        <p:nvSpPr>
          <p:cNvPr id="3" name="Content Placeholder 2">
            <a:extLst>
              <a:ext uri="{FF2B5EF4-FFF2-40B4-BE49-F238E27FC236}">
                <a16:creationId xmlns:a16="http://schemas.microsoft.com/office/drawing/2014/main" id="{893A8B28-4558-8AE9-7110-0C7BDF3A5B67}"/>
              </a:ext>
            </a:extLst>
          </p:cNvPr>
          <p:cNvSpPr>
            <a:spLocks noGrp="1"/>
          </p:cNvSpPr>
          <p:nvPr>
            <p:ph idx="1"/>
          </p:nvPr>
        </p:nvSpPr>
        <p:spPr/>
        <p:txBody>
          <a:bodyPr/>
          <a:lstStyle/>
          <a:p>
            <a:r>
              <a:rPr lang="en-US" sz="2800" u="sng" dirty="0">
                <a:solidFill>
                  <a:srgbClr val="0070C0"/>
                </a:solidFill>
                <a:hlinkClick r:id="rId4">
                  <a:extLst>
                    <a:ext uri="{A12FA001-AC4F-418D-AE19-62706E023703}">
                      <ahyp:hlinkClr xmlns:ahyp="http://schemas.microsoft.com/office/drawing/2018/hyperlinkcolor" val="tx"/>
                    </a:ext>
                  </a:extLst>
                </a:hlinkClick>
              </a:rPr>
              <a:t>https://iambethchance.shinyapps.io/modeling2/</a:t>
            </a:r>
            <a:endParaRPr lang="en-US" sz="2800" dirty="0">
              <a:solidFill>
                <a:srgbClr val="0070C0"/>
              </a:solidFill>
            </a:endParaRPr>
          </a:p>
          <a:p>
            <a:r>
              <a:rPr lang="en-US" dirty="0"/>
              <a:t>Goals (Phase 1)</a:t>
            </a:r>
          </a:p>
          <a:p>
            <a:pPr lvl="1"/>
            <a:r>
              <a:rPr lang="en-US" dirty="0"/>
              <a:t>Visualization of Data = Model + Error</a:t>
            </a:r>
          </a:p>
          <a:p>
            <a:pPr lvl="1"/>
            <a:r>
              <a:rPr lang="en-US" dirty="0"/>
              <a:t>Relatable context</a:t>
            </a:r>
          </a:p>
          <a:p>
            <a:pPr lvl="1"/>
            <a:r>
              <a:rPr lang="en-US" dirty="0"/>
              <a:t>Student control (“if you can make it…”)</a:t>
            </a:r>
          </a:p>
          <a:p>
            <a:pPr lvl="2"/>
            <a:r>
              <a:rPr lang="en-US" dirty="0"/>
              <a:t>Flexibility (Sources of variation)</a:t>
            </a:r>
          </a:p>
          <a:p>
            <a:pPr lvl="2"/>
            <a:r>
              <a:rPr lang="en-US" dirty="0"/>
              <a:t>Number of repetitions</a:t>
            </a:r>
          </a:p>
          <a:p>
            <a:pPr lvl="2"/>
            <a:r>
              <a:rPr lang="en-US" dirty="0"/>
              <a:t>One element at a time</a:t>
            </a:r>
          </a:p>
          <a:p>
            <a:pPr lvl="2"/>
            <a:r>
              <a:rPr lang="en-US" dirty="0"/>
              <a:t>Ability to compare to observed data</a:t>
            </a:r>
          </a:p>
        </p:txBody>
      </p:sp>
      <p:sp>
        <p:nvSpPr>
          <p:cNvPr id="4" name="Footer Placeholder 3">
            <a:extLst>
              <a:ext uri="{FF2B5EF4-FFF2-40B4-BE49-F238E27FC236}">
                <a16:creationId xmlns:a16="http://schemas.microsoft.com/office/drawing/2014/main" id="{DA546022-8C2F-DC5D-BC70-2AA36B5DE4F8}"/>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C185FB2F-0471-36EE-AEDE-763303A889B5}"/>
              </a:ext>
            </a:extLst>
          </p:cNvPr>
          <p:cNvSpPr>
            <a:spLocks noGrp="1"/>
          </p:cNvSpPr>
          <p:nvPr>
            <p:ph type="sldNum" sz="quarter" idx="12"/>
          </p:nvPr>
        </p:nvSpPr>
        <p:spPr/>
        <p:txBody>
          <a:bodyPr/>
          <a:lstStyle/>
          <a:p>
            <a:pPr>
              <a:defRPr/>
            </a:pPr>
            <a:fld id="{9646F492-ABCC-416B-B742-C3A9F81D232D}" type="slidenum">
              <a:rPr lang="en-US" altLang="en-US" smtClean="0"/>
              <a:pPr>
                <a:defRPr/>
              </a:pPr>
              <a:t>58</a:t>
            </a:fld>
            <a:endParaRPr lang="en-US" altLang="en-US"/>
          </a:p>
        </p:txBody>
      </p:sp>
      <p:pic>
        <p:nvPicPr>
          <p:cNvPr id="7" name="Picture 6">
            <a:extLst>
              <a:ext uri="{FF2B5EF4-FFF2-40B4-BE49-F238E27FC236}">
                <a16:creationId xmlns:a16="http://schemas.microsoft.com/office/drawing/2014/main" id="{2BB25C47-25DF-144C-E289-E4A49E2872FE}"/>
              </a:ext>
            </a:extLst>
          </p:cNvPr>
          <p:cNvPicPr>
            <a:picLocks noChangeAspect="1"/>
          </p:cNvPicPr>
          <p:nvPr/>
        </p:nvPicPr>
        <p:blipFill>
          <a:blip r:embed="rId5"/>
          <a:stretch>
            <a:fillRect/>
          </a:stretch>
        </p:blipFill>
        <p:spPr>
          <a:xfrm>
            <a:off x="7155334" y="157162"/>
            <a:ext cx="1533525" cy="1533525"/>
          </a:xfrm>
          <a:prstGeom prst="rect">
            <a:avLst/>
          </a:prstGeom>
        </p:spPr>
      </p:pic>
    </p:spTree>
    <p:custDataLst>
      <p:tags r:id="rId1"/>
    </p:custDataLst>
    <p:extLst>
      <p:ext uri="{BB962C8B-B14F-4D97-AF65-F5344CB8AC3E}">
        <p14:creationId xmlns:p14="http://schemas.microsoft.com/office/powerpoint/2010/main" val="1238099615"/>
      </p:ext>
    </p:extLst>
  </p:cSld>
  <p:clrMapOvr>
    <a:masterClrMapping/>
  </p:clrMapOvr>
  <mc:AlternateContent xmlns:mc="http://schemas.openxmlformats.org/markup-compatibility/2006" xmlns:p14="http://schemas.microsoft.com/office/powerpoint/2010/main">
    <mc:Choice Requires="p14">
      <p:transition spd="slow" p14:dur="2000" advTm="26140"/>
    </mc:Choice>
    <mc:Fallback xmlns="">
      <p:transition spd="slow" advTm="2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43FDE-0E9A-32F5-F4AD-E750D82608AB}"/>
              </a:ext>
            </a:extLst>
          </p:cNvPr>
          <p:cNvSpPr>
            <a:spLocks noGrp="1"/>
          </p:cNvSpPr>
          <p:nvPr>
            <p:ph type="title"/>
          </p:nvPr>
        </p:nvSpPr>
        <p:spPr/>
        <p:txBody>
          <a:bodyPr/>
          <a:lstStyle/>
          <a:p>
            <a:r>
              <a:rPr lang="en-US" dirty="0"/>
              <a:t>Benefits</a:t>
            </a:r>
          </a:p>
        </p:txBody>
      </p:sp>
      <p:sp>
        <p:nvSpPr>
          <p:cNvPr id="3" name="Content Placeholder 2">
            <a:extLst>
              <a:ext uri="{FF2B5EF4-FFF2-40B4-BE49-F238E27FC236}">
                <a16:creationId xmlns:a16="http://schemas.microsoft.com/office/drawing/2014/main" id="{C75819BA-503A-1EE1-1D99-4D8EB15404EC}"/>
              </a:ext>
            </a:extLst>
          </p:cNvPr>
          <p:cNvSpPr>
            <a:spLocks noGrp="1"/>
          </p:cNvSpPr>
          <p:nvPr>
            <p:ph idx="1"/>
          </p:nvPr>
        </p:nvSpPr>
        <p:spPr/>
        <p:txBody>
          <a:bodyPr/>
          <a:lstStyle/>
          <a:p>
            <a:r>
              <a:rPr lang="en-US" dirty="0"/>
              <a:t>Get students thinking about </a:t>
            </a:r>
          </a:p>
          <a:p>
            <a:pPr lvl="1"/>
            <a:r>
              <a:rPr lang="en-US" dirty="0"/>
              <a:t>Data = Model + Error</a:t>
            </a:r>
          </a:p>
          <a:p>
            <a:pPr lvl="2"/>
            <a:r>
              <a:rPr lang="en-US" dirty="0"/>
              <a:t>Prediction + prediction error (deviation)</a:t>
            </a:r>
          </a:p>
          <a:p>
            <a:pPr lvl="2"/>
            <a:r>
              <a:rPr lang="en-US" dirty="0"/>
              <a:t>Fit + residual</a:t>
            </a:r>
          </a:p>
          <a:p>
            <a:pPr lvl="2"/>
            <a:r>
              <a:rPr lang="en-US" dirty="0"/>
              <a:t>Tabor&amp; Franklin: performance = ability + random chance</a:t>
            </a:r>
          </a:p>
          <a:p>
            <a:pPr lvl="2"/>
            <a:r>
              <a:rPr lang="en-US" dirty="0"/>
              <a:t>“truth + error”</a:t>
            </a:r>
          </a:p>
          <a:p>
            <a:pPr lvl="2"/>
            <a:r>
              <a:rPr lang="en-US" dirty="0"/>
              <a:t>Structure + variability</a:t>
            </a:r>
          </a:p>
        </p:txBody>
      </p:sp>
      <p:sp>
        <p:nvSpPr>
          <p:cNvPr id="4" name="Footer Placeholder 3">
            <a:extLst>
              <a:ext uri="{FF2B5EF4-FFF2-40B4-BE49-F238E27FC236}">
                <a16:creationId xmlns:a16="http://schemas.microsoft.com/office/drawing/2014/main" id="{8E20CFA1-CBA1-7B5A-3CDF-07CF454350ED}"/>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5A0ED867-F820-2FB8-6479-6C3D92927ED4}"/>
              </a:ext>
            </a:extLst>
          </p:cNvPr>
          <p:cNvSpPr>
            <a:spLocks noGrp="1"/>
          </p:cNvSpPr>
          <p:nvPr>
            <p:ph type="sldNum" sz="quarter" idx="12"/>
          </p:nvPr>
        </p:nvSpPr>
        <p:spPr/>
        <p:txBody>
          <a:bodyPr/>
          <a:lstStyle/>
          <a:p>
            <a:pPr>
              <a:defRPr/>
            </a:pPr>
            <a:fld id="{9646F492-ABCC-416B-B742-C3A9F81D232D}" type="slidenum">
              <a:rPr lang="en-US" altLang="en-US" smtClean="0"/>
              <a:pPr>
                <a:defRPr/>
              </a:pPr>
              <a:t>59</a:t>
            </a:fld>
            <a:endParaRPr lang="en-US" altLang="en-US"/>
          </a:p>
        </p:txBody>
      </p:sp>
    </p:spTree>
    <p:extLst>
      <p:ext uri="{BB962C8B-B14F-4D97-AF65-F5344CB8AC3E}">
        <p14:creationId xmlns:p14="http://schemas.microsoft.com/office/powerpoint/2010/main" val="1386782487"/>
      </p:ext>
    </p:extLst>
  </p:cSld>
  <p:clrMapOvr>
    <a:masterClrMapping/>
  </p:clrMapOvr>
  <mc:AlternateContent xmlns:mc="http://schemas.openxmlformats.org/markup-compatibility/2006" xmlns:p14="http://schemas.microsoft.com/office/powerpoint/2010/main">
    <mc:Choice Requires="p14">
      <p:transition spd="slow" p14:dur="2000" advTm="71432"/>
    </mc:Choice>
    <mc:Fallback xmlns="">
      <p:transition spd="slow" advTm="7143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0D396-4B48-699D-6EBD-E289255D2099}"/>
              </a:ext>
            </a:extLst>
          </p:cNvPr>
          <p:cNvSpPr>
            <a:spLocks noGrp="1"/>
          </p:cNvSpPr>
          <p:nvPr>
            <p:ph type="title"/>
          </p:nvPr>
        </p:nvSpPr>
        <p:spPr/>
        <p:txBody>
          <a:bodyPr/>
          <a:lstStyle/>
          <a:p>
            <a:r>
              <a:rPr lang="en-US" i="1" dirty="0"/>
              <a:t>Introduction to Statistical Investigations </a:t>
            </a:r>
            <a:r>
              <a:rPr lang="en-US" dirty="0"/>
              <a:t>(Wiley, zyBooks)</a:t>
            </a:r>
          </a:p>
        </p:txBody>
      </p:sp>
      <p:sp>
        <p:nvSpPr>
          <p:cNvPr id="3" name="Content Placeholder 2">
            <a:extLst>
              <a:ext uri="{FF2B5EF4-FFF2-40B4-BE49-F238E27FC236}">
                <a16:creationId xmlns:a16="http://schemas.microsoft.com/office/drawing/2014/main" id="{06027403-8F30-06A0-F9F2-B1191C577109}"/>
              </a:ext>
            </a:extLst>
          </p:cNvPr>
          <p:cNvSpPr>
            <a:spLocks noGrp="1"/>
          </p:cNvSpPr>
          <p:nvPr>
            <p:ph idx="1"/>
          </p:nvPr>
        </p:nvSpPr>
        <p:spPr>
          <a:xfrm>
            <a:off x="430427" y="1968286"/>
            <a:ext cx="4953000" cy="4530725"/>
          </a:xfrm>
        </p:spPr>
        <p:txBody>
          <a:bodyPr/>
          <a:lstStyle/>
          <a:p>
            <a:r>
              <a:rPr lang="en-US" dirty="0"/>
              <a:t>Six-step statistical investigation process</a:t>
            </a:r>
          </a:p>
          <a:p>
            <a:r>
              <a:rPr lang="en-US" dirty="0"/>
              <a:t>Focus on real data, tactile and computer simulations, visuals</a:t>
            </a:r>
          </a:p>
          <a:p>
            <a:r>
              <a:rPr lang="en-US" dirty="0"/>
              <a:t>Rossman/Chance applets</a:t>
            </a:r>
          </a:p>
          <a:p>
            <a:endParaRPr lang="en-US" dirty="0"/>
          </a:p>
          <a:p>
            <a:endParaRPr lang="en-US" dirty="0"/>
          </a:p>
        </p:txBody>
      </p:sp>
      <p:sp>
        <p:nvSpPr>
          <p:cNvPr id="4" name="Footer Placeholder 3">
            <a:extLst>
              <a:ext uri="{FF2B5EF4-FFF2-40B4-BE49-F238E27FC236}">
                <a16:creationId xmlns:a16="http://schemas.microsoft.com/office/drawing/2014/main" id="{431E330E-7698-B593-13EF-13D1E6527F45}"/>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5535ADE3-94DC-F100-0C90-A77DBD2CC805}"/>
              </a:ext>
            </a:extLst>
          </p:cNvPr>
          <p:cNvSpPr>
            <a:spLocks noGrp="1"/>
          </p:cNvSpPr>
          <p:nvPr>
            <p:ph type="sldNum" sz="quarter" idx="12"/>
          </p:nvPr>
        </p:nvSpPr>
        <p:spPr/>
        <p:txBody>
          <a:bodyPr/>
          <a:lstStyle/>
          <a:p>
            <a:pPr>
              <a:defRPr/>
            </a:pPr>
            <a:fld id="{9646F492-ABCC-416B-B742-C3A9F81D232D}" type="slidenum">
              <a:rPr lang="en-US" altLang="en-US" smtClean="0"/>
              <a:pPr>
                <a:defRPr/>
              </a:pPr>
              <a:t>6</a:t>
            </a:fld>
            <a:endParaRPr lang="en-US" altLang="en-US"/>
          </a:p>
        </p:txBody>
      </p:sp>
      <p:pic>
        <p:nvPicPr>
          <p:cNvPr id="1026" name="Picture 2" descr="Emphasizing the entire research process throughout the curriculum: The next  step in real data integration in introductory statistics courses |  Simulation-based statistical inference">
            <a:extLst>
              <a:ext uri="{FF2B5EF4-FFF2-40B4-BE49-F238E27FC236}">
                <a16:creationId xmlns:a16="http://schemas.microsoft.com/office/drawing/2014/main" id="{8ED18201-82B9-E37B-EEC4-56710FC2AF11}"/>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000" y="1676400"/>
            <a:ext cx="3627882"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398855"/>
      </p:ext>
    </p:extLst>
  </p:cSld>
  <p:clrMapOvr>
    <a:masterClrMapping/>
  </p:clrMapOvr>
  <mc:AlternateContent xmlns:mc="http://schemas.openxmlformats.org/markup-compatibility/2006" xmlns:p14="http://schemas.microsoft.com/office/powerpoint/2010/main">
    <mc:Choice Requires="p14">
      <p:transition spd="slow" p14:dur="2000" advTm="22948"/>
    </mc:Choice>
    <mc:Fallback xmlns="">
      <p:transition spd="slow" advTm="22948"/>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10216-EE1F-724B-1E34-DC1296202D08}"/>
              </a:ext>
            </a:extLst>
          </p:cNvPr>
          <p:cNvSpPr>
            <a:spLocks noGrp="1"/>
          </p:cNvSpPr>
          <p:nvPr>
            <p:ph type="title"/>
          </p:nvPr>
        </p:nvSpPr>
        <p:spPr/>
        <p:txBody>
          <a:bodyPr/>
          <a:lstStyle/>
          <a:p>
            <a:r>
              <a:rPr lang="en-US" dirty="0"/>
              <a:t>Algorithmic Models</a:t>
            </a:r>
          </a:p>
        </p:txBody>
      </p:sp>
      <p:sp>
        <p:nvSpPr>
          <p:cNvPr id="6" name="Speech Bubble: Rectangle with Corners Rounded 5">
            <a:extLst>
              <a:ext uri="{FF2B5EF4-FFF2-40B4-BE49-F238E27FC236}">
                <a16:creationId xmlns:a16="http://schemas.microsoft.com/office/drawing/2014/main" id="{E63766F4-A52E-E882-E844-F91B6EAE4DB8}"/>
              </a:ext>
            </a:extLst>
          </p:cNvPr>
          <p:cNvSpPr/>
          <p:nvPr/>
        </p:nvSpPr>
        <p:spPr>
          <a:xfrm>
            <a:off x="533400" y="2667000"/>
            <a:ext cx="8153400" cy="2895600"/>
          </a:xfrm>
          <a:prstGeom prst="wedgeRoundRectCallout">
            <a:avLst>
              <a:gd name="adj1" fmla="val -471"/>
              <a:gd name="adj2" fmla="val 61647"/>
              <a:gd name="adj3" fmla="val 16667"/>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F27F5-62B3-41CC-DB50-FA54FBC6DC9F}"/>
              </a:ext>
            </a:extLst>
          </p:cNvPr>
          <p:cNvSpPr>
            <a:spLocks noGrp="1"/>
          </p:cNvSpPr>
          <p:nvPr>
            <p:ph idx="1"/>
          </p:nvPr>
        </p:nvSpPr>
        <p:spPr/>
        <p:txBody>
          <a:bodyPr>
            <a:normAutofit/>
          </a:bodyPr>
          <a:lstStyle/>
          <a:p>
            <a:r>
              <a:rPr lang="en-US" dirty="0"/>
              <a:t>Use of </a:t>
            </a:r>
            <a:r>
              <a:rPr lang="en-US" dirty="0">
                <a:solidFill>
                  <a:srgbClr val="0070C0"/>
                </a:solidFill>
              </a:rPr>
              <a:t>means of subsets</a:t>
            </a:r>
            <a:r>
              <a:rPr lang="en-US" dirty="0"/>
              <a:t> of data for making predictions (Ward &amp; Fountain, 1996)</a:t>
            </a:r>
          </a:p>
          <a:p>
            <a:pPr marL="327025" lvl="1" indent="0">
              <a:buNone/>
            </a:pPr>
            <a:r>
              <a:rPr lang="en-US" sz="3200" kern="1200" dirty="0"/>
              <a:t>“The intuitive nature of </a:t>
            </a:r>
            <a:r>
              <a:rPr lang="en-US" sz="3200" kern="1200" dirty="0">
                <a:solidFill>
                  <a:srgbClr val="0070C0"/>
                </a:solidFill>
              </a:rPr>
              <a:t>classification trees</a:t>
            </a:r>
            <a:r>
              <a:rPr lang="en-US" sz="3200" kern="1200" dirty="0"/>
              <a:t> and use of simple performance measures such as classification accuracy may allow the students’ cognitive resources to be spent on understanding the process of statistical modeling.”</a:t>
            </a:r>
            <a:endParaRPr lang="en-US" sz="3200" dirty="0"/>
          </a:p>
        </p:txBody>
      </p:sp>
      <p:sp>
        <p:nvSpPr>
          <p:cNvPr id="4" name="Footer Placeholder 3">
            <a:extLst>
              <a:ext uri="{FF2B5EF4-FFF2-40B4-BE49-F238E27FC236}">
                <a16:creationId xmlns:a16="http://schemas.microsoft.com/office/drawing/2014/main" id="{F85339BD-0BB6-44D9-7A65-3EC7E3A54BFE}"/>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506B1A08-E598-C025-FAD2-46761DD91E3C}"/>
              </a:ext>
            </a:extLst>
          </p:cNvPr>
          <p:cNvSpPr>
            <a:spLocks noGrp="1"/>
          </p:cNvSpPr>
          <p:nvPr>
            <p:ph type="sldNum" sz="quarter" idx="12"/>
          </p:nvPr>
        </p:nvSpPr>
        <p:spPr/>
        <p:txBody>
          <a:bodyPr/>
          <a:lstStyle/>
          <a:p>
            <a:pPr>
              <a:defRPr/>
            </a:pPr>
            <a:fld id="{9646F492-ABCC-416B-B742-C3A9F81D232D}" type="slidenum">
              <a:rPr lang="en-US" altLang="en-US" smtClean="0"/>
              <a:pPr>
                <a:defRPr/>
              </a:pPr>
              <a:t>60</a:t>
            </a:fld>
            <a:endParaRPr lang="en-US" altLang="en-US"/>
          </a:p>
        </p:txBody>
      </p:sp>
      <p:sp>
        <p:nvSpPr>
          <p:cNvPr id="8" name="TextBox 7">
            <a:extLst>
              <a:ext uri="{FF2B5EF4-FFF2-40B4-BE49-F238E27FC236}">
                <a16:creationId xmlns:a16="http://schemas.microsoft.com/office/drawing/2014/main" id="{6F43A055-235D-95D7-9E14-C9EAFF26B1B2}"/>
              </a:ext>
            </a:extLst>
          </p:cNvPr>
          <p:cNvSpPr txBox="1"/>
          <p:nvPr/>
        </p:nvSpPr>
        <p:spPr>
          <a:xfrm>
            <a:off x="4572000" y="5634335"/>
            <a:ext cx="4572000" cy="461665"/>
          </a:xfrm>
          <a:prstGeom prst="rect">
            <a:avLst/>
          </a:prstGeom>
          <a:noFill/>
        </p:spPr>
        <p:txBody>
          <a:bodyPr wrap="square">
            <a:spAutoFit/>
          </a:bodyPr>
          <a:lstStyle/>
          <a:p>
            <a:r>
              <a:rPr lang="en-US" dirty="0"/>
              <a:t>Zieffler et al., 2021</a:t>
            </a:r>
          </a:p>
        </p:txBody>
      </p:sp>
    </p:spTree>
    <p:extLst>
      <p:ext uri="{BB962C8B-B14F-4D97-AF65-F5344CB8AC3E}">
        <p14:creationId xmlns:p14="http://schemas.microsoft.com/office/powerpoint/2010/main" val="3739223255"/>
      </p:ext>
    </p:extLst>
  </p:cSld>
  <p:clrMapOvr>
    <a:masterClrMapping/>
  </p:clrMapOvr>
  <mc:AlternateContent xmlns:mc="http://schemas.openxmlformats.org/markup-compatibility/2006" xmlns:p14="http://schemas.microsoft.com/office/powerpoint/2010/main">
    <mc:Choice Requires="p14">
      <p:transition spd="slow" p14:dur="2000" advTm="39305"/>
    </mc:Choice>
    <mc:Fallback xmlns="">
      <p:transition spd="slow" advTm="393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B7C30-9FEE-1094-2E45-FF1A519B73AD}"/>
              </a:ext>
            </a:extLst>
          </p:cNvPr>
          <p:cNvSpPr>
            <a:spLocks noGrp="1"/>
          </p:cNvSpPr>
          <p:nvPr>
            <p:ph type="title"/>
          </p:nvPr>
        </p:nvSpPr>
        <p:spPr/>
        <p:txBody>
          <a:bodyPr/>
          <a:lstStyle/>
          <a:p>
            <a:r>
              <a:rPr lang="en-US" dirty="0"/>
              <a:t>I’ve got an applet for that…</a:t>
            </a:r>
          </a:p>
        </p:txBody>
      </p:sp>
      <p:sp>
        <p:nvSpPr>
          <p:cNvPr id="3" name="Content Placeholder 2">
            <a:extLst>
              <a:ext uri="{FF2B5EF4-FFF2-40B4-BE49-F238E27FC236}">
                <a16:creationId xmlns:a16="http://schemas.microsoft.com/office/drawing/2014/main" id="{D5D7AD00-D3CD-2DC5-B305-BD17EC06BC28}"/>
              </a:ext>
            </a:extLst>
          </p:cNvPr>
          <p:cNvSpPr>
            <a:spLocks noGrp="1"/>
          </p:cNvSpPr>
          <p:nvPr>
            <p:ph idx="1"/>
          </p:nvPr>
        </p:nvSpPr>
        <p:spPr/>
        <p:txBody>
          <a:bodyPr/>
          <a:lstStyle/>
          <a:p>
            <a:r>
              <a:rPr lang="en-US" dirty="0"/>
              <a:t>Multiple Variables </a:t>
            </a:r>
            <a:r>
              <a:rPr lang="en-US" dirty="0">
                <a:hlinkClick r:id="rId2"/>
              </a:rPr>
              <a:t>applet</a:t>
            </a:r>
            <a:endParaRPr lang="en-US" dirty="0"/>
          </a:p>
          <a:p>
            <a:pPr lvl="1"/>
            <a:r>
              <a:rPr lang="en-US" dirty="0">
                <a:hlinkClick r:id="rId3"/>
              </a:rPr>
              <a:t>Testing</a:t>
            </a:r>
            <a:r>
              <a:rPr lang="en-US" dirty="0"/>
              <a:t> new “splitting” feature</a:t>
            </a:r>
          </a:p>
        </p:txBody>
      </p:sp>
      <p:sp>
        <p:nvSpPr>
          <p:cNvPr id="4" name="Footer Placeholder 3">
            <a:extLst>
              <a:ext uri="{FF2B5EF4-FFF2-40B4-BE49-F238E27FC236}">
                <a16:creationId xmlns:a16="http://schemas.microsoft.com/office/drawing/2014/main" id="{22E19DBD-4434-DAC1-9C97-40728E6452AE}"/>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BDB032D1-CA0C-E0E1-CCD9-6A3359E16CBD}"/>
              </a:ext>
            </a:extLst>
          </p:cNvPr>
          <p:cNvSpPr>
            <a:spLocks noGrp="1"/>
          </p:cNvSpPr>
          <p:nvPr>
            <p:ph type="sldNum" sz="quarter" idx="12"/>
          </p:nvPr>
        </p:nvSpPr>
        <p:spPr/>
        <p:txBody>
          <a:bodyPr/>
          <a:lstStyle/>
          <a:p>
            <a:pPr>
              <a:defRPr/>
            </a:pPr>
            <a:fld id="{9646F492-ABCC-416B-B742-C3A9F81D232D}" type="slidenum">
              <a:rPr lang="en-US" altLang="en-US" smtClean="0"/>
              <a:pPr>
                <a:defRPr/>
              </a:pPr>
              <a:t>61</a:t>
            </a:fld>
            <a:endParaRPr lang="en-US" altLang="en-US"/>
          </a:p>
        </p:txBody>
      </p:sp>
      <p:pic>
        <p:nvPicPr>
          <p:cNvPr id="7" name="Picture 6">
            <a:extLst>
              <a:ext uri="{FF2B5EF4-FFF2-40B4-BE49-F238E27FC236}">
                <a16:creationId xmlns:a16="http://schemas.microsoft.com/office/drawing/2014/main" id="{3B7532E2-9229-6AC1-1CF3-82C068CF2FA3}"/>
              </a:ext>
            </a:extLst>
          </p:cNvPr>
          <p:cNvPicPr>
            <a:picLocks noChangeAspect="1"/>
          </p:cNvPicPr>
          <p:nvPr/>
        </p:nvPicPr>
        <p:blipFill>
          <a:blip r:embed="rId4"/>
          <a:stretch>
            <a:fillRect/>
          </a:stretch>
        </p:blipFill>
        <p:spPr>
          <a:xfrm>
            <a:off x="6324600" y="990600"/>
            <a:ext cx="2133600" cy="2133600"/>
          </a:xfrm>
          <a:prstGeom prst="rect">
            <a:avLst/>
          </a:prstGeom>
        </p:spPr>
      </p:pic>
    </p:spTree>
    <p:extLst>
      <p:ext uri="{BB962C8B-B14F-4D97-AF65-F5344CB8AC3E}">
        <p14:creationId xmlns:p14="http://schemas.microsoft.com/office/powerpoint/2010/main" val="2178584168"/>
      </p:ext>
    </p:extLst>
  </p:cSld>
  <p:clrMapOvr>
    <a:masterClrMapping/>
  </p:clrMapOvr>
  <mc:AlternateContent xmlns:mc="http://schemas.openxmlformats.org/markup-compatibility/2006" xmlns:p14="http://schemas.microsoft.com/office/powerpoint/2010/main">
    <mc:Choice Requires="p14">
      <p:transition spd="slow" p14:dur="2000" advTm="8308"/>
    </mc:Choice>
    <mc:Fallback xmlns="">
      <p:transition spd="slow" advTm="8308"/>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7D32F-0272-F6E9-C21C-207583239487}"/>
              </a:ext>
            </a:extLst>
          </p:cNvPr>
          <p:cNvSpPr>
            <a:spLocks noGrp="1"/>
          </p:cNvSpPr>
          <p:nvPr>
            <p:ph type="title"/>
          </p:nvPr>
        </p:nvSpPr>
        <p:spPr/>
        <p:txBody>
          <a:bodyPr/>
          <a:lstStyle/>
          <a:p>
            <a:r>
              <a:rPr lang="en-US" i="1" dirty="0"/>
              <a:t>Foundations of Agnostic Statistics</a:t>
            </a:r>
            <a:r>
              <a:rPr lang="en-US" dirty="0"/>
              <a:t> (Aronow &amp; Miller, 2019)</a:t>
            </a:r>
            <a:endParaRPr lang="en-US" i="1" dirty="0"/>
          </a:p>
        </p:txBody>
      </p:sp>
      <p:sp>
        <p:nvSpPr>
          <p:cNvPr id="6" name="Rectangle: Rounded Corners 5">
            <a:extLst>
              <a:ext uri="{FF2B5EF4-FFF2-40B4-BE49-F238E27FC236}">
                <a16:creationId xmlns:a16="http://schemas.microsoft.com/office/drawing/2014/main" id="{7A795899-E958-44A4-462C-2B814253EFBB}"/>
              </a:ext>
            </a:extLst>
          </p:cNvPr>
          <p:cNvSpPr/>
          <p:nvPr/>
        </p:nvSpPr>
        <p:spPr>
          <a:xfrm>
            <a:off x="685800" y="1752600"/>
            <a:ext cx="7467600" cy="1371600"/>
          </a:xfrm>
          <a:prstGeom prst="round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1B2561-FBEB-5969-2BA0-8D2B4BB64F9C}"/>
              </a:ext>
            </a:extLst>
          </p:cNvPr>
          <p:cNvSpPr>
            <a:spLocks noGrp="1"/>
          </p:cNvSpPr>
          <p:nvPr>
            <p:ph idx="1"/>
          </p:nvPr>
        </p:nvSpPr>
        <p:spPr>
          <a:xfrm>
            <a:off x="457200" y="1752600"/>
            <a:ext cx="8229600" cy="4378325"/>
          </a:xfrm>
        </p:spPr>
        <p:txBody>
          <a:bodyPr>
            <a:normAutofit fontScale="92500" lnSpcReduction="20000"/>
          </a:bodyPr>
          <a:lstStyle/>
          <a:p>
            <a:pPr marL="327025" lvl="1" indent="0">
              <a:buNone/>
            </a:pPr>
            <a:r>
              <a:rPr lang="en-US" sz="3000" dirty="0"/>
              <a:t>“We attempt to consider what can be learned about the world without assuming that there exists a simple generative model that can be known to be true.”</a:t>
            </a:r>
          </a:p>
          <a:p>
            <a:r>
              <a:rPr lang="en-US" dirty="0"/>
              <a:t>Key: Data consist of “independent and identically distributed” observations</a:t>
            </a:r>
          </a:p>
          <a:p>
            <a:pPr lvl="1"/>
            <a:r>
              <a:rPr lang="en-US" dirty="0"/>
              <a:t>Not clustered (new information from each observation)</a:t>
            </a:r>
          </a:p>
          <a:p>
            <a:pPr lvl="1"/>
            <a:r>
              <a:rPr lang="en-US" dirty="0"/>
              <a:t>Not changing over measurement timeframe</a:t>
            </a:r>
          </a:p>
          <a:p>
            <a:r>
              <a:rPr lang="en-US" dirty="0"/>
              <a:t>“Random generative process”</a:t>
            </a:r>
          </a:p>
          <a:p>
            <a:pPr lvl="1"/>
            <a:r>
              <a:rPr lang="en-US" dirty="0"/>
              <a:t>Parameter = estimate + uncertainty</a:t>
            </a:r>
          </a:p>
          <a:p>
            <a:pPr lvl="1"/>
            <a:r>
              <a:rPr lang="en-US" dirty="0"/>
              <a:t>Metric: Mean squared error</a:t>
            </a:r>
          </a:p>
        </p:txBody>
      </p:sp>
      <p:sp>
        <p:nvSpPr>
          <p:cNvPr id="4" name="Footer Placeholder 3">
            <a:extLst>
              <a:ext uri="{FF2B5EF4-FFF2-40B4-BE49-F238E27FC236}">
                <a16:creationId xmlns:a16="http://schemas.microsoft.com/office/drawing/2014/main" id="{FA8083B7-7B62-F3E8-B92C-11F49653C0F4}"/>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D2ACE89A-E087-8947-51E6-6C136195E9DC}"/>
              </a:ext>
            </a:extLst>
          </p:cNvPr>
          <p:cNvSpPr>
            <a:spLocks noGrp="1"/>
          </p:cNvSpPr>
          <p:nvPr>
            <p:ph type="sldNum" sz="quarter" idx="12"/>
          </p:nvPr>
        </p:nvSpPr>
        <p:spPr/>
        <p:txBody>
          <a:bodyPr/>
          <a:lstStyle/>
          <a:p>
            <a:pPr>
              <a:defRPr/>
            </a:pPr>
            <a:fld id="{9646F492-ABCC-416B-B742-C3A9F81D232D}" type="slidenum">
              <a:rPr lang="en-US" altLang="en-US" smtClean="0"/>
              <a:pPr>
                <a:defRPr/>
              </a:pPr>
              <a:t>62</a:t>
            </a:fld>
            <a:endParaRPr lang="en-US" altLang="en-US"/>
          </a:p>
        </p:txBody>
      </p:sp>
      <p:pic>
        <p:nvPicPr>
          <p:cNvPr id="1026" name="Picture 2" descr="Book page preview 1 of 3. Click to open preview.">
            <a:extLst>
              <a:ext uri="{FF2B5EF4-FFF2-40B4-BE49-F238E27FC236}">
                <a16:creationId xmlns:a16="http://schemas.microsoft.com/office/drawing/2014/main" id="{ABC01459-1409-BD6A-3C8C-083558B13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48981"/>
            <a:ext cx="909663" cy="137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142051"/>
      </p:ext>
    </p:extLst>
  </p:cSld>
  <p:clrMapOvr>
    <a:masterClrMapping/>
  </p:clrMapOvr>
  <mc:AlternateContent xmlns:mc="http://schemas.openxmlformats.org/markup-compatibility/2006" xmlns:p14="http://schemas.microsoft.com/office/powerpoint/2010/main">
    <mc:Choice Requires="p14">
      <p:transition spd="slow" p14:dur="2000" advTm="826"/>
    </mc:Choice>
    <mc:Fallback xmlns="">
      <p:transition spd="slow" advTm="8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D5E0-5BE4-9C6A-BB68-A6DEAD666685}"/>
              </a:ext>
            </a:extLst>
          </p:cNvPr>
          <p:cNvSpPr>
            <a:spLocks noGrp="1"/>
          </p:cNvSpPr>
          <p:nvPr>
            <p:ph type="title"/>
          </p:nvPr>
        </p:nvSpPr>
        <p:spPr/>
        <p:txBody>
          <a:bodyPr/>
          <a:lstStyle/>
          <a:p>
            <a:r>
              <a:rPr lang="en-US" dirty="0"/>
              <a:t>I used to have an applet for that…</a:t>
            </a:r>
          </a:p>
        </p:txBody>
      </p:sp>
      <p:sp>
        <p:nvSpPr>
          <p:cNvPr id="3" name="Content Placeholder 2">
            <a:extLst>
              <a:ext uri="{FF2B5EF4-FFF2-40B4-BE49-F238E27FC236}">
                <a16:creationId xmlns:a16="http://schemas.microsoft.com/office/drawing/2014/main" id="{F1DB334F-790D-42AF-D91D-30B8E56A6A5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A4F29622-A465-6A56-6BFC-F1D7CB79789A}"/>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2CF0EB97-5C37-689B-5FFE-DD00EF60444F}"/>
              </a:ext>
            </a:extLst>
          </p:cNvPr>
          <p:cNvSpPr>
            <a:spLocks noGrp="1"/>
          </p:cNvSpPr>
          <p:nvPr>
            <p:ph type="sldNum" sz="quarter" idx="12"/>
          </p:nvPr>
        </p:nvSpPr>
        <p:spPr/>
        <p:txBody>
          <a:bodyPr/>
          <a:lstStyle/>
          <a:p>
            <a:pPr>
              <a:defRPr/>
            </a:pPr>
            <a:fld id="{9646F492-ABCC-416B-B742-C3A9F81D232D}" type="slidenum">
              <a:rPr lang="en-US" altLang="en-US" smtClean="0"/>
              <a:pPr>
                <a:defRPr/>
              </a:pPr>
              <a:t>63</a:t>
            </a:fld>
            <a:endParaRPr lang="en-US" altLang="en-US"/>
          </a:p>
        </p:txBody>
      </p:sp>
    </p:spTree>
    <p:extLst>
      <p:ext uri="{BB962C8B-B14F-4D97-AF65-F5344CB8AC3E}">
        <p14:creationId xmlns:p14="http://schemas.microsoft.com/office/powerpoint/2010/main" val="33650968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D68C-1D69-70A9-EFFB-4F1454311D5F}"/>
              </a:ext>
            </a:extLst>
          </p:cNvPr>
          <p:cNvSpPr>
            <a:spLocks noGrp="1"/>
          </p:cNvSpPr>
          <p:nvPr>
            <p:ph type="title"/>
          </p:nvPr>
        </p:nvSpPr>
        <p:spPr/>
        <p:txBody>
          <a:bodyPr/>
          <a:lstStyle/>
          <a:p>
            <a:r>
              <a:rPr lang="en-US" dirty="0"/>
              <a:t>I used to have an applet for that…</a:t>
            </a:r>
          </a:p>
        </p:txBody>
      </p:sp>
      <p:sp>
        <p:nvSpPr>
          <p:cNvPr id="3" name="Content Placeholder 2">
            <a:extLst>
              <a:ext uri="{FF2B5EF4-FFF2-40B4-BE49-F238E27FC236}">
                <a16:creationId xmlns:a16="http://schemas.microsoft.com/office/drawing/2014/main" id="{8DF13117-8572-6C70-C13A-6C790886256E}"/>
              </a:ext>
            </a:extLst>
          </p:cNvPr>
          <p:cNvSpPr>
            <a:spLocks noGrp="1"/>
          </p:cNvSpPr>
          <p:nvPr>
            <p:ph idx="1"/>
          </p:nvPr>
        </p:nvSpPr>
        <p:spPr/>
        <p:txBody>
          <a:bodyPr/>
          <a:lstStyle/>
          <a:p>
            <a:r>
              <a:rPr lang="en-US" dirty="0"/>
              <a:t>Reese’s Pieces </a:t>
            </a:r>
            <a:r>
              <a:rPr lang="en-US" dirty="0">
                <a:hlinkClick r:id="rId5"/>
              </a:rPr>
              <a:t>applet</a:t>
            </a:r>
            <a:endParaRPr lang="en-US" dirty="0"/>
          </a:p>
        </p:txBody>
      </p:sp>
      <p:sp>
        <p:nvSpPr>
          <p:cNvPr id="4" name="Footer Placeholder 3">
            <a:extLst>
              <a:ext uri="{FF2B5EF4-FFF2-40B4-BE49-F238E27FC236}">
                <a16:creationId xmlns:a16="http://schemas.microsoft.com/office/drawing/2014/main" id="{D7CE6404-C7FD-737B-DD43-1495239CC79C}"/>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86DD9297-7A96-16A0-03AE-A786B645254F}"/>
              </a:ext>
            </a:extLst>
          </p:cNvPr>
          <p:cNvSpPr>
            <a:spLocks noGrp="1"/>
          </p:cNvSpPr>
          <p:nvPr>
            <p:ph type="sldNum" sz="quarter" idx="12"/>
          </p:nvPr>
        </p:nvSpPr>
        <p:spPr/>
        <p:txBody>
          <a:bodyPr/>
          <a:lstStyle/>
          <a:p>
            <a:pPr>
              <a:defRPr/>
            </a:pPr>
            <a:fld id="{9646F492-ABCC-416B-B742-C3A9F81D232D}" type="slidenum">
              <a:rPr lang="en-US" altLang="en-US" smtClean="0"/>
              <a:pPr>
                <a:defRPr/>
              </a:pPr>
              <a:t>64</a:t>
            </a:fld>
            <a:endParaRPr lang="en-US" altLang="en-US"/>
          </a:p>
        </p:txBody>
      </p:sp>
      <p:pic>
        <p:nvPicPr>
          <p:cNvPr id="6" name="20250711-2133-16.9938761">
            <a:hlinkClick r:id="" action="ppaction://media"/>
            <a:extLst>
              <a:ext uri="{FF2B5EF4-FFF2-40B4-BE49-F238E27FC236}">
                <a16:creationId xmlns:a16="http://schemas.microsoft.com/office/drawing/2014/main" id="{2FAF3087-DD3C-B77C-D3E9-ED22371DCAF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14400" y="2514600"/>
            <a:ext cx="6172200" cy="3198322"/>
          </a:xfrm>
          <a:prstGeom prst="rect">
            <a:avLst/>
          </a:prstGeom>
        </p:spPr>
      </p:pic>
      <p:pic>
        <p:nvPicPr>
          <p:cNvPr id="8" name="Picture 7">
            <a:extLst>
              <a:ext uri="{FF2B5EF4-FFF2-40B4-BE49-F238E27FC236}">
                <a16:creationId xmlns:a16="http://schemas.microsoft.com/office/drawing/2014/main" id="{429A6B90-F3A9-AD99-5598-FA63088D9E15}"/>
              </a:ext>
            </a:extLst>
          </p:cNvPr>
          <p:cNvPicPr>
            <a:picLocks noChangeAspect="1"/>
          </p:cNvPicPr>
          <p:nvPr/>
        </p:nvPicPr>
        <p:blipFill>
          <a:blip r:embed="rId7"/>
          <a:stretch>
            <a:fillRect/>
          </a:stretch>
        </p:blipFill>
        <p:spPr>
          <a:xfrm>
            <a:off x="6934200" y="847725"/>
            <a:ext cx="1914525" cy="1914525"/>
          </a:xfrm>
          <a:prstGeom prst="rect">
            <a:avLst/>
          </a:prstGeom>
        </p:spPr>
      </p:pic>
    </p:spTree>
    <p:custDataLst>
      <p:tags r:id="rId1"/>
    </p:custDataLst>
    <p:extLst>
      <p:ext uri="{BB962C8B-B14F-4D97-AF65-F5344CB8AC3E}">
        <p14:creationId xmlns:p14="http://schemas.microsoft.com/office/powerpoint/2010/main" val="4179422387"/>
      </p:ext>
    </p:extLst>
  </p:cSld>
  <p:clrMapOvr>
    <a:masterClrMapping/>
  </p:clrMapOvr>
  <mc:AlternateContent xmlns:mc="http://schemas.openxmlformats.org/markup-compatibility/2006" xmlns:p14="http://schemas.microsoft.com/office/powerpoint/2010/main">
    <mc:Choice Requires="p14">
      <p:transition spd="slow" p14:dur="2000" advTm="31944"/>
    </mc:Choice>
    <mc:Fallback xmlns="">
      <p:transition spd="slow" advTm="31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3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bldLst>
      <p:bldP spid="3" grpId="0" build="p"/>
    </p:bldLst>
  </p:timing>
  <p:extLst>
    <p:ext uri="{E180D4A7-C9FB-4DFB-919C-405C955672EB}">
      <p14:showEvtLst xmlns:p14="http://schemas.microsoft.com/office/powerpoint/2010/main">
        <p14:playEvt time="10308" objId="6"/>
        <p14:triggerEvt type="onClick" time="10312" objId="6"/>
        <p14:stopEvt time="14723" objId="6"/>
        <p14:playEvt time="31048" objId="6"/>
        <p14:stopEvt time="31944" objId="6"/>
      </p14:showEvtLst>
    </p:ext>
  </p:extLs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4BA41-1C25-A1C6-F324-66B47A54C29C}"/>
              </a:ext>
            </a:extLst>
          </p:cNvPr>
          <p:cNvSpPr>
            <a:spLocks noGrp="1"/>
          </p:cNvSpPr>
          <p:nvPr>
            <p:ph type="title"/>
          </p:nvPr>
        </p:nvSpPr>
        <p:spPr/>
        <p:txBody>
          <a:bodyPr/>
          <a:lstStyle/>
          <a:p>
            <a:r>
              <a:rPr lang="en-US" dirty="0"/>
              <a:t>What is a Model?</a:t>
            </a:r>
          </a:p>
        </p:txBody>
      </p:sp>
      <p:sp>
        <p:nvSpPr>
          <p:cNvPr id="3" name="Content Placeholder 2">
            <a:extLst>
              <a:ext uri="{FF2B5EF4-FFF2-40B4-BE49-F238E27FC236}">
                <a16:creationId xmlns:a16="http://schemas.microsoft.com/office/drawing/2014/main" id="{DF9D306D-68B1-1930-D615-DFDFB87D5DD4}"/>
              </a:ext>
            </a:extLst>
          </p:cNvPr>
          <p:cNvSpPr>
            <a:spLocks noGrp="1"/>
          </p:cNvSpPr>
          <p:nvPr>
            <p:ph idx="1"/>
          </p:nvPr>
        </p:nvSpPr>
        <p:spPr/>
        <p:txBody>
          <a:bodyPr>
            <a:normAutofit/>
          </a:bodyPr>
          <a:lstStyle/>
          <a:p>
            <a:r>
              <a:rPr lang="en-US" dirty="0"/>
              <a:t>Mean as a model</a:t>
            </a:r>
          </a:p>
          <a:p>
            <a:r>
              <a:rPr lang="en-US" dirty="0"/>
              <a:t>Normal distribution as a model</a:t>
            </a:r>
          </a:p>
          <a:p>
            <a:pPr lvl="1"/>
            <a:r>
              <a:rPr lang="en-US" dirty="0"/>
              <a:t>And are alternatives</a:t>
            </a:r>
          </a:p>
          <a:p>
            <a:r>
              <a:rPr lang="en-US" dirty="0"/>
              <a:t>Regression</a:t>
            </a:r>
          </a:p>
          <a:p>
            <a:r>
              <a:rPr lang="en-US" dirty="0"/>
              <a:t>Simulation models</a:t>
            </a:r>
          </a:p>
          <a:p>
            <a:pPr lvl="1"/>
            <a:r>
              <a:rPr lang="en-US" dirty="0"/>
              <a:t>Compare to mathematical model when can</a:t>
            </a:r>
          </a:p>
        </p:txBody>
      </p:sp>
      <p:sp>
        <p:nvSpPr>
          <p:cNvPr id="4" name="Footer Placeholder 3">
            <a:extLst>
              <a:ext uri="{FF2B5EF4-FFF2-40B4-BE49-F238E27FC236}">
                <a16:creationId xmlns:a16="http://schemas.microsoft.com/office/drawing/2014/main" id="{9278A8A6-3DF3-CD4A-2A83-07C50159B7D7}"/>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EED295C5-F4ED-A6C4-72EA-8CF3A19FA9FF}"/>
              </a:ext>
            </a:extLst>
          </p:cNvPr>
          <p:cNvSpPr>
            <a:spLocks noGrp="1"/>
          </p:cNvSpPr>
          <p:nvPr>
            <p:ph type="sldNum" sz="quarter" idx="12"/>
          </p:nvPr>
        </p:nvSpPr>
        <p:spPr/>
        <p:txBody>
          <a:bodyPr/>
          <a:lstStyle/>
          <a:p>
            <a:pPr>
              <a:defRPr/>
            </a:pPr>
            <a:fld id="{9646F492-ABCC-416B-B742-C3A9F81D232D}" type="slidenum">
              <a:rPr lang="en-US" altLang="en-US" smtClean="0"/>
              <a:pPr>
                <a:defRPr/>
              </a:pPr>
              <a:t>65</a:t>
            </a:fld>
            <a:endParaRPr lang="en-US" altLang="en-US"/>
          </a:p>
        </p:txBody>
      </p:sp>
    </p:spTree>
    <p:extLst>
      <p:ext uri="{BB962C8B-B14F-4D97-AF65-F5344CB8AC3E}">
        <p14:creationId xmlns:p14="http://schemas.microsoft.com/office/powerpoint/2010/main" val="35156041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59E7C-CDD7-DDE0-AB40-53DC5C35A68B}"/>
              </a:ext>
            </a:extLst>
          </p:cNvPr>
          <p:cNvSpPr>
            <a:spLocks noGrp="1"/>
          </p:cNvSpPr>
          <p:nvPr>
            <p:ph type="title"/>
          </p:nvPr>
        </p:nvSpPr>
        <p:spPr/>
        <p:txBody>
          <a:bodyPr/>
          <a:lstStyle/>
          <a:p>
            <a:r>
              <a:rPr lang="en-US" dirty="0"/>
              <a:t>Some Key Takeaways</a:t>
            </a:r>
          </a:p>
        </p:txBody>
      </p:sp>
      <p:sp>
        <p:nvSpPr>
          <p:cNvPr id="3" name="Content Placeholder 2">
            <a:extLst>
              <a:ext uri="{FF2B5EF4-FFF2-40B4-BE49-F238E27FC236}">
                <a16:creationId xmlns:a16="http://schemas.microsoft.com/office/drawing/2014/main" id="{829455A4-6127-C3DA-BA0B-827B537A7772}"/>
              </a:ext>
            </a:extLst>
          </p:cNvPr>
          <p:cNvSpPr>
            <a:spLocks noGrp="1"/>
          </p:cNvSpPr>
          <p:nvPr>
            <p:ph idx="1"/>
          </p:nvPr>
        </p:nvSpPr>
        <p:spPr/>
        <p:txBody>
          <a:bodyPr/>
          <a:lstStyle/>
          <a:p>
            <a:r>
              <a:rPr lang="en-US" dirty="0"/>
              <a:t>Data = Model + Error can serve as an overall framework to help students connect tools, methods, and ideas together </a:t>
            </a:r>
            <a:r>
              <a:rPr lang="en-US" i="1" dirty="0"/>
              <a:t>across courses</a:t>
            </a:r>
            <a:endParaRPr lang="en-US" dirty="0"/>
          </a:p>
          <a:p>
            <a:pPr lvl="1"/>
            <a:r>
              <a:rPr lang="en-US" dirty="0"/>
              <a:t>Visuals, Word Equations</a:t>
            </a:r>
          </a:p>
          <a:p>
            <a:r>
              <a:rPr lang="en-US" dirty="0"/>
              <a:t>Allows focus on explained vs. unexplained variation (“It’s all about the </a:t>
            </a:r>
            <a:r>
              <a:rPr lang="en-US" dirty="0" err="1"/>
              <a:t>SSError</a:t>
            </a:r>
            <a:r>
              <a:rPr lang="en-US" dirty="0"/>
              <a:t>”) </a:t>
            </a:r>
          </a:p>
          <a:p>
            <a:pPr lvl="1"/>
            <a:r>
              <a:rPr lang="en-US" dirty="0"/>
              <a:t>Statistics is about making sense of variation</a:t>
            </a:r>
          </a:p>
          <a:p>
            <a:r>
              <a:rPr lang="en-US" dirty="0"/>
              <a:t>Allows more opportunities to contrast data and chance</a:t>
            </a:r>
          </a:p>
        </p:txBody>
      </p:sp>
      <p:sp>
        <p:nvSpPr>
          <p:cNvPr id="4" name="Footer Placeholder 3">
            <a:extLst>
              <a:ext uri="{FF2B5EF4-FFF2-40B4-BE49-F238E27FC236}">
                <a16:creationId xmlns:a16="http://schemas.microsoft.com/office/drawing/2014/main" id="{B98A1C1D-3EC4-4E33-4F11-98B99CF8C2E4}"/>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95E354AD-BEE3-0798-31C0-BCFDD62292A6}"/>
              </a:ext>
            </a:extLst>
          </p:cNvPr>
          <p:cNvSpPr>
            <a:spLocks noGrp="1"/>
          </p:cNvSpPr>
          <p:nvPr>
            <p:ph type="sldNum" sz="quarter" idx="12"/>
          </p:nvPr>
        </p:nvSpPr>
        <p:spPr/>
        <p:txBody>
          <a:bodyPr/>
          <a:lstStyle/>
          <a:p>
            <a:pPr>
              <a:defRPr/>
            </a:pPr>
            <a:fld id="{9646F492-ABCC-416B-B742-C3A9F81D232D}" type="slidenum">
              <a:rPr lang="en-US" altLang="en-US" smtClean="0"/>
              <a:pPr>
                <a:defRPr/>
              </a:pPr>
              <a:t>66</a:t>
            </a:fld>
            <a:endParaRPr lang="en-US" altLang="en-US"/>
          </a:p>
        </p:txBody>
      </p:sp>
    </p:spTree>
    <p:extLst>
      <p:ext uri="{BB962C8B-B14F-4D97-AF65-F5344CB8AC3E}">
        <p14:creationId xmlns:p14="http://schemas.microsoft.com/office/powerpoint/2010/main" val="825903534"/>
      </p:ext>
    </p:extLst>
  </p:cSld>
  <p:clrMapOvr>
    <a:masterClrMapping/>
  </p:clrMapOvr>
  <mc:AlternateContent xmlns:mc="http://schemas.openxmlformats.org/markup-compatibility/2006" xmlns:p14="http://schemas.microsoft.com/office/powerpoint/2010/main">
    <mc:Choice Requires="p14">
      <p:transition spd="slow" p14:dur="2000" advTm="42030"/>
    </mc:Choice>
    <mc:Fallback xmlns="">
      <p:transition spd="slow" advTm="4203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18DF1-F2E9-820E-46E3-A0573092F062}"/>
              </a:ext>
            </a:extLst>
          </p:cNvPr>
          <p:cNvSpPr>
            <a:spLocks noGrp="1"/>
          </p:cNvSpPr>
          <p:nvPr>
            <p:ph type="title"/>
          </p:nvPr>
        </p:nvSpPr>
        <p:spPr/>
        <p:txBody>
          <a:bodyPr/>
          <a:lstStyle/>
          <a:p>
            <a:r>
              <a:rPr lang="en-US" dirty="0"/>
              <a:t>Some Key Takeaways</a:t>
            </a:r>
          </a:p>
        </p:txBody>
      </p:sp>
      <p:sp>
        <p:nvSpPr>
          <p:cNvPr id="3" name="Content Placeholder 2">
            <a:extLst>
              <a:ext uri="{FF2B5EF4-FFF2-40B4-BE49-F238E27FC236}">
                <a16:creationId xmlns:a16="http://schemas.microsoft.com/office/drawing/2014/main" id="{92C99157-D8F6-520B-60AE-E943DF6352D5}"/>
              </a:ext>
            </a:extLst>
          </p:cNvPr>
          <p:cNvSpPr>
            <a:spLocks noGrp="1"/>
          </p:cNvSpPr>
          <p:nvPr>
            <p:ph idx="1"/>
          </p:nvPr>
        </p:nvSpPr>
        <p:spPr/>
        <p:txBody>
          <a:bodyPr>
            <a:normAutofit lnSpcReduction="10000"/>
          </a:bodyPr>
          <a:lstStyle/>
          <a:p>
            <a:r>
              <a:rPr lang="en-US" dirty="0"/>
              <a:t>Start with “repeated measurements”?</a:t>
            </a:r>
          </a:p>
          <a:p>
            <a:pPr lvl="1"/>
            <a:r>
              <a:rPr lang="en-US" dirty="0"/>
              <a:t>Independent and identically distributed</a:t>
            </a:r>
          </a:p>
          <a:p>
            <a:pPr lvl="1"/>
            <a:r>
              <a:rPr lang="en-US" dirty="0"/>
              <a:t>Ask students to speculate about the behavior of the data if the precision of measurement were perfect, so that there were ‘‘no mistakes, no errors.’’</a:t>
            </a:r>
          </a:p>
          <a:p>
            <a:r>
              <a:rPr lang="en-US" dirty="0"/>
              <a:t>Compare model to raw data</a:t>
            </a:r>
          </a:p>
          <a:p>
            <a:pPr lvl="1"/>
            <a:r>
              <a:rPr lang="en-US" dirty="0"/>
              <a:t>Visually, Proportion in particular region</a:t>
            </a:r>
          </a:p>
          <a:p>
            <a:pPr lvl="1"/>
            <a:r>
              <a:rPr lang="en-US" dirty="0"/>
              <a:t>Does the data behave like you expect? </a:t>
            </a:r>
          </a:p>
          <a:p>
            <a:pPr lvl="1"/>
            <a:r>
              <a:rPr lang="en-US" dirty="0"/>
              <a:t>Does the model? (predictive model checking)</a:t>
            </a:r>
          </a:p>
          <a:p>
            <a:endParaRPr lang="en-US" dirty="0"/>
          </a:p>
          <a:p>
            <a:endParaRPr lang="en-US" dirty="0"/>
          </a:p>
        </p:txBody>
      </p:sp>
      <p:sp>
        <p:nvSpPr>
          <p:cNvPr id="4" name="Footer Placeholder 3">
            <a:extLst>
              <a:ext uri="{FF2B5EF4-FFF2-40B4-BE49-F238E27FC236}">
                <a16:creationId xmlns:a16="http://schemas.microsoft.com/office/drawing/2014/main" id="{07532B1C-87BB-8478-1288-DCB2DBB208B2}"/>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913F5158-02BE-7676-FDDE-42542AB9A1E8}"/>
              </a:ext>
            </a:extLst>
          </p:cNvPr>
          <p:cNvSpPr>
            <a:spLocks noGrp="1"/>
          </p:cNvSpPr>
          <p:nvPr>
            <p:ph type="sldNum" sz="quarter" idx="12"/>
          </p:nvPr>
        </p:nvSpPr>
        <p:spPr/>
        <p:txBody>
          <a:bodyPr/>
          <a:lstStyle/>
          <a:p>
            <a:pPr>
              <a:defRPr/>
            </a:pPr>
            <a:fld id="{9646F492-ABCC-416B-B742-C3A9F81D232D}" type="slidenum">
              <a:rPr lang="en-US" altLang="en-US" smtClean="0"/>
              <a:pPr>
                <a:defRPr/>
              </a:pPr>
              <a:t>67</a:t>
            </a:fld>
            <a:endParaRPr lang="en-US" altLang="en-US"/>
          </a:p>
        </p:txBody>
      </p:sp>
      <p:pic>
        <p:nvPicPr>
          <p:cNvPr id="7" name="Picture 6">
            <a:extLst>
              <a:ext uri="{FF2B5EF4-FFF2-40B4-BE49-F238E27FC236}">
                <a16:creationId xmlns:a16="http://schemas.microsoft.com/office/drawing/2014/main" id="{FAA5557E-0284-0957-F53C-D67A029C5A1C}"/>
              </a:ext>
            </a:extLst>
          </p:cNvPr>
          <p:cNvPicPr>
            <a:picLocks noChangeAspect="1"/>
          </p:cNvPicPr>
          <p:nvPr/>
        </p:nvPicPr>
        <p:blipFill>
          <a:blip r:embed="rId2"/>
          <a:stretch>
            <a:fillRect/>
          </a:stretch>
        </p:blipFill>
        <p:spPr>
          <a:xfrm>
            <a:off x="7420996" y="1143000"/>
            <a:ext cx="1228734" cy="1352560"/>
          </a:xfrm>
          <a:prstGeom prst="rect">
            <a:avLst/>
          </a:prstGeom>
        </p:spPr>
      </p:pic>
    </p:spTree>
    <p:extLst>
      <p:ext uri="{BB962C8B-B14F-4D97-AF65-F5344CB8AC3E}">
        <p14:creationId xmlns:p14="http://schemas.microsoft.com/office/powerpoint/2010/main" val="1435980724"/>
      </p:ext>
    </p:extLst>
  </p:cSld>
  <p:clrMapOvr>
    <a:masterClrMapping/>
  </p:clrMapOvr>
  <mc:AlternateContent xmlns:mc="http://schemas.openxmlformats.org/markup-compatibility/2006" xmlns:p14="http://schemas.microsoft.com/office/powerpoint/2010/main">
    <mc:Choice Requires="p14">
      <p:transition spd="slow" p14:dur="2000" advTm="49587"/>
    </mc:Choice>
    <mc:Fallback xmlns="">
      <p:transition spd="slow" advTm="495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B0A6-9844-668B-DF21-6A16D944D7AD}"/>
              </a:ext>
            </a:extLst>
          </p:cNvPr>
          <p:cNvSpPr>
            <a:spLocks noGrp="1"/>
          </p:cNvSpPr>
          <p:nvPr>
            <p:ph type="title"/>
          </p:nvPr>
        </p:nvSpPr>
        <p:spPr/>
        <p:txBody>
          <a:bodyPr/>
          <a:lstStyle/>
          <a:p>
            <a:r>
              <a:rPr lang="en-US" dirty="0"/>
              <a:t>Some Key Takeaways</a:t>
            </a:r>
          </a:p>
        </p:txBody>
      </p:sp>
      <p:sp>
        <p:nvSpPr>
          <p:cNvPr id="8" name="Speech Bubble: Rectangle with Corners Rounded 7">
            <a:extLst>
              <a:ext uri="{FF2B5EF4-FFF2-40B4-BE49-F238E27FC236}">
                <a16:creationId xmlns:a16="http://schemas.microsoft.com/office/drawing/2014/main" id="{14787F49-C90A-B1D7-34B3-B6F5E59F5DD6}"/>
              </a:ext>
            </a:extLst>
          </p:cNvPr>
          <p:cNvSpPr/>
          <p:nvPr/>
        </p:nvSpPr>
        <p:spPr>
          <a:xfrm>
            <a:off x="685800" y="2667000"/>
            <a:ext cx="8077200" cy="1615518"/>
          </a:xfrm>
          <a:prstGeom prst="wedgeRoundRectCallou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7E56D6F-9A38-67B3-B883-E4744BDCD49E}"/>
              </a:ext>
            </a:extLst>
          </p:cNvPr>
          <p:cNvSpPr>
            <a:spLocks noGrp="1"/>
          </p:cNvSpPr>
          <p:nvPr>
            <p:ph idx="1"/>
          </p:nvPr>
        </p:nvSpPr>
        <p:spPr/>
        <p:txBody>
          <a:bodyPr/>
          <a:lstStyle/>
          <a:p>
            <a:r>
              <a:rPr lang="en-US" dirty="0"/>
              <a:t>Consider a formal definition, initial engagement with the principle of models</a:t>
            </a:r>
          </a:p>
          <a:p>
            <a:pPr marL="344487" lvl="1" indent="0">
              <a:buNone/>
            </a:pPr>
            <a:r>
              <a:rPr lang="en-US" dirty="0"/>
              <a:t>“Perhaps an introduction to statistical modeling that does </a:t>
            </a:r>
            <a:r>
              <a:rPr lang="en-US" i="1" dirty="0"/>
              <a:t>not</a:t>
            </a:r>
            <a:r>
              <a:rPr lang="en-US" dirty="0"/>
              <a:t> embed the topic in statistical inference would help set foundations that could better facilitate important ideas of probabilistic modeling later on.”</a:t>
            </a:r>
          </a:p>
          <a:p>
            <a:endParaRPr lang="en-US" dirty="0"/>
          </a:p>
        </p:txBody>
      </p:sp>
      <p:sp>
        <p:nvSpPr>
          <p:cNvPr id="4" name="Footer Placeholder 3">
            <a:extLst>
              <a:ext uri="{FF2B5EF4-FFF2-40B4-BE49-F238E27FC236}">
                <a16:creationId xmlns:a16="http://schemas.microsoft.com/office/drawing/2014/main" id="{44028DC5-F3F0-42AB-402C-8CDE3ED2B6CF}"/>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FC320E5E-BC51-343D-9E1D-94513AC8B289}"/>
              </a:ext>
            </a:extLst>
          </p:cNvPr>
          <p:cNvSpPr>
            <a:spLocks noGrp="1"/>
          </p:cNvSpPr>
          <p:nvPr>
            <p:ph type="sldNum" sz="quarter" idx="12"/>
          </p:nvPr>
        </p:nvSpPr>
        <p:spPr/>
        <p:txBody>
          <a:bodyPr/>
          <a:lstStyle/>
          <a:p>
            <a:pPr>
              <a:defRPr/>
            </a:pPr>
            <a:fld id="{9646F492-ABCC-416B-B742-C3A9F81D232D}" type="slidenum">
              <a:rPr lang="en-US" altLang="en-US" smtClean="0"/>
              <a:pPr>
                <a:defRPr/>
              </a:pPr>
              <a:t>68</a:t>
            </a:fld>
            <a:endParaRPr lang="en-US" altLang="en-US"/>
          </a:p>
        </p:txBody>
      </p:sp>
      <p:pic>
        <p:nvPicPr>
          <p:cNvPr id="6" name="Picture 5" descr="A person standing next to a person&#10;&#10;AI-generated content may be incorrect.">
            <a:extLst>
              <a:ext uri="{FF2B5EF4-FFF2-40B4-BE49-F238E27FC236}">
                <a16:creationId xmlns:a16="http://schemas.microsoft.com/office/drawing/2014/main" id="{A9910144-03D3-B947-C17E-B555A580AE8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4465080"/>
            <a:ext cx="2255842" cy="1753844"/>
          </a:xfrm>
          <a:prstGeom prst="rect">
            <a:avLst/>
          </a:prstGeom>
          <a:noFill/>
        </p:spPr>
      </p:pic>
      <p:sp>
        <p:nvSpPr>
          <p:cNvPr id="7" name="TextBox 6">
            <a:extLst>
              <a:ext uri="{FF2B5EF4-FFF2-40B4-BE49-F238E27FC236}">
                <a16:creationId xmlns:a16="http://schemas.microsoft.com/office/drawing/2014/main" id="{93B549AB-AF13-9395-A827-D2F21FAD5659}"/>
              </a:ext>
            </a:extLst>
          </p:cNvPr>
          <p:cNvSpPr txBox="1"/>
          <p:nvPr/>
        </p:nvSpPr>
        <p:spPr>
          <a:xfrm>
            <a:off x="1096958" y="4800600"/>
            <a:ext cx="4267200" cy="1200329"/>
          </a:xfrm>
          <a:prstGeom prst="rect">
            <a:avLst/>
          </a:prstGeom>
          <a:noFill/>
        </p:spPr>
        <p:txBody>
          <a:bodyPr wrap="square" rtlCol="0">
            <a:spAutoFit/>
          </a:bodyPr>
          <a:lstStyle/>
          <a:p>
            <a:r>
              <a:rPr lang="en-US" dirty="0">
                <a:hlinkClick r:id="rId4"/>
              </a:rPr>
              <a:t>STUB</a:t>
            </a:r>
            <a:r>
              <a:rPr lang="en-US" dirty="0"/>
              <a:t> participant Natalia </a:t>
            </a:r>
            <a:r>
              <a:rPr lang="en-US" dirty="0" err="1"/>
              <a:t>Toporikova</a:t>
            </a:r>
            <a:r>
              <a:rPr lang="en-US" dirty="0"/>
              <a:t>, Biology, Washington &amp; Lee University</a:t>
            </a:r>
          </a:p>
        </p:txBody>
      </p:sp>
      <p:sp>
        <p:nvSpPr>
          <p:cNvPr id="9" name="TextBox 8">
            <a:extLst>
              <a:ext uri="{FF2B5EF4-FFF2-40B4-BE49-F238E27FC236}">
                <a16:creationId xmlns:a16="http://schemas.microsoft.com/office/drawing/2014/main" id="{0DC3B0A6-A3EE-037F-4A4E-1794DC84FBD5}"/>
              </a:ext>
            </a:extLst>
          </p:cNvPr>
          <p:cNvSpPr txBox="1"/>
          <p:nvPr/>
        </p:nvSpPr>
        <p:spPr>
          <a:xfrm>
            <a:off x="3124200" y="4419600"/>
            <a:ext cx="3048000" cy="461665"/>
          </a:xfrm>
          <a:prstGeom prst="rect">
            <a:avLst/>
          </a:prstGeom>
          <a:noFill/>
        </p:spPr>
        <p:txBody>
          <a:bodyPr wrap="square" rtlCol="0">
            <a:spAutoFit/>
          </a:bodyPr>
          <a:lstStyle/>
          <a:p>
            <a:r>
              <a:rPr lang="en-US" dirty="0"/>
              <a:t>(Zieffler et al., 2021)</a:t>
            </a:r>
          </a:p>
        </p:txBody>
      </p:sp>
    </p:spTree>
    <p:custDataLst>
      <p:tags r:id="rId1"/>
    </p:custDataLst>
    <p:extLst>
      <p:ext uri="{BB962C8B-B14F-4D97-AF65-F5344CB8AC3E}">
        <p14:creationId xmlns:p14="http://schemas.microsoft.com/office/powerpoint/2010/main" val="971184420"/>
      </p:ext>
    </p:extLst>
  </p:cSld>
  <p:clrMapOvr>
    <a:masterClrMapping/>
  </p:clrMapOvr>
  <mc:AlternateContent xmlns:mc="http://schemas.openxmlformats.org/markup-compatibility/2006" xmlns:p14="http://schemas.microsoft.com/office/powerpoint/2010/main">
    <mc:Choice Requires="p14">
      <p:transition spd="slow" p14:dur="2000" advTm="44592"/>
    </mc:Choice>
    <mc:Fallback xmlns="">
      <p:transition spd="slow" advTm="445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C3432C-F8FB-4CE5-C2AA-73F0F7A5E832}"/>
              </a:ext>
            </a:extLst>
          </p:cNvPr>
          <p:cNvSpPr>
            <a:spLocks noGrp="1"/>
          </p:cNvSpPr>
          <p:nvPr>
            <p:ph idx="1"/>
          </p:nvPr>
        </p:nvSpPr>
        <p:spPr/>
        <p:txBody>
          <a:bodyPr>
            <a:normAutofit/>
          </a:bodyPr>
          <a:lstStyle/>
          <a:p>
            <a:r>
              <a:rPr lang="en-US" dirty="0"/>
              <a:t>Engage students in the model building process</a:t>
            </a:r>
          </a:p>
          <a:p>
            <a:pPr lvl="1"/>
            <a:endParaRPr lang="en-US" dirty="0"/>
          </a:p>
          <a:p>
            <a:pPr lvl="1"/>
            <a:endParaRPr lang="en-US" dirty="0"/>
          </a:p>
          <a:p>
            <a:pPr lvl="1"/>
            <a:r>
              <a:rPr lang="en-US" dirty="0"/>
              <a:t>Choice of “inputs”</a:t>
            </a:r>
          </a:p>
          <a:p>
            <a:pPr lvl="1"/>
            <a:r>
              <a:rPr lang="en-US" dirty="0"/>
              <a:t>Outline/Describing the process</a:t>
            </a:r>
          </a:p>
          <a:p>
            <a:pPr lvl="1"/>
            <a:r>
              <a:rPr lang="en-US" dirty="0"/>
              <a:t>Limitations of simple models</a:t>
            </a:r>
          </a:p>
          <a:p>
            <a:r>
              <a:rPr lang="en-US" dirty="0"/>
              <a:t>Try to leverage students’ natural language</a:t>
            </a:r>
          </a:p>
          <a:p>
            <a:pPr lvl="1"/>
            <a:r>
              <a:rPr lang="en-US" dirty="0"/>
              <a:t>Fake, Synthetic, Simulated, Fluke</a:t>
            </a:r>
          </a:p>
          <a:p>
            <a:endParaRPr lang="en-US" dirty="0"/>
          </a:p>
        </p:txBody>
      </p:sp>
      <p:sp>
        <p:nvSpPr>
          <p:cNvPr id="2" name="Title 1">
            <a:extLst>
              <a:ext uri="{FF2B5EF4-FFF2-40B4-BE49-F238E27FC236}">
                <a16:creationId xmlns:a16="http://schemas.microsoft.com/office/drawing/2014/main" id="{28A40FA5-5E3F-678D-6F62-4122872581D6}"/>
              </a:ext>
            </a:extLst>
          </p:cNvPr>
          <p:cNvSpPr>
            <a:spLocks noGrp="1"/>
          </p:cNvSpPr>
          <p:nvPr>
            <p:ph type="title"/>
          </p:nvPr>
        </p:nvSpPr>
        <p:spPr/>
        <p:txBody>
          <a:bodyPr/>
          <a:lstStyle/>
          <a:p>
            <a:r>
              <a:rPr lang="en-US" dirty="0"/>
              <a:t>Some Key Takeaways</a:t>
            </a:r>
          </a:p>
        </p:txBody>
      </p:sp>
      <p:sp>
        <p:nvSpPr>
          <p:cNvPr id="4" name="Footer Placeholder 3">
            <a:extLst>
              <a:ext uri="{FF2B5EF4-FFF2-40B4-BE49-F238E27FC236}">
                <a16:creationId xmlns:a16="http://schemas.microsoft.com/office/drawing/2014/main" id="{754F6098-CD6D-9A2B-37C6-66E0BADC1481}"/>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4DB0637C-45E0-802C-D42D-BB36B9935FB7}"/>
              </a:ext>
            </a:extLst>
          </p:cNvPr>
          <p:cNvSpPr>
            <a:spLocks noGrp="1"/>
          </p:cNvSpPr>
          <p:nvPr>
            <p:ph type="sldNum" sz="quarter" idx="12"/>
          </p:nvPr>
        </p:nvSpPr>
        <p:spPr/>
        <p:txBody>
          <a:bodyPr/>
          <a:lstStyle/>
          <a:p>
            <a:pPr>
              <a:defRPr/>
            </a:pPr>
            <a:fld id="{9646F492-ABCC-416B-B742-C3A9F81D232D}" type="slidenum">
              <a:rPr lang="en-US" altLang="en-US" smtClean="0"/>
              <a:pPr>
                <a:defRPr/>
              </a:pPr>
              <a:t>69</a:t>
            </a:fld>
            <a:endParaRPr lang="en-US" altLang="en-US"/>
          </a:p>
        </p:txBody>
      </p:sp>
      <p:sp>
        <p:nvSpPr>
          <p:cNvPr id="6" name="Speech Bubble: Rectangle with Corners Rounded 5">
            <a:extLst>
              <a:ext uri="{FF2B5EF4-FFF2-40B4-BE49-F238E27FC236}">
                <a16:creationId xmlns:a16="http://schemas.microsoft.com/office/drawing/2014/main" id="{6D39D4BC-B366-93EF-944A-1899405A9B85}"/>
              </a:ext>
            </a:extLst>
          </p:cNvPr>
          <p:cNvSpPr/>
          <p:nvPr/>
        </p:nvSpPr>
        <p:spPr>
          <a:xfrm>
            <a:off x="1066800" y="2514600"/>
            <a:ext cx="6553200" cy="990600"/>
          </a:xfrm>
          <a:prstGeom prst="wedgeRoundRectCallout">
            <a:avLst>
              <a:gd name="adj1" fmla="val 56351"/>
              <a:gd name="adj2" fmla="val 35057"/>
              <a:gd name="adj3" fmla="val 16667"/>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C04EB0-A660-79CE-A49C-3DFE35FAFD16}"/>
              </a:ext>
            </a:extLst>
          </p:cNvPr>
          <p:cNvSpPr txBox="1"/>
          <p:nvPr/>
        </p:nvSpPr>
        <p:spPr>
          <a:xfrm>
            <a:off x="1295400" y="2514600"/>
            <a:ext cx="6858000" cy="1200329"/>
          </a:xfrm>
          <a:prstGeom prst="rect">
            <a:avLst/>
          </a:prstGeom>
          <a:noFill/>
        </p:spPr>
        <p:txBody>
          <a:bodyPr wrap="square" rtlCol="0">
            <a:spAutoFit/>
          </a:bodyPr>
          <a:lstStyle/>
          <a:p>
            <a:r>
              <a:rPr lang="en-US" dirty="0"/>
              <a:t>“</a:t>
            </a:r>
            <a:r>
              <a:rPr lang="en-US" dirty="0">
                <a:solidFill>
                  <a:srgbClr val="0070C0"/>
                </a:solidFill>
              </a:rPr>
              <a:t>Agency</a:t>
            </a:r>
            <a:r>
              <a:rPr lang="en-US" dirty="0"/>
              <a:t> mediates students’ apprehension of variability by making the process transparent”</a:t>
            </a:r>
          </a:p>
          <a:p>
            <a:endParaRPr lang="en-US" dirty="0"/>
          </a:p>
        </p:txBody>
      </p:sp>
      <p:sp>
        <p:nvSpPr>
          <p:cNvPr id="8" name="TextBox 7">
            <a:extLst>
              <a:ext uri="{FF2B5EF4-FFF2-40B4-BE49-F238E27FC236}">
                <a16:creationId xmlns:a16="http://schemas.microsoft.com/office/drawing/2014/main" id="{942475A7-A773-F8C1-BBC4-7B57C322A402}"/>
              </a:ext>
            </a:extLst>
          </p:cNvPr>
          <p:cNvSpPr txBox="1"/>
          <p:nvPr/>
        </p:nvSpPr>
        <p:spPr>
          <a:xfrm>
            <a:off x="7467600" y="3283803"/>
            <a:ext cx="1524000" cy="830997"/>
          </a:xfrm>
          <a:prstGeom prst="rect">
            <a:avLst/>
          </a:prstGeom>
          <a:noFill/>
        </p:spPr>
        <p:txBody>
          <a:bodyPr wrap="square" rtlCol="0">
            <a:spAutoFit/>
          </a:bodyPr>
          <a:lstStyle/>
          <a:p>
            <a:r>
              <a:rPr lang="en-US" dirty="0"/>
              <a:t>(Lehrer et al., 2007)</a:t>
            </a:r>
          </a:p>
        </p:txBody>
      </p:sp>
    </p:spTree>
    <p:extLst>
      <p:ext uri="{BB962C8B-B14F-4D97-AF65-F5344CB8AC3E}">
        <p14:creationId xmlns:p14="http://schemas.microsoft.com/office/powerpoint/2010/main" val="2756633719"/>
      </p:ext>
    </p:extLst>
  </p:cSld>
  <p:clrMapOvr>
    <a:masterClrMapping/>
  </p:clrMapOvr>
  <mc:AlternateContent xmlns:mc="http://schemas.openxmlformats.org/markup-compatibility/2006" xmlns:p14="http://schemas.microsoft.com/office/powerpoint/2010/main">
    <mc:Choice Requires="p14">
      <p:transition spd="slow" p14:dur="2000" advTm="43741"/>
    </mc:Choice>
    <mc:Fallback xmlns="">
      <p:transition spd="slow" advTm="437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542E9-C6E7-A4F8-3DDF-40F170EF54B2}"/>
              </a:ext>
            </a:extLst>
          </p:cNvPr>
          <p:cNvSpPr>
            <a:spLocks noGrp="1"/>
          </p:cNvSpPr>
          <p:nvPr>
            <p:ph type="title"/>
          </p:nvPr>
        </p:nvSpPr>
        <p:spPr/>
        <p:txBody>
          <a:bodyPr/>
          <a:lstStyle/>
          <a:p>
            <a:r>
              <a:rPr lang="en-US" i="1" dirty="0"/>
              <a:t>Introduction to Statistical Investigations </a:t>
            </a:r>
            <a:r>
              <a:rPr lang="en-US" dirty="0"/>
              <a:t>(Wiley, zyBooks)</a:t>
            </a:r>
            <a:endParaRPr lang="en-US" i="1" dirty="0"/>
          </a:p>
        </p:txBody>
      </p:sp>
      <p:sp>
        <p:nvSpPr>
          <p:cNvPr id="3" name="Content Placeholder 2">
            <a:extLst>
              <a:ext uri="{FF2B5EF4-FFF2-40B4-BE49-F238E27FC236}">
                <a16:creationId xmlns:a16="http://schemas.microsoft.com/office/drawing/2014/main" id="{B9C333D1-9B6E-EAE2-8141-D611081923E4}"/>
              </a:ext>
            </a:extLst>
          </p:cNvPr>
          <p:cNvSpPr>
            <a:spLocks noGrp="1"/>
          </p:cNvSpPr>
          <p:nvPr>
            <p:ph idx="1"/>
          </p:nvPr>
        </p:nvSpPr>
        <p:spPr>
          <a:xfrm>
            <a:off x="457200" y="1828800"/>
            <a:ext cx="8229600" cy="4530725"/>
          </a:xfrm>
        </p:spPr>
        <p:txBody>
          <a:bodyPr/>
          <a:lstStyle/>
          <a:p>
            <a:r>
              <a:rPr lang="en-US" dirty="0"/>
              <a:t>Simulation-based inference</a:t>
            </a:r>
          </a:p>
          <a:p>
            <a:pPr lvl="1"/>
            <a:r>
              <a:rPr lang="en-US" dirty="0"/>
              <a:t>Don’t start with probability, but with genuine research questions (e.g., can dogs detect Covid?)</a:t>
            </a:r>
          </a:p>
          <a:p>
            <a:pPr lvl="1"/>
            <a:r>
              <a:rPr lang="en-US" dirty="0"/>
              <a:t>3S Method: Statistic, Simulation, Strength of evidence</a:t>
            </a:r>
          </a:p>
          <a:p>
            <a:r>
              <a:rPr lang="en-US" dirty="0"/>
              <a:t>Spiral curriculum</a:t>
            </a:r>
          </a:p>
          <a:p>
            <a:pPr lvl="1"/>
            <a:r>
              <a:rPr lang="en-US" dirty="0"/>
              <a:t>Aiming to anticipate student questions</a:t>
            </a:r>
          </a:p>
          <a:p>
            <a:pPr lvl="1"/>
            <a:r>
              <a:rPr lang="en-US" dirty="0"/>
              <a:t>Introduces topics as needed</a:t>
            </a:r>
          </a:p>
          <a:p>
            <a:pPr lvl="3"/>
            <a:endParaRPr lang="en-US" dirty="0"/>
          </a:p>
        </p:txBody>
      </p:sp>
      <p:pic>
        <p:nvPicPr>
          <p:cNvPr id="1026" name="Picture 2" descr="Life Spiral Exercise | Taking Charge of ...">
            <a:extLst>
              <a:ext uri="{FF2B5EF4-FFF2-40B4-BE49-F238E27FC236}">
                <a16:creationId xmlns:a16="http://schemas.microsoft.com/office/drawing/2014/main" id="{1D8B570C-9E6E-B81D-305A-A64D035D5D62}"/>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629138" y="4413400"/>
            <a:ext cx="1826960" cy="144996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85EF9698-4B3C-B956-AAFD-2BAB1300820C}"/>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935E40E1-A64A-8F76-DDF8-7BEBB0B9734B}"/>
              </a:ext>
            </a:extLst>
          </p:cNvPr>
          <p:cNvSpPr>
            <a:spLocks noGrp="1"/>
          </p:cNvSpPr>
          <p:nvPr>
            <p:ph type="sldNum" sz="quarter" idx="12"/>
          </p:nvPr>
        </p:nvSpPr>
        <p:spPr/>
        <p:txBody>
          <a:bodyPr/>
          <a:lstStyle/>
          <a:p>
            <a:pPr>
              <a:defRPr/>
            </a:pPr>
            <a:fld id="{9646F492-ABCC-416B-B742-C3A9F81D232D}" type="slidenum">
              <a:rPr lang="en-US" altLang="en-US" smtClean="0"/>
              <a:pPr>
                <a:defRPr/>
              </a:pPr>
              <a:t>7</a:t>
            </a:fld>
            <a:endParaRPr lang="en-US" altLang="en-US"/>
          </a:p>
        </p:txBody>
      </p:sp>
      <p:sp>
        <p:nvSpPr>
          <p:cNvPr id="6" name="TextBox 5">
            <a:extLst>
              <a:ext uri="{FF2B5EF4-FFF2-40B4-BE49-F238E27FC236}">
                <a16:creationId xmlns:a16="http://schemas.microsoft.com/office/drawing/2014/main" id="{8312FF5A-7D12-3623-4A91-82C000117BBF}"/>
              </a:ext>
            </a:extLst>
          </p:cNvPr>
          <p:cNvSpPr txBox="1"/>
          <p:nvPr/>
        </p:nvSpPr>
        <p:spPr>
          <a:xfrm>
            <a:off x="7695938" y="5605046"/>
            <a:ext cx="1040670" cy="338554"/>
          </a:xfrm>
          <a:prstGeom prst="rect">
            <a:avLst/>
          </a:prstGeom>
          <a:noFill/>
        </p:spPr>
        <p:txBody>
          <a:bodyPr wrap="none" rtlCol="0">
            <a:spAutoFit/>
          </a:bodyPr>
          <a:lstStyle/>
          <a:p>
            <a:r>
              <a:rPr lang="en-US" sz="1600" dirty="0">
                <a:solidFill>
                  <a:schemeClr val="accent6"/>
                </a:solidFill>
              </a:rPr>
              <a:t>One prop</a:t>
            </a:r>
          </a:p>
        </p:txBody>
      </p:sp>
      <p:sp>
        <p:nvSpPr>
          <p:cNvPr id="7" name="TextBox 6">
            <a:extLst>
              <a:ext uri="{FF2B5EF4-FFF2-40B4-BE49-F238E27FC236}">
                <a16:creationId xmlns:a16="http://schemas.microsoft.com/office/drawing/2014/main" id="{8875E1F7-6285-62FF-8437-A2EA2028951B}"/>
              </a:ext>
            </a:extLst>
          </p:cNvPr>
          <p:cNvSpPr txBox="1"/>
          <p:nvPr/>
        </p:nvSpPr>
        <p:spPr>
          <a:xfrm>
            <a:off x="7848338" y="5300246"/>
            <a:ext cx="1143262" cy="338554"/>
          </a:xfrm>
          <a:prstGeom prst="rect">
            <a:avLst/>
          </a:prstGeom>
          <a:noFill/>
        </p:spPr>
        <p:txBody>
          <a:bodyPr wrap="none" rtlCol="0">
            <a:spAutoFit/>
          </a:bodyPr>
          <a:lstStyle/>
          <a:p>
            <a:r>
              <a:rPr lang="en-US" sz="1600" dirty="0">
                <a:solidFill>
                  <a:schemeClr val="accent6"/>
                </a:solidFill>
              </a:rPr>
              <a:t>One mean</a:t>
            </a:r>
          </a:p>
        </p:txBody>
      </p:sp>
      <p:sp>
        <p:nvSpPr>
          <p:cNvPr id="8" name="TextBox 7">
            <a:extLst>
              <a:ext uri="{FF2B5EF4-FFF2-40B4-BE49-F238E27FC236}">
                <a16:creationId xmlns:a16="http://schemas.microsoft.com/office/drawing/2014/main" id="{F591CF4B-D1BD-FEF5-3BF2-EA6F0CE4C069}"/>
              </a:ext>
            </a:extLst>
          </p:cNvPr>
          <p:cNvSpPr txBox="1"/>
          <p:nvPr/>
        </p:nvSpPr>
        <p:spPr>
          <a:xfrm>
            <a:off x="7963883" y="4419600"/>
            <a:ext cx="1027717" cy="584775"/>
          </a:xfrm>
          <a:prstGeom prst="rect">
            <a:avLst/>
          </a:prstGeom>
          <a:noFill/>
        </p:spPr>
        <p:txBody>
          <a:bodyPr wrap="square" rtlCol="0">
            <a:spAutoFit/>
          </a:bodyPr>
          <a:lstStyle/>
          <a:p>
            <a:r>
              <a:rPr lang="en-US" sz="1600" dirty="0">
                <a:solidFill>
                  <a:schemeClr val="accent6"/>
                </a:solidFill>
              </a:rPr>
              <a:t>Two variables</a:t>
            </a:r>
          </a:p>
        </p:txBody>
      </p:sp>
      <p:sp>
        <p:nvSpPr>
          <p:cNvPr id="9" name="TextBox 8">
            <a:extLst>
              <a:ext uri="{FF2B5EF4-FFF2-40B4-BE49-F238E27FC236}">
                <a16:creationId xmlns:a16="http://schemas.microsoft.com/office/drawing/2014/main" id="{AED4E225-F82F-9CA4-1D55-E0899FE4F91F}"/>
              </a:ext>
            </a:extLst>
          </p:cNvPr>
          <p:cNvSpPr txBox="1"/>
          <p:nvPr/>
        </p:nvSpPr>
        <p:spPr>
          <a:xfrm>
            <a:off x="7848600" y="5029200"/>
            <a:ext cx="1244123" cy="338554"/>
          </a:xfrm>
          <a:prstGeom prst="rect">
            <a:avLst/>
          </a:prstGeom>
          <a:noFill/>
        </p:spPr>
        <p:txBody>
          <a:bodyPr wrap="none" rtlCol="0">
            <a:spAutoFit/>
          </a:bodyPr>
          <a:lstStyle/>
          <a:p>
            <a:r>
              <a:rPr lang="en-US" sz="1600" dirty="0">
                <a:solidFill>
                  <a:schemeClr val="accent6"/>
                </a:solidFill>
              </a:rPr>
              <a:t>Two groups</a:t>
            </a:r>
          </a:p>
        </p:txBody>
      </p:sp>
    </p:spTree>
    <p:extLst>
      <p:ext uri="{BB962C8B-B14F-4D97-AF65-F5344CB8AC3E}">
        <p14:creationId xmlns:p14="http://schemas.microsoft.com/office/powerpoint/2010/main" val="3702558099"/>
      </p:ext>
    </p:extLst>
  </p:cSld>
  <p:clrMapOvr>
    <a:masterClrMapping/>
  </p:clrMapOvr>
  <mc:AlternateContent xmlns:mc="http://schemas.openxmlformats.org/markup-compatibility/2006" xmlns:p14="http://schemas.microsoft.com/office/powerpoint/2010/main">
    <mc:Choice Requires="p14">
      <p:transition spd="slow" p14:dur="2000" advTm="44014"/>
    </mc:Choice>
    <mc:Fallback xmlns="">
      <p:transition spd="slow" advTm="44014"/>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EA3D6-1C11-728E-4999-54482682F046}"/>
              </a:ext>
            </a:extLst>
          </p:cNvPr>
          <p:cNvSpPr>
            <a:spLocks noGrp="1"/>
          </p:cNvSpPr>
          <p:nvPr>
            <p:ph type="title"/>
          </p:nvPr>
        </p:nvSpPr>
        <p:spPr/>
        <p:txBody>
          <a:bodyPr/>
          <a:lstStyle/>
          <a:p>
            <a:r>
              <a:rPr lang="en-US" dirty="0"/>
              <a:t>Some Key Takeaways</a:t>
            </a:r>
          </a:p>
        </p:txBody>
      </p:sp>
      <p:sp>
        <p:nvSpPr>
          <p:cNvPr id="3" name="Content Placeholder 2">
            <a:extLst>
              <a:ext uri="{FF2B5EF4-FFF2-40B4-BE49-F238E27FC236}">
                <a16:creationId xmlns:a16="http://schemas.microsoft.com/office/drawing/2014/main" id="{BA9327B0-96D1-36E4-A2B9-282FD28CD8C6}"/>
              </a:ext>
            </a:extLst>
          </p:cNvPr>
          <p:cNvSpPr>
            <a:spLocks noGrp="1"/>
          </p:cNvSpPr>
          <p:nvPr>
            <p:ph idx="1"/>
          </p:nvPr>
        </p:nvSpPr>
        <p:spPr/>
        <p:txBody>
          <a:bodyPr>
            <a:normAutofit/>
          </a:bodyPr>
          <a:lstStyle/>
          <a:p>
            <a:r>
              <a:rPr lang="en-US" dirty="0"/>
              <a:t>Meaningful context</a:t>
            </a:r>
          </a:p>
          <a:p>
            <a:pPr lvl="1"/>
            <a:r>
              <a:rPr lang="en-US" dirty="0"/>
              <a:t>Including why useful to model </a:t>
            </a:r>
          </a:p>
          <a:p>
            <a:r>
              <a:rPr lang="en-US" dirty="0"/>
              <a:t>‘Tasks that required students to collect and </a:t>
            </a:r>
            <a:r>
              <a:rPr lang="en-US" dirty="0">
                <a:solidFill>
                  <a:srgbClr val="0070C0"/>
                </a:solidFill>
              </a:rPr>
              <a:t>model their own data</a:t>
            </a:r>
            <a:r>
              <a:rPr lang="en-US" dirty="0"/>
              <a:t> increased their need and desire for finding their own solutions and extending their knowledge.’</a:t>
            </a:r>
          </a:p>
          <a:p>
            <a:endParaRPr lang="en-US" dirty="0"/>
          </a:p>
        </p:txBody>
      </p:sp>
      <p:sp>
        <p:nvSpPr>
          <p:cNvPr id="4" name="Footer Placeholder 3">
            <a:extLst>
              <a:ext uri="{FF2B5EF4-FFF2-40B4-BE49-F238E27FC236}">
                <a16:creationId xmlns:a16="http://schemas.microsoft.com/office/drawing/2014/main" id="{95E997F1-A05C-E95B-F4AB-2A96A1046FE8}"/>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70701EA2-A462-F4CF-ABB0-523FD542EA21}"/>
              </a:ext>
            </a:extLst>
          </p:cNvPr>
          <p:cNvSpPr>
            <a:spLocks noGrp="1"/>
          </p:cNvSpPr>
          <p:nvPr>
            <p:ph type="sldNum" sz="quarter" idx="12"/>
          </p:nvPr>
        </p:nvSpPr>
        <p:spPr/>
        <p:txBody>
          <a:bodyPr/>
          <a:lstStyle/>
          <a:p>
            <a:pPr>
              <a:defRPr/>
            </a:pPr>
            <a:fld id="{9646F492-ABCC-416B-B742-C3A9F81D232D}" type="slidenum">
              <a:rPr lang="en-US" altLang="en-US" smtClean="0"/>
              <a:pPr>
                <a:defRPr/>
              </a:pPr>
              <a:t>70</a:t>
            </a:fld>
            <a:endParaRPr lang="en-US" altLang="en-US"/>
          </a:p>
        </p:txBody>
      </p:sp>
    </p:spTree>
    <p:extLst>
      <p:ext uri="{BB962C8B-B14F-4D97-AF65-F5344CB8AC3E}">
        <p14:creationId xmlns:p14="http://schemas.microsoft.com/office/powerpoint/2010/main" val="575597321"/>
      </p:ext>
    </p:extLst>
  </p:cSld>
  <p:clrMapOvr>
    <a:masterClrMapping/>
  </p:clrMapOvr>
  <mc:AlternateContent xmlns:mc="http://schemas.openxmlformats.org/markup-compatibility/2006" xmlns:p14="http://schemas.microsoft.com/office/powerpoint/2010/main">
    <mc:Choice Requires="p14">
      <p:transition spd="slow" p14:dur="2000" advTm="23937"/>
    </mc:Choice>
    <mc:Fallback xmlns="">
      <p:transition spd="slow" advTm="23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ED49-D345-D0CE-4A04-7496DC86266A}"/>
              </a:ext>
            </a:extLst>
          </p:cNvPr>
          <p:cNvSpPr>
            <a:spLocks noGrp="1"/>
          </p:cNvSpPr>
          <p:nvPr>
            <p:ph type="title"/>
          </p:nvPr>
        </p:nvSpPr>
        <p:spPr/>
        <p:txBody>
          <a:bodyPr/>
          <a:lstStyle/>
          <a:p>
            <a:r>
              <a:rPr lang="en-US" dirty="0"/>
              <a:t>Some Key Takeaways</a:t>
            </a:r>
          </a:p>
        </p:txBody>
      </p:sp>
      <p:sp>
        <p:nvSpPr>
          <p:cNvPr id="3" name="Content Placeholder 2">
            <a:extLst>
              <a:ext uri="{FF2B5EF4-FFF2-40B4-BE49-F238E27FC236}">
                <a16:creationId xmlns:a16="http://schemas.microsoft.com/office/drawing/2014/main" id="{198498DF-C50F-975F-6E87-E472A6DC2F86}"/>
              </a:ext>
            </a:extLst>
          </p:cNvPr>
          <p:cNvSpPr>
            <a:spLocks noGrp="1"/>
          </p:cNvSpPr>
          <p:nvPr>
            <p:ph idx="1"/>
          </p:nvPr>
        </p:nvSpPr>
        <p:spPr/>
        <p:txBody>
          <a:bodyPr>
            <a:normAutofit/>
          </a:bodyPr>
          <a:lstStyle/>
          <a:p>
            <a:r>
              <a:rPr lang="en-US" dirty="0"/>
              <a:t>Include focus on evaluating models</a:t>
            </a:r>
          </a:p>
          <a:p>
            <a:pPr lvl="1"/>
            <a:r>
              <a:rPr lang="en-US" dirty="0"/>
              <a:t>Show more than one</a:t>
            </a:r>
          </a:p>
          <a:p>
            <a:pPr lvl="2"/>
            <a:r>
              <a:rPr lang="en-US" dirty="0"/>
              <a:t>Rejecting the null hypothesis…</a:t>
            </a:r>
          </a:p>
          <a:p>
            <a:pPr lvl="1"/>
            <a:r>
              <a:rPr lang="en-US" dirty="0"/>
              <a:t>Focus on (mean) sum of squared errors or standard deviation of residuals</a:t>
            </a:r>
          </a:p>
          <a:p>
            <a:pPr lvl="2"/>
            <a:r>
              <a:rPr lang="en-US" dirty="0"/>
              <a:t>Residual variation</a:t>
            </a:r>
          </a:p>
          <a:p>
            <a:pPr lvl="1"/>
            <a:r>
              <a:rPr lang="en-US" dirty="0"/>
              <a:t>Zieffler et al, 2021: Not always intuitive for teachers</a:t>
            </a:r>
          </a:p>
        </p:txBody>
      </p:sp>
      <p:sp>
        <p:nvSpPr>
          <p:cNvPr id="4" name="Footer Placeholder 3">
            <a:extLst>
              <a:ext uri="{FF2B5EF4-FFF2-40B4-BE49-F238E27FC236}">
                <a16:creationId xmlns:a16="http://schemas.microsoft.com/office/drawing/2014/main" id="{4DAECC36-A063-08F0-04D4-BC8B5F5A5DAB}"/>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2E61F67F-04CC-FED4-BB57-385A0965E414}"/>
              </a:ext>
            </a:extLst>
          </p:cNvPr>
          <p:cNvSpPr>
            <a:spLocks noGrp="1"/>
          </p:cNvSpPr>
          <p:nvPr>
            <p:ph type="sldNum" sz="quarter" idx="12"/>
          </p:nvPr>
        </p:nvSpPr>
        <p:spPr/>
        <p:txBody>
          <a:bodyPr/>
          <a:lstStyle/>
          <a:p>
            <a:pPr>
              <a:defRPr/>
            </a:pPr>
            <a:fld id="{9646F492-ABCC-416B-B742-C3A9F81D232D}" type="slidenum">
              <a:rPr lang="en-US" altLang="en-US" smtClean="0"/>
              <a:pPr>
                <a:defRPr/>
              </a:pPr>
              <a:t>71</a:t>
            </a:fld>
            <a:endParaRPr lang="en-US" altLang="en-US"/>
          </a:p>
        </p:txBody>
      </p:sp>
    </p:spTree>
    <p:extLst>
      <p:ext uri="{BB962C8B-B14F-4D97-AF65-F5344CB8AC3E}">
        <p14:creationId xmlns:p14="http://schemas.microsoft.com/office/powerpoint/2010/main" val="359603992"/>
      </p:ext>
    </p:extLst>
  </p:cSld>
  <p:clrMapOvr>
    <a:masterClrMapping/>
  </p:clrMapOvr>
  <mc:AlternateContent xmlns:mc="http://schemas.openxmlformats.org/markup-compatibility/2006" xmlns:p14="http://schemas.microsoft.com/office/powerpoint/2010/main">
    <mc:Choice Requires="p14">
      <p:transition spd="slow" p14:dur="2000" advTm="58973"/>
    </mc:Choice>
    <mc:Fallback xmlns="">
      <p:transition spd="slow" advTm="58973"/>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91E5-1A77-0D3D-B27F-37BAA044B9F6}"/>
              </a:ext>
            </a:extLst>
          </p:cNvPr>
          <p:cNvSpPr>
            <a:spLocks noGrp="1"/>
          </p:cNvSpPr>
          <p:nvPr>
            <p:ph type="title"/>
          </p:nvPr>
        </p:nvSpPr>
        <p:spPr/>
        <p:txBody>
          <a:bodyPr/>
          <a:lstStyle/>
          <a:p>
            <a:r>
              <a:rPr lang="en-US" dirty="0"/>
              <a:t>Teachers need…</a:t>
            </a:r>
          </a:p>
        </p:txBody>
      </p:sp>
      <p:sp>
        <p:nvSpPr>
          <p:cNvPr id="3" name="Content Placeholder 2">
            <a:extLst>
              <a:ext uri="{FF2B5EF4-FFF2-40B4-BE49-F238E27FC236}">
                <a16:creationId xmlns:a16="http://schemas.microsoft.com/office/drawing/2014/main" id="{DEEBC510-9FC2-5227-B68A-FA458BD099DD}"/>
              </a:ext>
            </a:extLst>
          </p:cNvPr>
          <p:cNvSpPr>
            <a:spLocks noGrp="1"/>
          </p:cNvSpPr>
          <p:nvPr>
            <p:ph idx="1"/>
          </p:nvPr>
        </p:nvSpPr>
        <p:spPr/>
        <p:txBody>
          <a:bodyPr>
            <a:normAutofit fontScale="85000" lnSpcReduction="10000"/>
          </a:bodyPr>
          <a:lstStyle/>
          <a:p>
            <a:r>
              <a:rPr lang="en-US" dirty="0"/>
              <a:t>More focus on transition from deterministic model to stochastic model</a:t>
            </a:r>
          </a:p>
          <a:p>
            <a:r>
              <a:rPr lang="en-US" dirty="0"/>
              <a:t>Incorporate specific instructions to compare models</a:t>
            </a:r>
          </a:p>
          <a:p>
            <a:r>
              <a:rPr lang="en-US" dirty="0"/>
              <a:t>More experience</a:t>
            </a:r>
          </a:p>
          <a:p>
            <a:pPr lvl="1"/>
            <a:r>
              <a:rPr lang="en-US" dirty="0"/>
              <a:t>“… teachers need to be exposed to a range of modelling activities that provide </a:t>
            </a:r>
            <a:r>
              <a:rPr lang="en-US" dirty="0">
                <a:solidFill>
                  <a:srgbClr val="0070C0"/>
                </a:solidFill>
              </a:rPr>
              <a:t>multiple opportunities for </a:t>
            </a:r>
            <a:r>
              <a:rPr lang="en-US" dirty="0"/>
              <a:t>explanations and justifications of the </a:t>
            </a:r>
            <a:r>
              <a:rPr lang="en-US" dirty="0">
                <a:solidFill>
                  <a:srgbClr val="0070C0"/>
                </a:solidFill>
              </a:rPr>
              <a:t>modelling decisions </a:t>
            </a:r>
            <a:r>
              <a:rPr lang="en-US" dirty="0"/>
              <a:t>that were made.” (</a:t>
            </a:r>
            <a:r>
              <a:rPr lang="en-US" i="1" dirty="0"/>
              <a:t>not just regression</a:t>
            </a:r>
            <a:r>
              <a:rPr lang="en-US" dirty="0"/>
              <a:t>) (Doerr, 2007)</a:t>
            </a:r>
          </a:p>
          <a:p>
            <a:pPr lvl="1"/>
            <a:r>
              <a:rPr lang="en-US" dirty="0">
                <a:hlinkClick r:id="rId2"/>
              </a:rPr>
              <a:t>SET Report</a:t>
            </a:r>
            <a:r>
              <a:rPr lang="en-US" dirty="0"/>
              <a:t>: Recommendation 4. All courses and professional development experiences for statistics teachers should allow them to develop the </a:t>
            </a:r>
            <a:r>
              <a:rPr lang="en-US" dirty="0">
                <a:solidFill>
                  <a:srgbClr val="0070C0"/>
                </a:solidFill>
              </a:rPr>
              <a:t>habits of mind </a:t>
            </a:r>
            <a:r>
              <a:rPr lang="en-US" dirty="0"/>
              <a:t>of a statistical thinker and problem-solver, such as reasoning, explaining, </a:t>
            </a:r>
            <a:r>
              <a:rPr lang="en-US" dirty="0">
                <a:solidFill>
                  <a:srgbClr val="0070C0"/>
                </a:solidFill>
              </a:rPr>
              <a:t>modeling</a:t>
            </a:r>
            <a:r>
              <a:rPr lang="en-US" dirty="0"/>
              <a:t>, seeing structure, and generalizing</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4A15A189-A972-2F5F-39E2-B9905FD6D2DD}"/>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B39E87F9-115D-6024-4715-1D8469E4827F}"/>
              </a:ext>
            </a:extLst>
          </p:cNvPr>
          <p:cNvSpPr>
            <a:spLocks noGrp="1"/>
          </p:cNvSpPr>
          <p:nvPr>
            <p:ph type="sldNum" sz="quarter" idx="12"/>
          </p:nvPr>
        </p:nvSpPr>
        <p:spPr/>
        <p:txBody>
          <a:bodyPr/>
          <a:lstStyle/>
          <a:p>
            <a:pPr>
              <a:defRPr/>
            </a:pPr>
            <a:fld id="{9646F492-ABCC-416B-B742-C3A9F81D232D}" type="slidenum">
              <a:rPr lang="en-US" altLang="en-US" smtClean="0"/>
              <a:pPr>
                <a:defRPr/>
              </a:pPr>
              <a:t>72</a:t>
            </a:fld>
            <a:endParaRPr lang="en-US" altLang="en-US"/>
          </a:p>
        </p:txBody>
      </p:sp>
    </p:spTree>
    <p:extLst>
      <p:ext uri="{BB962C8B-B14F-4D97-AF65-F5344CB8AC3E}">
        <p14:creationId xmlns:p14="http://schemas.microsoft.com/office/powerpoint/2010/main" val="1467165512"/>
      </p:ext>
    </p:extLst>
  </p:cSld>
  <p:clrMapOvr>
    <a:masterClrMapping/>
  </p:clrMapOvr>
  <mc:AlternateContent xmlns:mc="http://schemas.openxmlformats.org/markup-compatibility/2006" xmlns:p14="http://schemas.microsoft.com/office/powerpoint/2010/main">
    <mc:Choice Requires="p14">
      <p:transition spd="slow" p14:dur="2000" advTm="28347"/>
    </mc:Choice>
    <mc:Fallback xmlns="">
      <p:transition spd="slow" advTm="28347"/>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AFD5-A4B9-15EA-662E-535F4BF0BAFC}"/>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4D35B62E-8306-244E-46A3-C9BA7FE59BB5}"/>
              </a:ext>
            </a:extLst>
          </p:cNvPr>
          <p:cNvSpPr>
            <a:spLocks noGrp="1"/>
          </p:cNvSpPr>
          <p:nvPr>
            <p:ph idx="1"/>
          </p:nvPr>
        </p:nvSpPr>
        <p:spPr/>
        <p:txBody>
          <a:bodyPr>
            <a:normAutofit fontScale="77500" lnSpcReduction="20000"/>
          </a:bodyPr>
          <a:lstStyle/>
          <a:p>
            <a:r>
              <a:rPr lang="en-US" dirty="0"/>
              <a:t>Justice, N., Le, L., Sabbag, A., Fry, E., Ziegler, L., &amp; Garfield, J. (2020). The CATALST Curriculum: A Story of Change. </a:t>
            </a:r>
            <a:r>
              <a:rPr lang="en-US" i="1" dirty="0"/>
              <a:t>Journal of Statistics Education</a:t>
            </a:r>
            <a:r>
              <a:rPr lang="en-US" dirty="0"/>
              <a:t>, </a:t>
            </a:r>
            <a:r>
              <a:rPr lang="en-US" i="1" dirty="0"/>
              <a:t>28</a:t>
            </a:r>
            <a:r>
              <a:rPr lang="en-US" dirty="0"/>
              <a:t>(2), 175–186. https://doi.org/10.1080/10691898.2020.1787115</a:t>
            </a:r>
          </a:p>
          <a:p>
            <a:r>
              <a:rPr lang="en-US" dirty="0"/>
              <a:t>Son, J.Y., Blake, A.B., Fries, L., &amp; Stigler, J.W. (2021). Modeling first: Applying learning science to the teaching of introductory statistics. </a:t>
            </a:r>
            <a:r>
              <a:rPr lang="en-US" i="1" dirty="0"/>
              <a:t>Journal of Statistics Education.</a:t>
            </a:r>
          </a:p>
          <a:p>
            <a:r>
              <a:rPr lang="en-US" dirty="0"/>
              <a:t>Ward, J., Polk, S., Alley, W. (1990). Teaching Researchers to Create Linear Models to Solve Practical Problems, ICOTS-3</a:t>
            </a:r>
          </a:p>
          <a:p>
            <a:r>
              <a:rPr lang="en-US" dirty="0"/>
              <a:t>Wald, J., &amp; Fountain R. (1996). More Problem Solving Power: Exploiting Prediction Models and Statistical Software in a One-Semester Course, </a:t>
            </a:r>
            <a:r>
              <a:rPr lang="en-US" i="1" dirty="0"/>
              <a:t>JSE 4(3).</a:t>
            </a:r>
            <a:endParaRPr lang="en-US" dirty="0"/>
          </a:p>
        </p:txBody>
      </p:sp>
      <p:sp>
        <p:nvSpPr>
          <p:cNvPr id="4" name="Footer Placeholder 3">
            <a:extLst>
              <a:ext uri="{FF2B5EF4-FFF2-40B4-BE49-F238E27FC236}">
                <a16:creationId xmlns:a16="http://schemas.microsoft.com/office/drawing/2014/main" id="{DFFFEE8E-BF73-E046-8260-1EFB6F19737E}"/>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F5528AD2-8621-7981-5391-337B8ECD7764}"/>
              </a:ext>
            </a:extLst>
          </p:cNvPr>
          <p:cNvSpPr>
            <a:spLocks noGrp="1"/>
          </p:cNvSpPr>
          <p:nvPr>
            <p:ph type="sldNum" sz="quarter" idx="12"/>
          </p:nvPr>
        </p:nvSpPr>
        <p:spPr/>
        <p:txBody>
          <a:bodyPr/>
          <a:lstStyle/>
          <a:p>
            <a:pPr>
              <a:defRPr/>
            </a:pPr>
            <a:fld id="{9646F492-ABCC-416B-B742-C3A9F81D232D}" type="slidenum">
              <a:rPr lang="en-US" altLang="en-US" smtClean="0"/>
              <a:pPr>
                <a:defRPr/>
              </a:pPr>
              <a:t>73</a:t>
            </a:fld>
            <a:endParaRPr lang="en-US" altLang="en-US"/>
          </a:p>
        </p:txBody>
      </p:sp>
    </p:spTree>
    <p:extLst>
      <p:ext uri="{BB962C8B-B14F-4D97-AF65-F5344CB8AC3E}">
        <p14:creationId xmlns:p14="http://schemas.microsoft.com/office/powerpoint/2010/main" val="2067785411"/>
      </p:ext>
    </p:extLst>
  </p:cSld>
  <p:clrMapOvr>
    <a:masterClrMapping/>
  </p:clrMapOvr>
  <mc:AlternateContent xmlns:mc="http://schemas.openxmlformats.org/markup-compatibility/2006" xmlns:p14="http://schemas.microsoft.com/office/powerpoint/2010/main">
    <mc:Choice Requires="p14">
      <p:transition spd="slow" p14:dur="2000" advTm="1086"/>
    </mc:Choice>
    <mc:Fallback xmlns="">
      <p:transition spd="slow" advTm="1086"/>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0A9D3-2FD7-36C0-D289-9B314A54308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903861F-52B2-47B2-4393-83CC2CF3E37E}"/>
              </a:ext>
            </a:extLst>
          </p:cNvPr>
          <p:cNvSpPr>
            <a:spLocks noGrp="1"/>
          </p:cNvSpPr>
          <p:nvPr>
            <p:ph idx="1"/>
          </p:nvPr>
        </p:nvSpPr>
        <p:spPr/>
        <p:txBody>
          <a:bodyPr>
            <a:normAutofit fontScale="62500" lnSpcReduction="20000"/>
          </a:bodyPr>
          <a:lstStyle/>
          <a:p>
            <a:r>
              <a:rPr lang="en-US" dirty="0"/>
              <a:t>Pfannkuch, M., Ben-Zvi, D., &amp; Budgett, S. (2018). Innovations in statistical modeling to connect data, chance and context, </a:t>
            </a:r>
            <a:r>
              <a:rPr lang="en-US" i="1" dirty="0"/>
              <a:t>ZDM.</a:t>
            </a:r>
            <a:r>
              <a:rPr lang="en-US" dirty="0"/>
              <a:t> </a:t>
            </a:r>
          </a:p>
          <a:p>
            <a:r>
              <a:rPr lang="en-US" dirty="0"/>
              <a:t>Konold, C., Harradine, A., &amp; Kazak, S. (2007). Understanding distributions by modeling them. </a:t>
            </a:r>
            <a:r>
              <a:rPr lang="en-US" i="1" dirty="0"/>
              <a:t>International Journal of Computers for Mathematical Learning</a:t>
            </a:r>
            <a:r>
              <a:rPr lang="en-US" dirty="0"/>
              <a:t>, 12(3), 217–230.</a:t>
            </a:r>
          </a:p>
          <a:p>
            <a:r>
              <a:rPr lang="en-US" dirty="0"/>
              <a:t>Lehrer, R., Kim, M.-J., &amp; Schauble, L. (2007). Supporting the development of conceptions of statistics by engaging students in measuring and modeling variability. </a:t>
            </a:r>
            <a:r>
              <a:rPr lang="en-US" i="1" dirty="0"/>
              <a:t>International Journal of Computers for Mathematical Learning, 12</a:t>
            </a:r>
            <a:r>
              <a:rPr lang="en-US" dirty="0"/>
              <a:t>(3).</a:t>
            </a:r>
          </a:p>
          <a:p>
            <a:r>
              <a:rPr lang="en-US" dirty="0"/>
              <a:t>Zieffler, A., Justice, N., delMas, R., &amp; Huberty, M. D. (2021). The Use of Algorithmic Models to Develop Secondary Teachers’ Understanding of the Statistical Modeling Process. </a:t>
            </a:r>
            <a:r>
              <a:rPr lang="en-US" i="1" dirty="0"/>
              <a:t>Journal of Statistics and Data Science Education</a:t>
            </a:r>
            <a:r>
              <a:rPr lang="en-US" dirty="0"/>
              <a:t>, </a:t>
            </a:r>
            <a:r>
              <a:rPr lang="en-US" i="1" dirty="0"/>
              <a:t>29</a:t>
            </a:r>
            <a:r>
              <a:rPr lang="en-US" dirty="0"/>
              <a:t>(1), 131–147. https://doi.org/10.1080/26939169.2021.1900759</a:t>
            </a:r>
          </a:p>
          <a:p>
            <a:r>
              <a:rPr lang="en-US" dirty="0"/>
              <a:t>Doerr, H. (2007). What Knowledge Do Teachers Need for Teaching Mathematics Through Applications and Modelling? In </a:t>
            </a:r>
            <a:r>
              <a:rPr lang="en-US" i="1" dirty="0"/>
              <a:t>Modelling and Applications in Mathematics Education</a:t>
            </a:r>
            <a:endParaRPr lang="en-US" dirty="0"/>
          </a:p>
        </p:txBody>
      </p:sp>
      <p:sp>
        <p:nvSpPr>
          <p:cNvPr id="4" name="Footer Placeholder 3">
            <a:extLst>
              <a:ext uri="{FF2B5EF4-FFF2-40B4-BE49-F238E27FC236}">
                <a16:creationId xmlns:a16="http://schemas.microsoft.com/office/drawing/2014/main" id="{A5EB40ED-AAEE-12D2-94AC-2DB54EBD4642}"/>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6F6110BA-FC94-9F88-26F5-46786E6BDF86}"/>
              </a:ext>
            </a:extLst>
          </p:cNvPr>
          <p:cNvSpPr>
            <a:spLocks noGrp="1"/>
          </p:cNvSpPr>
          <p:nvPr>
            <p:ph type="sldNum" sz="quarter" idx="12"/>
          </p:nvPr>
        </p:nvSpPr>
        <p:spPr/>
        <p:txBody>
          <a:bodyPr/>
          <a:lstStyle/>
          <a:p>
            <a:pPr>
              <a:defRPr/>
            </a:pPr>
            <a:fld id="{9646F492-ABCC-416B-B742-C3A9F81D232D}" type="slidenum">
              <a:rPr lang="en-US" altLang="en-US" smtClean="0"/>
              <a:pPr>
                <a:defRPr/>
              </a:pPr>
              <a:t>74</a:t>
            </a:fld>
            <a:endParaRPr lang="en-US" altLang="en-US"/>
          </a:p>
        </p:txBody>
      </p:sp>
    </p:spTree>
    <p:extLst>
      <p:ext uri="{BB962C8B-B14F-4D97-AF65-F5344CB8AC3E}">
        <p14:creationId xmlns:p14="http://schemas.microsoft.com/office/powerpoint/2010/main" val="4012018344"/>
      </p:ext>
    </p:extLst>
  </p:cSld>
  <p:clrMapOvr>
    <a:masterClrMapping/>
  </p:clrMapOvr>
  <mc:AlternateContent xmlns:mc="http://schemas.openxmlformats.org/markup-compatibility/2006" xmlns:p14="http://schemas.microsoft.com/office/powerpoint/2010/main">
    <mc:Choice Requires="p14">
      <p:transition spd="slow" p14:dur="2000" advTm="2675"/>
    </mc:Choice>
    <mc:Fallback xmlns="">
      <p:transition spd="slow" advTm="2675"/>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EBDB-765A-C406-B49E-CC9EAA4350A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650A53D1-62A9-695F-4C3D-77017882F9C0}"/>
              </a:ext>
            </a:extLst>
          </p:cNvPr>
          <p:cNvSpPr>
            <a:spLocks noGrp="1"/>
          </p:cNvSpPr>
          <p:nvPr>
            <p:ph idx="1"/>
          </p:nvPr>
        </p:nvSpPr>
        <p:spPr/>
        <p:txBody>
          <a:bodyPr/>
          <a:lstStyle/>
          <a:p>
            <a:r>
              <a:rPr lang="en-US" sz="2300" dirty="0"/>
              <a:t>Aronow, P. &amp; Miller, B. (2019). </a:t>
            </a:r>
            <a:r>
              <a:rPr lang="en-US" sz="2300" i="1" dirty="0"/>
              <a:t>Foundations of Agnostic Statistics</a:t>
            </a:r>
            <a:r>
              <a:rPr lang="en-US" sz="2300" dirty="0"/>
              <a:t>, Cambridge University Press.</a:t>
            </a:r>
          </a:p>
          <a:p>
            <a:r>
              <a:rPr lang="en-US" sz="2300" dirty="0"/>
              <a:t>Tabor, J. &amp; Franklin, C. (2019). </a:t>
            </a:r>
            <a:r>
              <a:rPr lang="en-US" sz="2300" i="1" dirty="0"/>
              <a:t>Statistical Reasoning in Sports, </a:t>
            </a:r>
            <a:r>
              <a:rPr lang="en-US" sz="2300" dirty="0"/>
              <a:t>Bedford, Freeman, &amp; Worth.</a:t>
            </a:r>
          </a:p>
          <a:p>
            <a:pPr marL="0" indent="0">
              <a:buNone/>
            </a:pPr>
            <a:endParaRPr lang="en-US" sz="2400" dirty="0"/>
          </a:p>
          <a:p>
            <a:pPr marL="0" indent="0">
              <a:buNone/>
            </a:pPr>
            <a:r>
              <a:rPr lang="en-US" sz="2400" dirty="0"/>
              <a:t>Different cultures of modeling vs. prediction vs. causation</a:t>
            </a:r>
            <a:endParaRPr lang="en-US" sz="2300" dirty="0"/>
          </a:p>
          <a:p>
            <a:r>
              <a:rPr lang="en-US" sz="2300" dirty="0" err="1"/>
              <a:t>Breiman</a:t>
            </a:r>
            <a:r>
              <a:rPr lang="en-US" sz="2300" dirty="0"/>
              <a:t>, L. (2001) “Statistical Modeling: The Two Cultures,” </a:t>
            </a:r>
            <a:r>
              <a:rPr lang="en-US" sz="2300" i="1" dirty="0"/>
              <a:t>Statist. Sci. </a:t>
            </a:r>
            <a:r>
              <a:rPr lang="en-US" sz="2300" dirty="0"/>
              <a:t>16 (3) 199 - 231, </a:t>
            </a:r>
          </a:p>
          <a:p>
            <a:r>
              <a:rPr lang="en-US" sz="2300" dirty="0"/>
              <a:t>Shmueli, G. (2010) “To Explain or To Predict,” </a:t>
            </a:r>
            <a:r>
              <a:rPr lang="en-US" sz="2300" i="1" dirty="0"/>
              <a:t>Statistical Science, 25</a:t>
            </a:r>
            <a:r>
              <a:rPr lang="en-US" sz="2300" dirty="0"/>
              <a:t>(3), 289-310.</a:t>
            </a:r>
          </a:p>
          <a:p>
            <a:r>
              <a:rPr lang="en-US" sz="2300" dirty="0"/>
              <a:t>Interpretable machine learning…</a:t>
            </a:r>
          </a:p>
        </p:txBody>
      </p:sp>
      <p:sp>
        <p:nvSpPr>
          <p:cNvPr id="4" name="Footer Placeholder 3">
            <a:extLst>
              <a:ext uri="{FF2B5EF4-FFF2-40B4-BE49-F238E27FC236}">
                <a16:creationId xmlns:a16="http://schemas.microsoft.com/office/drawing/2014/main" id="{A3F12CC3-278A-062E-E6BE-EBF574ED37A6}"/>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2D75421E-C7F5-6077-35CF-88FD1095C186}"/>
              </a:ext>
            </a:extLst>
          </p:cNvPr>
          <p:cNvSpPr>
            <a:spLocks noGrp="1"/>
          </p:cNvSpPr>
          <p:nvPr>
            <p:ph type="sldNum" sz="quarter" idx="12"/>
          </p:nvPr>
        </p:nvSpPr>
        <p:spPr/>
        <p:txBody>
          <a:bodyPr/>
          <a:lstStyle/>
          <a:p>
            <a:pPr>
              <a:defRPr/>
            </a:pPr>
            <a:fld id="{9646F492-ABCC-416B-B742-C3A9F81D232D}" type="slidenum">
              <a:rPr lang="en-US" altLang="en-US" smtClean="0"/>
              <a:pPr>
                <a:defRPr/>
              </a:pPr>
              <a:t>75</a:t>
            </a:fld>
            <a:endParaRPr lang="en-US" altLang="en-US"/>
          </a:p>
        </p:txBody>
      </p:sp>
    </p:spTree>
    <p:extLst>
      <p:ext uri="{BB962C8B-B14F-4D97-AF65-F5344CB8AC3E}">
        <p14:creationId xmlns:p14="http://schemas.microsoft.com/office/powerpoint/2010/main" val="793644460"/>
      </p:ext>
    </p:extLst>
  </p:cSld>
  <p:clrMapOvr>
    <a:masterClrMapping/>
  </p:clrMapOvr>
  <mc:AlternateContent xmlns:mc="http://schemas.openxmlformats.org/markup-compatibility/2006" xmlns:p14="http://schemas.microsoft.com/office/powerpoint/2010/main">
    <mc:Choice Requires="p14">
      <p:transition spd="slow" p14:dur="2000" advTm="1257"/>
    </mc:Choice>
    <mc:Fallback xmlns="">
      <p:transition spd="slow" advTm="1257"/>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2F338-ECF4-C818-80E7-D2E500F11F6F}"/>
              </a:ext>
            </a:extLst>
          </p:cNvPr>
          <p:cNvSpPr>
            <a:spLocks noGrp="1"/>
          </p:cNvSpPr>
          <p:nvPr>
            <p:ph type="title"/>
          </p:nvPr>
        </p:nvSpPr>
        <p:spPr>
          <a:xfrm>
            <a:off x="685800" y="533400"/>
            <a:ext cx="7772400" cy="1362075"/>
          </a:xfrm>
        </p:spPr>
        <p:txBody>
          <a:bodyPr/>
          <a:lstStyle/>
          <a:p>
            <a:r>
              <a:rPr lang="en-US" dirty="0"/>
              <a:t>Thank you!</a:t>
            </a:r>
          </a:p>
        </p:txBody>
      </p:sp>
      <p:sp>
        <p:nvSpPr>
          <p:cNvPr id="3" name="Text Placeholder 2">
            <a:extLst>
              <a:ext uri="{FF2B5EF4-FFF2-40B4-BE49-F238E27FC236}">
                <a16:creationId xmlns:a16="http://schemas.microsoft.com/office/drawing/2014/main" id="{B34BE2E8-3DCC-CBA6-ED75-C3442E8B9B09}"/>
              </a:ext>
            </a:extLst>
          </p:cNvPr>
          <p:cNvSpPr>
            <a:spLocks noGrp="1"/>
          </p:cNvSpPr>
          <p:nvPr>
            <p:ph type="body" idx="1"/>
          </p:nvPr>
        </p:nvSpPr>
        <p:spPr>
          <a:xfrm>
            <a:off x="722313" y="4443413"/>
            <a:ext cx="7772400" cy="1500187"/>
          </a:xfrm>
        </p:spPr>
        <p:txBody>
          <a:bodyPr/>
          <a:lstStyle/>
          <a:p>
            <a:r>
              <a:rPr lang="en-US" dirty="0"/>
              <a:t>Thanks also to Anelise Sabbag, Sinem </a:t>
            </a:r>
            <a:r>
              <a:rPr lang="en-US" dirty="0" err="1"/>
              <a:t>Dimerci</a:t>
            </a:r>
            <a:r>
              <a:rPr lang="en-US" dirty="0"/>
              <a:t>, Frank Chance, Amy Truong, Allan Rossman, Soma Roy, Karen McGaughey</a:t>
            </a:r>
          </a:p>
        </p:txBody>
      </p:sp>
      <p:sp>
        <p:nvSpPr>
          <p:cNvPr id="4" name="Footer Placeholder 3">
            <a:extLst>
              <a:ext uri="{FF2B5EF4-FFF2-40B4-BE49-F238E27FC236}">
                <a16:creationId xmlns:a16="http://schemas.microsoft.com/office/drawing/2014/main" id="{2D63E00C-08D9-1A44-6377-F6FD4EF6237E}"/>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48592BF3-CB0A-E008-134C-DC8A25C3FE73}"/>
              </a:ext>
            </a:extLst>
          </p:cNvPr>
          <p:cNvSpPr>
            <a:spLocks noGrp="1"/>
          </p:cNvSpPr>
          <p:nvPr>
            <p:ph type="sldNum" sz="quarter" idx="12"/>
          </p:nvPr>
        </p:nvSpPr>
        <p:spPr/>
        <p:txBody>
          <a:bodyPr/>
          <a:lstStyle/>
          <a:p>
            <a:pPr>
              <a:defRPr/>
            </a:pPr>
            <a:fld id="{78FBB63D-FEA0-43C8-943B-9377541CFDC7}" type="slidenum">
              <a:rPr lang="en-US" altLang="en-US" smtClean="0"/>
              <a:pPr>
                <a:defRPr/>
              </a:pPr>
              <a:t>76</a:t>
            </a:fld>
            <a:endParaRPr lang="en-US" altLang="en-US"/>
          </a:p>
        </p:txBody>
      </p:sp>
      <p:pic>
        <p:nvPicPr>
          <p:cNvPr id="6" name="15E3B9C9-152E-44F4-9C90-9416057030EA" descr="IMG_2254.jpg">
            <a:extLst>
              <a:ext uri="{FF2B5EF4-FFF2-40B4-BE49-F238E27FC236}">
                <a16:creationId xmlns:a16="http://schemas.microsoft.com/office/drawing/2014/main" id="{CC7A74E7-C9AD-2842-B061-A6F0A4627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705431" y="959712"/>
            <a:ext cx="3430983" cy="457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1823670"/>
      </p:ext>
    </p:extLst>
  </p:cSld>
  <p:clrMapOvr>
    <a:masterClrMapping/>
  </p:clrMapOvr>
  <mc:AlternateContent xmlns:mc="http://schemas.openxmlformats.org/markup-compatibility/2006" xmlns:p14="http://schemas.microsoft.com/office/powerpoint/2010/main">
    <mc:Choice Requires="p14">
      <p:transition spd="slow" p14:dur="2000" advTm="6034"/>
    </mc:Choice>
    <mc:Fallback xmlns="">
      <p:transition spd="slow" advTm="6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6EE59-D468-B165-B424-118561D1E142}"/>
              </a:ext>
            </a:extLst>
          </p:cNvPr>
          <p:cNvSpPr>
            <a:spLocks noGrp="1"/>
          </p:cNvSpPr>
          <p:nvPr>
            <p:ph type="title"/>
          </p:nvPr>
        </p:nvSpPr>
        <p:spPr/>
        <p:txBody>
          <a:bodyPr/>
          <a:lstStyle/>
          <a:p>
            <a:r>
              <a:rPr lang="en-US" dirty="0"/>
              <a:t>Start of the course (Days 1-3)</a:t>
            </a:r>
          </a:p>
        </p:txBody>
      </p:sp>
      <p:sp>
        <p:nvSpPr>
          <p:cNvPr id="3" name="Content Placeholder 2">
            <a:extLst>
              <a:ext uri="{FF2B5EF4-FFF2-40B4-BE49-F238E27FC236}">
                <a16:creationId xmlns:a16="http://schemas.microsoft.com/office/drawing/2014/main" id="{6D67EFF4-8702-B0F8-0F87-A4E30F408B65}"/>
              </a:ext>
            </a:extLst>
          </p:cNvPr>
          <p:cNvSpPr>
            <a:spLocks noGrp="1"/>
          </p:cNvSpPr>
          <p:nvPr>
            <p:ph idx="1"/>
          </p:nvPr>
        </p:nvSpPr>
        <p:spPr/>
        <p:txBody>
          <a:bodyPr/>
          <a:lstStyle/>
          <a:p>
            <a:pPr marL="0" indent="0">
              <a:buNone/>
            </a:pPr>
            <a:r>
              <a:rPr lang="en-US" dirty="0"/>
              <a:t>“Preliminaries” chapter</a:t>
            </a:r>
          </a:p>
        </p:txBody>
      </p:sp>
      <p:sp>
        <p:nvSpPr>
          <p:cNvPr id="4" name="Footer Placeholder 3">
            <a:extLst>
              <a:ext uri="{FF2B5EF4-FFF2-40B4-BE49-F238E27FC236}">
                <a16:creationId xmlns:a16="http://schemas.microsoft.com/office/drawing/2014/main" id="{1196F5E6-1833-B73F-5179-A56CED919368}"/>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E8893DEE-0F94-7CD0-AF5F-2583D5A766A4}"/>
              </a:ext>
            </a:extLst>
          </p:cNvPr>
          <p:cNvSpPr>
            <a:spLocks noGrp="1"/>
          </p:cNvSpPr>
          <p:nvPr>
            <p:ph type="sldNum" sz="quarter" idx="12"/>
          </p:nvPr>
        </p:nvSpPr>
        <p:spPr/>
        <p:txBody>
          <a:bodyPr/>
          <a:lstStyle/>
          <a:p>
            <a:pPr>
              <a:defRPr/>
            </a:pPr>
            <a:fld id="{9646F492-ABCC-416B-B742-C3A9F81D232D}" type="slidenum">
              <a:rPr lang="en-US" altLang="en-US" smtClean="0"/>
              <a:pPr>
                <a:defRPr/>
              </a:pPr>
              <a:t>8</a:t>
            </a:fld>
            <a:endParaRPr lang="en-US" altLang="en-US"/>
          </a:p>
        </p:txBody>
      </p:sp>
      <p:sp>
        <p:nvSpPr>
          <p:cNvPr id="6" name="Cube 5">
            <a:extLst>
              <a:ext uri="{FF2B5EF4-FFF2-40B4-BE49-F238E27FC236}">
                <a16:creationId xmlns:a16="http://schemas.microsoft.com/office/drawing/2014/main" id="{1A5DCE8E-DCAB-D06A-405F-3A8B96AA35C1}"/>
              </a:ext>
            </a:extLst>
          </p:cNvPr>
          <p:cNvSpPr/>
          <p:nvPr/>
        </p:nvSpPr>
        <p:spPr>
          <a:xfrm>
            <a:off x="4564381" y="3584921"/>
            <a:ext cx="2065019" cy="1520479"/>
          </a:xfrm>
          <a:prstGeom prst="cub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Probability / Simulation</a:t>
            </a:r>
          </a:p>
        </p:txBody>
      </p:sp>
      <p:sp>
        <p:nvSpPr>
          <p:cNvPr id="7" name="Cube 6">
            <a:extLst>
              <a:ext uri="{FF2B5EF4-FFF2-40B4-BE49-F238E27FC236}">
                <a16:creationId xmlns:a16="http://schemas.microsoft.com/office/drawing/2014/main" id="{6084F376-1C47-CBA4-5921-B51DB7227BC8}"/>
              </a:ext>
            </a:extLst>
          </p:cNvPr>
          <p:cNvSpPr/>
          <p:nvPr/>
        </p:nvSpPr>
        <p:spPr>
          <a:xfrm>
            <a:off x="2590801" y="3584921"/>
            <a:ext cx="1877290" cy="148272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err="1"/>
              <a:t>Obs</a:t>
            </a:r>
            <a:r>
              <a:rPr lang="en-US" sz="1800" dirty="0"/>
              <a:t> unit/ Variable/ Res Q</a:t>
            </a:r>
          </a:p>
        </p:txBody>
      </p:sp>
      <p:sp>
        <p:nvSpPr>
          <p:cNvPr id="8" name="Cube 7">
            <a:extLst>
              <a:ext uri="{FF2B5EF4-FFF2-40B4-BE49-F238E27FC236}">
                <a16:creationId xmlns:a16="http://schemas.microsoft.com/office/drawing/2014/main" id="{8388A78B-FC53-3D26-D21B-B0CEDAD06759}"/>
              </a:ext>
            </a:extLst>
          </p:cNvPr>
          <p:cNvSpPr/>
          <p:nvPr/>
        </p:nvSpPr>
        <p:spPr>
          <a:xfrm>
            <a:off x="3578544" y="2383183"/>
            <a:ext cx="2065019" cy="1482725"/>
          </a:xfrm>
          <a:prstGeom prst="cub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Distribution/ Variability</a:t>
            </a:r>
          </a:p>
        </p:txBody>
      </p:sp>
      <p:sp>
        <p:nvSpPr>
          <p:cNvPr id="9" name="TextBox 8">
            <a:extLst>
              <a:ext uri="{FF2B5EF4-FFF2-40B4-BE49-F238E27FC236}">
                <a16:creationId xmlns:a16="http://schemas.microsoft.com/office/drawing/2014/main" id="{B28C5592-6ACC-FAD7-3569-8AFCA884329A}"/>
              </a:ext>
            </a:extLst>
          </p:cNvPr>
          <p:cNvSpPr txBox="1"/>
          <p:nvPr/>
        </p:nvSpPr>
        <p:spPr>
          <a:xfrm>
            <a:off x="6850381" y="3810000"/>
            <a:ext cx="2065019" cy="830997"/>
          </a:xfrm>
          <a:prstGeom prst="rect">
            <a:avLst/>
          </a:prstGeom>
          <a:noFill/>
        </p:spPr>
        <p:txBody>
          <a:bodyPr wrap="square" rtlCol="0">
            <a:spAutoFit/>
          </a:bodyPr>
          <a:lstStyle/>
          <a:p>
            <a:r>
              <a:rPr lang="en-US" dirty="0"/>
              <a:t>(as long run</a:t>
            </a:r>
          </a:p>
          <a:p>
            <a:r>
              <a:rPr lang="en-US" dirty="0"/>
              <a:t>proportion…)</a:t>
            </a:r>
          </a:p>
        </p:txBody>
      </p:sp>
    </p:spTree>
    <p:extLst>
      <p:ext uri="{BB962C8B-B14F-4D97-AF65-F5344CB8AC3E}">
        <p14:creationId xmlns:p14="http://schemas.microsoft.com/office/powerpoint/2010/main" val="1914750280"/>
      </p:ext>
    </p:extLst>
  </p:cSld>
  <p:clrMapOvr>
    <a:masterClrMapping/>
  </p:clrMapOvr>
  <mc:AlternateContent xmlns:mc="http://schemas.openxmlformats.org/markup-compatibility/2006" xmlns:p14="http://schemas.microsoft.com/office/powerpoint/2010/main">
    <mc:Choice Requires="p14">
      <p:transition spd="slow" p14:dur="2000" advTm="27275"/>
    </mc:Choice>
    <mc:Fallback xmlns="">
      <p:transition spd="slow" advTm="2727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B0E89-4B53-55CC-71AE-4EAEFE1A64B2}"/>
              </a:ext>
            </a:extLst>
          </p:cNvPr>
          <p:cNvSpPr>
            <a:spLocks noGrp="1"/>
          </p:cNvSpPr>
          <p:nvPr>
            <p:ph type="title"/>
          </p:nvPr>
        </p:nvSpPr>
        <p:spPr/>
        <p:txBody>
          <a:bodyPr/>
          <a:lstStyle/>
          <a:p>
            <a:r>
              <a:rPr lang="en-US"/>
              <a:t>HW 1: Matching </a:t>
            </a:r>
            <a:r>
              <a:rPr lang="en-US" dirty="0"/>
              <a:t>variables to graphs</a:t>
            </a:r>
          </a:p>
        </p:txBody>
      </p:sp>
      <p:sp>
        <p:nvSpPr>
          <p:cNvPr id="3" name="Content Placeholder 2">
            <a:extLst>
              <a:ext uri="{FF2B5EF4-FFF2-40B4-BE49-F238E27FC236}">
                <a16:creationId xmlns:a16="http://schemas.microsoft.com/office/drawing/2014/main" id="{37116D85-CF63-B8BB-0103-584E8101E43D}"/>
              </a:ext>
            </a:extLst>
          </p:cNvPr>
          <p:cNvSpPr>
            <a:spLocks noGrp="1"/>
          </p:cNvSpPr>
          <p:nvPr>
            <p:ph idx="1"/>
          </p:nvPr>
        </p:nvSpPr>
        <p:spPr/>
        <p:txBody>
          <a:bodyPr/>
          <a:lstStyle/>
          <a:p>
            <a:r>
              <a:rPr lang="en-US" dirty="0"/>
              <a:t>Anticipate variable behavior</a:t>
            </a:r>
          </a:p>
          <a:p>
            <a:endParaRPr lang="en-US" dirty="0"/>
          </a:p>
          <a:p>
            <a:endParaRPr lang="en-US" dirty="0"/>
          </a:p>
          <a:p>
            <a:endParaRPr lang="en-US" dirty="0"/>
          </a:p>
          <a:p>
            <a:endParaRPr lang="en-US" dirty="0"/>
          </a:p>
          <a:p>
            <a:endParaRPr lang="en-US" dirty="0"/>
          </a:p>
          <a:p>
            <a:endParaRPr lang="en-US" dirty="0"/>
          </a:p>
          <a:p>
            <a:r>
              <a:rPr lang="en-US" sz="2400" dirty="0" err="1"/>
              <a:t>Orig</a:t>
            </a:r>
            <a:r>
              <a:rPr lang="en-US" sz="2400" dirty="0"/>
              <a:t>: </a:t>
            </a:r>
            <a:r>
              <a:rPr lang="en-US" sz="2400" i="1" dirty="0"/>
              <a:t>Activity-Based Statistics</a:t>
            </a:r>
            <a:endParaRPr lang="en-US" sz="2400" dirty="0"/>
          </a:p>
        </p:txBody>
      </p:sp>
      <p:sp>
        <p:nvSpPr>
          <p:cNvPr id="4" name="Footer Placeholder 3">
            <a:extLst>
              <a:ext uri="{FF2B5EF4-FFF2-40B4-BE49-F238E27FC236}">
                <a16:creationId xmlns:a16="http://schemas.microsoft.com/office/drawing/2014/main" id="{59D036D6-C429-FD0B-CA34-85ACA44476B0}"/>
              </a:ext>
            </a:extLst>
          </p:cNvPr>
          <p:cNvSpPr>
            <a:spLocks noGrp="1"/>
          </p:cNvSpPr>
          <p:nvPr>
            <p:ph type="ftr" sz="quarter" idx="11"/>
          </p:nvPr>
        </p:nvSpPr>
        <p:spPr/>
        <p:txBody>
          <a:bodyPr/>
          <a:lstStyle/>
          <a:p>
            <a:pPr>
              <a:defRPr/>
            </a:pPr>
            <a:r>
              <a:rPr lang="en-US" altLang="en-US"/>
              <a:t>USCOTS 2025</a:t>
            </a:r>
          </a:p>
        </p:txBody>
      </p:sp>
      <p:sp>
        <p:nvSpPr>
          <p:cNvPr id="5" name="Slide Number Placeholder 4">
            <a:extLst>
              <a:ext uri="{FF2B5EF4-FFF2-40B4-BE49-F238E27FC236}">
                <a16:creationId xmlns:a16="http://schemas.microsoft.com/office/drawing/2014/main" id="{040947DF-F735-B21C-A0D1-7263AFFCF09F}"/>
              </a:ext>
            </a:extLst>
          </p:cNvPr>
          <p:cNvSpPr>
            <a:spLocks noGrp="1"/>
          </p:cNvSpPr>
          <p:nvPr>
            <p:ph type="sldNum" sz="quarter" idx="12"/>
          </p:nvPr>
        </p:nvSpPr>
        <p:spPr/>
        <p:txBody>
          <a:bodyPr/>
          <a:lstStyle/>
          <a:p>
            <a:pPr>
              <a:defRPr/>
            </a:pPr>
            <a:fld id="{9646F492-ABCC-416B-B742-C3A9F81D232D}" type="slidenum">
              <a:rPr lang="en-US" altLang="en-US" smtClean="0"/>
              <a:pPr>
                <a:defRPr/>
              </a:pPr>
              <a:t>9</a:t>
            </a:fld>
            <a:endParaRPr lang="en-US" altLang="en-US"/>
          </a:p>
        </p:txBody>
      </p:sp>
      <p:pic>
        <p:nvPicPr>
          <p:cNvPr id="10" name="Picture 9">
            <a:extLst>
              <a:ext uri="{FF2B5EF4-FFF2-40B4-BE49-F238E27FC236}">
                <a16:creationId xmlns:a16="http://schemas.microsoft.com/office/drawing/2014/main" id="{9D1296B3-0437-0A4E-09FA-27A281F52831}"/>
              </a:ext>
            </a:extLst>
          </p:cNvPr>
          <p:cNvPicPr>
            <a:picLocks noChangeAspect="1"/>
          </p:cNvPicPr>
          <p:nvPr/>
        </p:nvPicPr>
        <p:blipFill>
          <a:blip r:embed="rId3"/>
          <a:stretch>
            <a:fillRect/>
          </a:stretch>
        </p:blipFill>
        <p:spPr>
          <a:xfrm>
            <a:off x="5886430" y="1600200"/>
            <a:ext cx="2800370" cy="4133880"/>
          </a:xfrm>
          <a:prstGeom prst="rect">
            <a:avLst/>
          </a:prstGeom>
          <a:solidFill>
            <a:srgbClr val="FFFFFF">
              <a:shade val="85000"/>
            </a:srgbClr>
          </a:solidFill>
          <a:ln w="3175" cap="sq">
            <a:solidFill>
              <a:schemeClr val="accent6">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FF7E7E1F-A0EF-C54C-CB71-6C86113554A6}"/>
              </a:ext>
            </a:extLst>
          </p:cNvPr>
          <p:cNvPicPr>
            <a:picLocks noChangeAspect="1"/>
          </p:cNvPicPr>
          <p:nvPr/>
        </p:nvPicPr>
        <p:blipFill>
          <a:blip r:embed="rId4"/>
          <a:stretch>
            <a:fillRect/>
          </a:stretch>
        </p:blipFill>
        <p:spPr>
          <a:xfrm>
            <a:off x="152400" y="2286000"/>
            <a:ext cx="5599841" cy="2057400"/>
          </a:xfrm>
          <a:prstGeom prst="rect">
            <a:avLst/>
          </a:prstGeom>
          <a:solidFill>
            <a:srgbClr val="FFFFFF">
              <a:shade val="85000"/>
            </a:srgbClr>
          </a:solidFill>
          <a:ln w="3175" cap="sq">
            <a:solidFill>
              <a:schemeClr val="accent6">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3099668"/>
      </p:ext>
    </p:extLst>
  </p:cSld>
  <p:clrMapOvr>
    <a:masterClrMapping/>
  </p:clrMapOvr>
  <mc:AlternateContent xmlns:mc="http://schemas.openxmlformats.org/markup-compatibility/2006" xmlns:p14="http://schemas.microsoft.com/office/powerpoint/2010/main">
    <mc:Choice Requires="p14">
      <p:transition spd="slow" p14:dur="2000" advTm="28450"/>
    </mc:Choice>
    <mc:Fallback xmlns="">
      <p:transition spd="slow" advTm="2845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8|10"/>
</p:tagLst>
</file>

<file path=ppt/tags/tag10.xml><?xml version="1.0" encoding="utf-8"?>
<p:tagLst xmlns:a="http://schemas.openxmlformats.org/drawingml/2006/main" xmlns:r="http://schemas.openxmlformats.org/officeDocument/2006/relationships" xmlns:p="http://schemas.openxmlformats.org/presentationml/2006/main">
  <p:tag name="TIMING" val="|16.8"/>
</p:tagLst>
</file>

<file path=ppt/tags/tag11.xml><?xml version="1.0" encoding="utf-8"?>
<p:tagLst xmlns:a="http://schemas.openxmlformats.org/drawingml/2006/main" xmlns:r="http://schemas.openxmlformats.org/officeDocument/2006/relationships" xmlns:p="http://schemas.openxmlformats.org/presentationml/2006/main">
  <p:tag name="TIMING" val="|0.9|7"/>
</p:tagLst>
</file>

<file path=ppt/tags/tag12.xml><?xml version="1.0" encoding="utf-8"?>
<p:tagLst xmlns:a="http://schemas.openxmlformats.org/drawingml/2006/main" xmlns:r="http://schemas.openxmlformats.org/officeDocument/2006/relationships" xmlns:p="http://schemas.openxmlformats.org/presentationml/2006/main">
  <p:tag name="TIMING" val="|0.8|17.9|1.2|10"/>
</p:tagLst>
</file>

<file path=ppt/tags/tag13.xml><?xml version="1.0" encoding="utf-8"?>
<p:tagLst xmlns:a="http://schemas.openxmlformats.org/drawingml/2006/main" xmlns:r="http://schemas.openxmlformats.org/officeDocument/2006/relationships" xmlns:p="http://schemas.openxmlformats.org/presentationml/2006/main">
  <p:tag name="TIMING" val="|5.8|4.8"/>
</p:tagLst>
</file>

<file path=ppt/tags/tag14.xml><?xml version="1.0" encoding="utf-8"?>
<p:tagLst xmlns:a="http://schemas.openxmlformats.org/drawingml/2006/main" xmlns:r="http://schemas.openxmlformats.org/officeDocument/2006/relationships" xmlns:p="http://schemas.openxmlformats.org/presentationml/2006/main">
  <p:tag name="TIMING" val="|0.3|30.6"/>
</p:tagLst>
</file>

<file path=ppt/tags/tag15.xml><?xml version="1.0" encoding="utf-8"?>
<p:tagLst xmlns:a="http://schemas.openxmlformats.org/drawingml/2006/main" xmlns:r="http://schemas.openxmlformats.org/officeDocument/2006/relationships" xmlns:p="http://schemas.openxmlformats.org/presentationml/2006/main">
  <p:tag name="TIMING" val="|15.9"/>
</p:tagLst>
</file>

<file path=ppt/tags/tag16.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9.6|5.1|8.4|10.3"/>
</p:tagLst>
</file>

<file path=ppt/tags/tag3.xml><?xml version="1.0" encoding="utf-8"?>
<p:tagLst xmlns:a="http://schemas.openxmlformats.org/drawingml/2006/main" xmlns:r="http://schemas.openxmlformats.org/officeDocument/2006/relationships" xmlns:p="http://schemas.openxmlformats.org/presentationml/2006/main">
  <p:tag name="TIMING" val="|8.5"/>
</p:tagLst>
</file>

<file path=ppt/tags/tag4.xml><?xml version="1.0" encoding="utf-8"?>
<p:tagLst xmlns:a="http://schemas.openxmlformats.org/drawingml/2006/main" xmlns:r="http://schemas.openxmlformats.org/officeDocument/2006/relationships" xmlns:p="http://schemas.openxmlformats.org/presentationml/2006/main">
  <p:tag name="TIMING" val="|4.8|13.9"/>
</p:tagLst>
</file>

<file path=ppt/tags/tag5.xml><?xml version="1.0" encoding="utf-8"?>
<p:tagLst xmlns:a="http://schemas.openxmlformats.org/drawingml/2006/main" xmlns:r="http://schemas.openxmlformats.org/officeDocument/2006/relationships" xmlns:p="http://schemas.openxmlformats.org/presentationml/2006/main">
  <p:tag name="TIMING" val="|0.6|13.5|6.8|3.9|7.1|9.9"/>
</p:tagLst>
</file>

<file path=ppt/tags/tag6.xml><?xml version="1.0" encoding="utf-8"?>
<p:tagLst xmlns:a="http://schemas.openxmlformats.org/drawingml/2006/main" xmlns:r="http://schemas.openxmlformats.org/officeDocument/2006/relationships" xmlns:p="http://schemas.openxmlformats.org/presentationml/2006/main">
  <p:tag name="TIMING" val="|12.4"/>
</p:tagLst>
</file>

<file path=ppt/tags/tag7.xml><?xml version="1.0" encoding="utf-8"?>
<p:tagLst xmlns:a="http://schemas.openxmlformats.org/drawingml/2006/main" xmlns:r="http://schemas.openxmlformats.org/officeDocument/2006/relationships" xmlns:p="http://schemas.openxmlformats.org/presentationml/2006/main">
  <p:tag name="TIMING" val="|1.8|3.7"/>
</p:tagLst>
</file>

<file path=ppt/tags/tag8.xml><?xml version="1.0" encoding="utf-8"?>
<p:tagLst xmlns:a="http://schemas.openxmlformats.org/drawingml/2006/main" xmlns:r="http://schemas.openxmlformats.org/officeDocument/2006/relationships" xmlns:p="http://schemas.openxmlformats.org/presentationml/2006/main">
  <p:tag name="TIMING" val="|4.5|0.8|5.3"/>
</p:tagLst>
</file>

<file path=ppt/tags/tag9.xml><?xml version="1.0" encoding="utf-8"?>
<p:tagLst xmlns:a="http://schemas.openxmlformats.org/drawingml/2006/main" xmlns:r="http://schemas.openxmlformats.org/officeDocument/2006/relationships" xmlns:p="http://schemas.openxmlformats.org/presentationml/2006/main">
  <p:tag name="TIMING" val="|35.9"/>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21254</TotalTime>
  <Words>4758</Words>
  <Application>Microsoft Office PowerPoint</Application>
  <PresentationFormat>On-screen Show (4:3)</PresentationFormat>
  <Paragraphs>641</Paragraphs>
  <Slides>76</Slides>
  <Notes>26</Notes>
  <HiddenSlides>2</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Calibri</vt:lpstr>
      <vt:lpstr>Cambria Math</vt:lpstr>
      <vt:lpstr>Garamond</vt:lpstr>
      <vt:lpstr>Symbol</vt:lpstr>
      <vt:lpstr>Wingdings</vt:lpstr>
      <vt:lpstr>Edge</vt:lpstr>
      <vt:lpstr>Teaching about models:        A unifying topic? </vt:lpstr>
      <vt:lpstr>“Pre-Lab”</vt:lpstr>
      <vt:lpstr>Trivia</vt:lpstr>
      <vt:lpstr>Outline/Caveats</vt:lpstr>
      <vt:lpstr>Outline/Caveats</vt:lpstr>
      <vt:lpstr>Introduction to Statistical Investigations (Wiley, zyBooks)</vt:lpstr>
      <vt:lpstr>Introduction to Statistical Investigations (Wiley, zyBooks)</vt:lpstr>
      <vt:lpstr>Start of the course (Days 1-3)</vt:lpstr>
      <vt:lpstr>HW 1: Matching variables to graphs</vt:lpstr>
      <vt:lpstr>Ch. 1: Chance Models</vt:lpstr>
      <vt:lpstr>CATALST Curriculum </vt:lpstr>
      <vt:lpstr>Evidence of improvements in student understanding</vt:lpstr>
      <vt:lpstr>Evidence of improvements in student understanding</vt:lpstr>
      <vt:lpstr>Extended to 2nd course for non-majors</vt:lpstr>
      <vt:lpstr>Expansion to 2nd course for non-majors</vt:lpstr>
      <vt:lpstr>Implications for First Course</vt:lpstr>
      <vt:lpstr>Key Ideas</vt:lpstr>
      <vt:lpstr>But something still missing?</vt:lpstr>
      <vt:lpstr>But something still missing?</vt:lpstr>
      <vt:lpstr>But something still missing?</vt:lpstr>
      <vt:lpstr>But something still missing?</vt:lpstr>
      <vt:lpstr>So what am I going to do?</vt:lpstr>
      <vt:lpstr>1) It’s all regression</vt:lpstr>
      <vt:lpstr>Joe Ward (1963, 1973 texts) </vt:lpstr>
      <vt:lpstr>More recent examples</vt:lpstr>
      <vt:lpstr>Son, Blake, Fries, &amp; Stigler  (JSDSE, 2021)</vt:lpstr>
      <vt:lpstr>Example (ESTARS)</vt:lpstr>
      <vt:lpstr>Interactive exploration</vt:lpstr>
      <vt:lpstr>Example: Predicting Heights, cont.</vt:lpstr>
      <vt:lpstr>Comparing the models</vt:lpstr>
      <vt:lpstr>Proportional Reduction in Error</vt:lpstr>
      <vt:lpstr>2) What is a model?</vt:lpstr>
      <vt:lpstr>Mathematical models</vt:lpstr>
      <vt:lpstr>Engineering/Science</vt:lpstr>
      <vt:lpstr>Engineering/Science</vt:lpstr>
      <vt:lpstr>Stat 321 (Probability and Statistics for Engineers)</vt:lpstr>
      <vt:lpstr>How should I teach about models in introductory statistics?</vt:lpstr>
      <vt:lpstr>Stat 301 – Day 1</vt:lpstr>
      <vt:lpstr>Stat 301 – Day 1</vt:lpstr>
      <vt:lpstr>Potential model</vt:lpstr>
      <vt:lpstr>HW 1</vt:lpstr>
      <vt:lpstr>Stat 301 “I wonder” questions</vt:lpstr>
      <vt:lpstr>What does the term “model” mean here?   Vs when we were looking at data? </vt:lpstr>
      <vt:lpstr>Stat 217 – Day 1</vt:lpstr>
      <vt:lpstr>Stat 217 – Day 1</vt:lpstr>
      <vt:lpstr>Day 2 – Investigation 0</vt:lpstr>
      <vt:lpstr>Day 2 – Investigation 0</vt:lpstr>
      <vt:lpstr>How’d they do?</vt:lpstr>
      <vt:lpstr>(d) Explain your reasoning.</vt:lpstr>
      <vt:lpstr>End of Day 2: “I wonder” Questions</vt:lpstr>
      <vt:lpstr>Beginning of Day 3: Please write what the term “model” means to you (Definition? Example? Visual?)</vt:lpstr>
      <vt:lpstr>Start of the course (Days 1-3)</vt:lpstr>
      <vt:lpstr>So which is it?</vt:lpstr>
      <vt:lpstr>Statistics Education Research</vt:lpstr>
      <vt:lpstr>Pfankuch, Ben-Zvi, &amp; Budgett  (ZDM, 2018)</vt:lpstr>
      <vt:lpstr>Introducing students to models</vt:lpstr>
      <vt:lpstr>Tinkerplots</vt:lpstr>
      <vt:lpstr>Hey ChatGPT, make me an   RShiny app…</vt:lpstr>
      <vt:lpstr>Benefits</vt:lpstr>
      <vt:lpstr>Algorithmic Models</vt:lpstr>
      <vt:lpstr>I’ve got an applet for that…</vt:lpstr>
      <vt:lpstr>Foundations of Agnostic Statistics (Aronow &amp; Miller, 2019)</vt:lpstr>
      <vt:lpstr>I used to have an applet for that…</vt:lpstr>
      <vt:lpstr>I used to have an applet for that…</vt:lpstr>
      <vt:lpstr>What is a Model?</vt:lpstr>
      <vt:lpstr>Some Key Takeaways</vt:lpstr>
      <vt:lpstr>Some Key Takeaways</vt:lpstr>
      <vt:lpstr>Some Key Takeaways</vt:lpstr>
      <vt:lpstr>Some Key Takeaways</vt:lpstr>
      <vt:lpstr>Some Key Takeaways</vt:lpstr>
      <vt:lpstr>Some Key Takeaways</vt:lpstr>
      <vt:lpstr>Teachers need…</vt:lpstr>
      <vt:lpstr>References</vt:lpstr>
      <vt:lpstr>References</vt:lpstr>
      <vt:lpstr>References</vt:lpstr>
      <vt:lpstr>Thank you!</vt:lpstr>
    </vt:vector>
  </TitlesOfParts>
  <Company>Cal Poly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Introductory Statistics with Activities and Data</dc:title>
  <dc:creator>Allan Rossman</dc:creator>
  <cp:lastModifiedBy>Beth L. Chance</cp:lastModifiedBy>
  <cp:revision>284</cp:revision>
  <cp:lastPrinted>2014-07-23T23:11:15Z</cp:lastPrinted>
  <dcterms:created xsi:type="dcterms:W3CDTF">2009-03-26T00:55:02Z</dcterms:created>
  <dcterms:modified xsi:type="dcterms:W3CDTF">2025-07-19T14:49:58Z</dcterms:modified>
</cp:coreProperties>
</file>