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8"/>
  </p:notesMasterIdLst>
  <p:sldIdLst>
    <p:sldId id="498" r:id="rId5"/>
    <p:sldId id="256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328" r:id="rId15"/>
    <p:sldId id="331" r:id="rId16"/>
    <p:sldId id="507" r:id="rId17"/>
    <p:sldId id="267" r:id="rId18"/>
    <p:sldId id="508" r:id="rId19"/>
    <p:sldId id="269" r:id="rId20"/>
    <p:sldId id="270" r:id="rId21"/>
    <p:sldId id="509" r:id="rId22"/>
    <p:sldId id="272" r:id="rId23"/>
    <p:sldId id="273" r:id="rId24"/>
    <p:sldId id="274" r:id="rId25"/>
    <p:sldId id="275" r:id="rId26"/>
    <p:sldId id="285" r:id="rId27"/>
    <p:sldId id="276" r:id="rId28"/>
    <p:sldId id="277" r:id="rId29"/>
    <p:sldId id="278" r:id="rId30"/>
    <p:sldId id="279" r:id="rId31"/>
    <p:sldId id="280" r:id="rId32"/>
    <p:sldId id="282" r:id="rId33"/>
    <p:sldId id="283" r:id="rId34"/>
    <p:sldId id="284" r:id="rId35"/>
    <p:sldId id="510" r:id="rId36"/>
    <p:sldId id="286" r:id="rId37"/>
    <p:sldId id="287" r:id="rId38"/>
    <p:sldId id="288" r:id="rId39"/>
    <p:sldId id="289" r:id="rId40"/>
    <p:sldId id="293" r:id="rId41"/>
    <p:sldId id="290" r:id="rId42"/>
    <p:sldId id="291" r:id="rId43"/>
    <p:sldId id="294" r:id="rId44"/>
    <p:sldId id="301" r:id="rId45"/>
    <p:sldId id="302" r:id="rId46"/>
    <p:sldId id="305" r:id="rId47"/>
    <p:sldId id="322" r:id="rId48"/>
    <p:sldId id="335" r:id="rId49"/>
    <p:sldId id="511" r:id="rId50"/>
    <p:sldId id="332" r:id="rId51"/>
    <p:sldId id="520" r:id="rId52"/>
    <p:sldId id="521" r:id="rId53"/>
    <p:sldId id="522" r:id="rId54"/>
    <p:sldId id="297" r:id="rId55"/>
    <p:sldId id="298" r:id="rId56"/>
    <p:sldId id="299" r:id="rId57"/>
    <p:sldId id="300" r:id="rId58"/>
    <p:sldId id="306" r:id="rId59"/>
    <p:sldId id="307" r:id="rId60"/>
    <p:sldId id="512" r:id="rId61"/>
    <p:sldId id="513" r:id="rId62"/>
    <p:sldId id="494" r:id="rId63"/>
    <p:sldId id="518" r:id="rId64"/>
    <p:sldId id="519" r:id="rId65"/>
    <p:sldId id="514" r:id="rId66"/>
    <p:sldId id="515" r:id="rId67"/>
    <p:sldId id="517" r:id="rId68"/>
    <p:sldId id="258" r:id="rId69"/>
    <p:sldId id="259" r:id="rId70"/>
    <p:sldId id="260" r:id="rId71"/>
    <p:sldId id="257" r:id="rId72"/>
    <p:sldId id="261" r:id="rId73"/>
    <p:sldId id="340" r:id="rId74"/>
    <p:sldId id="334" r:id="rId75"/>
    <p:sldId id="262" r:id="rId76"/>
    <p:sldId id="263" r:id="rId77"/>
    <p:sldId id="264" r:id="rId78"/>
    <p:sldId id="265" r:id="rId79"/>
    <p:sldId id="324" r:id="rId80"/>
    <p:sldId id="330" r:id="rId81"/>
    <p:sldId id="325" r:id="rId82"/>
    <p:sldId id="327" r:id="rId83"/>
    <p:sldId id="351" r:id="rId84"/>
    <p:sldId id="326" r:id="rId85"/>
    <p:sldId id="319" r:id="rId86"/>
    <p:sldId id="329" r:id="rId87"/>
    <p:sldId id="523" r:id="rId88"/>
    <p:sldId id="311" r:id="rId89"/>
    <p:sldId id="337" r:id="rId90"/>
    <p:sldId id="336" r:id="rId91"/>
    <p:sldId id="338" r:id="rId92"/>
    <p:sldId id="349" r:id="rId93"/>
    <p:sldId id="266" r:id="rId94"/>
    <p:sldId id="491" r:id="rId95"/>
    <p:sldId id="271" r:id="rId96"/>
    <p:sldId id="476" r:id="rId97"/>
    <p:sldId id="479" r:id="rId98"/>
    <p:sldId id="486" r:id="rId99"/>
    <p:sldId id="488" r:id="rId100"/>
    <p:sldId id="489" r:id="rId101"/>
    <p:sldId id="490" r:id="rId102"/>
    <p:sldId id="485" r:id="rId103"/>
    <p:sldId id="483" r:id="rId104"/>
    <p:sldId id="484" r:id="rId105"/>
    <p:sldId id="487" r:id="rId106"/>
    <p:sldId id="524" r:id="rId107"/>
    <p:sldId id="492" r:id="rId108"/>
    <p:sldId id="308" r:id="rId109"/>
    <p:sldId id="525" r:id="rId110"/>
    <p:sldId id="526" r:id="rId111"/>
    <p:sldId id="268" r:id="rId112"/>
    <p:sldId id="350" r:id="rId113"/>
    <p:sldId id="493" r:id="rId114"/>
    <p:sldId id="345" r:id="rId115"/>
    <p:sldId id="343" r:id="rId116"/>
    <p:sldId id="344" r:id="rId1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ACD6"/>
    <a:srgbClr val="002462"/>
    <a:srgbClr val="ED7D31"/>
    <a:srgbClr val="F2F2F2"/>
    <a:srgbClr val="000000"/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/>
    <p:restoredTop sz="94694"/>
  </p:normalViewPr>
  <p:slideViewPr>
    <p:cSldViewPr snapToGrid="0" snapToObjects="1">
      <p:cViewPr varScale="1">
        <p:scale>
          <a:sx n="157" d="100"/>
          <a:sy n="157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presProps" Target="presProps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theme" Target="theme/theme1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70B4E-0EEF-4AB0-A7AF-3DD1696FE3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823A14-BAC6-425D-BBD9-6A021492AC94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>
              <a:latin typeface="Palatino Linotype" panose="02040502050505030304" pitchFamily="18" charset="0"/>
            </a:rPr>
            <a:t>Example 1.1</a:t>
          </a:r>
        </a:p>
      </dgm:t>
    </dgm:pt>
    <dgm:pt modelId="{3C7E134E-68D9-4196-A5AE-2BA6A0F2E2A0}" type="parTrans" cxnId="{F5C8C5DB-4D06-466E-8FEC-1EAF76165982}">
      <dgm:prSet/>
      <dgm:spPr/>
      <dgm:t>
        <a:bodyPr/>
        <a:lstStyle/>
        <a:p>
          <a:endParaRPr lang="en-US"/>
        </a:p>
      </dgm:t>
    </dgm:pt>
    <dgm:pt modelId="{C47A4B5B-007F-4236-8A0C-B9E1A8103AD5}" type="sibTrans" cxnId="{F5C8C5DB-4D06-466E-8FEC-1EAF76165982}">
      <dgm:prSet/>
      <dgm:spPr/>
      <dgm:t>
        <a:bodyPr/>
        <a:lstStyle/>
        <a:p>
          <a:endParaRPr lang="en-US"/>
        </a:p>
      </dgm:t>
    </dgm:pt>
    <dgm:pt modelId="{0429F89D-8924-47DD-9AFD-6E2FBBB0A9D7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en-US" sz="1800" dirty="0">
              <a:latin typeface="Palatino Linotype" panose="02040502050505030304" pitchFamily="18" charset="0"/>
            </a:rPr>
            <a:t>  We observed the </a:t>
          </a:r>
          <a:r>
            <a:rPr lang="en-US" sz="1800" i="1" u="sng" dirty="0">
              <a:latin typeface="Palatino Linotype" panose="02040502050505030304" pitchFamily="18" charset="0"/>
            </a:rPr>
            <a:t>12</a:t>
          </a:r>
          <a:r>
            <a:rPr lang="en-US" sz="1800" u="sng" dirty="0">
              <a:latin typeface="Palatino Linotype" panose="02040502050505030304" pitchFamily="18" charset="0"/>
            </a:rPr>
            <a:t> </a:t>
          </a:r>
          <a:r>
            <a:rPr lang="en-US" sz="1800" i="1" u="sng" dirty="0">
              <a:latin typeface="Palatino Linotype" panose="02040502050505030304" pitchFamily="18" charset="0"/>
            </a:rPr>
            <a:t>five-month-olds in the study</a:t>
          </a:r>
          <a:r>
            <a:rPr lang="en-US" sz="1800" dirty="0">
              <a:latin typeface="Palatino Linotype" panose="02040502050505030304" pitchFamily="18" charset="0"/>
            </a:rPr>
            <a:t>, but we are making a claim about </a:t>
          </a:r>
          <a:br>
            <a:rPr lang="en-US" sz="1800" dirty="0">
              <a:latin typeface="Palatino Linotype" panose="02040502050505030304" pitchFamily="18" charset="0"/>
            </a:rPr>
          </a:br>
          <a:r>
            <a:rPr lang="en-US" sz="1800" i="1" u="sng" dirty="0">
              <a:latin typeface="Palatino Linotype" panose="02040502050505030304" pitchFamily="18" charset="0"/>
            </a:rPr>
            <a:t>all five-month-olds</a:t>
          </a:r>
          <a:r>
            <a:rPr lang="en-US" sz="1800" dirty="0">
              <a:latin typeface="Palatino Linotype" panose="02040502050505030304" pitchFamily="18" charset="0"/>
            </a:rPr>
            <a:t>.</a:t>
          </a:r>
          <a:endParaRPr lang="en-US" sz="1800" dirty="0"/>
        </a:p>
      </dgm:t>
    </dgm:pt>
    <dgm:pt modelId="{0D4600DD-DE25-40F0-B867-972E8334031D}" type="parTrans" cxnId="{5EA8EDBB-7B32-44FD-BABA-B8CA717F5D1B}">
      <dgm:prSet/>
      <dgm:spPr/>
      <dgm:t>
        <a:bodyPr/>
        <a:lstStyle/>
        <a:p>
          <a:endParaRPr lang="en-US"/>
        </a:p>
      </dgm:t>
    </dgm:pt>
    <dgm:pt modelId="{AA5D0BAD-4E66-46A7-A37A-F93CE672C286}" type="sibTrans" cxnId="{5EA8EDBB-7B32-44FD-BABA-B8CA717F5D1B}">
      <dgm:prSet/>
      <dgm:spPr/>
      <dgm:t>
        <a:bodyPr/>
        <a:lstStyle/>
        <a:p>
          <a:endParaRPr lang="en-US"/>
        </a:p>
      </dgm:t>
    </dgm:pt>
    <dgm:pt modelId="{7444A582-6A55-48F4-8872-D8A1047D4BB4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>
              <a:latin typeface="Palatino Linotype" panose="02040502050505030304" pitchFamily="18" charset="0"/>
            </a:rPr>
            <a:t>Example</a:t>
          </a:r>
          <a:r>
            <a:rPr lang="en-US" sz="1800" dirty="0"/>
            <a:t> </a:t>
          </a:r>
          <a:r>
            <a:rPr lang="en-US" sz="1800" dirty="0">
              <a:latin typeface="Palatino Linotype" panose="02040502050505030304" pitchFamily="18" charset="0"/>
            </a:rPr>
            <a:t>1.2</a:t>
          </a:r>
        </a:p>
      </dgm:t>
    </dgm:pt>
    <dgm:pt modelId="{97611D6E-2DE3-4A8A-9888-A5CB62E52AEC}" type="parTrans" cxnId="{E120988B-913B-412E-82F1-099AE33B0BC8}">
      <dgm:prSet/>
      <dgm:spPr/>
      <dgm:t>
        <a:bodyPr/>
        <a:lstStyle/>
        <a:p>
          <a:endParaRPr lang="en-US"/>
        </a:p>
      </dgm:t>
    </dgm:pt>
    <dgm:pt modelId="{095E24E8-7ED1-48E3-83ED-F8F1483F6883}" type="sibTrans" cxnId="{E120988B-913B-412E-82F1-099AE33B0BC8}">
      <dgm:prSet/>
      <dgm:spPr/>
      <dgm:t>
        <a:bodyPr/>
        <a:lstStyle/>
        <a:p>
          <a:endParaRPr lang="en-US"/>
        </a:p>
      </dgm:t>
    </dgm:pt>
    <dgm:pt modelId="{1B2F47F3-DFA5-470F-81F5-9FA12331996B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en-US" sz="1800" dirty="0">
              <a:latin typeface="Palatino Linotype" panose="02040502050505030304" pitchFamily="18" charset="0"/>
            </a:rPr>
            <a:t>We observed the </a:t>
          </a:r>
          <a:r>
            <a:rPr lang="en-US" sz="1800" i="1" u="sng" dirty="0">
              <a:latin typeface="Palatino Linotype" panose="02040502050505030304" pitchFamily="18" charset="0"/>
            </a:rPr>
            <a:t>20</a:t>
          </a:r>
          <a:r>
            <a:rPr lang="en-US" sz="1800" u="sng" dirty="0">
              <a:latin typeface="Palatino Linotype" panose="02040502050505030304" pitchFamily="18" charset="0"/>
            </a:rPr>
            <a:t> </a:t>
          </a:r>
          <a:r>
            <a:rPr lang="en-US" sz="1800" i="1" u="sng" dirty="0">
              <a:latin typeface="Palatino Linotype" panose="02040502050505030304" pitchFamily="18" charset="0"/>
            </a:rPr>
            <a:t>most recent employees selected for management in the study</a:t>
          </a:r>
          <a:r>
            <a:rPr lang="en-US" sz="1800" dirty="0">
              <a:latin typeface="Palatino Linotype" panose="02040502050505030304" pitchFamily="18" charset="0"/>
            </a:rPr>
            <a:t>, but we are making a claim about the true long-run behavior of this company towards </a:t>
          </a:r>
          <a:br>
            <a:rPr lang="en-US" sz="1800" dirty="0">
              <a:latin typeface="Palatino Linotype" panose="02040502050505030304" pitchFamily="18" charset="0"/>
            </a:rPr>
          </a:br>
          <a:r>
            <a:rPr lang="en-US" sz="1800" i="1" u="sng" dirty="0">
              <a:latin typeface="Palatino Linotype" panose="02040502050505030304" pitchFamily="18" charset="0"/>
            </a:rPr>
            <a:t>all of its potential selections for management</a:t>
          </a:r>
          <a:r>
            <a:rPr lang="en-US" sz="1800" dirty="0">
              <a:latin typeface="Palatino Linotype" panose="02040502050505030304" pitchFamily="18" charset="0"/>
            </a:rPr>
            <a:t>.</a:t>
          </a:r>
          <a:endParaRPr lang="en-US" sz="1800" dirty="0"/>
        </a:p>
      </dgm:t>
    </dgm:pt>
    <dgm:pt modelId="{8A1A54FE-937F-484A-98C9-E21B6049D713}" type="parTrans" cxnId="{6D7D9184-619D-4BC8-9F0F-2D3D7BD439DE}">
      <dgm:prSet/>
      <dgm:spPr/>
      <dgm:t>
        <a:bodyPr/>
        <a:lstStyle/>
        <a:p>
          <a:endParaRPr lang="en-US"/>
        </a:p>
      </dgm:t>
    </dgm:pt>
    <dgm:pt modelId="{9BBA6BD4-A66E-4555-84C3-578171B88941}" type="sibTrans" cxnId="{6D7D9184-619D-4BC8-9F0F-2D3D7BD439DE}">
      <dgm:prSet/>
      <dgm:spPr/>
      <dgm:t>
        <a:bodyPr/>
        <a:lstStyle/>
        <a:p>
          <a:endParaRPr lang="en-US"/>
        </a:p>
      </dgm:t>
    </dgm:pt>
    <dgm:pt modelId="{BBF7B104-FDD7-4CEC-9584-59C66D0BFD6D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>
              <a:latin typeface="Palatino Linotype" panose="02040502050505030304" pitchFamily="18" charset="0"/>
            </a:rPr>
            <a:t>Example 1.3</a:t>
          </a:r>
        </a:p>
      </dgm:t>
    </dgm:pt>
    <dgm:pt modelId="{BAAAF720-15AA-41B4-B08C-5A2D4CCDB342}" type="parTrans" cxnId="{F06E1A32-44C8-465C-90B2-D3D594DEEEFF}">
      <dgm:prSet/>
      <dgm:spPr/>
      <dgm:t>
        <a:bodyPr/>
        <a:lstStyle/>
        <a:p>
          <a:endParaRPr lang="en-US"/>
        </a:p>
      </dgm:t>
    </dgm:pt>
    <dgm:pt modelId="{11B1FF82-21B8-4975-97BD-551953DAF862}" type="sibTrans" cxnId="{F06E1A32-44C8-465C-90B2-D3D594DEEEFF}">
      <dgm:prSet/>
      <dgm:spPr/>
      <dgm:t>
        <a:bodyPr/>
        <a:lstStyle/>
        <a:p>
          <a:endParaRPr lang="en-US"/>
        </a:p>
      </dgm:t>
    </dgm:pt>
    <dgm:pt modelId="{2ED2F46D-1072-449F-97A1-3CE9A52BE869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en-US" sz="1800" dirty="0">
              <a:latin typeface="Palatino Linotype" panose="02040502050505030304" pitchFamily="18" charset="0"/>
            </a:rPr>
            <a:t>We observed the </a:t>
          </a:r>
          <a:r>
            <a:rPr lang="en-US" sz="1800" i="1" u="sng" dirty="0">
              <a:latin typeface="Palatino Linotype" panose="02040502050505030304" pitchFamily="18" charset="0"/>
            </a:rPr>
            <a:t>40</a:t>
          </a:r>
          <a:r>
            <a:rPr lang="en-US" sz="1800" u="sng" dirty="0">
              <a:latin typeface="Palatino Linotype" panose="02040502050505030304" pitchFamily="18" charset="0"/>
            </a:rPr>
            <a:t> </a:t>
          </a:r>
          <a:r>
            <a:rPr lang="en-US" sz="1800" i="1" u="sng" dirty="0">
              <a:latin typeface="Palatino Linotype" panose="02040502050505030304" pitchFamily="18" charset="0"/>
            </a:rPr>
            <a:t>subjects in the study</a:t>
          </a:r>
          <a:r>
            <a:rPr lang="en-US" sz="1800" dirty="0">
              <a:latin typeface="Palatino Linotype" panose="02040502050505030304" pitchFamily="18" charset="0"/>
            </a:rPr>
            <a:t>, but we are making a claim about what </a:t>
          </a:r>
          <a:br>
            <a:rPr lang="en-US" sz="1800" dirty="0">
              <a:latin typeface="Palatino Linotype" panose="02040502050505030304" pitchFamily="18" charset="0"/>
            </a:rPr>
          </a:br>
          <a:r>
            <a:rPr lang="en-US" sz="1800" i="1" u="sng" dirty="0">
              <a:latin typeface="Palatino Linotype" panose="02040502050505030304" pitchFamily="18" charset="0"/>
            </a:rPr>
            <a:t>all potential consumers</a:t>
          </a:r>
          <a:r>
            <a:rPr lang="en-US" sz="1800" i="0" u="none" dirty="0">
              <a:latin typeface="Palatino Linotype" panose="02040502050505030304" pitchFamily="18" charset="0"/>
            </a:rPr>
            <a:t> might prefer</a:t>
          </a:r>
          <a:r>
            <a:rPr lang="en-US" sz="1800" dirty="0">
              <a:latin typeface="Palatino Linotype" panose="02040502050505030304" pitchFamily="18" charset="0"/>
            </a:rPr>
            <a:t>.</a:t>
          </a:r>
          <a:br>
            <a:rPr lang="en-US" sz="1800" dirty="0">
              <a:latin typeface="Palatino Linotype" panose="02040502050505030304" pitchFamily="18" charset="0"/>
            </a:rPr>
          </a:br>
          <a:endParaRPr lang="en-US" sz="1800" dirty="0"/>
        </a:p>
      </dgm:t>
    </dgm:pt>
    <dgm:pt modelId="{8269804F-3695-4E74-837E-DA0B2AB90372}" type="parTrans" cxnId="{142A4B5F-AA43-4D0A-A33A-69F573497BF8}">
      <dgm:prSet/>
      <dgm:spPr/>
      <dgm:t>
        <a:bodyPr/>
        <a:lstStyle/>
        <a:p>
          <a:endParaRPr lang="en-US"/>
        </a:p>
      </dgm:t>
    </dgm:pt>
    <dgm:pt modelId="{8087A611-41ED-4FC1-847B-5DA5AF282DBC}" type="sibTrans" cxnId="{142A4B5F-AA43-4D0A-A33A-69F573497BF8}">
      <dgm:prSet/>
      <dgm:spPr/>
      <dgm:t>
        <a:bodyPr/>
        <a:lstStyle/>
        <a:p>
          <a:endParaRPr lang="en-US"/>
        </a:p>
      </dgm:t>
    </dgm:pt>
    <dgm:pt modelId="{1608614E-F9AE-40BE-A72E-4E75D653D00C}" type="pres">
      <dgm:prSet presAssocID="{8EC70B4E-0EEF-4AB0-A7AF-3DD1696FE39D}" presName="Name0" presStyleCnt="0">
        <dgm:presLayoutVars>
          <dgm:dir/>
          <dgm:animLvl val="lvl"/>
          <dgm:resizeHandles val="exact"/>
        </dgm:presLayoutVars>
      </dgm:prSet>
      <dgm:spPr/>
    </dgm:pt>
    <dgm:pt modelId="{09391F71-D45A-48C1-AA30-DE6382A518D2}" type="pres">
      <dgm:prSet presAssocID="{8B823A14-BAC6-425D-BBD9-6A021492AC94}" presName="linNode" presStyleCnt="0"/>
      <dgm:spPr/>
    </dgm:pt>
    <dgm:pt modelId="{994A9CCB-1A60-44EF-9CA2-5AFA09CC0790}" type="pres">
      <dgm:prSet presAssocID="{8B823A14-BAC6-425D-BBD9-6A021492AC94}" presName="parentText" presStyleLbl="node1" presStyleIdx="0" presStyleCnt="3" custScaleX="36417">
        <dgm:presLayoutVars>
          <dgm:chMax val="1"/>
          <dgm:bulletEnabled val="1"/>
        </dgm:presLayoutVars>
      </dgm:prSet>
      <dgm:spPr/>
    </dgm:pt>
    <dgm:pt modelId="{FDC89727-4C43-4A3C-BE13-1999F71EB540}" type="pres">
      <dgm:prSet presAssocID="{8B823A14-BAC6-425D-BBD9-6A021492AC94}" presName="descendantText" presStyleLbl="alignAccFollowNode1" presStyleIdx="0" presStyleCnt="3" custScaleX="112035">
        <dgm:presLayoutVars>
          <dgm:bulletEnabled val="1"/>
        </dgm:presLayoutVars>
      </dgm:prSet>
      <dgm:spPr/>
    </dgm:pt>
    <dgm:pt modelId="{BDFE76D4-63FB-4A35-98B1-FFE60FC3CC5F}" type="pres">
      <dgm:prSet presAssocID="{C47A4B5B-007F-4236-8A0C-B9E1A8103AD5}" presName="sp" presStyleCnt="0"/>
      <dgm:spPr/>
    </dgm:pt>
    <dgm:pt modelId="{CC12EED2-5314-4112-84E1-22B074878A2E}" type="pres">
      <dgm:prSet presAssocID="{7444A582-6A55-48F4-8872-D8A1047D4BB4}" presName="linNode" presStyleCnt="0"/>
      <dgm:spPr/>
    </dgm:pt>
    <dgm:pt modelId="{5D0F5CA6-6BAB-44FB-B64F-31E47D162C98}" type="pres">
      <dgm:prSet presAssocID="{7444A582-6A55-48F4-8872-D8A1047D4BB4}" presName="parentText" presStyleLbl="node1" presStyleIdx="1" presStyleCnt="3" custScaleX="36304">
        <dgm:presLayoutVars>
          <dgm:chMax val="1"/>
          <dgm:bulletEnabled val="1"/>
        </dgm:presLayoutVars>
      </dgm:prSet>
      <dgm:spPr/>
    </dgm:pt>
    <dgm:pt modelId="{FCFAD0FD-4A56-4CF0-8DA6-59EE73669F95}" type="pres">
      <dgm:prSet presAssocID="{7444A582-6A55-48F4-8872-D8A1047D4BB4}" presName="descendantText" presStyleLbl="alignAccFollowNode1" presStyleIdx="1" presStyleCnt="3" custScaleX="112035">
        <dgm:presLayoutVars>
          <dgm:bulletEnabled val="1"/>
        </dgm:presLayoutVars>
      </dgm:prSet>
      <dgm:spPr/>
    </dgm:pt>
    <dgm:pt modelId="{E9F84051-736D-46EB-ACC0-091CB4E63BB6}" type="pres">
      <dgm:prSet presAssocID="{095E24E8-7ED1-48E3-83ED-F8F1483F6883}" presName="sp" presStyleCnt="0"/>
      <dgm:spPr/>
    </dgm:pt>
    <dgm:pt modelId="{605A39C6-8958-4DBD-87A4-8CBBADA78843}" type="pres">
      <dgm:prSet presAssocID="{BBF7B104-FDD7-4CEC-9584-59C66D0BFD6D}" presName="linNode" presStyleCnt="0"/>
      <dgm:spPr/>
    </dgm:pt>
    <dgm:pt modelId="{CA6139D4-C351-43E5-99BE-2C0D825C07EF}" type="pres">
      <dgm:prSet presAssocID="{BBF7B104-FDD7-4CEC-9584-59C66D0BFD6D}" presName="parentText" presStyleLbl="node1" presStyleIdx="2" presStyleCnt="3" custScaleX="36417">
        <dgm:presLayoutVars>
          <dgm:chMax val="1"/>
          <dgm:bulletEnabled val="1"/>
        </dgm:presLayoutVars>
      </dgm:prSet>
      <dgm:spPr/>
    </dgm:pt>
    <dgm:pt modelId="{9CFE9FBF-9A39-48ED-BCD3-37AC6EC46F52}" type="pres">
      <dgm:prSet presAssocID="{BBF7B104-FDD7-4CEC-9584-59C66D0BFD6D}" presName="descendantText" presStyleLbl="alignAccFollowNode1" presStyleIdx="2" presStyleCnt="3" custScaleX="112035">
        <dgm:presLayoutVars>
          <dgm:bulletEnabled val="1"/>
        </dgm:presLayoutVars>
      </dgm:prSet>
      <dgm:spPr/>
    </dgm:pt>
  </dgm:ptLst>
  <dgm:cxnLst>
    <dgm:cxn modelId="{38B11431-7993-484C-8088-EFC6D9672C0A}" type="presOf" srcId="{BBF7B104-FDD7-4CEC-9584-59C66D0BFD6D}" destId="{CA6139D4-C351-43E5-99BE-2C0D825C07EF}" srcOrd="0" destOrd="0" presId="urn:microsoft.com/office/officeart/2005/8/layout/vList5"/>
    <dgm:cxn modelId="{F06E1A32-44C8-465C-90B2-D3D594DEEEFF}" srcId="{8EC70B4E-0EEF-4AB0-A7AF-3DD1696FE39D}" destId="{BBF7B104-FDD7-4CEC-9584-59C66D0BFD6D}" srcOrd="2" destOrd="0" parTransId="{BAAAF720-15AA-41B4-B08C-5A2D4CCDB342}" sibTransId="{11B1FF82-21B8-4975-97BD-551953DAF862}"/>
    <dgm:cxn modelId="{0F1CD35D-1B94-4E32-8C70-06365B2ECB6F}" type="presOf" srcId="{2ED2F46D-1072-449F-97A1-3CE9A52BE869}" destId="{9CFE9FBF-9A39-48ED-BCD3-37AC6EC46F52}" srcOrd="0" destOrd="0" presId="urn:microsoft.com/office/officeart/2005/8/layout/vList5"/>
    <dgm:cxn modelId="{142A4B5F-AA43-4D0A-A33A-69F573497BF8}" srcId="{BBF7B104-FDD7-4CEC-9584-59C66D0BFD6D}" destId="{2ED2F46D-1072-449F-97A1-3CE9A52BE869}" srcOrd="0" destOrd="0" parTransId="{8269804F-3695-4E74-837E-DA0B2AB90372}" sibTransId="{8087A611-41ED-4FC1-847B-5DA5AF282DBC}"/>
    <dgm:cxn modelId="{A034B841-30AA-4A5B-9D66-B56B9C2B6E17}" type="presOf" srcId="{1B2F47F3-DFA5-470F-81F5-9FA12331996B}" destId="{FCFAD0FD-4A56-4CF0-8DA6-59EE73669F95}" srcOrd="0" destOrd="0" presId="urn:microsoft.com/office/officeart/2005/8/layout/vList5"/>
    <dgm:cxn modelId="{F3BCC641-0B06-4F89-AA38-206EE48781A7}" type="presOf" srcId="{7444A582-6A55-48F4-8872-D8A1047D4BB4}" destId="{5D0F5CA6-6BAB-44FB-B64F-31E47D162C98}" srcOrd="0" destOrd="0" presId="urn:microsoft.com/office/officeart/2005/8/layout/vList5"/>
    <dgm:cxn modelId="{6D7D9184-619D-4BC8-9F0F-2D3D7BD439DE}" srcId="{7444A582-6A55-48F4-8872-D8A1047D4BB4}" destId="{1B2F47F3-DFA5-470F-81F5-9FA12331996B}" srcOrd="0" destOrd="0" parTransId="{8A1A54FE-937F-484A-98C9-E21B6049D713}" sibTransId="{9BBA6BD4-A66E-4555-84C3-578171B88941}"/>
    <dgm:cxn modelId="{E120988B-913B-412E-82F1-099AE33B0BC8}" srcId="{8EC70B4E-0EEF-4AB0-A7AF-3DD1696FE39D}" destId="{7444A582-6A55-48F4-8872-D8A1047D4BB4}" srcOrd="1" destOrd="0" parTransId="{97611D6E-2DE3-4A8A-9888-A5CB62E52AEC}" sibTransId="{095E24E8-7ED1-48E3-83ED-F8F1483F6883}"/>
    <dgm:cxn modelId="{2481D08E-28FF-4ADA-9903-B55C4B54E0CE}" type="presOf" srcId="{8EC70B4E-0EEF-4AB0-A7AF-3DD1696FE39D}" destId="{1608614E-F9AE-40BE-A72E-4E75D653D00C}" srcOrd="0" destOrd="0" presId="urn:microsoft.com/office/officeart/2005/8/layout/vList5"/>
    <dgm:cxn modelId="{B0B9E298-7F81-4DA6-A7C5-FA66FF030680}" type="presOf" srcId="{8B823A14-BAC6-425D-BBD9-6A021492AC94}" destId="{994A9CCB-1A60-44EF-9CA2-5AFA09CC0790}" srcOrd="0" destOrd="0" presId="urn:microsoft.com/office/officeart/2005/8/layout/vList5"/>
    <dgm:cxn modelId="{5EA8EDBB-7B32-44FD-BABA-B8CA717F5D1B}" srcId="{8B823A14-BAC6-425D-BBD9-6A021492AC94}" destId="{0429F89D-8924-47DD-9AFD-6E2FBBB0A9D7}" srcOrd="0" destOrd="0" parTransId="{0D4600DD-DE25-40F0-B867-972E8334031D}" sibTransId="{AA5D0BAD-4E66-46A7-A37A-F93CE672C286}"/>
    <dgm:cxn modelId="{F5C8C5DB-4D06-466E-8FEC-1EAF76165982}" srcId="{8EC70B4E-0EEF-4AB0-A7AF-3DD1696FE39D}" destId="{8B823A14-BAC6-425D-BBD9-6A021492AC94}" srcOrd="0" destOrd="0" parTransId="{3C7E134E-68D9-4196-A5AE-2BA6A0F2E2A0}" sibTransId="{C47A4B5B-007F-4236-8A0C-B9E1A8103AD5}"/>
    <dgm:cxn modelId="{6272B4F4-870F-4262-BD2D-3A8F93050F66}" type="presOf" srcId="{0429F89D-8924-47DD-9AFD-6E2FBBB0A9D7}" destId="{FDC89727-4C43-4A3C-BE13-1999F71EB540}" srcOrd="0" destOrd="0" presId="urn:microsoft.com/office/officeart/2005/8/layout/vList5"/>
    <dgm:cxn modelId="{3B5A6083-DDE8-4BE9-A7DE-C43D568A1504}" type="presParOf" srcId="{1608614E-F9AE-40BE-A72E-4E75D653D00C}" destId="{09391F71-D45A-48C1-AA30-DE6382A518D2}" srcOrd="0" destOrd="0" presId="urn:microsoft.com/office/officeart/2005/8/layout/vList5"/>
    <dgm:cxn modelId="{3F8C7618-13DA-4DC3-8ECD-A6E0CBE7F46B}" type="presParOf" srcId="{09391F71-D45A-48C1-AA30-DE6382A518D2}" destId="{994A9CCB-1A60-44EF-9CA2-5AFA09CC0790}" srcOrd="0" destOrd="0" presId="urn:microsoft.com/office/officeart/2005/8/layout/vList5"/>
    <dgm:cxn modelId="{25B44BDA-D262-42A7-BA3B-6B6192BF6E75}" type="presParOf" srcId="{09391F71-D45A-48C1-AA30-DE6382A518D2}" destId="{FDC89727-4C43-4A3C-BE13-1999F71EB540}" srcOrd="1" destOrd="0" presId="urn:microsoft.com/office/officeart/2005/8/layout/vList5"/>
    <dgm:cxn modelId="{DA66C09B-F14C-4D39-AB40-9839BAAEF9B6}" type="presParOf" srcId="{1608614E-F9AE-40BE-A72E-4E75D653D00C}" destId="{BDFE76D4-63FB-4A35-98B1-FFE60FC3CC5F}" srcOrd="1" destOrd="0" presId="urn:microsoft.com/office/officeart/2005/8/layout/vList5"/>
    <dgm:cxn modelId="{563CE44A-B543-4BF3-93B1-3E8A2904FC05}" type="presParOf" srcId="{1608614E-F9AE-40BE-A72E-4E75D653D00C}" destId="{CC12EED2-5314-4112-84E1-22B074878A2E}" srcOrd="2" destOrd="0" presId="urn:microsoft.com/office/officeart/2005/8/layout/vList5"/>
    <dgm:cxn modelId="{D3B36272-6B75-4F30-A4CF-032A4F11844D}" type="presParOf" srcId="{CC12EED2-5314-4112-84E1-22B074878A2E}" destId="{5D0F5CA6-6BAB-44FB-B64F-31E47D162C98}" srcOrd="0" destOrd="0" presId="urn:microsoft.com/office/officeart/2005/8/layout/vList5"/>
    <dgm:cxn modelId="{7657D385-2FDD-40C4-9566-11F6D6A3F00A}" type="presParOf" srcId="{CC12EED2-5314-4112-84E1-22B074878A2E}" destId="{FCFAD0FD-4A56-4CF0-8DA6-59EE73669F95}" srcOrd="1" destOrd="0" presId="urn:microsoft.com/office/officeart/2005/8/layout/vList5"/>
    <dgm:cxn modelId="{89AB40BE-8BA6-4CD7-9935-B062E614AF6F}" type="presParOf" srcId="{1608614E-F9AE-40BE-A72E-4E75D653D00C}" destId="{E9F84051-736D-46EB-ACC0-091CB4E63BB6}" srcOrd="3" destOrd="0" presId="urn:microsoft.com/office/officeart/2005/8/layout/vList5"/>
    <dgm:cxn modelId="{0F25F02A-FF0C-4906-A52A-3500C2EA8290}" type="presParOf" srcId="{1608614E-F9AE-40BE-A72E-4E75D653D00C}" destId="{605A39C6-8958-4DBD-87A4-8CBBADA78843}" srcOrd="4" destOrd="0" presId="urn:microsoft.com/office/officeart/2005/8/layout/vList5"/>
    <dgm:cxn modelId="{5B0EAEF3-8105-43A5-B5CB-D9C0C4C5FF94}" type="presParOf" srcId="{605A39C6-8958-4DBD-87A4-8CBBADA78843}" destId="{CA6139D4-C351-43E5-99BE-2C0D825C07EF}" srcOrd="0" destOrd="0" presId="urn:microsoft.com/office/officeart/2005/8/layout/vList5"/>
    <dgm:cxn modelId="{B3C6DD84-849D-4B7B-AC25-AF1B1685052F}" type="presParOf" srcId="{605A39C6-8958-4DBD-87A4-8CBBADA78843}" destId="{9CFE9FBF-9A39-48ED-BCD3-37AC6EC46F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70B4E-0EEF-4AB0-A7AF-3DD1696FE3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823A14-BAC6-425D-BBD9-6A021492AC94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>
              <a:latin typeface="Palatino Linotype" panose="02040502050505030304" pitchFamily="18" charset="0"/>
            </a:rPr>
            <a:t>Example 1.1</a:t>
          </a:r>
        </a:p>
      </dgm:t>
    </dgm:pt>
    <dgm:pt modelId="{3C7E134E-68D9-4196-A5AE-2BA6A0F2E2A0}" type="parTrans" cxnId="{F5C8C5DB-4D06-466E-8FEC-1EAF76165982}">
      <dgm:prSet/>
      <dgm:spPr/>
      <dgm:t>
        <a:bodyPr/>
        <a:lstStyle/>
        <a:p>
          <a:endParaRPr lang="en-US"/>
        </a:p>
      </dgm:t>
    </dgm:pt>
    <dgm:pt modelId="{C47A4B5B-007F-4236-8A0C-B9E1A8103AD5}" type="sibTrans" cxnId="{F5C8C5DB-4D06-466E-8FEC-1EAF76165982}">
      <dgm:prSet/>
      <dgm:spPr/>
      <dgm:t>
        <a:bodyPr/>
        <a:lstStyle/>
        <a:p>
          <a:endParaRPr lang="en-US"/>
        </a:p>
      </dgm:t>
    </dgm:pt>
    <dgm:pt modelId="{0429F89D-8924-47DD-9AFD-6E2FBBB0A9D7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en-US" sz="1800" dirty="0">
              <a:latin typeface="Palatino Linotype" panose="02040502050505030304" pitchFamily="18" charset="0"/>
            </a:rPr>
            <a:t>  We observed the </a:t>
          </a:r>
          <a:r>
            <a:rPr lang="en-US" sz="1800" i="1" u="sng" dirty="0">
              <a:latin typeface="Palatino Linotype" panose="02040502050505030304" pitchFamily="18" charset="0"/>
            </a:rPr>
            <a:t>12</a:t>
          </a:r>
          <a:r>
            <a:rPr lang="en-US" sz="1800" u="sng" dirty="0">
              <a:latin typeface="Palatino Linotype" panose="02040502050505030304" pitchFamily="18" charset="0"/>
            </a:rPr>
            <a:t> </a:t>
          </a:r>
          <a:r>
            <a:rPr lang="en-US" sz="1800" i="1" u="sng" dirty="0">
              <a:latin typeface="Palatino Linotype" panose="02040502050505030304" pitchFamily="18" charset="0"/>
            </a:rPr>
            <a:t>five-month-olds in the study</a:t>
          </a:r>
          <a:r>
            <a:rPr lang="en-US" sz="1800" dirty="0">
              <a:latin typeface="Palatino Linotype" panose="02040502050505030304" pitchFamily="18" charset="0"/>
            </a:rPr>
            <a:t>, but we are making a claim about </a:t>
          </a:r>
          <a:br>
            <a:rPr lang="en-US" sz="1800" dirty="0">
              <a:latin typeface="Palatino Linotype" panose="02040502050505030304" pitchFamily="18" charset="0"/>
            </a:rPr>
          </a:br>
          <a:r>
            <a:rPr lang="en-US" sz="1800" i="1" u="sng" dirty="0">
              <a:latin typeface="Palatino Linotype" panose="02040502050505030304" pitchFamily="18" charset="0"/>
            </a:rPr>
            <a:t>all five-month-olds</a:t>
          </a:r>
          <a:r>
            <a:rPr lang="en-US" sz="1800" dirty="0">
              <a:latin typeface="Palatino Linotype" panose="02040502050505030304" pitchFamily="18" charset="0"/>
            </a:rPr>
            <a:t>.</a:t>
          </a:r>
          <a:endParaRPr lang="en-US" sz="1800" dirty="0"/>
        </a:p>
      </dgm:t>
    </dgm:pt>
    <dgm:pt modelId="{0D4600DD-DE25-40F0-B867-972E8334031D}" type="parTrans" cxnId="{5EA8EDBB-7B32-44FD-BABA-B8CA717F5D1B}">
      <dgm:prSet/>
      <dgm:spPr/>
      <dgm:t>
        <a:bodyPr/>
        <a:lstStyle/>
        <a:p>
          <a:endParaRPr lang="en-US"/>
        </a:p>
      </dgm:t>
    </dgm:pt>
    <dgm:pt modelId="{AA5D0BAD-4E66-46A7-A37A-F93CE672C286}" type="sibTrans" cxnId="{5EA8EDBB-7B32-44FD-BABA-B8CA717F5D1B}">
      <dgm:prSet/>
      <dgm:spPr/>
      <dgm:t>
        <a:bodyPr/>
        <a:lstStyle/>
        <a:p>
          <a:endParaRPr lang="en-US"/>
        </a:p>
      </dgm:t>
    </dgm:pt>
    <dgm:pt modelId="{7444A582-6A55-48F4-8872-D8A1047D4BB4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>
              <a:latin typeface="Palatino Linotype" panose="02040502050505030304" pitchFamily="18" charset="0"/>
            </a:rPr>
            <a:t>Example</a:t>
          </a:r>
          <a:r>
            <a:rPr lang="en-US" sz="1800" dirty="0"/>
            <a:t> </a:t>
          </a:r>
          <a:r>
            <a:rPr lang="en-US" sz="1800" dirty="0">
              <a:latin typeface="Palatino Linotype" panose="02040502050505030304" pitchFamily="18" charset="0"/>
            </a:rPr>
            <a:t>1.2</a:t>
          </a:r>
        </a:p>
      </dgm:t>
    </dgm:pt>
    <dgm:pt modelId="{97611D6E-2DE3-4A8A-9888-A5CB62E52AEC}" type="parTrans" cxnId="{E120988B-913B-412E-82F1-099AE33B0BC8}">
      <dgm:prSet/>
      <dgm:spPr/>
      <dgm:t>
        <a:bodyPr/>
        <a:lstStyle/>
        <a:p>
          <a:endParaRPr lang="en-US"/>
        </a:p>
      </dgm:t>
    </dgm:pt>
    <dgm:pt modelId="{095E24E8-7ED1-48E3-83ED-F8F1483F6883}" type="sibTrans" cxnId="{E120988B-913B-412E-82F1-099AE33B0BC8}">
      <dgm:prSet/>
      <dgm:spPr/>
      <dgm:t>
        <a:bodyPr/>
        <a:lstStyle/>
        <a:p>
          <a:endParaRPr lang="en-US"/>
        </a:p>
      </dgm:t>
    </dgm:pt>
    <dgm:pt modelId="{1B2F47F3-DFA5-470F-81F5-9FA12331996B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en-US" sz="1800" dirty="0">
              <a:latin typeface="Palatino Linotype" panose="02040502050505030304" pitchFamily="18" charset="0"/>
            </a:rPr>
            <a:t>We observed the </a:t>
          </a:r>
          <a:r>
            <a:rPr lang="en-US" sz="1800" i="1" u="sng" dirty="0">
              <a:latin typeface="Palatino Linotype" panose="02040502050505030304" pitchFamily="18" charset="0"/>
            </a:rPr>
            <a:t>20</a:t>
          </a:r>
          <a:r>
            <a:rPr lang="en-US" sz="1800" u="sng" dirty="0">
              <a:latin typeface="Palatino Linotype" panose="02040502050505030304" pitchFamily="18" charset="0"/>
            </a:rPr>
            <a:t> </a:t>
          </a:r>
          <a:r>
            <a:rPr lang="en-US" sz="1800" i="1" u="sng" dirty="0">
              <a:latin typeface="Palatino Linotype" panose="02040502050505030304" pitchFamily="18" charset="0"/>
            </a:rPr>
            <a:t>most recent employees selected for management in the study</a:t>
          </a:r>
          <a:r>
            <a:rPr lang="en-US" sz="1800" dirty="0">
              <a:latin typeface="Palatino Linotype" panose="02040502050505030304" pitchFamily="18" charset="0"/>
            </a:rPr>
            <a:t>, but we are making a claim about the true long-run behavior of this company towards </a:t>
          </a:r>
          <a:br>
            <a:rPr lang="en-US" sz="1800" dirty="0">
              <a:latin typeface="Palatino Linotype" panose="02040502050505030304" pitchFamily="18" charset="0"/>
            </a:rPr>
          </a:br>
          <a:r>
            <a:rPr lang="en-US" sz="1800" i="1" u="sng" dirty="0">
              <a:latin typeface="Palatino Linotype" panose="02040502050505030304" pitchFamily="18" charset="0"/>
            </a:rPr>
            <a:t>all of its potential selections for management</a:t>
          </a:r>
          <a:r>
            <a:rPr lang="en-US" sz="1800" dirty="0">
              <a:latin typeface="Palatino Linotype" panose="02040502050505030304" pitchFamily="18" charset="0"/>
            </a:rPr>
            <a:t>.</a:t>
          </a:r>
          <a:endParaRPr lang="en-US" sz="1800" dirty="0"/>
        </a:p>
      </dgm:t>
    </dgm:pt>
    <dgm:pt modelId="{8A1A54FE-937F-484A-98C9-E21B6049D713}" type="parTrans" cxnId="{6D7D9184-619D-4BC8-9F0F-2D3D7BD439DE}">
      <dgm:prSet/>
      <dgm:spPr/>
      <dgm:t>
        <a:bodyPr/>
        <a:lstStyle/>
        <a:p>
          <a:endParaRPr lang="en-US"/>
        </a:p>
      </dgm:t>
    </dgm:pt>
    <dgm:pt modelId="{9BBA6BD4-A66E-4555-84C3-578171B88941}" type="sibTrans" cxnId="{6D7D9184-619D-4BC8-9F0F-2D3D7BD439DE}">
      <dgm:prSet/>
      <dgm:spPr/>
      <dgm:t>
        <a:bodyPr/>
        <a:lstStyle/>
        <a:p>
          <a:endParaRPr lang="en-US"/>
        </a:p>
      </dgm:t>
    </dgm:pt>
    <dgm:pt modelId="{BBF7B104-FDD7-4CEC-9584-59C66D0BFD6D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>
              <a:latin typeface="Palatino Linotype" panose="02040502050505030304" pitchFamily="18" charset="0"/>
            </a:rPr>
            <a:t>Example 1.3</a:t>
          </a:r>
        </a:p>
      </dgm:t>
    </dgm:pt>
    <dgm:pt modelId="{BAAAF720-15AA-41B4-B08C-5A2D4CCDB342}" type="parTrans" cxnId="{F06E1A32-44C8-465C-90B2-D3D594DEEEFF}">
      <dgm:prSet/>
      <dgm:spPr/>
      <dgm:t>
        <a:bodyPr/>
        <a:lstStyle/>
        <a:p>
          <a:endParaRPr lang="en-US"/>
        </a:p>
      </dgm:t>
    </dgm:pt>
    <dgm:pt modelId="{11B1FF82-21B8-4975-97BD-551953DAF862}" type="sibTrans" cxnId="{F06E1A32-44C8-465C-90B2-D3D594DEEEFF}">
      <dgm:prSet/>
      <dgm:spPr/>
      <dgm:t>
        <a:bodyPr/>
        <a:lstStyle/>
        <a:p>
          <a:endParaRPr lang="en-US"/>
        </a:p>
      </dgm:t>
    </dgm:pt>
    <dgm:pt modelId="{2ED2F46D-1072-449F-97A1-3CE9A52BE869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en-US" sz="1800" dirty="0">
              <a:latin typeface="Palatino Linotype" panose="02040502050505030304" pitchFamily="18" charset="0"/>
            </a:rPr>
            <a:t>We observed the </a:t>
          </a:r>
          <a:r>
            <a:rPr lang="en-US" sz="1800" i="1" u="sng" dirty="0">
              <a:latin typeface="Palatino Linotype" panose="02040502050505030304" pitchFamily="18" charset="0"/>
            </a:rPr>
            <a:t>40</a:t>
          </a:r>
          <a:r>
            <a:rPr lang="en-US" sz="1800" u="sng" dirty="0">
              <a:latin typeface="Palatino Linotype" panose="02040502050505030304" pitchFamily="18" charset="0"/>
            </a:rPr>
            <a:t> </a:t>
          </a:r>
          <a:r>
            <a:rPr lang="en-US" sz="1800" i="1" u="sng" dirty="0">
              <a:latin typeface="Palatino Linotype" panose="02040502050505030304" pitchFamily="18" charset="0"/>
            </a:rPr>
            <a:t>subjects in the study</a:t>
          </a:r>
          <a:r>
            <a:rPr lang="en-US" sz="1800" dirty="0">
              <a:latin typeface="Palatino Linotype" panose="02040502050505030304" pitchFamily="18" charset="0"/>
            </a:rPr>
            <a:t>, but we are making a claim about what </a:t>
          </a:r>
          <a:br>
            <a:rPr lang="en-US" sz="1800" dirty="0">
              <a:latin typeface="Palatino Linotype" panose="02040502050505030304" pitchFamily="18" charset="0"/>
            </a:rPr>
          </a:br>
          <a:r>
            <a:rPr lang="en-US" sz="1800" i="1" u="sng" dirty="0">
              <a:latin typeface="Palatino Linotype" panose="02040502050505030304" pitchFamily="18" charset="0"/>
            </a:rPr>
            <a:t>all potential consumers</a:t>
          </a:r>
          <a:r>
            <a:rPr lang="en-US" sz="1800" i="0" u="none" dirty="0">
              <a:latin typeface="Palatino Linotype" panose="02040502050505030304" pitchFamily="18" charset="0"/>
            </a:rPr>
            <a:t> might prefer</a:t>
          </a:r>
          <a:r>
            <a:rPr lang="en-US" sz="1800" dirty="0">
              <a:latin typeface="Palatino Linotype" panose="02040502050505030304" pitchFamily="18" charset="0"/>
            </a:rPr>
            <a:t>.</a:t>
          </a:r>
          <a:br>
            <a:rPr lang="en-US" sz="1800" dirty="0">
              <a:latin typeface="Palatino Linotype" panose="02040502050505030304" pitchFamily="18" charset="0"/>
            </a:rPr>
          </a:br>
          <a:endParaRPr lang="en-US" sz="1800" dirty="0"/>
        </a:p>
      </dgm:t>
    </dgm:pt>
    <dgm:pt modelId="{8269804F-3695-4E74-837E-DA0B2AB90372}" type="parTrans" cxnId="{142A4B5F-AA43-4D0A-A33A-69F573497BF8}">
      <dgm:prSet/>
      <dgm:spPr/>
      <dgm:t>
        <a:bodyPr/>
        <a:lstStyle/>
        <a:p>
          <a:endParaRPr lang="en-US"/>
        </a:p>
      </dgm:t>
    </dgm:pt>
    <dgm:pt modelId="{8087A611-41ED-4FC1-847B-5DA5AF282DBC}" type="sibTrans" cxnId="{142A4B5F-AA43-4D0A-A33A-69F573497BF8}">
      <dgm:prSet/>
      <dgm:spPr/>
      <dgm:t>
        <a:bodyPr/>
        <a:lstStyle/>
        <a:p>
          <a:endParaRPr lang="en-US"/>
        </a:p>
      </dgm:t>
    </dgm:pt>
    <dgm:pt modelId="{1608614E-F9AE-40BE-A72E-4E75D653D00C}" type="pres">
      <dgm:prSet presAssocID="{8EC70B4E-0EEF-4AB0-A7AF-3DD1696FE39D}" presName="Name0" presStyleCnt="0">
        <dgm:presLayoutVars>
          <dgm:dir/>
          <dgm:animLvl val="lvl"/>
          <dgm:resizeHandles val="exact"/>
        </dgm:presLayoutVars>
      </dgm:prSet>
      <dgm:spPr/>
    </dgm:pt>
    <dgm:pt modelId="{09391F71-D45A-48C1-AA30-DE6382A518D2}" type="pres">
      <dgm:prSet presAssocID="{8B823A14-BAC6-425D-BBD9-6A021492AC94}" presName="linNode" presStyleCnt="0"/>
      <dgm:spPr/>
    </dgm:pt>
    <dgm:pt modelId="{994A9CCB-1A60-44EF-9CA2-5AFA09CC0790}" type="pres">
      <dgm:prSet presAssocID="{8B823A14-BAC6-425D-BBD9-6A021492AC94}" presName="parentText" presStyleLbl="node1" presStyleIdx="0" presStyleCnt="3" custScaleX="36417">
        <dgm:presLayoutVars>
          <dgm:chMax val="1"/>
          <dgm:bulletEnabled val="1"/>
        </dgm:presLayoutVars>
      </dgm:prSet>
      <dgm:spPr/>
    </dgm:pt>
    <dgm:pt modelId="{FDC89727-4C43-4A3C-BE13-1999F71EB540}" type="pres">
      <dgm:prSet presAssocID="{8B823A14-BAC6-425D-BBD9-6A021492AC94}" presName="descendantText" presStyleLbl="alignAccFollowNode1" presStyleIdx="0" presStyleCnt="3" custScaleX="112035">
        <dgm:presLayoutVars>
          <dgm:bulletEnabled val="1"/>
        </dgm:presLayoutVars>
      </dgm:prSet>
      <dgm:spPr/>
    </dgm:pt>
    <dgm:pt modelId="{BDFE76D4-63FB-4A35-98B1-FFE60FC3CC5F}" type="pres">
      <dgm:prSet presAssocID="{C47A4B5B-007F-4236-8A0C-B9E1A8103AD5}" presName="sp" presStyleCnt="0"/>
      <dgm:spPr/>
    </dgm:pt>
    <dgm:pt modelId="{CC12EED2-5314-4112-84E1-22B074878A2E}" type="pres">
      <dgm:prSet presAssocID="{7444A582-6A55-48F4-8872-D8A1047D4BB4}" presName="linNode" presStyleCnt="0"/>
      <dgm:spPr/>
    </dgm:pt>
    <dgm:pt modelId="{5D0F5CA6-6BAB-44FB-B64F-31E47D162C98}" type="pres">
      <dgm:prSet presAssocID="{7444A582-6A55-48F4-8872-D8A1047D4BB4}" presName="parentText" presStyleLbl="node1" presStyleIdx="1" presStyleCnt="3" custScaleX="36304">
        <dgm:presLayoutVars>
          <dgm:chMax val="1"/>
          <dgm:bulletEnabled val="1"/>
        </dgm:presLayoutVars>
      </dgm:prSet>
      <dgm:spPr/>
    </dgm:pt>
    <dgm:pt modelId="{FCFAD0FD-4A56-4CF0-8DA6-59EE73669F95}" type="pres">
      <dgm:prSet presAssocID="{7444A582-6A55-48F4-8872-D8A1047D4BB4}" presName="descendantText" presStyleLbl="alignAccFollowNode1" presStyleIdx="1" presStyleCnt="3" custScaleX="112035">
        <dgm:presLayoutVars>
          <dgm:bulletEnabled val="1"/>
        </dgm:presLayoutVars>
      </dgm:prSet>
      <dgm:spPr/>
    </dgm:pt>
    <dgm:pt modelId="{E9F84051-736D-46EB-ACC0-091CB4E63BB6}" type="pres">
      <dgm:prSet presAssocID="{095E24E8-7ED1-48E3-83ED-F8F1483F6883}" presName="sp" presStyleCnt="0"/>
      <dgm:spPr/>
    </dgm:pt>
    <dgm:pt modelId="{605A39C6-8958-4DBD-87A4-8CBBADA78843}" type="pres">
      <dgm:prSet presAssocID="{BBF7B104-FDD7-4CEC-9584-59C66D0BFD6D}" presName="linNode" presStyleCnt="0"/>
      <dgm:spPr/>
    </dgm:pt>
    <dgm:pt modelId="{CA6139D4-C351-43E5-99BE-2C0D825C07EF}" type="pres">
      <dgm:prSet presAssocID="{BBF7B104-FDD7-4CEC-9584-59C66D0BFD6D}" presName="parentText" presStyleLbl="node1" presStyleIdx="2" presStyleCnt="3" custScaleX="36417">
        <dgm:presLayoutVars>
          <dgm:chMax val="1"/>
          <dgm:bulletEnabled val="1"/>
        </dgm:presLayoutVars>
      </dgm:prSet>
      <dgm:spPr/>
    </dgm:pt>
    <dgm:pt modelId="{9CFE9FBF-9A39-48ED-BCD3-37AC6EC46F52}" type="pres">
      <dgm:prSet presAssocID="{BBF7B104-FDD7-4CEC-9584-59C66D0BFD6D}" presName="descendantText" presStyleLbl="alignAccFollowNode1" presStyleIdx="2" presStyleCnt="3" custScaleX="112035">
        <dgm:presLayoutVars>
          <dgm:bulletEnabled val="1"/>
        </dgm:presLayoutVars>
      </dgm:prSet>
      <dgm:spPr/>
    </dgm:pt>
  </dgm:ptLst>
  <dgm:cxnLst>
    <dgm:cxn modelId="{38B11431-7993-484C-8088-EFC6D9672C0A}" type="presOf" srcId="{BBF7B104-FDD7-4CEC-9584-59C66D0BFD6D}" destId="{CA6139D4-C351-43E5-99BE-2C0D825C07EF}" srcOrd="0" destOrd="0" presId="urn:microsoft.com/office/officeart/2005/8/layout/vList5"/>
    <dgm:cxn modelId="{F06E1A32-44C8-465C-90B2-D3D594DEEEFF}" srcId="{8EC70B4E-0EEF-4AB0-A7AF-3DD1696FE39D}" destId="{BBF7B104-FDD7-4CEC-9584-59C66D0BFD6D}" srcOrd="2" destOrd="0" parTransId="{BAAAF720-15AA-41B4-B08C-5A2D4CCDB342}" sibTransId="{11B1FF82-21B8-4975-97BD-551953DAF862}"/>
    <dgm:cxn modelId="{0F1CD35D-1B94-4E32-8C70-06365B2ECB6F}" type="presOf" srcId="{2ED2F46D-1072-449F-97A1-3CE9A52BE869}" destId="{9CFE9FBF-9A39-48ED-BCD3-37AC6EC46F52}" srcOrd="0" destOrd="0" presId="urn:microsoft.com/office/officeart/2005/8/layout/vList5"/>
    <dgm:cxn modelId="{142A4B5F-AA43-4D0A-A33A-69F573497BF8}" srcId="{BBF7B104-FDD7-4CEC-9584-59C66D0BFD6D}" destId="{2ED2F46D-1072-449F-97A1-3CE9A52BE869}" srcOrd="0" destOrd="0" parTransId="{8269804F-3695-4E74-837E-DA0B2AB90372}" sibTransId="{8087A611-41ED-4FC1-847B-5DA5AF282DBC}"/>
    <dgm:cxn modelId="{A034B841-30AA-4A5B-9D66-B56B9C2B6E17}" type="presOf" srcId="{1B2F47F3-DFA5-470F-81F5-9FA12331996B}" destId="{FCFAD0FD-4A56-4CF0-8DA6-59EE73669F95}" srcOrd="0" destOrd="0" presId="urn:microsoft.com/office/officeart/2005/8/layout/vList5"/>
    <dgm:cxn modelId="{F3BCC641-0B06-4F89-AA38-206EE48781A7}" type="presOf" srcId="{7444A582-6A55-48F4-8872-D8A1047D4BB4}" destId="{5D0F5CA6-6BAB-44FB-B64F-31E47D162C98}" srcOrd="0" destOrd="0" presId="urn:microsoft.com/office/officeart/2005/8/layout/vList5"/>
    <dgm:cxn modelId="{6D7D9184-619D-4BC8-9F0F-2D3D7BD439DE}" srcId="{7444A582-6A55-48F4-8872-D8A1047D4BB4}" destId="{1B2F47F3-DFA5-470F-81F5-9FA12331996B}" srcOrd="0" destOrd="0" parTransId="{8A1A54FE-937F-484A-98C9-E21B6049D713}" sibTransId="{9BBA6BD4-A66E-4555-84C3-578171B88941}"/>
    <dgm:cxn modelId="{E120988B-913B-412E-82F1-099AE33B0BC8}" srcId="{8EC70B4E-0EEF-4AB0-A7AF-3DD1696FE39D}" destId="{7444A582-6A55-48F4-8872-D8A1047D4BB4}" srcOrd="1" destOrd="0" parTransId="{97611D6E-2DE3-4A8A-9888-A5CB62E52AEC}" sibTransId="{095E24E8-7ED1-48E3-83ED-F8F1483F6883}"/>
    <dgm:cxn modelId="{2481D08E-28FF-4ADA-9903-B55C4B54E0CE}" type="presOf" srcId="{8EC70B4E-0EEF-4AB0-A7AF-3DD1696FE39D}" destId="{1608614E-F9AE-40BE-A72E-4E75D653D00C}" srcOrd="0" destOrd="0" presId="urn:microsoft.com/office/officeart/2005/8/layout/vList5"/>
    <dgm:cxn modelId="{B0B9E298-7F81-4DA6-A7C5-FA66FF030680}" type="presOf" srcId="{8B823A14-BAC6-425D-BBD9-6A021492AC94}" destId="{994A9CCB-1A60-44EF-9CA2-5AFA09CC0790}" srcOrd="0" destOrd="0" presId="urn:microsoft.com/office/officeart/2005/8/layout/vList5"/>
    <dgm:cxn modelId="{5EA8EDBB-7B32-44FD-BABA-B8CA717F5D1B}" srcId="{8B823A14-BAC6-425D-BBD9-6A021492AC94}" destId="{0429F89D-8924-47DD-9AFD-6E2FBBB0A9D7}" srcOrd="0" destOrd="0" parTransId="{0D4600DD-DE25-40F0-B867-972E8334031D}" sibTransId="{AA5D0BAD-4E66-46A7-A37A-F93CE672C286}"/>
    <dgm:cxn modelId="{F5C8C5DB-4D06-466E-8FEC-1EAF76165982}" srcId="{8EC70B4E-0EEF-4AB0-A7AF-3DD1696FE39D}" destId="{8B823A14-BAC6-425D-BBD9-6A021492AC94}" srcOrd="0" destOrd="0" parTransId="{3C7E134E-68D9-4196-A5AE-2BA6A0F2E2A0}" sibTransId="{C47A4B5B-007F-4236-8A0C-B9E1A8103AD5}"/>
    <dgm:cxn modelId="{6272B4F4-870F-4262-BD2D-3A8F93050F66}" type="presOf" srcId="{0429F89D-8924-47DD-9AFD-6E2FBBB0A9D7}" destId="{FDC89727-4C43-4A3C-BE13-1999F71EB540}" srcOrd="0" destOrd="0" presId="urn:microsoft.com/office/officeart/2005/8/layout/vList5"/>
    <dgm:cxn modelId="{3B5A6083-DDE8-4BE9-A7DE-C43D568A1504}" type="presParOf" srcId="{1608614E-F9AE-40BE-A72E-4E75D653D00C}" destId="{09391F71-D45A-48C1-AA30-DE6382A518D2}" srcOrd="0" destOrd="0" presId="urn:microsoft.com/office/officeart/2005/8/layout/vList5"/>
    <dgm:cxn modelId="{3F8C7618-13DA-4DC3-8ECD-A6E0CBE7F46B}" type="presParOf" srcId="{09391F71-D45A-48C1-AA30-DE6382A518D2}" destId="{994A9CCB-1A60-44EF-9CA2-5AFA09CC0790}" srcOrd="0" destOrd="0" presId="urn:microsoft.com/office/officeart/2005/8/layout/vList5"/>
    <dgm:cxn modelId="{25B44BDA-D262-42A7-BA3B-6B6192BF6E75}" type="presParOf" srcId="{09391F71-D45A-48C1-AA30-DE6382A518D2}" destId="{FDC89727-4C43-4A3C-BE13-1999F71EB540}" srcOrd="1" destOrd="0" presId="urn:microsoft.com/office/officeart/2005/8/layout/vList5"/>
    <dgm:cxn modelId="{DA66C09B-F14C-4D39-AB40-9839BAAEF9B6}" type="presParOf" srcId="{1608614E-F9AE-40BE-A72E-4E75D653D00C}" destId="{BDFE76D4-63FB-4A35-98B1-FFE60FC3CC5F}" srcOrd="1" destOrd="0" presId="urn:microsoft.com/office/officeart/2005/8/layout/vList5"/>
    <dgm:cxn modelId="{563CE44A-B543-4BF3-93B1-3E8A2904FC05}" type="presParOf" srcId="{1608614E-F9AE-40BE-A72E-4E75D653D00C}" destId="{CC12EED2-5314-4112-84E1-22B074878A2E}" srcOrd="2" destOrd="0" presId="urn:microsoft.com/office/officeart/2005/8/layout/vList5"/>
    <dgm:cxn modelId="{D3B36272-6B75-4F30-A4CF-032A4F11844D}" type="presParOf" srcId="{CC12EED2-5314-4112-84E1-22B074878A2E}" destId="{5D0F5CA6-6BAB-44FB-B64F-31E47D162C98}" srcOrd="0" destOrd="0" presId="urn:microsoft.com/office/officeart/2005/8/layout/vList5"/>
    <dgm:cxn modelId="{7657D385-2FDD-40C4-9566-11F6D6A3F00A}" type="presParOf" srcId="{CC12EED2-5314-4112-84E1-22B074878A2E}" destId="{FCFAD0FD-4A56-4CF0-8DA6-59EE73669F95}" srcOrd="1" destOrd="0" presId="urn:microsoft.com/office/officeart/2005/8/layout/vList5"/>
    <dgm:cxn modelId="{89AB40BE-8BA6-4CD7-9935-B062E614AF6F}" type="presParOf" srcId="{1608614E-F9AE-40BE-A72E-4E75D653D00C}" destId="{E9F84051-736D-46EB-ACC0-091CB4E63BB6}" srcOrd="3" destOrd="0" presId="urn:microsoft.com/office/officeart/2005/8/layout/vList5"/>
    <dgm:cxn modelId="{0F25F02A-FF0C-4906-A52A-3500C2EA8290}" type="presParOf" srcId="{1608614E-F9AE-40BE-A72E-4E75D653D00C}" destId="{605A39C6-8958-4DBD-87A4-8CBBADA78843}" srcOrd="4" destOrd="0" presId="urn:microsoft.com/office/officeart/2005/8/layout/vList5"/>
    <dgm:cxn modelId="{5B0EAEF3-8105-43A5-B5CB-D9C0C4C5FF94}" type="presParOf" srcId="{605A39C6-8958-4DBD-87A4-8CBBADA78843}" destId="{CA6139D4-C351-43E5-99BE-2C0D825C07EF}" srcOrd="0" destOrd="0" presId="urn:microsoft.com/office/officeart/2005/8/layout/vList5"/>
    <dgm:cxn modelId="{B3C6DD84-849D-4B7B-AC25-AF1B1685052F}" type="presParOf" srcId="{605A39C6-8958-4DBD-87A4-8CBBADA78843}" destId="{9CFE9FBF-9A39-48ED-BCD3-37AC6EC46F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C70B4E-0EEF-4AB0-A7AF-3DD1696FE3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823A14-BAC6-425D-BBD9-6A021492AC94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>
              <a:latin typeface="Palatino Linotype" panose="02040502050505030304" pitchFamily="18" charset="0"/>
            </a:rPr>
            <a:t>Example 1.1</a:t>
          </a:r>
        </a:p>
      </dgm:t>
    </dgm:pt>
    <dgm:pt modelId="{3C7E134E-68D9-4196-A5AE-2BA6A0F2E2A0}" type="parTrans" cxnId="{F5C8C5DB-4D06-466E-8FEC-1EAF76165982}">
      <dgm:prSet/>
      <dgm:spPr/>
      <dgm:t>
        <a:bodyPr/>
        <a:lstStyle/>
        <a:p>
          <a:endParaRPr lang="en-US"/>
        </a:p>
      </dgm:t>
    </dgm:pt>
    <dgm:pt modelId="{C47A4B5B-007F-4236-8A0C-B9E1A8103AD5}" type="sibTrans" cxnId="{F5C8C5DB-4D06-466E-8FEC-1EAF76165982}">
      <dgm:prSet/>
      <dgm:spPr/>
      <dgm:t>
        <a:bodyPr/>
        <a:lstStyle/>
        <a:p>
          <a:endParaRPr lang="en-US"/>
        </a:p>
      </dgm:t>
    </dgm:pt>
    <dgm:pt modelId="{0429F89D-8924-47DD-9AFD-6E2FBBB0A9D7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en-US" sz="1800" dirty="0">
              <a:latin typeface="Palatino Linotype" panose="02040502050505030304" pitchFamily="18" charset="0"/>
            </a:rPr>
            <a:t>  We observed the </a:t>
          </a:r>
          <a:r>
            <a:rPr lang="en-US" sz="1800" i="1" u="sng" dirty="0">
              <a:latin typeface="Palatino Linotype" panose="02040502050505030304" pitchFamily="18" charset="0"/>
            </a:rPr>
            <a:t>12</a:t>
          </a:r>
          <a:r>
            <a:rPr lang="en-US" sz="1800" u="sng" dirty="0">
              <a:latin typeface="Palatino Linotype" panose="02040502050505030304" pitchFamily="18" charset="0"/>
            </a:rPr>
            <a:t> </a:t>
          </a:r>
          <a:r>
            <a:rPr lang="en-US" sz="1800" i="1" u="sng" dirty="0">
              <a:latin typeface="Palatino Linotype" panose="02040502050505030304" pitchFamily="18" charset="0"/>
            </a:rPr>
            <a:t>five-month-olds in the study</a:t>
          </a:r>
          <a:r>
            <a:rPr lang="en-US" sz="1800" dirty="0">
              <a:latin typeface="Palatino Linotype" panose="02040502050505030304" pitchFamily="18" charset="0"/>
            </a:rPr>
            <a:t>, but we are making a claim about </a:t>
          </a:r>
          <a:br>
            <a:rPr lang="en-US" sz="1800" dirty="0">
              <a:latin typeface="Palatino Linotype" panose="02040502050505030304" pitchFamily="18" charset="0"/>
            </a:rPr>
          </a:br>
          <a:r>
            <a:rPr lang="en-US" sz="1800" i="1" u="sng" dirty="0">
              <a:latin typeface="Palatino Linotype" panose="02040502050505030304" pitchFamily="18" charset="0"/>
            </a:rPr>
            <a:t>all five-month-olds</a:t>
          </a:r>
          <a:r>
            <a:rPr lang="en-US" sz="1800" dirty="0">
              <a:latin typeface="Palatino Linotype" panose="02040502050505030304" pitchFamily="18" charset="0"/>
            </a:rPr>
            <a:t>.</a:t>
          </a:r>
          <a:endParaRPr lang="en-US" sz="1800" dirty="0"/>
        </a:p>
      </dgm:t>
    </dgm:pt>
    <dgm:pt modelId="{0D4600DD-DE25-40F0-B867-972E8334031D}" type="parTrans" cxnId="{5EA8EDBB-7B32-44FD-BABA-B8CA717F5D1B}">
      <dgm:prSet/>
      <dgm:spPr/>
      <dgm:t>
        <a:bodyPr/>
        <a:lstStyle/>
        <a:p>
          <a:endParaRPr lang="en-US"/>
        </a:p>
      </dgm:t>
    </dgm:pt>
    <dgm:pt modelId="{AA5D0BAD-4E66-46A7-A37A-F93CE672C286}" type="sibTrans" cxnId="{5EA8EDBB-7B32-44FD-BABA-B8CA717F5D1B}">
      <dgm:prSet/>
      <dgm:spPr/>
      <dgm:t>
        <a:bodyPr/>
        <a:lstStyle/>
        <a:p>
          <a:endParaRPr lang="en-US"/>
        </a:p>
      </dgm:t>
    </dgm:pt>
    <dgm:pt modelId="{7444A582-6A55-48F4-8872-D8A1047D4BB4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>
              <a:latin typeface="Palatino Linotype" panose="02040502050505030304" pitchFamily="18" charset="0"/>
            </a:rPr>
            <a:t>Example</a:t>
          </a:r>
          <a:r>
            <a:rPr lang="en-US" sz="1800" dirty="0"/>
            <a:t> </a:t>
          </a:r>
          <a:r>
            <a:rPr lang="en-US" sz="1800" dirty="0">
              <a:latin typeface="Palatino Linotype" panose="02040502050505030304" pitchFamily="18" charset="0"/>
            </a:rPr>
            <a:t>1.2</a:t>
          </a:r>
        </a:p>
      </dgm:t>
    </dgm:pt>
    <dgm:pt modelId="{97611D6E-2DE3-4A8A-9888-A5CB62E52AEC}" type="parTrans" cxnId="{E120988B-913B-412E-82F1-099AE33B0BC8}">
      <dgm:prSet/>
      <dgm:spPr/>
      <dgm:t>
        <a:bodyPr/>
        <a:lstStyle/>
        <a:p>
          <a:endParaRPr lang="en-US"/>
        </a:p>
      </dgm:t>
    </dgm:pt>
    <dgm:pt modelId="{095E24E8-7ED1-48E3-83ED-F8F1483F6883}" type="sibTrans" cxnId="{E120988B-913B-412E-82F1-099AE33B0BC8}">
      <dgm:prSet/>
      <dgm:spPr/>
      <dgm:t>
        <a:bodyPr/>
        <a:lstStyle/>
        <a:p>
          <a:endParaRPr lang="en-US"/>
        </a:p>
      </dgm:t>
    </dgm:pt>
    <dgm:pt modelId="{1B2F47F3-DFA5-470F-81F5-9FA12331996B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en-US" sz="1800" dirty="0">
              <a:latin typeface="Palatino Linotype" panose="02040502050505030304" pitchFamily="18" charset="0"/>
            </a:rPr>
            <a:t>We observed the </a:t>
          </a:r>
          <a:r>
            <a:rPr lang="en-US" sz="1800" i="1" u="sng" dirty="0">
              <a:latin typeface="Palatino Linotype" panose="02040502050505030304" pitchFamily="18" charset="0"/>
            </a:rPr>
            <a:t>20</a:t>
          </a:r>
          <a:r>
            <a:rPr lang="en-US" sz="1800" u="sng" dirty="0">
              <a:latin typeface="Palatino Linotype" panose="02040502050505030304" pitchFamily="18" charset="0"/>
            </a:rPr>
            <a:t> </a:t>
          </a:r>
          <a:r>
            <a:rPr lang="en-US" sz="1800" i="1" u="sng" dirty="0">
              <a:latin typeface="Palatino Linotype" panose="02040502050505030304" pitchFamily="18" charset="0"/>
            </a:rPr>
            <a:t>most recent employees selected for management in the study</a:t>
          </a:r>
          <a:r>
            <a:rPr lang="en-US" sz="1800" dirty="0">
              <a:latin typeface="Palatino Linotype" panose="02040502050505030304" pitchFamily="18" charset="0"/>
            </a:rPr>
            <a:t>, but we are making a claim about the true long-run behavior of this company towards </a:t>
          </a:r>
          <a:br>
            <a:rPr lang="en-US" sz="1800" dirty="0">
              <a:latin typeface="Palatino Linotype" panose="02040502050505030304" pitchFamily="18" charset="0"/>
            </a:rPr>
          </a:br>
          <a:r>
            <a:rPr lang="en-US" sz="1800" i="1" u="sng" dirty="0">
              <a:latin typeface="Palatino Linotype" panose="02040502050505030304" pitchFamily="18" charset="0"/>
            </a:rPr>
            <a:t>all of its potential selections for management</a:t>
          </a:r>
          <a:r>
            <a:rPr lang="en-US" sz="1800" dirty="0">
              <a:latin typeface="Palatino Linotype" panose="02040502050505030304" pitchFamily="18" charset="0"/>
            </a:rPr>
            <a:t>.</a:t>
          </a:r>
          <a:endParaRPr lang="en-US" sz="1800" dirty="0"/>
        </a:p>
      </dgm:t>
    </dgm:pt>
    <dgm:pt modelId="{8A1A54FE-937F-484A-98C9-E21B6049D713}" type="parTrans" cxnId="{6D7D9184-619D-4BC8-9F0F-2D3D7BD439DE}">
      <dgm:prSet/>
      <dgm:spPr/>
      <dgm:t>
        <a:bodyPr/>
        <a:lstStyle/>
        <a:p>
          <a:endParaRPr lang="en-US"/>
        </a:p>
      </dgm:t>
    </dgm:pt>
    <dgm:pt modelId="{9BBA6BD4-A66E-4555-84C3-578171B88941}" type="sibTrans" cxnId="{6D7D9184-619D-4BC8-9F0F-2D3D7BD439DE}">
      <dgm:prSet/>
      <dgm:spPr/>
      <dgm:t>
        <a:bodyPr/>
        <a:lstStyle/>
        <a:p>
          <a:endParaRPr lang="en-US"/>
        </a:p>
      </dgm:t>
    </dgm:pt>
    <dgm:pt modelId="{BBF7B104-FDD7-4CEC-9584-59C66D0BFD6D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800" dirty="0">
              <a:latin typeface="Palatino Linotype" panose="02040502050505030304" pitchFamily="18" charset="0"/>
            </a:rPr>
            <a:t>Example 1.3</a:t>
          </a:r>
        </a:p>
      </dgm:t>
    </dgm:pt>
    <dgm:pt modelId="{BAAAF720-15AA-41B4-B08C-5A2D4CCDB342}" type="parTrans" cxnId="{F06E1A32-44C8-465C-90B2-D3D594DEEEFF}">
      <dgm:prSet/>
      <dgm:spPr/>
      <dgm:t>
        <a:bodyPr/>
        <a:lstStyle/>
        <a:p>
          <a:endParaRPr lang="en-US"/>
        </a:p>
      </dgm:t>
    </dgm:pt>
    <dgm:pt modelId="{11B1FF82-21B8-4975-97BD-551953DAF862}" type="sibTrans" cxnId="{F06E1A32-44C8-465C-90B2-D3D594DEEEFF}">
      <dgm:prSet/>
      <dgm:spPr/>
      <dgm:t>
        <a:bodyPr/>
        <a:lstStyle/>
        <a:p>
          <a:endParaRPr lang="en-US"/>
        </a:p>
      </dgm:t>
    </dgm:pt>
    <dgm:pt modelId="{2ED2F46D-1072-449F-97A1-3CE9A52BE869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en-US" sz="1800" dirty="0">
              <a:latin typeface="Palatino Linotype" panose="02040502050505030304" pitchFamily="18" charset="0"/>
            </a:rPr>
            <a:t>We observed the </a:t>
          </a:r>
          <a:r>
            <a:rPr lang="en-US" sz="1800" i="1" u="sng" dirty="0">
              <a:latin typeface="Palatino Linotype" panose="02040502050505030304" pitchFamily="18" charset="0"/>
            </a:rPr>
            <a:t>40</a:t>
          </a:r>
          <a:r>
            <a:rPr lang="en-US" sz="1800" u="sng" dirty="0">
              <a:latin typeface="Palatino Linotype" panose="02040502050505030304" pitchFamily="18" charset="0"/>
            </a:rPr>
            <a:t> </a:t>
          </a:r>
          <a:r>
            <a:rPr lang="en-US" sz="1800" i="1" u="sng" dirty="0">
              <a:latin typeface="Palatino Linotype" panose="02040502050505030304" pitchFamily="18" charset="0"/>
            </a:rPr>
            <a:t>subjects in the study</a:t>
          </a:r>
          <a:r>
            <a:rPr lang="en-US" sz="1800" dirty="0">
              <a:latin typeface="Palatino Linotype" panose="02040502050505030304" pitchFamily="18" charset="0"/>
            </a:rPr>
            <a:t>, but we are making a claim about what </a:t>
          </a:r>
          <a:br>
            <a:rPr lang="en-US" sz="1800" dirty="0">
              <a:latin typeface="Palatino Linotype" panose="02040502050505030304" pitchFamily="18" charset="0"/>
            </a:rPr>
          </a:br>
          <a:r>
            <a:rPr lang="en-US" sz="1800" i="1" u="sng" dirty="0">
              <a:latin typeface="Palatino Linotype" panose="02040502050505030304" pitchFamily="18" charset="0"/>
            </a:rPr>
            <a:t>all potential consumers</a:t>
          </a:r>
          <a:r>
            <a:rPr lang="en-US" sz="1800" i="0" u="none" dirty="0">
              <a:latin typeface="Palatino Linotype" panose="02040502050505030304" pitchFamily="18" charset="0"/>
            </a:rPr>
            <a:t> might prefer</a:t>
          </a:r>
          <a:r>
            <a:rPr lang="en-US" sz="1800" dirty="0">
              <a:latin typeface="Palatino Linotype" panose="02040502050505030304" pitchFamily="18" charset="0"/>
            </a:rPr>
            <a:t>.</a:t>
          </a:r>
          <a:br>
            <a:rPr lang="en-US" sz="1800" dirty="0">
              <a:latin typeface="Palatino Linotype" panose="02040502050505030304" pitchFamily="18" charset="0"/>
            </a:rPr>
          </a:br>
          <a:endParaRPr lang="en-US" sz="1800" dirty="0"/>
        </a:p>
      </dgm:t>
    </dgm:pt>
    <dgm:pt modelId="{8269804F-3695-4E74-837E-DA0B2AB90372}" type="parTrans" cxnId="{142A4B5F-AA43-4D0A-A33A-69F573497BF8}">
      <dgm:prSet/>
      <dgm:spPr/>
      <dgm:t>
        <a:bodyPr/>
        <a:lstStyle/>
        <a:p>
          <a:endParaRPr lang="en-US"/>
        </a:p>
      </dgm:t>
    </dgm:pt>
    <dgm:pt modelId="{8087A611-41ED-4FC1-847B-5DA5AF282DBC}" type="sibTrans" cxnId="{142A4B5F-AA43-4D0A-A33A-69F573497BF8}">
      <dgm:prSet/>
      <dgm:spPr/>
      <dgm:t>
        <a:bodyPr/>
        <a:lstStyle/>
        <a:p>
          <a:endParaRPr lang="en-US"/>
        </a:p>
      </dgm:t>
    </dgm:pt>
    <dgm:pt modelId="{1608614E-F9AE-40BE-A72E-4E75D653D00C}" type="pres">
      <dgm:prSet presAssocID="{8EC70B4E-0EEF-4AB0-A7AF-3DD1696FE39D}" presName="Name0" presStyleCnt="0">
        <dgm:presLayoutVars>
          <dgm:dir/>
          <dgm:animLvl val="lvl"/>
          <dgm:resizeHandles val="exact"/>
        </dgm:presLayoutVars>
      </dgm:prSet>
      <dgm:spPr/>
    </dgm:pt>
    <dgm:pt modelId="{09391F71-D45A-48C1-AA30-DE6382A518D2}" type="pres">
      <dgm:prSet presAssocID="{8B823A14-BAC6-425D-BBD9-6A021492AC94}" presName="linNode" presStyleCnt="0"/>
      <dgm:spPr/>
    </dgm:pt>
    <dgm:pt modelId="{994A9CCB-1A60-44EF-9CA2-5AFA09CC0790}" type="pres">
      <dgm:prSet presAssocID="{8B823A14-BAC6-425D-BBD9-6A021492AC94}" presName="parentText" presStyleLbl="node1" presStyleIdx="0" presStyleCnt="3" custScaleX="36417">
        <dgm:presLayoutVars>
          <dgm:chMax val="1"/>
          <dgm:bulletEnabled val="1"/>
        </dgm:presLayoutVars>
      </dgm:prSet>
      <dgm:spPr/>
    </dgm:pt>
    <dgm:pt modelId="{FDC89727-4C43-4A3C-BE13-1999F71EB540}" type="pres">
      <dgm:prSet presAssocID="{8B823A14-BAC6-425D-BBD9-6A021492AC94}" presName="descendantText" presStyleLbl="alignAccFollowNode1" presStyleIdx="0" presStyleCnt="3" custScaleX="112035">
        <dgm:presLayoutVars>
          <dgm:bulletEnabled val="1"/>
        </dgm:presLayoutVars>
      </dgm:prSet>
      <dgm:spPr/>
    </dgm:pt>
    <dgm:pt modelId="{BDFE76D4-63FB-4A35-98B1-FFE60FC3CC5F}" type="pres">
      <dgm:prSet presAssocID="{C47A4B5B-007F-4236-8A0C-B9E1A8103AD5}" presName="sp" presStyleCnt="0"/>
      <dgm:spPr/>
    </dgm:pt>
    <dgm:pt modelId="{CC12EED2-5314-4112-84E1-22B074878A2E}" type="pres">
      <dgm:prSet presAssocID="{7444A582-6A55-48F4-8872-D8A1047D4BB4}" presName="linNode" presStyleCnt="0"/>
      <dgm:spPr/>
    </dgm:pt>
    <dgm:pt modelId="{5D0F5CA6-6BAB-44FB-B64F-31E47D162C98}" type="pres">
      <dgm:prSet presAssocID="{7444A582-6A55-48F4-8872-D8A1047D4BB4}" presName="parentText" presStyleLbl="node1" presStyleIdx="1" presStyleCnt="3" custScaleX="36304">
        <dgm:presLayoutVars>
          <dgm:chMax val="1"/>
          <dgm:bulletEnabled val="1"/>
        </dgm:presLayoutVars>
      </dgm:prSet>
      <dgm:spPr/>
    </dgm:pt>
    <dgm:pt modelId="{FCFAD0FD-4A56-4CF0-8DA6-59EE73669F95}" type="pres">
      <dgm:prSet presAssocID="{7444A582-6A55-48F4-8872-D8A1047D4BB4}" presName="descendantText" presStyleLbl="alignAccFollowNode1" presStyleIdx="1" presStyleCnt="3" custScaleX="112035">
        <dgm:presLayoutVars>
          <dgm:bulletEnabled val="1"/>
        </dgm:presLayoutVars>
      </dgm:prSet>
      <dgm:spPr/>
    </dgm:pt>
    <dgm:pt modelId="{E9F84051-736D-46EB-ACC0-091CB4E63BB6}" type="pres">
      <dgm:prSet presAssocID="{095E24E8-7ED1-48E3-83ED-F8F1483F6883}" presName="sp" presStyleCnt="0"/>
      <dgm:spPr/>
    </dgm:pt>
    <dgm:pt modelId="{605A39C6-8958-4DBD-87A4-8CBBADA78843}" type="pres">
      <dgm:prSet presAssocID="{BBF7B104-FDD7-4CEC-9584-59C66D0BFD6D}" presName="linNode" presStyleCnt="0"/>
      <dgm:spPr/>
    </dgm:pt>
    <dgm:pt modelId="{CA6139D4-C351-43E5-99BE-2C0D825C07EF}" type="pres">
      <dgm:prSet presAssocID="{BBF7B104-FDD7-4CEC-9584-59C66D0BFD6D}" presName="parentText" presStyleLbl="node1" presStyleIdx="2" presStyleCnt="3" custScaleX="36417">
        <dgm:presLayoutVars>
          <dgm:chMax val="1"/>
          <dgm:bulletEnabled val="1"/>
        </dgm:presLayoutVars>
      </dgm:prSet>
      <dgm:spPr/>
    </dgm:pt>
    <dgm:pt modelId="{9CFE9FBF-9A39-48ED-BCD3-37AC6EC46F52}" type="pres">
      <dgm:prSet presAssocID="{BBF7B104-FDD7-4CEC-9584-59C66D0BFD6D}" presName="descendantText" presStyleLbl="alignAccFollowNode1" presStyleIdx="2" presStyleCnt="3" custScaleX="112035">
        <dgm:presLayoutVars>
          <dgm:bulletEnabled val="1"/>
        </dgm:presLayoutVars>
      </dgm:prSet>
      <dgm:spPr/>
    </dgm:pt>
  </dgm:ptLst>
  <dgm:cxnLst>
    <dgm:cxn modelId="{38B11431-7993-484C-8088-EFC6D9672C0A}" type="presOf" srcId="{BBF7B104-FDD7-4CEC-9584-59C66D0BFD6D}" destId="{CA6139D4-C351-43E5-99BE-2C0D825C07EF}" srcOrd="0" destOrd="0" presId="urn:microsoft.com/office/officeart/2005/8/layout/vList5"/>
    <dgm:cxn modelId="{F06E1A32-44C8-465C-90B2-D3D594DEEEFF}" srcId="{8EC70B4E-0EEF-4AB0-A7AF-3DD1696FE39D}" destId="{BBF7B104-FDD7-4CEC-9584-59C66D0BFD6D}" srcOrd="2" destOrd="0" parTransId="{BAAAF720-15AA-41B4-B08C-5A2D4CCDB342}" sibTransId="{11B1FF82-21B8-4975-97BD-551953DAF862}"/>
    <dgm:cxn modelId="{0F1CD35D-1B94-4E32-8C70-06365B2ECB6F}" type="presOf" srcId="{2ED2F46D-1072-449F-97A1-3CE9A52BE869}" destId="{9CFE9FBF-9A39-48ED-BCD3-37AC6EC46F52}" srcOrd="0" destOrd="0" presId="urn:microsoft.com/office/officeart/2005/8/layout/vList5"/>
    <dgm:cxn modelId="{142A4B5F-AA43-4D0A-A33A-69F573497BF8}" srcId="{BBF7B104-FDD7-4CEC-9584-59C66D0BFD6D}" destId="{2ED2F46D-1072-449F-97A1-3CE9A52BE869}" srcOrd="0" destOrd="0" parTransId="{8269804F-3695-4E74-837E-DA0B2AB90372}" sibTransId="{8087A611-41ED-4FC1-847B-5DA5AF282DBC}"/>
    <dgm:cxn modelId="{A034B841-30AA-4A5B-9D66-B56B9C2B6E17}" type="presOf" srcId="{1B2F47F3-DFA5-470F-81F5-9FA12331996B}" destId="{FCFAD0FD-4A56-4CF0-8DA6-59EE73669F95}" srcOrd="0" destOrd="0" presId="urn:microsoft.com/office/officeart/2005/8/layout/vList5"/>
    <dgm:cxn modelId="{F3BCC641-0B06-4F89-AA38-206EE48781A7}" type="presOf" srcId="{7444A582-6A55-48F4-8872-D8A1047D4BB4}" destId="{5D0F5CA6-6BAB-44FB-B64F-31E47D162C98}" srcOrd="0" destOrd="0" presId="urn:microsoft.com/office/officeart/2005/8/layout/vList5"/>
    <dgm:cxn modelId="{6D7D9184-619D-4BC8-9F0F-2D3D7BD439DE}" srcId="{7444A582-6A55-48F4-8872-D8A1047D4BB4}" destId="{1B2F47F3-DFA5-470F-81F5-9FA12331996B}" srcOrd="0" destOrd="0" parTransId="{8A1A54FE-937F-484A-98C9-E21B6049D713}" sibTransId="{9BBA6BD4-A66E-4555-84C3-578171B88941}"/>
    <dgm:cxn modelId="{E120988B-913B-412E-82F1-099AE33B0BC8}" srcId="{8EC70B4E-0EEF-4AB0-A7AF-3DD1696FE39D}" destId="{7444A582-6A55-48F4-8872-D8A1047D4BB4}" srcOrd="1" destOrd="0" parTransId="{97611D6E-2DE3-4A8A-9888-A5CB62E52AEC}" sibTransId="{095E24E8-7ED1-48E3-83ED-F8F1483F6883}"/>
    <dgm:cxn modelId="{2481D08E-28FF-4ADA-9903-B55C4B54E0CE}" type="presOf" srcId="{8EC70B4E-0EEF-4AB0-A7AF-3DD1696FE39D}" destId="{1608614E-F9AE-40BE-A72E-4E75D653D00C}" srcOrd="0" destOrd="0" presId="urn:microsoft.com/office/officeart/2005/8/layout/vList5"/>
    <dgm:cxn modelId="{B0B9E298-7F81-4DA6-A7C5-FA66FF030680}" type="presOf" srcId="{8B823A14-BAC6-425D-BBD9-6A021492AC94}" destId="{994A9CCB-1A60-44EF-9CA2-5AFA09CC0790}" srcOrd="0" destOrd="0" presId="urn:microsoft.com/office/officeart/2005/8/layout/vList5"/>
    <dgm:cxn modelId="{5EA8EDBB-7B32-44FD-BABA-B8CA717F5D1B}" srcId="{8B823A14-BAC6-425D-BBD9-6A021492AC94}" destId="{0429F89D-8924-47DD-9AFD-6E2FBBB0A9D7}" srcOrd="0" destOrd="0" parTransId="{0D4600DD-DE25-40F0-B867-972E8334031D}" sibTransId="{AA5D0BAD-4E66-46A7-A37A-F93CE672C286}"/>
    <dgm:cxn modelId="{F5C8C5DB-4D06-466E-8FEC-1EAF76165982}" srcId="{8EC70B4E-0EEF-4AB0-A7AF-3DD1696FE39D}" destId="{8B823A14-BAC6-425D-BBD9-6A021492AC94}" srcOrd="0" destOrd="0" parTransId="{3C7E134E-68D9-4196-A5AE-2BA6A0F2E2A0}" sibTransId="{C47A4B5B-007F-4236-8A0C-B9E1A8103AD5}"/>
    <dgm:cxn modelId="{6272B4F4-870F-4262-BD2D-3A8F93050F66}" type="presOf" srcId="{0429F89D-8924-47DD-9AFD-6E2FBBB0A9D7}" destId="{FDC89727-4C43-4A3C-BE13-1999F71EB540}" srcOrd="0" destOrd="0" presId="urn:microsoft.com/office/officeart/2005/8/layout/vList5"/>
    <dgm:cxn modelId="{3B5A6083-DDE8-4BE9-A7DE-C43D568A1504}" type="presParOf" srcId="{1608614E-F9AE-40BE-A72E-4E75D653D00C}" destId="{09391F71-D45A-48C1-AA30-DE6382A518D2}" srcOrd="0" destOrd="0" presId="urn:microsoft.com/office/officeart/2005/8/layout/vList5"/>
    <dgm:cxn modelId="{3F8C7618-13DA-4DC3-8ECD-A6E0CBE7F46B}" type="presParOf" srcId="{09391F71-D45A-48C1-AA30-DE6382A518D2}" destId="{994A9CCB-1A60-44EF-9CA2-5AFA09CC0790}" srcOrd="0" destOrd="0" presId="urn:microsoft.com/office/officeart/2005/8/layout/vList5"/>
    <dgm:cxn modelId="{25B44BDA-D262-42A7-BA3B-6B6192BF6E75}" type="presParOf" srcId="{09391F71-D45A-48C1-AA30-DE6382A518D2}" destId="{FDC89727-4C43-4A3C-BE13-1999F71EB540}" srcOrd="1" destOrd="0" presId="urn:microsoft.com/office/officeart/2005/8/layout/vList5"/>
    <dgm:cxn modelId="{DA66C09B-F14C-4D39-AB40-9839BAAEF9B6}" type="presParOf" srcId="{1608614E-F9AE-40BE-A72E-4E75D653D00C}" destId="{BDFE76D4-63FB-4A35-98B1-FFE60FC3CC5F}" srcOrd="1" destOrd="0" presId="urn:microsoft.com/office/officeart/2005/8/layout/vList5"/>
    <dgm:cxn modelId="{563CE44A-B543-4BF3-93B1-3E8A2904FC05}" type="presParOf" srcId="{1608614E-F9AE-40BE-A72E-4E75D653D00C}" destId="{CC12EED2-5314-4112-84E1-22B074878A2E}" srcOrd="2" destOrd="0" presId="urn:microsoft.com/office/officeart/2005/8/layout/vList5"/>
    <dgm:cxn modelId="{D3B36272-6B75-4F30-A4CF-032A4F11844D}" type="presParOf" srcId="{CC12EED2-5314-4112-84E1-22B074878A2E}" destId="{5D0F5CA6-6BAB-44FB-B64F-31E47D162C98}" srcOrd="0" destOrd="0" presId="urn:microsoft.com/office/officeart/2005/8/layout/vList5"/>
    <dgm:cxn modelId="{7657D385-2FDD-40C4-9566-11F6D6A3F00A}" type="presParOf" srcId="{CC12EED2-5314-4112-84E1-22B074878A2E}" destId="{FCFAD0FD-4A56-4CF0-8DA6-59EE73669F95}" srcOrd="1" destOrd="0" presId="urn:microsoft.com/office/officeart/2005/8/layout/vList5"/>
    <dgm:cxn modelId="{89AB40BE-8BA6-4CD7-9935-B062E614AF6F}" type="presParOf" srcId="{1608614E-F9AE-40BE-A72E-4E75D653D00C}" destId="{E9F84051-736D-46EB-ACC0-091CB4E63BB6}" srcOrd="3" destOrd="0" presId="urn:microsoft.com/office/officeart/2005/8/layout/vList5"/>
    <dgm:cxn modelId="{0F25F02A-FF0C-4906-A52A-3500C2EA8290}" type="presParOf" srcId="{1608614E-F9AE-40BE-A72E-4E75D653D00C}" destId="{605A39C6-8958-4DBD-87A4-8CBBADA78843}" srcOrd="4" destOrd="0" presId="urn:microsoft.com/office/officeart/2005/8/layout/vList5"/>
    <dgm:cxn modelId="{5B0EAEF3-8105-43A5-B5CB-D9C0C4C5FF94}" type="presParOf" srcId="{605A39C6-8958-4DBD-87A4-8CBBADA78843}" destId="{CA6139D4-C351-43E5-99BE-2C0D825C07EF}" srcOrd="0" destOrd="0" presId="urn:microsoft.com/office/officeart/2005/8/layout/vList5"/>
    <dgm:cxn modelId="{B3C6DD84-849D-4B7B-AC25-AF1B1685052F}" type="presParOf" srcId="{605A39C6-8958-4DBD-87A4-8CBBADA78843}" destId="{9CFE9FBF-9A39-48ED-BCD3-37AC6EC46F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89727-4C43-4A3C-BE13-1999F71EB540}">
      <dsp:nvSpPr>
        <dsp:cNvPr id="0" name=""/>
        <dsp:cNvSpPr/>
      </dsp:nvSpPr>
      <dsp:spPr>
        <a:xfrm rot="5400000">
          <a:off x="6569284" y="-3821466"/>
          <a:ext cx="1106402" cy="903012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  We observed the </a:t>
          </a:r>
          <a:r>
            <a:rPr lang="en-US" sz="1800" i="1" u="sng" kern="1200" dirty="0">
              <a:latin typeface="Palatino Linotype" panose="02040502050505030304" pitchFamily="18" charset="0"/>
            </a:rPr>
            <a:t>12</a:t>
          </a:r>
          <a:r>
            <a:rPr lang="en-US" sz="1800" u="sng" kern="1200" dirty="0">
              <a:latin typeface="Palatino Linotype" panose="02040502050505030304" pitchFamily="18" charset="0"/>
            </a:rPr>
            <a:t> </a:t>
          </a:r>
          <a:r>
            <a:rPr lang="en-US" sz="1800" i="1" u="sng" kern="1200" dirty="0">
              <a:latin typeface="Palatino Linotype" panose="02040502050505030304" pitchFamily="18" charset="0"/>
            </a:rPr>
            <a:t>five-month-olds in the study</a:t>
          </a:r>
          <a:r>
            <a:rPr lang="en-US" sz="1800" kern="1200" dirty="0">
              <a:latin typeface="Palatino Linotype" panose="02040502050505030304" pitchFamily="18" charset="0"/>
            </a:rPr>
            <a:t>, but we are making a claim about </a:t>
          </a:r>
          <a:br>
            <a:rPr lang="en-US" sz="1800" kern="1200" dirty="0">
              <a:latin typeface="Palatino Linotype" panose="02040502050505030304" pitchFamily="18" charset="0"/>
            </a:rPr>
          </a:br>
          <a:r>
            <a:rPr lang="en-US" sz="1800" i="1" u="sng" kern="1200" dirty="0">
              <a:latin typeface="Palatino Linotype" panose="02040502050505030304" pitchFamily="18" charset="0"/>
            </a:rPr>
            <a:t>all five-month-olds</a:t>
          </a:r>
          <a:r>
            <a:rPr lang="en-US" sz="1800" kern="1200" dirty="0">
              <a:latin typeface="Palatino Linotype" panose="02040502050505030304" pitchFamily="18" charset="0"/>
            </a:rPr>
            <a:t>.</a:t>
          </a:r>
          <a:endParaRPr lang="en-US" sz="1800" kern="1200" dirty="0"/>
        </a:p>
      </dsp:txBody>
      <dsp:txXfrm rot="-5400000">
        <a:off x="2607422" y="194406"/>
        <a:ext cx="8976116" cy="998382"/>
      </dsp:txXfrm>
    </dsp:sp>
    <dsp:sp modelId="{994A9CCB-1A60-44EF-9CA2-5AFA09CC0790}">
      <dsp:nvSpPr>
        <dsp:cNvPr id="0" name=""/>
        <dsp:cNvSpPr/>
      </dsp:nvSpPr>
      <dsp:spPr>
        <a:xfrm>
          <a:off x="956347" y="2095"/>
          <a:ext cx="1651075" cy="1383002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Example 1.1</a:t>
          </a:r>
        </a:p>
      </dsp:txBody>
      <dsp:txXfrm>
        <a:off x="1023860" y="69608"/>
        <a:ext cx="1516049" cy="1247976"/>
      </dsp:txXfrm>
    </dsp:sp>
    <dsp:sp modelId="{FCFAD0FD-4A56-4CF0-8DA6-59EE73669F95}">
      <dsp:nvSpPr>
        <dsp:cNvPr id="0" name=""/>
        <dsp:cNvSpPr/>
      </dsp:nvSpPr>
      <dsp:spPr>
        <a:xfrm rot="5400000">
          <a:off x="6564161" y="-2369313"/>
          <a:ext cx="1106402" cy="903012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We observed the </a:t>
          </a:r>
          <a:r>
            <a:rPr lang="en-US" sz="1800" i="1" u="sng" kern="1200" dirty="0">
              <a:latin typeface="Palatino Linotype" panose="02040502050505030304" pitchFamily="18" charset="0"/>
            </a:rPr>
            <a:t>20</a:t>
          </a:r>
          <a:r>
            <a:rPr lang="en-US" sz="1800" u="sng" kern="1200" dirty="0">
              <a:latin typeface="Palatino Linotype" panose="02040502050505030304" pitchFamily="18" charset="0"/>
            </a:rPr>
            <a:t> </a:t>
          </a:r>
          <a:r>
            <a:rPr lang="en-US" sz="1800" i="1" u="sng" kern="1200" dirty="0">
              <a:latin typeface="Palatino Linotype" panose="02040502050505030304" pitchFamily="18" charset="0"/>
            </a:rPr>
            <a:t>most recent employees selected for management in the study</a:t>
          </a:r>
          <a:r>
            <a:rPr lang="en-US" sz="1800" kern="1200" dirty="0">
              <a:latin typeface="Palatino Linotype" panose="02040502050505030304" pitchFamily="18" charset="0"/>
            </a:rPr>
            <a:t>, but we are making a claim about the true long-run behavior of this company towards </a:t>
          </a:r>
          <a:br>
            <a:rPr lang="en-US" sz="1800" kern="1200" dirty="0">
              <a:latin typeface="Palatino Linotype" panose="02040502050505030304" pitchFamily="18" charset="0"/>
            </a:rPr>
          </a:br>
          <a:r>
            <a:rPr lang="en-US" sz="1800" i="1" u="sng" kern="1200" dirty="0">
              <a:latin typeface="Palatino Linotype" panose="02040502050505030304" pitchFamily="18" charset="0"/>
            </a:rPr>
            <a:t>all of its potential selections for management</a:t>
          </a:r>
          <a:r>
            <a:rPr lang="en-US" sz="1800" kern="1200" dirty="0">
              <a:latin typeface="Palatino Linotype" panose="02040502050505030304" pitchFamily="18" charset="0"/>
            </a:rPr>
            <a:t>.</a:t>
          </a:r>
          <a:endParaRPr lang="en-US" sz="1800" kern="1200" dirty="0"/>
        </a:p>
      </dsp:txBody>
      <dsp:txXfrm rot="-5400000">
        <a:off x="2602299" y="1646559"/>
        <a:ext cx="8976116" cy="998382"/>
      </dsp:txXfrm>
    </dsp:sp>
    <dsp:sp modelId="{5D0F5CA6-6BAB-44FB-B64F-31E47D162C98}">
      <dsp:nvSpPr>
        <dsp:cNvPr id="0" name=""/>
        <dsp:cNvSpPr/>
      </dsp:nvSpPr>
      <dsp:spPr>
        <a:xfrm>
          <a:off x="956347" y="1454248"/>
          <a:ext cx="1645951" cy="1383002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Example</a:t>
          </a:r>
          <a:r>
            <a:rPr lang="en-US" sz="1800" kern="1200" dirty="0"/>
            <a:t> </a:t>
          </a:r>
          <a:r>
            <a:rPr lang="en-US" sz="1800" kern="1200" dirty="0">
              <a:latin typeface="Palatino Linotype" panose="02040502050505030304" pitchFamily="18" charset="0"/>
            </a:rPr>
            <a:t>1.2</a:t>
          </a:r>
        </a:p>
      </dsp:txBody>
      <dsp:txXfrm>
        <a:off x="1023860" y="1521761"/>
        <a:ext cx="1510925" cy="1247976"/>
      </dsp:txXfrm>
    </dsp:sp>
    <dsp:sp modelId="{9CFE9FBF-9A39-48ED-BCD3-37AC6EC46F52}">
      <dsp:nvSpPr>
        <dsp:cNvPr id="0" name=""/>
        <dsp:cNvSpPr/>
      </dsp:nvSpPr>
      <dsp:spPr>
        <a:xfrm rot="5400000">
          <a:off x="6569284" y="-917160"/>
          <a:ext cx="1106402" cy="903012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We observed the </a:t>
          </a:r>
          <a:r>
            <a:rPr lang="en-US" sz="1800" i="1" u="sng" kern="1200" dirty="0">
              <a:latin typeface="Palatino Linotype" panose="02040502050505030304" pitchFamily="18" charset="0"/>
            </a:rPr>
            <a:t>40</a:t>
          </a:r>
          <a:r>
            <a:rPr lang="en-US" sz="1800" u="sng" kern="1200" dirty="0">
              <a:latin typeface="Palatino Linotype" panose="02040502050505030304" pitchFamily="18" charset="0"/>
            </a:rPr>
            <a:t> </a:t>
          </a:r>
          <a:r>
            <a:rPr lang="en-US" sz="1800" i="1" u="sng" kern="1200" dirty="0">
              <a:latin typeface="Palatino Linotype" panose="02040502050505030304" pitchFamily="18" charset="0"/>
            </a:rPr>
            <a:t>subjects in the study</a:t>
          </a:r>
          <a:r>
            <a:rPr lang="en-US" sz="1800" kern="1200" dirty="0">
              <a:latin typeface="Palatino Linotype" panose="02040502050505030304" pitchFamily="18" charset="0"/>
            </a:rPr>
            <a:t>, but we are making a claim about what </a:t>
          </a:r>
          <a:br>
            <a:rPr lang="en-US" sz="1800" kern="1200" dirty="0">
              <a:latin typeface="Palatino Linotype" panose="02040502050505030304" pitchFamily="18" charset="0"/>
            </a:rPr>
          </a:br>
          <a:r>
            <a:rPr lang="en-US" sz="1800" i="1" u="sng" kern="1200" dirty="0">
              <a:latin typeface="Palatino Linotype" panose="02040502050505030304" pitchFamily="18" charset="0"/>
            </a:rPr>
            <a:t>all potential consumers</a:t>
          </a:r>
          <a:r>
            <a:rPr lang="en-US" sz="1800" i="0" u="none" kern="1200" dirty="0">
              <a:latin typeface="Palatino Linotype" panose="02040502050505030304" pitchFamily="18" charset="0"/>
            </a:rPr>
            <a:t> might prefer</a:t>
          </a:r>
          <a:r>
            <a:rPr lang="en-US" sz="1800" kern="1200" dirty="0">
              <a:latin typeface="Palatino Linotype" panose="02040502050505030304" pitchFamily="18" charset="0"/>
            </a:rPr>
            <a:t>.</a:t>
          </a:r>
          <a:br>
            <a:rPr lang="en-US" sz="1800" kern="1200" dirty="0">
              <a:latin typeface="Palatino Linotype" panose="02040502050505030304" pitchFamily="18" charset="0"/>
            </a:rPr>
          </a:br>
          <a:endParaRPr lang="en-US" sz="1800" kern="1200" dirty="0"/>
        </a:p>
      </dsp:txBody>
      <dsp:txXfrm rot="-5400000">
        <a:off x="2607422" y="3098712"/>
        <a:ext cx="8976116" cy="998382"/>
      </dsp:txXfrm>
    </dsp:sp>
    <dsp:sp modelId="{CA6139D4-C351-43E5-99BE-2C0D825C07EF}">
      <dsp:nvSpPr>
        <dsp:cNvPr id="0" name=""/>
        <dsp:cNvSpPr/>
      </dsp:nvSpPr>
      <dsp:spPr>
        <a:xfrm>
          <a:off x="956347" y="2906401"/>
          <a:ext cx="1651075" cy="1383002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Example 1.3</a:t>
          </a:r>
        </a:p>
      </dsp:txBody>
      <dsp:txXfrm>
        <a:off x="1023860" y="2973914"/>
        <a:ext cx="1516049" cy="1247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89727-4C43-4A3C-BE13-1999F71EB540}">
      <dsp:nvSpPr>
        <dsp:cNvPr id="0" name=""/>
        <dsp:cNvSpPr/>
      </dsp:nvSpPr>
      <dsp:spPr>
        <a:xfrm rot="5400000">
          <a:off x="6569284" y="-3821466"/>
          <a:ext cx="1106402" cy="903012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  We observed the </a:t>
          </a:r>
          <a:r>
            <a:rPr lang="en-US" sz="1800" i="1" u="sng" kern="1200" dirty="0">
              <a:latin typeface="Palatino Linotype" panose="02040502050505030304" pitchFamily="18" charset="0"/>
            </a:rPr>
            <a:t>12</a:t>
          </a:r>
          <a:r>
            <a:rPr lang="en-US" sz="1800" u="sng" kern="1200" dirty="0">
              <a:latin typeface="Palatino Linotype" panose="02040502050505030304" pitchFamily="18" charset="0"/>
            </a:rPr>
            <a:t> </a:t>
          </a:r>
          <a:r>
            <a:rPr lang="en-US" sz="1800" i="1" u="sng" kern="1200" dirty="0">
              <a:latin typeface="Palatino Linotype" panose="02040502050505030304" pitchFamily="18" charset="0"/>
            </a:rPr>
            <a:t>five-month-olds in the study</a:t>
          </a:r>
          <a:r>
            <a:rPr lang="en-US" sz="1800" kern="1200" dirty="0">
              <a:latin typeface="Palatino Linotype" panose="02040502050505030304" pitchFamily="18" charset="0"/>
            </a:rPr>
            <a:t>, but we are making a claim about </a:t>
          </a:r>
          <a:br>
            <a:rPr lang="en-US" sz="1800" kern="1200" dirty="0">
              <a:latin typeface="Palatino Linotype" panose="02040502050505030304" pitchFamily="18" charset="0"/>
            </a:rPr>
          </a:br>
          <a:r>
            <a:rPr lang="en-US" sz="1800" i="1" u="sng" kern="1200" dirty="0">
              <a:latin typeface="Palatino Linotype" panose="02040502050505030304" pitchFamily="18" charset="0"/>
            </a:rPr>
            <a:t>all five-month-olds</a:t>
          </a:r>
          <a:r>
            <a:rPr lang="en-US" sz="1800" kern="1200" dirty="0">
              <a:latin typeface="Palatino Linotype" panose="02040502050505030304" pitchFamily="18" charset="0"/>
            </a:rPr>
            <a:t>.</a:t>
          </a:r>
          <a:endParaRPr lang="en-US" sz="1800" kern="1200" dirty="0"/>
        </a:p>
      </dsp:txBody>
      <dsp:txXfrm rot="-5400000">
        <a:off x="2607422" y="194406"/>
        <a:ext cx="8976116" cy="998382"/>
      </dsp:txXfrm>
    </dsp:sp>
    <dsp:sp modelId="{994A9CCB-1A60-44EF-9CA2-5AFA09CC0790}">
      <dsp:nvSpPr>
        <dsp:cNvPr id="0" name=""/>
        <dsp:cNvSpPr/>
      </dsp:nvSpPr>
      <dsp:spPr>
        <a:xfrm>
          <a:off x="956347" y="2095"/>
          <a:ext cx="1651075" cy="1383002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Example 1.1</a:t>
          </a:r>
        </a:p>
      </dsp:txBody>
      <dsp:txXfrm>
        <a:off x="1023860" y="69608"/>
        <a:ext cx="1516049" cy="1247976"/>
      </dsp:txXfrm>
    </dsp:sp>
    <dsp:sp modelId="{FCFAD0FD-4A56-4CF0-8DA6-59EE73669F95}">
      <dsp:nvSpPr>
        <dsp:cNvPr id="0" name=""/>
        <dsp:cNvSpPr/>
      </dsp:nvSpPr>
      <dsp:spPr>
        <a:xfrm rot="5400000">
          <a:off x="6564161" y="-2369313"/>
          <a:ext cx="1106402" cy="903012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We observed the </a:t>
          </a:r>
          <a:r>
            <a:rPr lang="en-US" sz="1800" i="1" u="sng" kern="1200" dirty="0">
              <a:latin typeface="Palatino Linotype" panose="02040502050505030304" pitchFamily="18" charset="0"/>
            </a:rPr>
            <a:t>20</a:t>
          </a:r>
          <a:r>
            <a:rPr lang="en-US" sz="1800" u="sng" kern="1200" dirty="0">
              <a:latin typeface="Palatino Linotype" panose="02040502050505030304" pitchFamily="18" charset="0"/>
            </a:rPr>
            <a:t> </a:t>
          </a:r>
          <a:r>
            <a:rPr lang="en-US" sz="1800" i="1" u="sng" kern="1200" dirty="0">
              <a:latin typeface="Palatino Linotype" panose="02040502050505030304" pitchFamily="18" charset="0"/>
            </a:rPr>
            <a:t>most recent employees selected for management in the study</a:t>
          </a:r>
          <a:r>
            <a:rPr lang="en-US" sz="1800" kern="1200" dirty="0">
              <a:latin typeface="Palatino Linotype" panose="02040502050505030304" pitchFamily="18" charset="0"/>
            </a:rPr>
            <a:t>, but we are making a claim about the true long-run behavior of this company towards </a:t>
          </a:r>
          <a:br>
            <a:rPr lang="en-US" sz="1800" kern="1200" dirty="0">
              <a:latin typeface="Palatino Linotype" panose="02040502050505030304" pitchFamily="18" charset="0"/>
            </a:rPr>
          </a:br>
          <a:r>
            <a:rPr lang="en-US" sz="1800" i="1" u="sng" kern="1200" dirty="0">
              <a:latin typeface="Palatino Linotype" panose="02040502050505030304" pitchFamily="18" charset="0"/>
            </a:rPr>
            <a:t>all of its potential selections for management</a:t>
          </a:r>
          <a:r>
            <a:rPr lang="en-US" sz="1800" kern="1200" dirty="0">
              <a:latin typeface="Palatino Linotype" panose="02040502050505030304" pitchFamily="18" charset="0"/>
            </a:rPr>
            <a:t>.</a:t>
          </a:r>
          <a:endParaRPr lang="en-US" sz="1800" kern="1200" dirty="0"/>
        </a:p>
      </dsp:txBody>
      <dsp:txXfrm rot="-5400000">
        <a:off x="2602299" y="1646559"/>
        <a:ext cx="8976116" cy="998382"/>
      </dsp:txXfrm>
    </dsp:sp>
    <dsp:sp modelId="{5D0F5CA6-6BAB-44FB-B64F-31E47D162C98}">
      <dsp:nvSpPr>
        <dsp:cNvPr id="0" name=""/>
        <dsp:cNvSpPr/>
      </dsp:nvSpPr>
      <dsp:spPr>
        <a:xfrm>
          <a:off x="956347" y="1454248"/>
          <a:ext cx="1645951" cy="1383002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Example</a:t>
          </a:r>
          <a:r>
            <a:rPr lang="en-US" sz="1800" kern="1200" dirty="0"/>
            <a:t> </a:t>
          </a:r>
          <a:r>
            <a:rPr lang="en-US" sz="1800" kern="1200" dirty="0">
              <a:latin typeface="Palatino Linotype" panose="02040502050505030304" pitchFamily="18" charset="0"/>
            </a:rPr>
            <a:t>1.2</a:t>
          </a:r>
        </a:p>
      </dsp:txBody>
      <dsp:txXfrm>
        <a:off x="1023860" y="1521761"/>
        <a:ext cx="1510925" cy="1247976"/>
      </dsp:txXfrm>
    </dsp:sp>
    <dsp:sp modelId="{9CFE9FBF-9A39-48ED-BCD3-37AC6EC46F52}">
      <dsp:nvSpPr>
        <dsp:cNvPr id="0" name=""/>
        <dsp:cNvSpPr/>
      </dsp:nvSpPr>
      <dsp:spPr>
        <a:xfrm rot="5400000">
          <a:off x="6569284" y="-917160"/>
          <a:ext cx="1106402" cy="903012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We observed the </a:t>
          </a:r>
          <a:r>
            <a:rPr lang="en-US" sz="1800" i="1" u="sng" kern="1200" dirty="0">
              <a:latin typeface="Palatino Linotype" panose="02040502050505030304" pitchFamily="18" charset="0"/>
            </a:rPr>
            <a:t>40</a:t>
          </a:r>
          <a:r>
            <a:rPr lang="en-US" sz="1800" u="sng" kern="1200" dirty="0">
              <a:latin typeface="Palatino Linotype" panose="02040502050505030304" pitchFamily="18" charset="0"/>
            </a:rPr>
            <a:t> </a:t>
          </a:r>
          <a:r>
            <a:rPr lang="en-US" sz="1800" i="1" u="sng" kern="1200" dirty="0">
              <a:latin typeface="Palatino Linotype" panose="02040502050505030304" pitchFamily="18" charset="0"/>
            </a:rPr>
            <a:t>subjects in the study</a:t>
          </a:r>
          <a:r>
            <a:rPr lang="en-US" sz="1800" kern="1200" dirty="0">
              <a:latin typeface="Palatino Linotype" panose="02040502050505030304" pitchFamily="18" charset="0"/>
            </a:rPr>
            <a:t>, but we are making a claim about what </a:t>
          </a:r>
          <a:br>
            <a:rPr lang="en-US" sz="1800" kern="1200" dirty="0">
              <a:latin typeface="Palatino Linotype" panose="02040502050505030304" pitchFamily="18" charset="0"/>
            </a:rPr>
          </a:br>
          <a:r>
            <a:rPr lang="en-US" sz="1800" i="1" u="sng" kern="1200" dirty="0">
              <a:latin typeface="Palatino Linotype" panose="02040502050505030304" pitchFamily="18" charset="0"/>
            </a:rPr>
            <a:t>all potential consumers</a:t>
          </a:r>
          <a:r>
            <a:rPr lang="en-US" sz="1800" i="0" u="none" kern="1200" dirty="0">
              <a:latin typeface="Palatino Linotype" panose="02040502050505030304" pitchFamily="18" charset="0"/>
            </a:rPr>
            <a:t> might prefer</a:t>
          </a:r>
          <a:r>
            <a:rPr lang="en-US" sz="1800" kern="1200" dirty="0">
              <a:latin typeface="Palatino Linotype" panose="02040502050505030304" pitchFamily="18" charset="0"/>
            </a:rPr>
            <a:t>.</a:t>
          </a:r>
          <a:br>
            <a:rPr lang="en-US" sz="1800" kern="1200" dirty="0">
              <a:latin typeface="Palatino Linotype" panose="02040502050505030304" pitchFamily="18" charset="0"/>
            </a:rPr>
          </a:br>
          <a:endParaRPr lang="en-US" sz="1800" kern="1200" dirty="0"/>
        </a:p>
      </dsp:txBody>
      <dsp:txXfrm rot="-5400000">
        <a:off x="2607422" y="3098712"/>
        <a:ext cx="8976116" cy="998382"/>
      </dsp:txXfrm>
    </dsp:sp>
    <dsp:sp modelId="{CA6139D4-C351-43E5-99BE-2C0D825C07EF}">
      <dsp:nvSpPr>
        <dsp:cNvPr id="0" name=""/>
        <dsp:cNvSpPr/>
      </dsp:nvSpPr>
      <dsp:spPr>
        <a:xfrm>
          <a:off x="956347" y="2906401"/>
          <a:ext cx="1651075" cy="1383002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Example 1.3</a:t>
          </a:r>
        </a:p>
      </dsp:txBody>
      <dsp:txXfrm>
        <a:off x="1023860" y="2973914"/>
        <a:ext cx="1516049" cy="1247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89727-4C43-4A3C-BE13-1999F71EB540}">
      <dsp:nvSpPr>
        <dsp:cNvPr id="0" name=""/>
        <dsp:cNvSpPr/>
      </dsp:nvSpPr>
      <dsp:spPr>
        <a:xfrm rot="5400000">
          <a:off x="6569284" y="-3821466"/>
          <a:ext cx="1106402" cy="903012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  We observed the </a:t>
          </a:r>
          <a:r>
            <a:rPr lang="en-US" sz="1800" i="1" u="sng" kern="1200" dirty="0">
              <a:latin typeface="Palatino Linotype" panose="02040502050505030304" pitchFamily="18" charset="0"/>
            </a:rPr>
            <a:t>12</a:t>
          </a:r>
          <a:r>
            <a:rPr lang="en-US" sz="1800" u="sng" kern="1200" dirty="0">
              <a:latin typeface="Palatino Linotype" panose="02040502050505030304" pitchFamily="18" charset="0"/>
            </a:rPr>
            <a:t> </a:t>
          </a:r>
          <a:r>
            <a:rPr lang="en-US" sz="1800" i="1" u="sng" kern="1200" dirty="0">
              <a:latin typeface="Palatino Linotype" panose="02040502050505030304" pitchFamily="18" charset="0"/>
            </a:rPr>
            <a:t>five-month-olds in the study</a:t>
          </a:r>
          <a:r>
            <a:rPr lang="en-US" sz="1800" kern="1200" dirty="0">
              <a:latin typeface="Palatino Linotype" panose="02040502050505030304" pitchFamily="18" charset="0"/>
            </a:rPr>
            <a:t>, but we are making a claim about </a:t>
          </a:r>
          <a:br>
            <a:rPr lang="en-US" sz="1800" kern="1200" dirty="0">
              <a:latin typeface="Palatino Linotype" panose="02040502050505030304" pitchFamily="18" charset="0"/>
            </a:rPr>
          </a:br>
          <a:r>
            <a:rPr lang="en-US" sz="1800" i="1" u="sng" kern="1200" dirty="0">
              <a:latin typeface="Palatino Linotype" panose="02040502050505030304" pitchFamily="18" charset="0"/>
            </a:rPr>
            <a:t>all five-month-olds</a:t>
          </a:r>
          <a:r>
            <a:rPr lang="en-US" sz="1800" kern="1200" dirty="0">
              <a:latin typeface="Palatino Linotype" panose="02040502050505030304" pitchFamily="18" charset="0"/>
            </a:rPr>
            <a:t>.</a:t>
          </a:r>
          <a:endParaRPr lang="en-US" sz="1800" kern="1200" dirty="0"/>
        </a:p>
      </dsp:txBody>
      <dsp:txXfrm rot="-5400000">
        <a:off x="2607422" y="194406"/>
        <a:ext cx="8976116" cy="998382"/>
      </dsp:txXfrm>
    </dsp:sp>
    <dsp:sp modelId="{994A9CCB-1A60-44EF-9CA2-5AFA09CC0790}">
      <dsp:nvSpPr>
        <dsp:cNvPr id="0" name=""/>
        <dsp:cNvSpPr/>
      </dsp:nvSpPr>
      <dsp:spPr>
        <a:xfrm>
          <a:off x="956347" y="2095"/>
          <a:ext cx="1651075" cy="1383002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Example 1.1</a:t>
          </a:r>
        </a:p>
      </dsp:txBody>
      <dsp:txXfrm>
        <a:off x="1023860" y="69608"/>
        <a:ext cx="1516049" cy="1247976"/>
      </dsp:txXfrm>
    </dsp:sp>
    <dsp:sp modelId="{FCFAD0FD-4A56-4CF0-8DA6-59EE73669F95}">
      <dsp:nvSpPr>
        <dsp:cNvPr id="0" name=""/>
        <dsp:cNvSpPr/>
      </dsp:nvSpPr>
      <dsp:spPr>
        <a:xfrm rot="5400000">
          <a:off x="6564161" y="-2369313"/>
          <a:ext cx="1106402" cy="903012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We observed the </a:t>
          </a:r>
          <a:r>
            <a:rPr lang="en-US" sz="1800" i="1" u="sng" kern="1200" dirty="0">
              <a:latin typeface="Palatino Linotype" panose="02040502050505030304" pitchFamily="18" charset="0"/>
            </a:rPr>
            <a:t>20</a:t>
          </a:r>
          <a:r>
            <a:rPr lang="en-US" sz="1800" u="sng" kern="1200" dirty="0">
              <a:latin typeface="Palatino Linotype" panose="02040502050505030304" pitchFamily="18" charset="0"/>
            </a:rPr>
            <a:t> </a:t>
          </a:r>
          <a:r>
            <a:rPr lang="en-US" sz="1800" i="1" u="sng" kern="1200" dirty="0">
              <a:latin typeface="Palatino Linotype" panose="02040502050505030304" pitchFamily="18" charset="0"/>
            </a:rPr>
            <a:t>most recent employees selected for management in the study</a:t>
          </a:r>
          <a:r>
            <a:rPr lang="en-US" sz="1800" kern="1200" dirty="0">
              <a:latin typeface="Palatino Linotype" panose="02040502050505030304" pitchFamily="18" charset="0"/>
            </a:rPr>
            <a:t>, but we are making a claim about the true long-run behavior of this company towards </a:t>
          </a:r>
          <a:br>
            <a:rPr lang="en-US" sz="1800" kern="1200" dirty="0">
              <a:latin typeface="Palatino Linotype" panose="02040502050505030304" pitchFamily="18" charset="0"/>
            </a:rPr>
          </a:br>
          <a:r>
            <a:rPr lang="en-US" sz="1800" i="1" u="sng" kern="1200" dirty="0">
              <a:latin typeface="Palatino Linotype" panose="02040502050505030304" pitchFamily="18" charset="0"/>
            </a:rPr>
            <a:t>all of its potential selections for management</a:t>
          </a:r>
          <a:r>
            <a:rPr lang="en-US" sz="1800" kern="1200" dirty="0">
              <a:latin typeface="Palatino Linotype" panose="02040502050505030304" pitchFamily="18" charset="0"/>
            </a:rPr>
            <a:t>.</a:t>
          </a:r>
          <a:endParaRPr lang="en-US" sz="1800" kern="1200" dirty="0"/>
        </a:p>
      </dsp:txBody>
      <dsp:txXfrm rot="-5400000">
        <a:off x="2602299" y="1646559"/>
        <a:ext cx="8976116" cy="998382"/>
      </dsp:txXfrm>
    </dsp:sp>
    <dsp:sp modelId="{5D0F5CA6-6BAB-44FB-B64F-31E47D162C98}">
      <dsp:nvSpPr>
        <dsp:cNvPr id="0" name=""/>
        <dsp:cNvSpPr/>
      </dsp:nvSpPr>
      <dsp:spPr>
        <a:xfrm>
          <a:off x="956347" y="1454248"/>
          <a:ext cx="1645951" cy="1383002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Example</a:t>
          </a:r>
          <a:r>
            <a:rPr lang="en-US" sz="1800" kern="1200" dirty="0"/>
            <a:t> </a:t>
          </a:r>
          <a:r>
            <a:rPr lang="en-US" sz="1800" kern="1200" dirty="0">
              <a:latin typeface="Palatino Linotype" panose="02040502050505030304" pitchFamily="18" charset="0"/>
            </a:rPr>
            <a:t>1.2</a:t>
          </a:r>
        </a:p>
      </dsp:txBody>
      <dsp:txXfrm>
        <a:off x="1023860" y="1521761"/>
        <a:ext cx="1510925" cy="1247976"/>
      </dsp:txXfrm>
    </dsp:sp>
    <dsp:sp modelId="{9CFE9FBF-9A39-48ED-BCD3-37AC6EC46F52}">
      <dsp:nvSpPr>
        <dsp:cNvPr id="0" name=""/>
        <dsp:cNvSpPr/>
      </dsp:nvSpPr>
      <dsp:spPr>
        <a:xfrm rot="5400000">
          <a:off x="6569284" y="-917160"/>
          <a:ext cx="1106402" cy="903012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We observed the </a:t>
          </a:r>
          <a:r>
            <a:rPr lang="en-US" sz="1800" i="1" u="sng" kern="1200" dirty="0">
              <a:latin typeface="Palatino Linotype" panose="02040502050505030304" pitchFamily="18" charset="0"/>
            </a:rPr>
            <a:t>40</a:t>
          </a:r>
          <a:r>
            <a:rPr lang="en-US" sz="1800" u="sng" kern="1200" dirty="0">
              <a:latin typeface="Palatino Linotype" panose="02040502050505030304" pitchFamily="18" charset="0"/>
            </a:rPr>
            <a:t> </a:t>
          </a:r>
          <a:r>
            <a:rPr lang="en-US" sz="1800" i="1" u="sng" kern="1200" dirty="0">
              <a:latin typeface="Palatino Linotype" panose="02040502050505030304" pitchFamily="18" charset="0"/>
            </a:rPr>
            <a:t>subjects in the study</a:t>
          </a:r>
          <a:r>
            <a:rPr lang="en-US" sz="1800" kern="1200" dirty="0">
              <a:latin typeface="Palatino Linotype" panose="02040502050505030304" pitchFamily="18" charset="0"/>
            </a:rPr>
            <a:t>, but we are making a claim about what </a:t>
          </a:r>
          <a:br>
            <a:rPr lang="en-US" sz="1800" kern="1200" dirty="0">
              <a:latin typeface="Palatino Linotype" panose="02040502050505030304" pitchFamily="18" charset="0"/>
            </a:rPr>
          </a:br>
          <a:r>
            <a:rPr lang="en-US" sz="1800" i="1" u="sng" kern="1200" dirty="0">
              <a:latin typeface="Palatino Linotype" panose="02040502050505030304" pitchFamily="18" charset="0"/>
            </a:rPr>
            <a:t>all potential consumers</a:t>
          </a:r>
          <a:r>
            <a:rPr lang="en-US" sz="1800" i="0" u="none" kern="1200" dirty="0">
              <a:latin typeface="Palatino Linotype" panose="02040502050505030304" pitchFamily="18" charset="0"/>
            </a:rPr>
            <a:t> might prefer</a:t>
          </a:r>
          <a:r>
            <a:rPr lang="en-US" sz="1800" kern="1200" dirty="0">
              <a:latin typeface="Palatino Linotype" panose="02040502050505030304" pitchFamily="18" charset="0"/>
            </a:rPr>
            <a:t>.</a:t>
          </a:r>
          <a:br>
            <a:rPr lang="en-US" sz="1800" kern="1200" dirty="0">
              <a:latin typeface="Palatino Linotype" panose="02040502050505030304" pitchFamily="18" charset="0"/>
            </a:rPr>
          </a:br>
          <a:endParaRPr lang="en-US" sz="1800" kern="1200" dirty="0"/>
        </a:p>
      </dsp:txBody>
      <dsp:txXfrm rot="-5400000">
        <a:off x="2607422" y="3098712"/>
        <a:ext cx="8976116" cy="998382"/>
      </dsp:txXfrm>
    </dsp:sp>
    <dsp:sp modelId="{CA6139D4-C351-43E5-99BE-2C0D825C07EF}">
      <dsp:nvSpPr>
        <dsp:cNvPr id="0" name=""/>
        <dsp:cNvSpPr/>
      </dsp:nvSpPr>
      <dsp:spPr>
        <a:xfrm>
          <a:off x="956347" y="2906401"/>
          <a:ext cx="1651075" cy="1383002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Example 1.3</a:t>
          </a:r>
        </a:p>
      </dsp:txBody>
      <dsp:txXfrm>
        <a:off x="1023860" y="2973914"/>
        <a:ext cx="1516049" cy="1247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C95DB-7578-AD4F-8C4E-2C3CF9105E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D4256-53FB-0541-863A-528C8BD81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1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C300E-31F9-114E-ABEA-1420A7B4A676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8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C300E-31F9-114E-ABEA-1420A7B4A676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C300E-31F9-114E-ABEA-1420A7B4A67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9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C300E-31F9-114E-ABEA-1420A7B4A676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3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C300E-31F9-114E-ABEA-1420A7B4A676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C300E-31F9-114E-ABEA-1420A7B4A676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78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C300E-31F9-114E-ABEA-1420A7B4A676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9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C300E-31F9-114E-ABEA-1420A7B4A676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2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C300E-31F9-114E-ABEA-1420A7B4A676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15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C300E-31F9-114E-ABEA-1420A7B4A676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6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A5EC-F129-DA45-999D-553644489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BB4A1-96A8-044B-B3E3-00B2685BF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21A68-203E-274D-A342-13375BCE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BA8F-D132-FD42-BDDF-C2D98C6C401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6E2D2-02FD-954A-AE05-37147F60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E2238-CADE-1A42-AA18-96538598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E45-54A3-4A43-9C3F-61217E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2796-777A-7342-90DD-D476C724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A2A0D-C3BA-2641-8BDC-B37D46B8C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00BBE-5CB2-AC4F-91D1-965BD4AA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BA8F-D132-FD42-BDDF-C2D98C6C401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5267B-64A9-494D-9CD2-D887B9C0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CA43E-2D9A-6A4B-97E8-9A0F0ABB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E45-54A3-4A43-9C3F-61217E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5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77F3C-0834-DA42-B7E7-96AB88ECE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643D7-68E7-E648-9F3F-6C6DAD4B4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9F42C-3FF3-0A4E-BAC4-CDB99A82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BA8F-D132-FD42-BDDF-C2D98C6C401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DA642-BEDC-FB45-9173-D9A08043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45156-6E2F-3D49-BDE3-02B4A87E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E45-54A3-4A43-9C3F-61217E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5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60A9-0959-C647-B7D3-99D4F2C3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62C66-0A97-F44D-ACAD-42FBA9CF8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DF041-93CE-F544-9DB7-0EB8B87D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BA8F-D132-FD42-BDDF-C2D98C6C401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7D72B-F41F-0C41-A8F1-526A0BE9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CBA11-E8D8-8D41-836B-89CE45E4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E45-54A3-4A43-9C3F-61217E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93C2-6DCF-8549-BBC0-B5FA0785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F6900-724D-F64C-8033-EAB59B4E8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ED40D-3186-E446-A523-65E3F4F02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BA8F-D132-FD42-BDDF-C2D98C6C401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DE444-C7C5-0C40-9A6B-355922C7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967D5-3FB6-9845-B283-C9101391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E45-54A3-4A43-9C3F-61217E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8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30D8-2B62-8C48-B24E-34D0923E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E0022-6295-8545-AAB6-E640D07D6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D3585-73A0-9E4F-9726-9D517322C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806B6-49B3-9A49-BA08-A23FB766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BA8F-D132-FD42-BDDF-C2D98C6C401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EF33F-0C3C-B544-9A59-FDCA96E0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B6337-E8AE-D545-BFA9-E167322F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E45-54A3-4A43-9C3F-61217E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4315-F8DC-3B42-B5AC-99171636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A5775-38D8-2141-9E86-AB0CA9515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3D085-38D3-3844-96E2-3EE2FEBF2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5B1F1-A7F6-F848-B148-D63D760A6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6120E-21B6-8E4F-9566-3BABE6AF0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92076-5CC1-234A-8726-9A35A1A5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BA8F-D132-FD42-BDDF-C2D98C6C401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B03DA9-1019-454F-9742-A0005EDB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4F3AE-35C4-F54E-AB01-63DE665D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E45-54A3-4A43-9C3F-61217E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2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5F84-0453-674F-9D06-E31F7AF7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E2C5E-FC6A-8E43-AEFF-BF368CE5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BA8F-D132-FD42-BDDF-C2D98C6C401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4236D-BE23-B04E-BBB8-FD69FEAC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55055-163F-8A4B-AC52-54115DAE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E45-54A3-4A43-9C3F-61217E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7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F4918-B005-034B-B544-23A03570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BA8F-D132-FD42-BDDF-C2D98C6C401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0E79F-FA8D-9048-A80D-A1C28D59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89F13-8880-E44F-B16D-9EAD8A61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E45-54A3-4A43-9C3F-61217E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A0E0-B1C9-FE4B-A2A0-669524FE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0ED8-0C75-044E-87A9-3EB6CCE63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94B1E-1B4E-2349-9D0A-399C8B0A2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63B95-4E61-9B4B-BE18-32398E39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BA8F-D132-FD42-BDDF-C2D98C6C401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16226-3128-2649-834D-974F8754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F98BB-43C6-9B49-B8ED-BC7E3EBE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E45-54A3-4A43-9C3F-61217E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7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24E3-4B4C-194C-85CE-4B52F04B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A052C-F6F8-A74A-9B50-88A0695F3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99E10-FEAC-8049-9AC3-CA7DAFCDD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A54BF-3ED7-094A-AF67-403B4C780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BA8F-D132-FD42-BDDF-C2D98C6C401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CC970-A2CF-2946-9493-3D2E8078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F797C-56F3-F142-AE6D-09729438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AE45-54A3-4A43-9C3F-61217E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7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8847D-F0EC-8B40-84B1-6B3FF09A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A5B56-92CB-2045-A39A-CBE553298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12B2B-8A6A-8B4C-9697-70FFA4091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BA8F-D132-FD42-BDDF-C2D98C6C401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03B16-4EE0-7D41-88C8-359B8613F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848DA-0D4E-F042-AE4C-CB6112B8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AE45-54A3-4A43-9C3F-61217E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SU-DataScience/SDSS20_teaching_gestalt/raw/master/Bergen_Gestalt_presentation_SDSS2020.pptx" TargetMode="External"/><Relationship Id="rId2" Type="http://schemas.openxmlformats.org/officeDocument/2006/relationships/hyperlink" Target="https://www.usertesting.com/blog/gestalt-princip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46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5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Relationship Id="rId14" Type="http://schemas.openxmlformats.org/officeDocument/2006/relationships/image" Target="../media/image420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6963-F45C-B648-84C8-3F8E1D39F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8434"/>
            <a:ext cx="12192000" cy="2387600"/>
          </a:xfrm>
        </p:spPr>
        <p:txBody>
          <a:bodyPr>
            <a:normAutofit/>
          </a:bodyPr>
          <a:lstStyle/>
          <a:p>
            <a:r>
              <a:rPr lang="en-US" sz="4800" b="1" dirty="0"/>
              <a:t>Improving the Presentation of Visual Information</a:t>
            </a:r>
            <a:br>
              <a:rPr lang="en-US" sz="4800" b="1" dirty="0"/>
            </a:br>
            <a:r>
              <a:rPr lang="en-US" sz="4000" b="1" dirty="0"/>
              <a:t>All Things Gestalt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043D3-E71F-9B46-B88A-5AA534105716}"/>
              </a:ext>
            </a:extLst>
          </p:cNvPr>
          <p:cNvSpPr txBox="1"/>
          <p:nvPr/>
        </p:nvSpPr>
        <p:spPr>
          <a:xfrm>
            <a:off x="7851512" y="4725290"/>
            <a:ext cx="86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Todd</a:t>
            </a:r>
          </a:p>
          <a:p>
            <a:pPr algn="ctr"/>
            <a:r>
              <a:rPr lang="en-US" dirty="0"/>
              <a:t>Iverson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B32756-4EAD-2745-84EB-03344CB85B81}"/>
              </a:ext>
            </a:extLst>
          </p:cNvPr>
          <p:cNvSpPr txBox="1"/>
          <p:nvPr/>
        </p:nvSpPr>
        <p:spPr>
          <a:xfrm>
            <a:off x="5383884" y="4725290"/>
            <a:ext cx="764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Tisha </a:t>
            </a:r>
          </a:p>
          <a:p>
            <a:r>
              <a:rPr lang="en-US" dirty="0"/>
              <a:t>Hooks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79196D-1FC8-064A-81CC-847CA911B712}"/>
              </a:ext>
            </a:extLst>
          </p:cNvPr>
          <p:cNvSpPr txBox="1"/>
          <p:nvPr/>
        </p:nvSpPr>
        <p:spPr>
          <a:xfrm>
            <a:off x="2796057" y="4725290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Chris </a:t>
            </a:r>
          </a:p>
          <a:p>
            <a:r>
              <a:rPr lang="en-US" dirty="0"/>
              <a:t>Malone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DBB851-0ECA-FB48-AED2-4EE338B6109C}"/>
              </a:ext>
            </a:extLst>
          </p:cNvPr>
          <p:cNvSpPr txBox="1"/>
          <p:nvPr/>
        </p:nvSpPr>
        <p:spPr>
          <a:xfrm>
            <a:off x="3984198" y="5674379"/>
            <a:ext cx="379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Winona State University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54BB1D5E-AA4D-3F45-A03F-4FF3DCD3C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01" y="2849562"/>
            <a:ext cx="1875728" cy="18757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E4A9DFFB-CAEE-D640-A98B-B44DB08F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2818792"/>
            <a:ext cx="1880208" cy="1880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BA0A1D-4FFC-774C-9938-5BE6380D6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079" y="2904937"/>
            <a:ext cx="1876686" cy="1764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738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>
            <a:extLst>
              <a:ext uri="{FF2B5EF4-FFF2-40B4-BE49-F238E27FC236}">
                <a16:creationId xmlns:a16="http://schemas.microsoft.com/office/drawing/2014/main" id="{AE456AA2-761B-46AB-83C0-D9C5F8CA6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5986" y="2020952"/>
            <a:ext cx="3197290" cy="722600"/>
          </a:xfrm>
        </p:spPr>
        <p:txBody>
          <a:bodyPr>
            <a:normAutofit lnSpcReduction="10000"/>
          </a:bodyPr>
          <a:lstStyle/>
          <a:p>
            <a:r>
              <a:rPr lang="en-US" sz="4800" i="1" dirty="0">
                <a:solidFill>
                  <a:schemeClr val="bg1"/>
                </a:solidFill>
                <a:highlight>
                  <a:srgbClr val="000000"/>
                </a:highlight>
              </a:rPr>
              <a:t>Predictable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A93BB-0621-4E45-A58C-94FCEFB66448}"/>
              </a:ext>
            </a:extLst>
          </p:cNvPr>
          <p:cNvSpPr txBox="1"/>
          <p:nvPr/>
        </p:nvSpPr>
        <p:spPr>
          <a:xfrm>
            <a:off x="2729011" y="3429000"/>
            <a:ext cx="704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We can separate letters from background because of figure/ground principle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8E01B-BD6F-46FA-AC2A-3B3E8D18E0BC}"/>
              </a:ext>
            </a:extLst>
          </p:cNvPr>
          <p:cNvSpPr txBox="1"/>
          <p:nvPr/>
        </p:nvSpPr>
        <p:spPr>
          <a:xfrm>
            <a:off x="2717276" y="4912895"/>
            <a:ext cx="704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Perceive objects as either being in </a:t>
            </a:r>
            <a:br>
              <a:rPr lang="en-US" sz="2800" i="1" dirty="0"/>
            </a:br>
            <a:r>
              <a:rPr lang="en-US" sz="2800" b="1" i="1" dirty="0"/>
              <a:t>foreground</a:t>
            </a:r>
            <a:r>
              <a:rPr lang="en-US" sz="2800" i="1" dirty="0"/>
              <a:t> or </a:t>
            </a:r>
            <a:r>
              <a:rPr lang="en-US" sz="2800" b="1" i="1" dirty="0"/>
              <a:t>background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AEBFF0-BBA2-4D85-AB79-24D80EEF8721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#1: Figure-Ground Principle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547F04-06C9-4E4E-AB99-14A16A6E2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84" y="1889582"/>
            <a:ext cx="1028493" cy="9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817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AF82569-83F1-1047-AADC-AE6133355481}"/>
              </a:ext>
            </a:extLst>
          </p:cNvPr>
          <p:cNvSpPr/>
          <p:nvPr/>
        </p:nvSpPr>
        <p:spPr>
          <a:xfrm>
            <a:off x="639271" y="745451"/>
            <a:ext cx="11126548" cy="59142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E1FC501-DB0C-5549-ABDB-8F08E3E3C7F5}"/>
              </a:ext>
            </a:extLst>
          </p:cNvPr>
          <p:cNvSpPr txBox="1">
            <a:spLocks/>
          </p:cNvSpPr>
          <p:nvPr/>
        </p:nvSpPr>
        <p:spPr>
          <a:xfrm>
            <a:off x="838200" y="801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Exploring a Fractional Factorial</a:t>
            </a:r>
            <a:br>
              <a:rPr lang="en-US" sz="3200" dirty="0"/>
            </a:br>
            <a:r>
              <a:rPr lang="en-US" sz="3200" dirty="0"/>
              <a:t>Splitting Vertically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8E2866A-3996-9447-A8AD-B13DFA59A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590951"/>
              </p:ext>
            </p:extLst>
          </p:nvPr>
        </p:nvGraphicFramePr>
        <p:xfrm>
          <a:off x="5215235" y="2096586"/>
          <a:ext cx="4303914" cy="3533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8933">
                  <a:extLst>
                    <a:ext uri="{9D8B030D-6E8A-4147-A177-3AD203B41FA5}">
                      <a16:colId xmlns:a16="http://schemas.microsoft.com/office/drawing/2014/main" val="25996010"/>
                    </a:ext>
                  </a:extLst>
                </a:gridCol>
                <a:gridCol w="341379">
                  <a:extLst>
                    <a:ext uri="{9D8B030D-6E8A-4147-A177-3AD203B41FA5}">
                      <a16:colId xmlns:a16="http://schemas.microsoft.com/office/drawing/2014/main" val="2187664084"/>
                    </a:ext>
                  </a:extLst>
                </a:gridCol>
                <a:gridCol w="357038">
                  <a:extLst>
                    <a:ext uri="{9D8B030D-6E8A-4147-A177-3AD203B41FA5}">
                      <a16:colId xmlns:a16="http://schemas.microsoft.com/office/drawing/2014/main" val="3697067611"/>
                    </a:ext>
                  </a:extLst>
                </a:gridCol>
                <a:gridCol w="350079">
                  <a:extLst>
                    <a:ext uri="{9D8B030D-6E8A-4147-A177-3AD203B41FA5}">
                      <a16:colId xmlns:a16="http://schemas.microsoft.com/office/drawing/2014/main" val="362209313"/>
                    </a:ext>
                  </a:extLst>
                </a:gridCol>
                <a:gridCol w="463176">
                  <a:extLst>
                    <a:ext uri="{9D8B030D-6E8A-4147-A177-3AD203B41FA5}">
                      <a16:colId xmlns:a16="http://schemas.microsoft.com/office/drawing/2014/main" val="60785569"/>
                    </a:ext>
                  </a:extLst>
                </a:gridCol>
                <a:gridCol w="348339">
                  <a:extLst>
                    <a:ext uri="{9D8B030D-6E8A-4147-A177-3AD203B41FA5}">
                      <a16:colId xmlns:a16="http://schemas.microsoft.com/office/drawing/2014/main" val="4058493834"/>
                    </a:ext>
                  </a:extLst>
                </a:gridCol>
                <a:gridCol w="459974">
                  <a:extLst>
                    <a:ext uri="{9D8B030D-6E8A-4147-A177-3AD203B41FA5}">
                      <a16:colId xmlns:a16="http://schemas.microsoft.com/office/drawing/2014/main" val="3982905402"/>
                    </a:ext>
                  </a:extLst>
                </a:gridCol>
                <a:gridCol w="440714">
                  <a:extLst>
                    <a:ext uri="{9D8B030D-6E8A-4147-A177-3AD203B41FA5}">
                      <a16:colId xmlns:a16="http://schemas.microsoft.com/office/drawing/2014/main" val="2787140103"/>
                    </a:ext>
                  </a:extLst>
                </a:gridCol>
                <a:gridCol w="504282">
                  <a:extLst>
                    <a:ext uri="{9D8B030D-6E8A-4147-A177-3AD203B41FA5}">
                      <a16:colId xmlns:a16="http://schemas.microsoft.com/office/drawing/2014/main" val="230805390"/>
                    </a:ext>
                  </a:extLst>
                </a:gridCol>
              </a:tblGrid>
              <a:tr h="3926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Treatment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Factorial Effects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27866"/>
                  </a:ext>
                </a:extLst>
              </a:tr>
              <a:tr h="5372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Notation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AB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ABC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604712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(1)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4110713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479190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53727612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766314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0037071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3250849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6342334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abc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20462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F9A5B2-BB18-CD43-846D-78AAFF80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33"/>
            <a:ext cx="10515600" cy="656376"/>
          </a:xfrm>
        </p:spPr>
        <p:txBody>
          <a:bodyPr>
            <a:normAutofit/>
          </a:bodyPr>
          <a:lstStyle/>
          <a:p>
            <a:r>
              <a:rPr lang="en-US" sz="4000" dirty="0"/>
              <a:t>Step 1 – Add a divider</a:t>
            </a:r>
            <a:endParaRPr lang="en-US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F3948D-DF5C-544C-B43C-2E670F125F00}"/>
              </a:ext>
            </a:extLst>
          </p:cNvPr>
          <p:cNvCxnSpPr/>
          <p:nvPr/>
        </p:nvCxnSpPr>
        <p:spPr>
          <a:xfrm>
            <a:off x="1290181" y="4321481"/>
            <a:ext cx="10289088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46C09D6-6EE0-C546-8641-6D569ED8B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56" t="8507"/>
          <a:stretch/>
        </p:blipFill>
        <p:spPr>
          <a:xfrm>
            <a:off x="1028281" y="2127017"/>
            <a:ext cx="1644570" cy="2064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7BBCD9-2D45-F24F-8CB1-61DBB56912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566" y="4451637"/>
            <a:ext cx="1651061" cy="19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9940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3AA6D3-17A3-5347-ABF2-ED47E31E58A8}"/>
              </a:ext>
            </a:extLst>
          </p:cNvPr>
          <p:cNvSpPr/>
          <p:nvPr/>
        </p:nvSpPr>
        <p:spPr>
          <a:xfrm>
            <a:off x="639271" y="745451"/>
            <a:ext cx="11126548" cy="59142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49E4A7-BAAE-B64D-AF59-506F4EFD5831}"/>
              </a:ext>
            </a:extLst>
          </p:cNvPr>
          <p:cNvSpPr txBox="1">
            <a:spLocks/>
          </p:cNvSpPr>
          <p:nvPr/>
        </p:nvSpPr>
        <p:spPr>
          <a:xfrm>
            <a:off x="838200" y="801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Exploring a Fractional Factorial</a:t>
            </a:r>
            <a:br>
              <a:rPr lang="en-US" sz="3200" dirty="0"/>
            </a:br>
            <a:r>
              <a:rPr lang="en-US" sz="3200" dirty="0"/>
              <a:t>Splitting Vertically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8E2866A-3996-9447-A8AD-B13DFA59A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66119"/>
              </p:ext>
            </p:extLst>
          </p:nvPr>
        </p:nvGraphicFramePr>
        <p:xfrm>
          <a:off x="5440801" y="2184110"/>
          <a:ext cx="4303914" cy="3533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8933">
                  <a:extLst>
                    <a:ext uri="{9D8B030D-6E8A-4147-A177-3AD203B41FA5}">
                      <a16:colId xmlns:a16="http://schemas.microsoft.com/office/drawing/2014/main" val="25996010"/>
                    </a:ext>
                  </a:extLst>
                </a:gridCol>
                <a:gridCol w="341379">
                  <a:extLst>
                    <a:ext uri="{9D8B030D-6E8A-4147-A177-3AD203B41FA5}">
                      <a16:colId xmlns:a16="http://schemas.microsoft.com/office/drawing/2014/main" val="2187664084"/>
                    </a:ext>
                  </a:extLst>
                </a:gridCol>
                <a:gridCol w="357038">
                  <a:extLst>
                    <a:ext uri="{9D8B030D-6E8A-4147-A177-3AD203B41FA5}">
                      <a16:colId xmlns:a16="http://schemas.microsoft.com/office/drawing/2014/main" val="3697067611"/>
                    </a:ext>
                  </a:extLst>
                </a:gridCol>
                <a:gridCol w="350079">
                  <a:extLst>
                    <a:ext uri="{9D8B030D-6E8A-4147-A177-3AD203B41FA5}">
                      <a16:colId xmlns:a16="http://schemas.microsoft.com/office/drawing/2014/main" val="362209313"/>
                    </a:ext>
                  </a:extLst>
                </a:gridCol>
                <a:gridCol w="463176">
                  <a:extLst>
                    <a:ext uri="{9D8B030D-6E8A-4147-A177-3AD203B41FA5}">
                      <a16:colId xmlns:a16="http://schemas.microsoft.com/office/drawing/2014/main" val="60785569"/>
                    </a:ext>
                  </a:extLst>
                </a:gridCol>
                <a:gridCol w="348339">
                  <a:extLst>
                    <a:ext uri="{9D8B030D-6E8A-4147-A177-3AD203B41FA5}">
                      <a16:colId xmlns:a16="http://schemas.microsoft.com/office/drawing/2014/main" val="4058493834"/>
                    </a:ext>
                  </a:extLst>
                </a:gridCol>
                <a:gridCol w="459974">
                  <a:extLst>
                    <a:ext uri="{9D8B030D-6E8A-4147-A177-3AD203B41FA5}">
                      <a16:colId xmlns:a16="http://schemas.microsoft.com/office/drawing/2014/main" val="3982905402"/>
                    </a:ext>
                  </a:extLst>
                </a:gridCol>
                <a:gridCol w="440714">
                  <a:extLst>
                    <a:ext uri="{9D8B030D-6E8A-4147-A177-3AD203B41FA5}">
                      <a16:colId xmlns:a16="http://schemas.microsoft.com/office/drawing/2014/main" val="2787140103"/>
                    </a:ext>
                  </a:extLst>
                </a:gridCol>
                <a:gridCol w="504282">
                  <a:extLst>
                    <a:ext uri="{9D8B030D-6E8A-4147-A177-3AD203B41FA5}">
                      <a16:colId xmlns:a16="http://schemas.microsoft.com/office/drawing/2014/main" val="230805390"/>
                    </a:ext>
                  </a:extLst>
                </a:gridCol>
              </a:tblGrid>
              <a:tr h="3926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Treatment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Factorial Effects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27866"/>
                  </a:ext>
                </a:extLst>
              </a:tr>
              <a:tr h="5372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Notation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AB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ABC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604712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(1)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4110713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479190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53727612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bc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766314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10037071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3250849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6342334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abc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20462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F9A5B2-BB18-CD43-846D-78AAFF80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5" y="39889"/>
            <a:ext cx="10515600" cy="802107"/>
          </a:xfrm>
        </p:spPr>
        <p:txBody>
          <a:bodyPr>
            <a:normAutofit/>
          </a:bodyPr>
          <a:lstStyle/>
          <a:p>
            <a:r>
              <a:rPr lang="en-US" sz="4000" dirty="0"/>
              <a:t>Step 2 - Connection</a:t>
            </a:r>
            <a:endParaRPr lang="en-US" sz="3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36D93A-D07C-8443-AFA9-8E1B635F3A39}"/>
              </a:ext>
            </a:extLst>
          </p:cNvPr>
          <p:cNvGrpSpPr/>
          <p:nvPr/>
        </p:nvGrpSpPr>
        <p:grpSpPr>
          <a:xfrm>
            <a:off x="2791751" y="2127564"/>
            <a:ext cx="4361423" cy="4121097"/>
            <a:chOff x="1230172" y="2127563"/>
            <a:chExt cx="4361423" cy="4121097"/>
          </a:xfrm>
        </p:grpSpPr>
        <p:sp>
          <p:nvSpPr>
            <p:cNvPr id="11" name="Bent Arrow 10">
              <a:extLst>
                <a:ext uri="{FF2B5EF4-FFF2-40B4-BE49-F238E27FC236}">
                  <a16:creationId xmlns:a16="http://schemas.microsoft.com/office/drawing/2014/main" id="{626780E0-2E6A-A149-9634-80924C22063C}"/>
                </a:ext>
              </a:extLst>
            </p:cNvPr>
            <p:cNvSpPr/>
            <p:nvPr/>
          </p:nvSpPr>
          <p:spPr>
            <a:xfrm rot="5400000">
              <a:off x="2939378" y="418357"/>
              <a:ext cx="943012" cy="4361423"/>
            </a:xfrm>
            <a:prstGeom prst="bentArrow">
              <a:avLst>
                <a:gd name="adj1" fmla="val 17026"/>
                <a:gd name="adj2" fmla="val 20606"/>
                <a:gd name="adj3" fmla="val 25000"/>
                <a:gd name="adj4" fmla="val 4375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Bent Arrow 11">
              <a:extLst>
                <a:ext uri="{FF2B5EF4-FFF2-40B4-BE49-F238E27FC236}">
                  <a16:creationId xmlns:a16="http://schemas.microsoft.com/office/drawing/2014/main" id="{CCB16E06-9335-0249-8B08-494C30064687}"/>
                </a:ext>
              </a:extLst>
            </p:cNvPr>
            <p:cNvSpPr/>
            <p:nvPr/>
          </p:nvSpPr>
          <p:spPr>
            <a:xfrm rot="5400000" flipH="1">
              <a:off x="3564191" y="4265679"/>
              <a:ext cx="530994" cy="3434968"/>
            </a:xfrm>
            <a:prstGeom prst="bentArrow">
              <a:avLst>
                <a:gd name="adj1" fmla="val 25000"/>
                <a:gd name="adj2" fmla="val 28865"/>
                <a:gd name="adj3" fmla="val 25000"/>
                <a:gd name="adj4" fmla="val 4375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630C95-C05F-724F-9F27-78EB170DF119}"/>
              </a:ext>
            </a:extLst>
          </p:cNvPr>
          <p:cNvCxnSpPr/>
          <p:nvPr/>
        </p:nvCxnSpPr>
        <p:spPr>
          <a:xfrm>
            <a:off x="1152395" y="4412690"/>
            <a:ext cx="10289088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7C894E1-EE1D-464B-857B-082F283360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56" t="8507"/>
          <a:stretch/>
        </p:blipFill>
        <p:spPr>
          <a:xfrm>
            <a:off x="992691" y="2127562"/>
            <a:ext cx="1644570" cy="20643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DFAE2E-5B2A-3940-BEF8-B4CBE1974D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9154" y="4512800"/>
            <a:ext cx="1651061" cy="19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4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3AA6D3-17A3-5347-ABF2-ED47E31E58A8}"/>
              </a:ext>
            </a:extLst>
          </p:cNvPr>
          <p:cNvSpPr/>
          <p:nvPr/>
        </p:nvSpPr>
        <p:spPr>
          <a:xfrm>
            <a:off x="639271" y="745451"/>
            <a:ext cx="11126548" cy="59142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49E4A7-BAAE-B64D-AF59-506F4EFD5831}"/>
              </a:ext>
            </a:extLst>
          </p:cNvPr>
          <p:cNvSpPr txBox="1">
            <a:spLocks/>
          </p:cNvSpPr>
          <p:nvPr/>
        </p:nvSpPr>
        <p:spPr>
          <a:xfrm>
            <a:off x="838200" y="801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Exploring a Fractional Factorial</a:t>
            </a:r>
            <a:br>
              <a:rPr lang="en-US" sz="3200" dirty="0"/>
            </a:br>
            <a:r>
              <a:rPr lang="en-US" sz="3200" dirty="0"/>
              <a:t>Splitting Vertically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8E2866A-3996-9447-A8AD-B13DFA59A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39460"/>
              </p:ext>
            </p:extLst>
          </p:nvPr>
        </p:nvGraphicFramePr>
        <p:xfrm>
          <a:off x="5440801" y="2184110"/>
          <a:ext cx="4303914" cy="3533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8933">
                  <a:extLst>
                    <a:ext uri="{9D8B030D-6E8A-4147-A177-3AD203B41FA5}">
                      <a16:colId xmlns:a16="http://schemas.microsoft.com/office/drawing/2014/main" val="25996010"/>
                    </a:ext>
                  </a:extLst>
                </a:gridCol>
                <a:gridCol w="341379">
                  <a:extLst>
                    <a:ext uri="{9D8B030D-6E8A-4147-A177-3AD203B41FA5}">
                      <a16:colId xmlns:a16="http://schemas.microsoft.com/office/drawing/2014/main" val="2187664084"/>
                    </a:ext>
                  </a:extLst>
                </a:gridCol>
                <a:gridCol w="357038">
                  <a:extLst>
                    <a:ext uri="{9D8B030D-6E8A-4147-A177-3AD203B41FA5}">
                      <a16:colId xmlns:a16="http://schemas.microsoft.com/office/drawing/2014/main" val="3697067611"/>
                    </a:ext>
                  </a:extLst>
                </a:gridCol>
                <a:gridCol w="350079">
                  <a:extLst>
                    <a:ext uri="{9D8B030D-6E8A-4147-A177-3AD203B41FA5}">
                      <a16:colId xmlns:a16="http://schemas.microsoft.com/office/drawing/2014/main" val="362209313"/>
                    </a:ext>
                  </a:extLst>
                </a:gridCol>
                <a:gridCol w="463176">
                  <a:extLst>
                    <a:ext uri="{9D8B030D-6E8A-4147-A177-3AD203B41FA5}">
                      <a16:colId xmlns:a16="http://schemas.microsoft.com/office/drawing/2014/main" val="60785569"/>
                    </a:ext>
                  </a:extLst>
                </a:gridCol>
                <a:gridCol w="348339">
                  <a:extLst>
                    <a:ext uri="{9D8B030D-6E8A-4147-A177-3AD203B41FA5}">
                      <a16:colId xmlns:a16="http://schemas.microsoft.com/office/drawing/2014/main" val="4058493834"/>
                    </a:ext>
                  </a:extLst>
                </a:gridCol>
                <a:gridCol w="459974">
                  <a:extLst>
                    <a:ext uri="{9D8B030D-6E8A-4147-A177-3AD203B41FA5}">
                      <a16:colId xmlns:a16="http://schemas.microsoft.com/office/drawing/2014/main" val="3982905402"/>
                    </a:ext>
                  </a:extLst>
                </a:gridCol>
                <a:gridCol w="440714">
                  <a:extLst>
                    <a:ext uri="{9D8B030D-6E8A-4147-A177-3AD203B41FA5}">
                      <a16:colId xmlns:a16="http://schemas.microsoft.com/office/drawing/2014/main" val="2787140103"/>
                    </a:ext>
                  </a:extLst>
                </a:gridCol>
                <a:gridCol w="504282">
                  <a:extLst>
                    <a:ext uri="{9D8B030D-6E8A-4147-A177-3AD203B41FA5}">
                      <a16:colId xmlns:a16="http://schemas.microsoft.com/office/drawing/2014/main" val="230805390"/>
                    </a:ext>
                  </a:extLst>
                </a:gridCol>
              </a:tblGrid>
              <a:tr h="3926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Treatment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Factorial Effects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27866"/>
                  </a:ext>
                </a:extLst>
              </a:tr>
              <a:tr h="5372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Notation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AB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ABC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604712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(1)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–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4110713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479190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–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53727612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bc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–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766314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+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10037071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ab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3250849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ac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6342334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abc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20462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F9A5B2-BB18-CD43-846D-78AAFF80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5" y="39889"/>
            <a:ext cx="10515600" cy="802107"/>
          </a:xfrm>
        </p:spPr>
        <p:txBody>
          <a:bodyPr>
            <a:normAutofit/>
          </a:bodyPr>
          <a:lstStyle/>
          <a:p>
            <a:r>
              <a:rPr lang="en-US" sz="4000" dirty="0"/>
              <a:t>Step 3 - Similarity</a:t>
            </a:r>
            <a:endParaRPr lang="en-US" sz="3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36D93A-D07C-8443-AFA9-8E1B635F3A39}"/>
              </a:ext>
            </a:extLst>
          </p:cNvPr>
          <p:cNvGrpSpPr/>
          <p:nvPr/>
        </p:nvGrpSpPr>
        <p:grpSpPr>
          <a:xfrm>
            <a:off x="2634456" y="1956856"/>
            <a:ext cx="4591731" cy="4296707"/>
            <a:chOff x="1072877" y="1956855"/>
            <a:chExt cx="4591731" cy="4296707"/>
          </a:xfrm>
        </p:grpSpPr>
        <p:sp>
          <p:nvSpPr>
            <p:cNvPr id="11" name="Bent Arrow 10">
              <a:extLst>
                <a:ext uri="{FF2B5EF4-FFF2-40B4-BE49-F238E27FC236}">
                  <a16:creationId xmlns:a16="http://schemas.microsoft.com/office/drawing/2014/main" id="{626780E0-2E6A-A149-9634-80924C22063C}"/>
                </a:ext>
              </a:extLst>
            </p:cNvPr>
            <p:cNvSpPr/>
            <p:nvPr/>
          </p:nvSpPr>
          <p:spPr>
            <a:xfrm rot="5400000">
              <a:off x="2829731" y="200001"/>
              <a:ext cx="1078024" cy="4591731"/>
            </a:xfrm>
            <a:prstGeom prst="bentArrow">
              <a:avLst>
                <a:gd name="adj1" fmla="val 17026"/>
                <a:gd name="adj2" fmla="val 20606"/>
                <a:gd name="adj3" fmla="val 25000"/>
                <a:gd name="adj4" fmla="val 43750"/>
              </a:avLst>
            </a:prstGeom>
            <a:solidFill>
              <a:srgbClr val="ED7D3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Bent Arrow 11">
              <a:extLst>
                <a:ext uri="{FF2B5EF4-FFF2-40B4-BE49-F238E27FC236}">
                  <a16:creationId xmlns:a16="http://schemas.microsoft.com/office/drawing/2014/main" id="{CCB16E06-9335-0249-8B08-494C30064687}"/>
                </a:ext>
              </a:extLst>
            </p:cNvPr>
            <p:cNvSpPr/>
            <p:nvPr/>
          </p:nvSpPr>
          <p:spPr>
            <a:xfrm rot="5400000" flipH="1">
              <a:off x="3497004" y="4203394"/>
              <a:ext cx="535896" cy="3564440"/>
            </a:xfrm>
            <a:prstGeom prst="bentArrow">
              <a:avLst>
                <a:gd name="adj1" fmla="val 25000"/>
                <a:gd name="adj2" fmla="val 28865"/>
                <a:gd name="adj3" fmla="val 25000"/>
                <a:gd name="adj4" fmla="val 43750"/>
              </a:avLst>
            </a:prstGeom>
            <a:solidFill>
              <a:srgbClr val="4472C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630C95-C05F-724F-9F27-78EB170DF119}"/>
              </a:ext>
            </a:extLst>
          </p:cNvPr>
          <p:cNvCxnSpPr/>
          <p:nvPr/>
        </p:nvCxnSpPr>
        <p:spPr>
          <a:xfrm>
            <a:off x="1152395" y="4412690"/>
            <a:ext cx="10289088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2CA0EAF-92DA-EB4A-9327-F46E0AA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3996" y="4556150"/>
            <a:ext cx="1716017" cy="1982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AD560F-4D80-6944-9316-059D4C3C0C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170" y="1981200"/>
            <a:ext cx="1712324" cy="21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4CB58C-767A-304C-8974-7662F2AAA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08" y="888188"/>
            <a:ext cx="8425384" cy="5816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2F21BA8-7FBC-A04F-BE4A-4CC7202EC9CC}"/>
              </a:ext>
            </a:extLst>
          </p:cNvPr>
          <p:cNvSpPr txBox="1">
            <a:spLocks/>
          </p:cNvSpPr>
          <p:nvPr/>
        </p:nvSpPr>
        <p:spPr>
          <a:xfrm>
            <a:off x="145325" y="39889"/>
            <a:ext cx="10515600" cy="8021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Works with worksheets too!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141871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C487EF-3BB5-465F-8631-820BF09D31C8}"/>
              </a:ext>
            </a:extLst>
          </p:cNvPr>
          <p:cNvSpPr txBox="1">
            <a:spLocks/>
          </p:cNvSpPr>
          <p:nvPr/>
        </p:nvSpPr>
        <p:spPr>
          <a:xfrm>
            <a:off x="838200" y="331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Population vs. Sample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302B5-A56B-4260-9141-AF247017DC2E}"/>
              </a:ext>
            </a:extLst>
          </p:cNvPr>
          <p:cNvSpPr txBox="1"/>
          <p:nvPr/>
        </p:nvSpPr>
        <p:spPr>
          <a:xfrm>
            <a:off x="1006680" y="2013358"/>
            <a:ext cx="998337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Example 1.1: Giver vs. Taker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Sample = the 12 five-month-olds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Population = </a:t>
            </a:r>
            <a:r>
              <a:rPr lang="en-US" sz="2500" i="1" dirty="0"/>
              <a:t>all</a:t>
            </a:r>
            <a:r>
              <a:rPr lang="en-US" sz="2500" dirty="0"/>
              <a:t> five-month-olds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Example 1.2: Discrimination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Sample = the 20 employees selected most recently for management in this company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Population = </a:t>
            </a:r>
            <a:r>
              <a:rPr lang="en-US" sz="2500" i="1" dirty="0"/>
              <a:t>all</a:t>
            </a:r>
            <a:r>
              <a:rPr lang="en-US" sz="2500" dirty="0"/>
              <a:t> potential management selections in this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Example 1.3: Ice Cream Preference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Sample = the 40 subjects in this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Population = </a:t>
            </a:r>
            <a:r>
              <a:rPr lang="en-US" sz="2500" i="1" dirty="0"/>
              <a:t>all</a:t>
            </a:r>
            <a:r>
              <a:rPr lang="en-US" sz="2500" dirty="0"/>
              <a:t> potential consumers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9350670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6C5A-34F1-49DB-AADD-0BBC85EB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347"/>
            <a:ext cx="10515600" cy="1325563"/>
          </a:xfrm>
        </p:spPr>
        <p:txBody>
          <a:bodyPr/>
          <a:lstStyle/>
          <a:p>
            <a:r>
              <a:rPr lang="en-US" dirty="0"/>
              <a:t>Population vs. Sample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878D178-8CD1-4D55-88FF-A1DA147B02B3}"/>
              </a:ext>
            </a:extLst>
          </p:cNvPr>
          <p:cNvGraphicFramePr/>
          <p:nvPr/>
        </p:nvGraphicFramePr>
        <p:xfrm>
          <a:off x="-200949" y="2325770"/>
          <a:ext cx="12593897" cy="429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B1EAB0-4679-4EEC-A0C7-68E86C38CBF9}"/>
              </a:ext>
            </a:extLst>
          </p:cNvPr>
          <p:cNvSpPr txBox="1"/>
          <p:nvPr/>
        </p:nvSpPr>
        <p:spPr>
          <a:xfrm>
            <a:off x="3367534" y="1786915"/>
            <a:ext cx="226548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08AF1-38AD-4583-9A76-3D084523C06E}"/>
              </a:ext>
            </a:extLst>
          </p:cNvPr>
          <p:cNvSpPr txBox="1"/>
          <p:nvPr/>
        </p:nvSpPr>
        <p:spPr>
          <a:xfrm>
            <a:off x="7206937" y="1786052"/>
            <a:ext cx="244719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Population</a:t>
            </a:r>
          </a:p>
        </p:txBody>
      </p:sp>
      <p:cxnSp>
        <p:nvCxnSpPr>
          <p:cNvPr id="8" name="Connector: Curved 6">
            <a:extLst>
              <a:ext uri="{FF2B5EF4-FFF2-40B4-BE49-F238E27FC236}">
                <a16:creationId xmlns:a16="http://schemas.microsoft.com/office/drawing/2014/main" id="{63E9A78B-B1FF-42E3-9F5D-1E712C4B596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190694" y="2273868"/>
            <a:ext cx="507169" cy="471662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9">
            <a:extLst>
              <a:ext uri="{FF2B5EF4-FFF2-40B4-BE49-F238E27FC236}">
                <a16:creationId xmlns:a16="http://schemas.microsoft.com/office/drawing/2014/main" id="{B7D223BC-CC68-4631-8938-42ACF9B4A93A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73356" y="2657121"/>
            <a:ext cx="1830638" cy="998130"/>
          </a:xfrm>
          <a:prstGeom prst="curvedConnector3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11">
            <a:extLst>
              <a:ext uri="{FF2B5EF4-FFF2-40B4-BE49-F238E27FC236}">
                <a16:creationId xmlns:a16="http://schemas.microsoft.com/office/drawing/2014/main" id="{AE79A3B9-5F85-4284-9D47-E948C285B5CF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49584" y="3283158"/>
            <a:ext cx="3286333" cy="1232245"/>
          </a:xfrm>
          <a:prstGeom prst="curvedConnector3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3">
            <a:extLst>
              <a:ext uri="{FF2B5EF4-FFF2-40B4-BE49-F238E27FC236}">
                <a16:creationId xmlns:a16="http://schemas.microsoft.com/office/drawing/2014/main" id="{72670F7D-7B3C-4D8C-A974-E71F543CA0AA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832719" y="2218377"/>
            <a:ext cx="177926" cy="937772"/>
          </a:xfrm>
          <a:prstGeom prst="curvedConnector2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0FB7982-B96D-4173-B878-989449027AF3}"/>
              </a:ext>
            </a:extLst>
          </p:cNvPr>
          <p:cNvSpPr/>
          <p:nvPr/>
        </p:nvSpPr>
        <p:spPr>
          <a:xfrm>
            <a:off x="4460174" y="4087764"/>
            <a:ext cx="5816339" cy="24352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85F651-473E-4347-9C39-1B948A79BC43}"/>
              </a:ext>
            </a:extLst>
          </p:cNvPr>
          <p:cNvSpPr/>
          <p:nvPr/>
        </p:nvSpPr>
        <p:spPr>
          <a:xfrm>
            <a:off x="4631199" y="5550842"/>
            <a:ext cx="2247388" cy="221173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07C065-70DE-4A70-93FB-467C81E5BF9A}"/>
              </a:ext>
            </a:extLst>
          </p:cNvPr>
          <p:cNvSpPr/>
          <p:nvPr/>
        </p:nvSpPr>
        <p:spPr>
          <a:xfrm>
            <a:off x="6017110" y="3021569"/>
            <a:ext cx="1815609" cy="26915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517032-A976-42CD-8518-7CE4B435DF57}"/>
              </a:ext>
            </a:extLst>
          </p:cNvPr>
          <p:cNvSpPr/>
          <p:nvPr/>
        </p:nvSpPr>
        <p:spPr>
          <a:xfrm>
            <a:off x="4830739" y="4629970"/>
            <a:ext cx="4187426" cy="22117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CC978F-7CD9-4161-A774-16B8E40BACE0}"/>
              </a:ext>
            </a:extLst>
          </p:cNvPr>
          <p:cNvSpPr/>
          <p:nvPr/>
        </p:nvSpPr>
        <p:spPr>
          <a:xfrm>
            <a:off x="5117452" y="5843100"/>
            <a:ext cx="2247388" cy="19428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CF091B-78C9-4219-8ABC-170864D793F9}"/>
              </a:ext>
            </a:extLst>
          </p:cNvPr>
          <p:cNvSpPr/>
          <p:nvPr/>
        </p:nvSpPr>
        <p:spPr>
          <a:xfrm>
            <a:off x="4651523" y="2763284"/>
            <a:ext cx="2913371" cy="243523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nector: Curved 13">
            <a:extLst>
              <a:ext uri="{FF2B5EF4-FFF2-40B4-BE49-F238E27FC236}">
                <a16:creationId xmlns:a16="http://schemas.microsoft.com/office/drawing/2014/main" id="{BEA609DE-EF7C-4EB5-8F2B-F2594C80A46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77658" y="2953885"/>
            <a:ext cx="2384031" cy="968141"/>
          </a:xfrm>
          <a:prstGeom prst="curvedConnector3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13">
            <a:extLst>
              <a:ext uri="{FF2B5EF4-FFF2-40B4-BE49-F238E27FC236}">
                <a16:creationId xmlns:a16="http://schemas.microsoft.com/office/drawing/2014/main" id="{EBE2E140-683E-47F3-B74D-67F036303B91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364840" y="2240868"/>
            <a:ext cx="1938261" cy="3699376"/>
          </a:xfrm>
          <a:prstGeom prst="curvedConnector2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14203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6C5A-34F1-49DB-AADD-0BBC85EB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347"/>
            <a:ext cx="10515600" cy="1325563"/>
          </a:xfrm>
        </p:spPr>
        <p:txBody>
          <a:bodyPr/>
          <a:lstStyle/>
          <a:p>
            <a:r>
              <a:rPr lang="en-US" dirty="0"/>
              <a:t>Population vs. Sample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878D178-8CD1-4D55-88FF-A1DA147B02B3}"/>
              </a:ext>
            </a:extLst>
          </p:cNvPr>
          <p:cNvGraphicFramePr/>
          <p:nvPr/>
        </p:nvGraphicFramePr>
        <p:xfrm>
          <a:off x="-200949" y="2325770"/>
          <a:ext cx="12593897" cy="429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B1EAB0-4679-4EEC-A0C7-68E86C38CBF9}"/>
              </a:ext>
            </a:extLst>
          </p:cNvPr>
          <p:cNvSpPr txBox="1"/>
          <p:nvPr/>
        </p:nvSpPr>
        <p:spPr>
          <a:xfrm>
            <a:off x="3367534" y="1786915"/>
            <a:ext cx="226548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08AF1-38AD-4583-9A76-3D084523C06E}"/>
              </a:ext>
            </a:extLst>
          </p:cNvPr>
          <p:cNvSpPr txBox="1"/>
          <p:nvPr/>
        </p:nvSpPr>
        <p:spPr>
          <a:xfrm>
            <a:off x="7206937" y="1786052"/>
            <a:ext cx="2447193" cy="461665"/>
          </a:xfrm>
          <a:prstGeom prst="rect">
            <a:avLst/>
          </a:prstGeom>
          <a:solidFill>
            <a:schemeClr val="bg1">
              <a:lumMod val="50000"/>
              <a:alpha val="24706"/>
            </a:schemeClr>
          </a:solidFill>
          <a:ln>
            <a:solidFill>
              <a:schemeClr val="bg1">
                <a:lumMod val="75000"/>
                <a:alpha val="24706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Population</a:t>
            </a:r>
          </a:p>
        </p:txBody>
      </p:sp>
      <p:cxnSp>
        <p:nvCxnSpPr>
          <p:cNvPr id="8" name="Connector: Curved 6">
            <a:extLst>
              <a:ext uri="{FF2B5EF4-FFF2-40B4-BE49-F238E27FC236}">
                <a16:creationId xmlns:a16="http://schemas.microsoft.com/office/drawing/2014/main" id="{63E9A78B-B1FF-42E3-9F5D-1E712C4B596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190694" y="2273868"/>
            <a:ext cx="507169" cy="471662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9">
            <a:extLst>
              <a:ext uri="{FF2B5EF4-FFF2-40B4-BE49-F238E27FC236}">
                <a16:creationId xmlns:a16="http://schemas.microsoft.com/office/drawing/2014/main" id="{B7D223BC-CC68-4631-8938-42ACF9B4A93A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73356" y="2657121"/>
            <a:ext cx="1830638" cy="998130"/>
          </a:xfrm>
          <a:prstGeom prst="curvedConnector3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11">
            <a:extLst>
              <a:ext uri="{FF2B5EF4-FFF2-40B4-BE49-F238E27FC236}">
                <a16:creationId xmlns:a16="http://schemas.microsoft.com/office/drawing/2014/main" id="{AE79A3B9-5F85-4284-9D47-E948C285B5CF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49584" y="3283158"/>
            <a:ext cx="3286333" cy="1232245"/>
          </a:xfrm>
          <a:prstGeom prst="curvedConnector3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3">
            <a:extLst>
              <a:ext uri="{FF2B5EF4-FFF2-40B4-BE49-F238E27FC236}">
                <a16:creationId xmlns:a16="http://schemas.microsoft.com/office/drawing/2014/main" id="{72670F7D-7B3C-4D8C-A974-E71F543CA0AA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832719" y="2218377"/>
            <a:ext cx="177926" cy="937772"/>
          </a:xfrm>
          <a:prstGeom prst="curvedConnector2">
            <a:avLst/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0FB7982-B96D-4173-B878-989449027AF3}"/>
              </a:ext>
            </a:extLst>
          </p:cNvPr>
          <p:cNvSpPr/>
          <p:nvPr/>
        </p:nvSpPr>
        <p:spPr>
          <a:xfrm>
            <a:off x="4460174" y="4087764"/>
            <a:ext cx="5816339" cy="24352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85F651-473E-4347-9C39-1B948A79BC43}"/>
              </a:ext>
            </a:extLst>
          </p:cNvPr>
          <p:cNvSpPr/>
          <p:nvPr/>
        </p:nvSpPr>
        <p:spPr>
          <a:xfrm>
            <a:off x="4631199" y="5550842"/>
            <a:ext cx="2247388" cy="221173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07C065-70DE-4A70-93FB-467C81E5BF9A}"/>
              </a:ext>
            </a:extLst>
          </p:cNvPr>
          <p:cNvSpPr/>
          <p:nvPr/>
        </p:nvSpPr>
        <p:spPr>
          <a:xfrm>
            <a:off x="6017110" y="3021569"/>
            <a:ext cx="1815609" cy="269159"/>
          </a:xfrm>
          <a:prstGeom prst="rect">
            <a:avLst/>
          </a:prstGeom>
          <a:solidFill>
            <a:schemeClr val="bg1">
              <a:lumMod val="50000"/>
              <a:alpha val="24706"/>
            </a:schemeClr>
          </a:solidFill>
          <a:ln>
            <a:solidFill>
              <a:schemeClr val="bg1">
                <a:lumMod val="75000"/>
                <a:alpha val="2470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517032-A976-42CD-8518-7CE4B435DF57}"/>
              </a:ext>
            </a:extLst>
          </p:cNvPr>
          <p:cNvSpPr/>
          <p:nvPr/>
        </p:nvSpPr>
        <p:spPr>
          <a:xfrm>
            <a:off x="4830739" y="4629970"/>
            <a:ext cx="4187426" cy="221173"/>
          </a:xfrm>
          <a:prstGeom prst="rect">
            <a:avLst/>
          </a:prstGeom>
          <a:solidFill>
            <a:schemeClr val="bg1">
              <a:lumMod val="50000"/>
              <a:alpha val="24706"/>
            </a:schemeClr>
          </a:solidFill>
          <a:ln>
            <a:solidFill>
              <a:schemeClr val="bg1">
                <a:lumMod val="75000"/>
                <a:alpha val="2470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CC978F-7CD9-4161-A774-16B8E40BACE0}"/>
              </a:ext>
            </a:extLst>
          </p:cNvPr>
          <p:cNvSpPr/>
          <p:nvPr/>
        </p:nvSpPr>
        <p:spPr>
          <a:xfrm>
            <a:off x="5117452" y="5843100"/>
            <a:ext cx="2247388" cy="194287"/>
          </a:xfrm>
          <a:prstGeom prst="rect">
            <a:avLst/>
          </a:prstGeom>
          <a:solidFill>
            <a:schemeClr val="bg1">
              <a:lumMod val="50000"/>
              <a:alpha val="24706"/>
            </a:schemeClr>
          </a:solidFill>
          <a:ln>
            <a:solidFill>
              <a:schemeClr val="bg1">
                <a:lumMod val="75000"/>
                <a:alpha val="2470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CF091B-78C9-4219-8ABC-170864D793F9}"/>
              </a:ext>
            </a:extLst>
          </p:cNvPr>
          <p:cNvSpPr/>
          <p:nvPr/>
        </p:nvSpPr>
        <p:spPr>
          <a:xfrm>
            <a:off x="4651523" y="2763284"/>
            <a:ext cx="2913371" cy="243523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nector: Curved 13">
            <a:extLst>
              <a:ext uri="{FF2B5EF4-FFF2-40B4-BE49-F238E27FC236}">
                <a16:creationId xmlns:a16="http://schemas.microsoft.com/office/drawing/2014/main" id="{BEA609DE-EF7C-4EB5-8F2B-F2594C80A46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77658" y="2953885"/>
            <a:ext cx="2384031" cy="968141"/>
          </a:xfrm>
          <a:prstGeom prst="curvedConnector3">
            <a:avLst/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13">
            <a:extLst>
              <a:ext uri="{FF2B5EF4-FFF2-40B4-BE49-F238E27FC236}">
                <a16:creationId xmlns:a16="http://schemas.microsoft.com/office/drawing/2014/main" id="{EBE2E140-683E-47F3-B74D-67F036303B91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364840" y="2240868"/>
            <a:ext cx="1938261" cy="3699376"/>
          </a:xfrm>
          <a:prstGeom prst="curvedConnector2">
            <a:avLst/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98928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6C5A-34F1-49DB-AADD-0BBC85EB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347"/>
            <a:ext cx="10515600" cy="1325563"/>
          </a:xfrm>
        </p:spPr>
        <p:txBody>
          <a:bodyPr/>
          <a:lstStyle/>
          <a:p>
            <a:r>
              <a:rPr lang="en-US" dirty="0"/>
              <a:t>Population vs. Sample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878D178-8CD1-4D55-88FF-A1DA147B02B3}"/>
              </a:ext>
            </a:extLst>
          </p:cNvPr>
          <p:cNvGraphicFramePr/>
          <p:nvPr/>
        </p:nvGraphicFramePr>
        <p:xfrm>
          <a:off x="-200949" y="2325770"/>
          <a:ext cx="12593897" cy="429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B1EAB0-4679-4EEC-A0C7-68E86C38CBF9}"/>
              </a:ext>
            </a:extLst>
          </p:cNvPr>
          <p:cNvSpPr txBox="1"/>
          <p:nvPr/>
        </p:nvSpPr>
        <p:spPr>
          <a:xfrm>
            <a:off x="3367534" y="1786915"/>
            <a:ext cx="2265486" cy="461665"/>
          </a:xfrm>
          <a:prstGeom prst="rect">
            <a:avLst/>
          </a:prstGeom>
          <a:solidFill>
            <a:schemeClr val="bg1">
              <a:lumMod val="50000"/>
              <a:alpha val="2470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08AF1-38AD-4583-9A76-3D084523C06E}"/>
              </a:ext>
            </a:extLst>
          </p:cNvPr>
          <p:cNvSpPr txBox="1"/>
          <p:nvPr/>
        </p:nvSpPr>
        <p:spPr>
          <a:xfrm>
            <a:off x="7206937" y="1786052"/>
            <a:ext cx="244719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Population</a:t>
            </a:r>
          </a:p>
        </p:txBody>
      </p:sp>
      <p:cxnSp>
        <p:nvCxnSpPr>
          <p:cNvPr id="8" name="Connector: Curved 6">
            <a:extLst>
              <a:ext uri="{FF2B5EF4-FFF2-40B4-BE49-F238E27FC236}">
                <a16:creationId xmlns:a16="http://schemas.microsoft.com/office/drawing/2014/main" id="{63E9A78B-B1FF-42E3-9F5D-1E712C4B596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190694" y="2273868"/>
            <a:ext cx="507169" cy="471662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9">
            <a:extLst>
              <a:ext uri="{FF2B5EF4-FFF2-40B4-BE49-F238E27FC236}">
                <a16:creationId xmlns:a16="http://schemas.microsoft.com/office/drawing/2014/main" id="{B7D223BC-CC68-4631-8938-42ACF9B4A93A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73356" y="2657121"/>
            <a:ext cx="1830638" cy="998130"/>
          </a:xfrm>
          <a:prstGeom prst="curvedConnector3">
            <a:avLst/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11">
            <a:extLst>
              <a:ext uri="{FF2B5EF4-FFF2-40B4-BE49-F238E27FC236}">
                <a16:creationId xmlns:a16="http://schemas.microsoft.com/office/drawing/2014/main" id="{AE79A3B9-5F85-4284-9D47-E948C285B5CF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49584" y="3283158"/>
            <a:ext cx="3286333" cy="1232245"/>
          </a:xfrm>
          <a:prstGeom prst="curvedConnector3">
            <a:avLst/>
          </a:prstGeom>
          <a:ln w="254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3">
            <a:extLst>
              <a:ext uri="{FF2B5EF4-FFF2-40B4-BE49-F238E27FC236}">
                <a16:creationId xmlns:a16="http://schemas.microsoft.com/office/drawing/2014/main" id="{72670F7D-7B3C-4D8C-A974-E71F543CA0AA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832719" y="2218377"/>
            <a:ext cx="177926" cy="937772"/>
          </a:xfrm>
          <a:prstGeom prst="curvedConnector2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0FB7982-B96D-4173-B878-989449027AF3}"/>
              </a:ext>
            </a:extLst>
          </p:cNvPr>
          <p:cNvSpPr/>
          <p:nvPr/>
        </p:nvSpPr>
        <p:spPr>
          <a:xfrm>
            <a:off x="4460174" y="4087764"/>
            <a:ext cx="5816339" cy="243522"/>
          </a:xfrm>
          <a:prstGeom prst="rect">
            <a:avLst/>
          </a:prstGeom>
          <a:solidFill>
            <a:schemeClr val="bg1">
              <a:lumMod val="50000"/>
              <a:alpha val="2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85F651-473E-4347-9C39-1B948A79BC43}"/>
              </a:ext>
            </a:extLst>
          </p:cNvPr>
          <p:cNvSpPr/>
          <p:nvPr/>
        </p:nvSpPr>
        <p:spPr>
          <a:xfrm>
            <a:off x="4631199" y="5550842"/>
            <a:ext cx="2247388" cy="221173"/>
          </a:xfrm>
          <a:prstGeom prst="rect">
            <a:avLst/>
          </a:prstGeom>
          <a:solidFill>
            <a:schemeClr val="bg1">
              <a:lumMod val="50000"/>
              <a:alpha val="2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07C065-70DE-4A70-93FB-467C81E5BF9A}"/>
              </a:ext>
            </a:extLst>
          </p:cNvPr>
          <p:cNvSpPr/>
          <p:nvPr/>
        </p:nvSpPr>
        <p:spPr>
          <a:xfrm>
            <a:off x="6017110" y="3021569"/>
            <a:ext cx="1815609" cy="269159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517032-A976-42CD-8518-7CE4B435DF57}"/>
              </a:ext>
            </a:extLst>
          </p:cNvPr>
          <p:cNvSpPr/>
          <p:nvPr/>
        </p:nvSpPr>
        <p:spPr>
          <a:xfrm>
            <a:off x="4830739" y="4629970"/>
            <a:ext cx="4187426" cy="22117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CC978F-7CD9-4161-A774-16B8E40BACE0}"/>
              </a:ext>
            </a:extLst>
          </p:cNvPr>
          <p:cNvSpPr/>
          <p:nvPr/>
        </p:nvSpPr>
        <p:spPr>
          <a:xfrm>
            <a:off x="5117452" y="5843100"/>
            <a:ext cx="2247388" cy="19428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CF091B-78C9-4219-8ABC-170864D793F9}"/>
              </a:ext>
            </a:extLst>
          </p:cNvPr>
          <p:cNvSpPr/>
          <p:nvPr/>
        </p:nvSpPr>
        <p:spPr>
          <a:xfrm>
            <a:off x="4651523" y="2763284"/>
            <a:ext cx="2913371" cy="243523"/>
          </a:xfrm>
          <a:prstGeom prst="rect">
            <a:avLst/>
          </a:prstGeom>
          <a:solidFill>
            <a:schemeClr val="bg1">
              <a:lumMod val="50000"/>
              <a:alpha val="2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nector: Curved 13">
            <a:extLst>
              <a:ext uri="{FF2B5EF4-FFF2-40B4-BE49-F238E27FC236}">
                <a16:creationId xmlns:a16="http://schemas.microsoft.com/office/drawing/2014/main" id="{BEA609DE-EF7C-4EB5-8F2B-F2594C80A46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77658" y="2953885"/>
            <a:ext cx="2384031" cy="968141"/>
          </a:xfrm>
          <a:prstGeom prst="curvedConnector3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13">
            <a:extLst>
              <a:ext uri="{FF2B5EF4-FFF2-40B4-BE49-F238E27FC236}">
                <a16:creationId xmlns:a16="http://schemas.microsoft.com/office/drawing/2014/main" id="{EBE2E140-683E-47F3-B74D-67F036303B91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364840" y="2240868"/>
            <a:ext cx="1938261" cy="3699376"/>
          </a:xfrm>
          <a:prstGeom prst="curvedConnector2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294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9D53-FB43-4DD4-B695-02B37D24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23" y="749825"/>
            <a:ext cx="10515600" cy="1325563"/>
          </a:xfrm>
        </p:spPr>
        <p:txBody>
          <a:bodyPr/>
          <a:lstStyle/>
          <a:p>
            <a:r>
              <a:rPr lang="en-US" u="sng" dirty="0"/>
              <a:t>The Null and Alternative Hypotheses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8F9878-ABB6-493D-B897-A593B55B07B6}"/>
              </a:ext>
            </a:extLst>
          </p:cNvPr>
          <p:cNvSpPr txBox="1">
            <a:spLocks/>
          </p:cNvSpPr>
          <p:nvPr/>
        </p:nvSpPr>
        <p:spPr>
          <a:xfrm>
            <a:off x="838200" y="4115632"/>
            <a:ext cx="10515600" cy="224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Consider Example 1.3: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There is no preference for either the original or modified recipe in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the population of all consumers.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Consumers prefer one recipe (either the modified or the original)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over the other.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2F4F0F-2EE4-497A-BB5E-E8F8C900821D}"/>
              </a:ext>
            </a:extLst>
          </p:cNvPr>
          <p:cNvSpPr txBox="1">
            <a:spLocks/>
          </p:cNvSpPr>
          <p:nvPr/>
        </p:nvSpPr>
        <p:spPr>
          <a:xfrm>
            <a:off x="836723" y="1806804"/>
            <a:ext cx="10515600" cy="2240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Consider Example 1.2: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The company is not discriminating against females when selecting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employees for the managerial training program.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The company is discriminating against females when selecting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employees for the managerial training program.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DBC31-BB11-E44D-B7D9-F65D8D8CFE61}"/>
              </a:ext>
            </a:extLst>
          </p:cNvPr>
          <p:cNvSpPr txBox="1"/>
          <p:nvPr/>
        </p:nvSpPr>
        <p:spPr>
          <a:xfrm>
            <a:off x="5787" y="6881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Breakout Session #3: Suggest 3 improvements that leverage the principles</a:t>
            </a:r>
          </a:p>
        </p:txBody>
      </p:sp>
    </p:spTree>
    <p:extLst>
      <p:ext uri="{BB962C8B-B14F-4D97-AF65-F5344CB8AC3E}">
        <p14:creationId xmlns:p14="http://schemas.microsoft.com/office/powerpoint/2010/main" val="130000382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9D53-FB43-4DD4-B695-02B37D24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61A53-AC73-4D96-92D9-A1013BEA6E81}"/>
              </a:ext>
            </a:extLst>
          </p:cNvPr>
          <p:cNvSpPr txBox="1"/>
          <p:nvPr/>
        </p:nvSpPr>
        <p:spPr>
          <a:xfrm>
            <a:off x="838200" y="1690834"/>
            <a:ext cx="1061586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000" dirty="0"/>
              <a:t>7 Gestalt principles of visual perception: cognitive psychology for UX (April 9, 2019); </a:t>
            </a:r>
            <a:br>
              <a:rPr lang="en-US" sz="2000" dirty="0"/>
            </a:br>
            <a:r>
              <a:rPr lang="en-US" sz="2000" dirty="0"/>
              <a:t>Link: </a:t>
            </a:r>
            <a:r>
              <a:rPr lang="en-US" sz="2000" dirty="0">
                <a:hlinkClick r:id="rId2"/>
              </a:rPr>
              <a:t>https://www.usertesting.com/blog/gestalt-principles</a:t>
            </a:r>
            <a:r>
              <a:rPr lang="en-US" sz="2000" dirty="0"/>
              <a:t>. </a:t>
            </a:r>
            <a:br>
              <a:rPr lang="en-US" sz="2200" dirty="0"/>
            </a:br>
            <a:endParaRPr lang="en-US" sz="2200" dirty="0"/>
          </a:p>
          <a:p>
            <a:pPr marL="342900" indent="-342900">
              <a:spcAft>
                <a:spcPts val="1200"/>
              </a:spcAft>
              <a:buFontTx/>
              <a:buAutoNum type="arabicParenR"/>
            </a:pPr>
            <a:r>
              <a:rPr lang="en-US" sz="2000" dirty="0"/>
              <a:t>Bergen, Silas (2020). </a:t>
            </a:r>
            <a:r>
              <a:rPr lang="en-US" sz="2000" i="1" dirty="0"/>
              <a:t>Using Gestalt principles to help students design effective tables and graphs</a:t>
            </a:r>
            <a:r>
              <a:rPr lang="en-US" sz="2000" dirty="0"/>
              <a:t>; </a:t>
            </a:r>
            <a:br>
              <a:rPr lang="en-US" sz="2000" dirty="0"/>
            </a:br>
            <a:r>
              <a:rPr lang="en-US" dirty="0"/>
              <a:t>Link: </a:t>
            </a:r>
            <a:r>
              <a:rPr lang="en-US" sz="1500" dirty="0">
                <a:hlinkClick r:id="rId3"/>
              </a:rPr>
              <a:t>https://github.com/WSU-DataScience/SDSS20_teaching_gestalt/raw/master/Bergen_Gestalt_presentation_SDSS2020.pptx</a:t>
            </a:r>
            <a:r>
              <a:rPr lang="en-US" sz="1500" dirty="0"/>
              <a:t>.</a:t>
            </a:r>
            <a:br>
              <a:rPr lang="en-US" sz="1500" dirty="0"/>
            </a:br>
            <a:endParaRPr lang="en-US" sz="1500" dirty="0"/>
          </a:p>
          <a:p>
            <a:pPr marL="342900" indent="-342900">
              <a:buFontTx/>
              <a:buAutoNum type="arabicParenR"/>
            </a:pPr>
            <a:r>
              <a:rPr lang="en-US" sz="2000" dirty="0"/>
              <a:t>Few, Stephen (2012). </a:t>
            </a:r>
            <a:r>
              <a:rPr lang="en-US" sz="2000" i="1" dirty="0"/>
              <a:t>Show me the numbers: designing tables </a:t>
            </a:r>
            <a:br>
              <a:rPr lang="en-US" sz="2000" i="1" dirty="0"/>
            </a:br>
            <a:r>
              <a:rPr lang="en-US" sz="2000" i="1" dirty="0"/>
              <a:t>and graphs to enlighten</a:t>
            </a:r>
            <a:r>
              <a:rPr lang="en-US" sz="2000" dirty="0"/>
              <a:t>, second edition, Analytics Press, </a:t>
            </a:r>
            <a:br>
              <a:rPr lang="en-US" sz="2000" dirty="0"/>
            </a:br>
            <a:r>
              <a:rPr lang="en-US" sz="2000" dirty="0"/>
              <a:t>El Dorado Hills, CA. </a:t>
            </a:r>
          </a:p>
          <a:p>
            <a:pPr marL="342900" indent="-342900">
              <a:buFontTx/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0F0E5-B379-4377-8071-567F9ADE27C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CFE"/>
              </a:clrFrom>
              <a:clrTo>
                <a:srgbClr val="F7FC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976" y="3876777"/>
            <a:ext cx="2033088" cy="25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0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4AFAFE-2979-EB4C-AC08-2E0041484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07" y="1954828"/>
            <a:ext cx="1095243" cy="985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7A93BB-0621-4E45-A58C-94FCEFB66448}"/>
              </a:ext>
            </a:extLst>
          </p:cNvPr>
          <p:cNvSpPr txBox="1"/>
          <p:nvPr/>
        </p:nvSpPr>
        <p:spPr>
          <a:xfrm>
            <a:off x="2729011" y="3429000"/>
            <a:ext cx="704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We can separate letters from background because of figure/ground principle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8E01B-BD6F-46FA-AC2A-3B3E8D18E0BC}"/>
              </a:ext>
            </a:extLst>
          </p:cNvPr>
          <p:cNvSpPr txBox="1"/>
          <p:nvPr/>
        </p:nvSpPr>
        <p:spPr>
          <a:xfrm>
            <a:off x="2717276" y="4912895"/>
            <a:ext cx="704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Perceive objects as either being in </a:t>
            </a:r>
            <a:br>
              <a:rPr lang="en-US" sz="2800" i="1" dirty="0"/>
            </a:br>
            <a:r>
              <a:rPr lang="en-US" sz="2800" b="1" i="1" dirty="0"/>
              <a:t>foreground</a:t>
            </a:r>
            <a:r>
              <a:rPr lang="en-US" sz="2800" i="1" dirty="0"/>
              <a:t> or </a:t>
            </a:r>
            <a:r>
              <a:rPr lang="en-US" sz="2800" b="1" i="1" dirty="0"/>
              <a:t>background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AEBFF0-BBA2-4D85-AB79-24D80EEF8721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#1: Figure-Ground Principle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E201A-CE48-4CA5-9B08-4AA56647BED4}"/>
              </a:ext>
            </a:extLst>
          </p:cNvPr>
          <p:cNvSpPr txBox="1"/>
          <p:nvPr/>
        </p:nvSpPr>
        <p:spPr>
          <a:xfrm>
            <a:off x="4329211" y="2032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bg1">
                    <a:lumMod val="85000"/>
                  </a:schemeClr>
                </a:solidFill>
              </a:rPr>
              <a:t>Predictable</a:t>
            </a:r>
          </a:p>
        </p:txBody>
      </p:sp>
    </p:spTree>
    <p:extLst>
      <p:ext uri="{BB962C8B-B14F-4D97-AF65-F5344CB8AC3E}">
        <p14:creationId xmlns:p14="http://schemas.microsoft.com/office/powerpoint/2010/main" val="245280580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A617AE-5243-6943-9584-0B5244D5D8B9}"/>
              </a:ext>
            </a:extLst>
          </p:cNvPr>
          <p:cNvSpPr/>
          <p:nvPr/>
        </p:nvSpPr>
        <p:spPr>
          <a:xfrm>
            <a:off x="532726" y="1320252"/>
            <a:ext cx="11126548" cy="536709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D3C1D-CF44-C947-9DDD-1E1FD5E9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55" y="1320252"/>
            <a:ext cx="8653758" cy="961969"/>
          </a:xfrm>
        </p:spPr>
        <p:txBody>
          <a:bodyPr/>
          <a:lstStyle/>
          <a:p>
            <a:r>
              <a:rPr lang="en-US" dirty="0"/>
              <a:t>Design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4DEC3D0-5522-4F4D-A2F9-E271DE54B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655" y="2400426"/>
                <a:ext cx="10515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Definition</a:t>
                </a:r>
              </a:p>
              <a:p>
                <a:pPr lvl="1"/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A design is of resolution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if no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-factor effect is aliased with another effect containing less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factors.  </a:t>
                </a:r>
                <a:endParaRPr lang="en-US" b="1" dirty="0"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Resolution III  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no main effect/main effect aliasing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Possible that main effects/two-factor interactions aliasing,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Possible two-factor interactions/two-factor interactions aliasing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Possible two-factor interactions/three-factor interactions aliasing</a:t>
                </a:r>
                <a:endParaRPr lang="en-US" dirty="0"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Resolution IV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No main effect/main effect aliasing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No main effects/two-factor interactions aliasing,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Possible two-factor interactions/two-factor interactions aliasing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Possible two-factor interactions/three-factor interactions aliasing</a:t>
                </a:r>
                <a:endParaRPr lang="en-US" b="1" u="sng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Resolution V</a:t>
                </a:r>
                <a:endParaRPr lang="en-US" dirty="0"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No main effect/main effect aliasing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No main effects/two-factor interactions aliasing,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No two-factor interactions/two-factor interactions aliasing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Possible two-factor interactions/three-factor interactions aliasing</a:t>
                </a:r>
                <a:endParaRPr lang="en-US" dirty="0"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4DEC3D0-5522-4F4D-A2F9-E271DE54B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655" y="2400426"/>
                <a:ext cx="10515600" cy="4351338"/>
              </a:xfrm>
              <a:blipFill>
                <a:blip r:embed="rId2"/>
                <a:stretch>
                  <a:fillRect l="-844" t="-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4FFE00E4-45C1-CA4E-869E-FBD905D5D0D9}"/>
              </a:ext>
            </a:extLst>
          </p:cNvPr>
          <p:cNvSpPr txBox="1">
            <a:spLocks/>
          </p:cNvSpPr>
          <p:nvPr/>
        </p:nvSpPr>
        <p:spPr>
          <a:xfrm>
            <a:off x="532726" y="106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Lab 1 – Redesign this slide</a:t>
            </a:r>
          </a:p>
        </p:txBody>
      </p:sp>
    </p:spTree>
    <p:extLst>
      <p:ext uri="{BB962C8B-B14F-4D97-AF65-F5344CB8AC3E}">
        <p14:creationId xmlns:p14="http://schemas.microsoft.com/office/powerpoint/2010/main" val="17170721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6334B80-99D9-47FB-8D3D-DD0604F7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 2 – Design a table + graph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1660B0-A2AD-4DD8-BC64-EA99CB21DFAB}"/>
              </a:ext>
            </a:extLst>
          </p:cNvPr>
          <p:cNvGrpSpPr/>
          <p:nvPr/>
        </p:nvGrpSpPr>
        <p:grpSpPr>
          <a:xfrm>
            <a:off x="916794" y="1814724"/>
            <a:ext cx="5251127" cy="4128877"/>
            <a:chOff x="916794" y="1814724"/>
            <a:chExt cx="5251127" cy="41288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7530DB-9AC2-4A64-A551-A9EE6E878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6794" y="1814724"/>
              <a:ext cx="5251127" cy="4128877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EE5134-414E-43F0-BA5F-F3F7749CDFE4}"/>
                </a:ext>
              </a:extLst>
            </p:cNvPr>
            <p:cNvCxnSpPr>
              <a:cxnSpLocks/>
            </p:cNvCxnSpPr>
            <p:nvPr/>
          </p:nvCxnSpPr>
          <p:spPr>
            <a:xfrm>
              <a:off x="926522" y="2005972"/>
              <a:ext cx="51230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FFEA84-C339-4EC5-950D-6B125B4B722E}"/>
              </a:ext>
            </a:extLst>
          </p:cNvPr>
          <p:cNvSpPr txBox="1"/>
          <p:nvPr/>
        </p:nvSpPr>
        <p:spPr>
          <a:xfrm>
            <a:off x="6645801" y="1445339"/>
            <a:ext cx="5076030" cy="5047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300" dirty="0"/>
              <a:t>Complete the following tasks for each research question (see following slides).</a:t>
            </a:r>
            <a:br>
              <a:rPr lang="en-US" sz="2300" dirty="0"/>
            </a:br>
            <a:endParaRPr lang="en-US" sz="2300" dirty="0"/>
          </a:p>
          <a:p>
            <a:r>
              <a:rPr lang="en-US" sz="2300" b="1" dirty="0"/>
              <a:t>Task 1: </a:t>
            </a:r>
            <a:r>
              <a:rPr lang="en-US" sz="2300" dirty="0"/>
              <a:t>Identify the elemental groupings.</a:t>
            </a:r>
            <a:endParaRPr lang="en-US" sz="2300" b="1" dirty="0"/>
          </a:p>
          <a:p>
            <a:endParaRPr lang="en-US" sz="2300" b="1" dirty="0"/>
          </a:p>
          <a:p>
            <a:r>
              <a:rPr lang="en-US" sz="2300" b="1" dirty="0"/>
              <a:t>Task 2: </a:t>
            </a:r>
            <a:r>
              <a:rPr lang="en-US" sz="2300" dirty="0"/>
              <a:t>Create a table to emphasize the most important comparisons. Remember to think about how to use white space, grids/rules, font styles, etc., to communicate effectively!</a:t>
            </a:r>
          </a:p>
          <a:p>
            <a:br>
              <a:rPr lang="en-US" sz="2300" dirty="0"/>
            </a:br>
            <a:r>
              <a:rPr lang="en-US" sz="2300" b="1" dirty="0"/>
              <a:t>Task 2: </a:t>
            </a:r>
            <a:r>
              <a:rPr lang="en-US" sz="2300" dirty="0"/>
              <a:t>Sketch a rough graph (or graphs) that emphasize(s) the most important comparisons.</a:t>
            </a:r>
          </a:p>
        </p:txBody>
      </p:sp>
    </p:spTree>
    <p:extLst>
      <p:ext uri="{BB962C8B-B14F-4D97-AF65-F5344CB8AC3E}">
        <p14:creationId xmlns:p14="http://schemas.microsoft.com/office/powerpoint/2010/main" val="218862398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38DA-7064-4C31-98E5-7402F2B7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 2 – data description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EE1494-D838-4935-9619-36BB59843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54" y="3877894"/>
            <a:ext cx="6617832" cy="1613974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49C4A1E-0ED0-457C-A792-E2E0073C093F}"/>
              </a:ext>
            </a:extLst>
          </p:cNvPr>
          <p:cNvGrpSpPr/>
          <p:nvPr/>
        </p:nvGrpSpPr>
        <p:grpSpPr>
          <a:xfrm>
            <a:off x="947955" y="1720518"/>
            <a:ext cx="6617832" cy="1607074"/>
            <a:chOff x="947955" y="1821926"/>
            <a:chExt cx="6617832" cy="16070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8FB42D-703D-4A5D-8138-E6DF2E2B6C9D}"/>
                </a:ext>
              </a:extLst>
            </p:cNvPr>
            <p:cNvSpPr/>
            <p:nvPr/>
          </p:nvSpPr>
          <p:spPr>
            <a:xfrm>
              <a:off x="947955" y="1828834"/>
              <a:ext cx="6617832" cy="1600166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3A291E0-B1A3-4730-8C0D-B4D0A354C191}"/>
                </a:ext>
              </a:extLst>
            </p:cNvPr>
            <p:cNvGrpSpPr/>
            <p:nvPr/>
          </p:nvGrpSpPr>
          <p:grpSpPr>
            <a:xfrm>
              <a:off x="1177886" y="1821926"/>
              <a:ext cx="6387901" cy="1490744"/>
              <a:chOff x="1177886" y="1821926"/>
              <a:chExt cx="6387901" cy="149074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9533E3-EBA3-4914-A212-8D8BF51230BE}"/>
                  </a:ext>
                </a:extLst>
              </p:cNvPr>
              <p:cNvSpPr txBox="1"/>
              <p:nvPr/>
            </p:nvSpPr>
            <p:spPr>
              <a:xfrm>
                <a:off x="1177886" y="1821937"/>
                <a:ext cx="17543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1 oz. walnuts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F02703-BD02-4DCD-8BD2-01FA4A666FB6}"/>
                  </a:ext>
                </a:extLst>
              </p:cNvPr>
              <p:cNvSpPr txBox="1"/>
              <p:nvPr/>
            </p:nvSpPr>
            <p:spPr>
              <a:xfrm>
                <a:off x="2990917" y="1821937"/>
                <a:ext cx="28748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190 cal. gummy candy</a:t>
                </a: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322D25C-B1C3-4DBB-843D-A78C33DE5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9140" y="2239425"/>
                <a:ext cx="1231810" cy="96948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122DA37-4346-4D37-8176-A878F5ADC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2442" y="2287271"/>
                <a:ext cx="1231810" cy="102539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787909A-F7F6-4E45-B7E0-AFFD8E48C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1428" y="2302318"/>
                <a:ext cx="914399" cy="843672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92B08F-A98E-4DC7-BC58-9DE63B6F3316}"/>
                  </a:ext>
                </a:extLst>
              </p:cNvPr>
              <p:cNvSpPr txBox="1"/>
              <p:nvPr/>
            </p:nvSpPr>
            <p:spPr>
              <a:xfrm>
                <a:off x="5811469" y="1821926"/>
                <a:ext cx="17543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no snack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0C65F9C-C19B-49BA-8E87-CB02E9FD06D2}"/>
              </a:ext>
            </a:extLst>
          </p:cNvPr>
          <p:cNvGrpSpPr/>
          <p:nvPr/>
        </p:nvGrpSpPr>
        <p:grpSpPr>
          <a:xfrm>
            <a:off x="896035" y="5493520"/>
            <a:ext cx="6721670" cy="1038931"/>
            <a:chOff x="5500784" y="620255"/>
            <a:chExt cx="6721670" cy="10389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BBF2350-23CC-401A-BE86-F4BCD2E873AA}"/>
                </a:ext>
              </a:extLst>
            </p:cNvPr>
            <p:cNvGrpSpPr/>
            <p:nvPr/>
          </p:nvGrpSpPr>
          <p:grpSpPr>
            <a:xfrm>
              <a:off x="5500784" y="620255"/>
              <a:ext cx="6721670" cy="1038931"/>
              <a:chOff x="5500784" y="620255"/>
              <a:chExt cx="6721670" cy="1038931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AB78F35-BB8A-412F-BD56-6851F25E49C0}"/>
                  </a:ext>
                </a:extLst>
              </p:cNvPr>
              <p:cNvGrpSpPr/>
              <p:nvPr/>
            </p:nvGrpSpPr>
            <p:grpSpPr>
              <a:xfrm>
                <a:off x="5500784" y="1016343"/>
                <a:ext cx="6468054" cy="642843"/>
                <a:chOff x="5535762" y="4100166"/>
                <a:chExt cx="6468054" cy="64284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6AFC8A1-E8E5-4ECD-8EDD-DF9504B626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7016" y="4100166"/>
                  <a:ext cx="62068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E2F8B8FE-F072-485F-9039-03543BAC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85811" y="4123599"/>
                  <a:ext cx="0" cy="14050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BD9508E-F3B0-4EF4-86C3-70659F8C7C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998675" y="4123599"/>
                  <a:ext cx="0" cy="14050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43AE543-BFE7-497C-A617-0FA4546F95EA}"/>
                    </a:ext>
                  </a:extLst>
                </p:cNvPr>
                <p:cNvSpPr txBox="1"/>
                <p:nvPr/>
              </p:nvSpPr>
              <p:spPr>
                <a:xfrm>
                  <a:off x="5535762" y="4281344"/>
                  <a:ext cx="251751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5 min. pre-meal</a:t>
                  </a:r>
                </a:p>
              </p:txBody>
            </p:sp>
          </p:grp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F7A1D13-BC0F-4CAE-83DD-5FE8F88A7D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9542" y="620255"/>
                <a:ext cx="0" cy="3960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DBA4CEC-3E52-41BE-B8CF-6EE64BA765C4}"/>
                  </a:ext>
                </a:extLst>
              </p:cNvPr>
              <p:cNvSpPr txBox="1"/>
              <p:nvPr/>
            </p:nvSpPr>
            <p:spPr>
              <a:xfrm>
                <a:off x="9704939" y="1197521"/>
                <a:ext cx="25175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 min. post-meal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8190594-560E-43CF-8F94-FF38D87ECA77}"/>
                </a:ext>
              </a:extLst>
            </p:cNvPr>
            <p:cNvCxnSpPr>
              <a:cxnSpLocks/>
            </p:cNvCxnSpPr>
            <p:nvPr/>
          </p:nvCxnSpPr>
          <p:spPr>
            <a:xfrm>
              <a:off x="10963697" y="620255"/>
              <a:ext cx="0" cy="3960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3F06080-E27E-4B7B-8585-97A2D8D91C06}"/>
              </a:ext>
            </a:extLst>
          </p:cNvPr>
          <p:cNvSpPr txBox="1"/>
          <p:nvPr/>
        </p:nvSpPr>
        <p:spPr>
          <a:xfrm>
            <a:off x="8056972" y="1788845"/>
            <a:ext cx="3928551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Subjects were randomly assigned to one of three pre-meal snack interventions. Treatments were administered 90 minutes before subjects received a standard meal on a tray. 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BB44C57-FEDB-45FF-AF01-CC324E59FD22}"/>
              </a:ext>
            </a:extLst>
          </p:cNvPr>
          <p:cNvCxnSpPr>
            <a:cxnSpLocks/>
            <a:stCxn id="16" idx="3"/>
            <a:endCxn id="49" idx="1"/>
          </p:cNvCxnSpPr>
          <p:nvPr/>
        </p:nvCxnSpPr>
        <p:spPr>
          <a:xfrm>
            <a:off x="7565787" y="2527509"/>
            <a:ext cx="49118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33C4E52-08CD-4865-A0BA-C77365BE3DAD}"/>
              </a:ext>
            </a:extLst>
          </p:cNvPr>
          <p:cNvSpPr txBox="1"/>
          <p:nvPr/>
        </p:nvSpPr>
        <p:spPr>
          <a:xfrm>
            <a:off x="8056972" y="4223216"/>
            <a:ext cx="394800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Hunger</a:t>
            </a:r>
            <a:r>
              <a:rPr lang="en-US" dirty="0"/>
              <a:t>, </a:t>
            </a:r>
            <a:r>
              <a:rPr lang="en-US" i="1" dirty="0"/>
              <a:t>Desire to eat</a:t>
            </a:r>
            <a:r>
              <a:rPr lang="en-US" dirty="0"/>
              <a:t>, and </a:t>
            </a:r>
            <a:r>
              <a:rPr lang="en-US" i="1" dirty="0"/>
              <a:t>Food consumption plans </a:t>
            </a:r>
            <a:r>
              <a:rPr lang="en-US" dirty="0"/>
              <a:t>were measured at two time periods (pre- and post-meal).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E9A914A-B2F0-4E94-85D1-338B78C312E3}"/>
              </a:ext>
            </a:extLst>
          </p:cNvPr>
          <p:cNvCxnSpPr>
            <a:cxnSpLocks/>
          </p:cNvCxnSpPr>
          <p:nvPr/>
        </p:nvCxnSpPr>
        <p:spPr>
          <a:xfrm>
            <a:off x="7546331" y="4654624"/>
            <a:ext cx="49118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56193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EAB78A9-F865-424F-869E-BA1F52DB48F2}"/>
              </a:ext>
            </a:extLst>
          </p:cNvPr>
          <p:cNvSpPr txBox="1"/>
          <p:nvPr/>
        </p:nvSpPr>
        <p:spPr>
          <a:xfrm>
            <a:off x="6693405" y="1814724"/>
            <a:ext cx="4660395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Research Questions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Does each scale as measured pre-meal differ across treatment group?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Does the change in each scale from pre- to post-meal differ across treatment group?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334B80-99D9-47FB-8D3D-DD0604F7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 2 – the data and research questions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1660B0-A2AD-4DD8-BC64-EA99CB21DFAB}"/>
              </a:ext>
            </a:extLst>
          </p:cNvPr>
          <p:cNvGrpSpPr/>
          <p:nvPr/>
        </p:nvGrpSpPr>
        <p:grpSpPr>
          <a:xfrm>
            <a:off x="916794" y="1814724"/>
            <a:ext cx="5251127" cy="4128877"/>
            <a:chOff x="916794" y="1814724"/>
            <a:chExt cx="5251127" cy="41288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7530DB-9AC2-4A64-A551-A9EE6E878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6794" y="1814724"/>
              <a:ext cx="5251127" cy="4128877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EE5134-414E-43F0-BA5F-F3F7749CDFE4}"/>
                </a:ext>
              </a:extLst>
            </p:cNvPr>
            <p:cNvCxnSpPr>
              <a:cxnSpLocks/>
            </p:cNvCxnSpPr>
            <p:nvPr/>
          </p:nvCxnSpPr>
          <p:spPr>
            <a:xfrm>
              <a:off x="926522" y="2005972"/>
              <a:ext cx="51230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214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80A966-2017-6B40-9291-44AA05248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07" y="1954828"/>
            <a:ext cx="1095243" cy="98533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1AEBFF0-BBA2-4D85-AB79-24D80EEF8721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#1: Figure-Ground Principle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E201A-CE48-4CA5-9B08-4AA56647BED4}"/>
              </a:ext>
            </a:extLst>
          </p:cNvPr>
          <p:cNvSpPr txBox="1"/>
          <p:nvPr/>
        </p:nvSpPr>
        <p:spPr>
          <a:xfrm>
            <a:off x="4329211" y="2032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bg1">
                    <a:lumMod val="85000"/>
                  </a:schemeClr>
                </a:solidFill>
              </a:rPr>
              <a:t>Predictable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9F1496-AF34-4903-8676-F3AD01F4E7D0}"/>
              </a:ext>
            </a:extLst>
          </p:cNvPr>
          <p:cNvCxnSpPr/>
          <p:nvPr/>
        </p:nvCxnSpPr>
        <p:spPr>
          <a:xfrm>
            <a:off x="1300480" y="1943947"/>
            <a:ext cx="1029547" cy="8574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77F3ED-0F3C-418C-9353-F2B26FFCF3A6}"/>
              </a:ext>
            </a:extLst>
          </p:cNvPr>
          <p:cNvCxnSpPr>
            <a:cxnSpLocks/>
          </p:cNvCxnSpPr>
          <p:nvPr/>
        </p:nvCxnSpPr>
        <p:spPr>
          <a:xfrm flipH="1">
            <a:off x="1417739" y="2005503"/>
            <a:ext cx="795554" cy="7293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11FF2A6-A2D5-41AF-868E-CC1592AECB19}"/>
              </a:ext>
            </a:extLst>
          </p:cNvPr>
          <p:cNvSpPr txBox="1"/>
          <p:nvPr/>
        </p:nvSpPr>
        <p:spPr>
          <a:xfrm>
            <a:off x="2578744" y="3579506"/>
            <a:ext cx="704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If you want to emphasize this less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4460B-5650-454C-9EB0-2555F83FB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346" y="1877487"/>
            <a:ext cx="1028493" cy="9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1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B0BD31D-9074-40B0-B543-2D7715E5812A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#1: Figure-Ground Principle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7CE323-D870-475D-82C8-0442CCD93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559" y="1828799"/>
            <a:ext cx="5907506" cy="4042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14BB00-CB15-7D47-91E7-3F53E5AB6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32" y="1720849"/>
            <a:ext cx="1028493" cy="9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06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CC6DC-AEA5-4837-AB10-C4B3978A6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712" y="1876425"/>
            <a:ext cx="4600575" cy="3105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E26528-A953-45E5-86E0-4766876BC158}"/>
              </a:ext>
            </a:extLst>
          </p:cNvPr>
          <p:cNvSpPr txBox="1"/>
          <p:nvPr/>
        </p:nvSpPr>
        <p:spPr>
          <a:xfrm>
            <a:off x="866274" y="1828799"/>
            <a:ext cx="190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EB0494-37D4-4987-949A-2D87A9603FBF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#1: Figure-Ground Principle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5F6F5-2C9B-9746-AFC8-373D82BA4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681"/>
          <a:stretch/>
        </p:blipFill>
        <p:spPr>
          <a:xfrm>
            <a:off x="3011902" y="4981575"/>
            <a:ext cx="5907506" cy="174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B16EF5-C662-BC44-B6C7-44485238C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157" y="1720849"/>
            <a:ext cx="1095243" cy="985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4D967B-38CB-F746-BF66-24789D406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018"/>
          <a:stretch/>
        </p:blipFill>
        <p:spPr>
          <a:xfrm>
            <a:off x="3589879" y="1378791"/>
            <a:ext cx="294298" cy="40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9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3C11C28-82B1-406E-A758-BF75A42E2E22}"/>
              </a:ext>
            </a:extLst>
          </p:cNvPr>
          <p:cNvGrpSpPr/>
          <p:nvPr/>
        </p:nvGrpSpPr>
        <p:grpSpPr>
          <a:xfrm>
            <a:off x="4347409" y="2191002"/>
            <a:ext cx="5558591" cy="2053847"/>
            <a:chOff x="4928434" y="2479758"/>
            <a:chExt cx="5558591" cy="2053847"/>
          </a:xfrm>
        </p:grpSpPr>
        <p:sp>
          <p:nvSpPr>
            <p:cNvPr id="7" name="Subtitle 4">
              <a:extLst>
                <a:ext uri="{FF2B5EF4-FFF2-40B4-BE49-F238E27FC236}">
                  <a16:creationId xmlns:a16="http://schemas.microsoft.com/office/drawing/2014/main" id="{89C79091-5050-426C-8096-4A7F916765C7}"/>
                </a:ext>
              </a:extLst>
            </p:cNvPr>
            <p:cNvSpPr txBox="1">
              <a:spLocks/>
            </p:cNvSpPr>
            <p:nvPr/>
          </p:nvSpPr>
          <p:spPr>
            <a:xfrm>
              <a:off x="4928434" y="2479758"/>
              <a:ext cx="3197290" cy="722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i="1" dirty="0">
                  <a:solidFill>
                    <a:srgbClr val="FF0000"/>
                  </a:solidFill>
                </a:rPr>
                <a:t>I</a:t>
              </a:r>
              <a:r>
                <a:rPr lang="en-US" sz="2800" i="1" dirty="0">
                  <a:solidFill>
                    <a:srgbClr val="FF0000"/>
                  </a:solidFill>
                </a:rPr>
                <a:t>n</a:t>
              </a:r>
              <a:r>
                <a:rPr lang="en-US" sz="4800" i="1" dirty="0">
                  <a:solidFill>
                    <a:srgbClr val="FF0000"/>
                  </a:solidFill>
                </a:rPr>
                <a:t>f</a:t>
              </a:r>
              <a:r>
                <a:rPr lang="en-US" sz="4800" b="1" i="1" strike="sngStrike" dirty="0">
                  <a:solidFill>
                    <a:srgbClr val="FF0000"/>
                  </a:solidFill>
                </a:rPr>
                <a:t>o</a:t>
              </a:r>
              <a:r>
                <a:rPr lang="en-US" sz="4800" i="1" dirty="0">
                  <a:solidFill>
                    <a:srgbClr val="FF0000"/>
                  </a:solidFill>
                </a:rPr>
                <a:t>r</a:t>
              </a:r>
              <a:r>
                <a:rPr lang="en-US" sz="4800" i="1" u="sng" dirty="0">
                  <a:solidFill>
                    <a:srgbClr val="FF0000"/>
                  </a:solidFill>
                </a:rPr>
                <a:t>m</a:t>
              </a:r>
              <a:r>
                <a:rPr lang="en-US" sz="4800" i="1" dirty="0">
                  <a:solidFill>
                    <a:srgbClr val="FF0000"/>
                  </a:solidFill>
                </a:rPr>
                <a:t>a</a:t>
              </a:r>
              <a:r>
                <a:rPr lang="en-US" sz="48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sz="4800" i="1" dirty="0">
                  <a:solidFill>
                    <a:srgbClr val="FF0000"/>
                  </a:solidFill>
                </a:rPr>
                <a:t>l0</a:t>
              </a:r>
              <a:r>
                <a:rPr lang="en-US" sz="4800" i="1" dirty="0">
                  <a:solidFill>
                    <a:srgbClr val="FF0000"/>
                  </a:solidFill>
                  <a:latin typeface="Brush Script Std" panose="03060802040607070404" pitchFamily="66" charset="0"/>
                </a:rPr>
                <a:t>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26B92B-3945-493A-91E0-70475A3358DA}"/>
                </a:ext>
              </a:extLst>
            </p:cNvPr>
            <p:cNvSpPr/>
            <p:nvPr/>
          </p:nvSpPr>
          <p:spPr>
            <a:xfrm>
              <a:off x="10349487" y="4294201"/>
              <a:ext cx="137538" cy="239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#2: Similarity</a:t>
            </a:r>
          </a:p>
        </p:txBody>
      </p:sp>
    </p:spTree>
    <p:extLst>
      <p:ext uri="{BB962C8B-B14F-4D97-AF65-F5344CB8AC3E}">
        <p14:creationId xmlns:p14="http://schemas.microsoft.com/office/powerpoint/2010/main" val="300197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3C11C28-82B1-406E-A758-BF75A42E2E22}"/>
              </a:ext>
            </a:extLst>
          </p:cNvPr>
          <p:cNvGrpSpPr/>
          <p:nvPr/>
        </p:nvGrpSpPr>
        <p:grpSpPr>
          <a:xfrm>
            <a:off x="4347409" y="2191002"/>
            <a:ext cx="5558591" cy="2053847"/>
            <a:chOff x="4928434" y="2479758"/>
            <a:chExt cx="5558591" cy="2053847"/>
          </a:xfrm>
        </p:grpSpPr>
        <p:sp>
          <p:nvSpPr>
            <p:cNvPr id="7" name="Subtitle 4">
              <a:extLst>
                <a:ext uri="{FF2B5EF4-FFF2-40B4-BE49-F238E27FC236}">
                  <a16:creationId xmlns:a16="http://schemas.microsoft.com/office/drawing/2014/main" id="{89C79091-5050-426C-8096-4A7F916765C7}"/>
                </a:ext>
              </a:extLst>
            </p:cNvPr>
            <p:cNvSpPr txBox="1">
              <a:spLocks/>
            </p:cNvSpPr>
            <p:nvPr/>
          </p:nvSpPr>
          <p:spPr>
            <a:xfrm>
              <a:off x="4928434" y="2479758"/>
              <a:ext cx="3197290" cy="722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i="1" dirty="0">
                  <a:solidFill>
                    <a:srgbClr val="FF0000"/>
                  </a:solidFill>
                </a:rPr>
                <a:t>I</a:t>
              </a:r>
              <a:r>
                <a:rPr lang="en-US" sz="2800" i="1" dirty="0">
                  <a:solidFill>
                    <a:srgbClr val="FF0000"/>
                  </a:solidFill>
                </a:rPr>
                <a:t>n</a:t>
              </a:r>
              <a:r>
                <a:rPr lang="en-US" sz="4800" i="1" dirty="0">
                  <a:solidFill>
                    <a:srgbClr val="FF0000"/>
                  </a:solidFill>
                </a:rPr>
                <a:t>f</a:t>
              </a:r>
              <a:r>
                <a:rPr lang="en-US" sz="4800" b="1" i="1" strike="sngStrike" dirty="0">
                  <a:solidFill>
                    <a:srgbClr val="FF0000"/>
                  </a:solidFill>
                </a:rPr>
                <a:t>o</a:t>
              </a:r>
              <a:r>
                <a:rPr lang="en-US" sz="4800" i="1" dirty="0">
                  <a:solidFill>
                    <a:srgbClr val="FF0000"/>
                  </a:solidFill>
                </a:rPr>
                <a:t>r</a:t>
              </a:r>
              <a:r>
                <a:rPr lang="en-US" sz="4800" i="1" u="sng" dirty="0">
                  <a:solidFill>
                    <a:srgbClr val="FF0000"/>
                  </a:solidFill>
                </a:rPr>
                <a:t>m</a:t>
              </a:r>
              <a:r>
                <a:rPr lang="en-US" sz="4800" i="1" dirty="0">
                  <a:solidFill>
                    <a:srgbClr val="FF0000"/>
                  </a:solidFill>
                </a:rPr>
                <a:t>a</a:t>
              </a:r>
              <a:r>
                <a:rPr lang="en-US" sz="48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sz="4800" i="1" dirty="0">
                  <a:solidFill>
                    <a:srgbClr val="FF0000"/>
                  </a:solidFill>
                </a:rPr>
                <a:t>l0</a:t>
              </a:r>
              <a:r>
                <a:rPr lang="en-US" sz="4800" i="1" dirty="0">
                  <a:solidFill>
                    <a:srgbClr val="FF0000"/>
                  </a:solidFill>
                  <a:latin typeface="Brush Script Std" panose="03060802040607070404" pitchFamily="66" charset="0"/>
                </a:rPr>
                <a:t>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26B92B-3945-493A-91E0-70475A3358DA}"/>
                </a:ext>
              </a:extLst>
            </p:cNvPr>
            <p:cNvSpPr/>
            <p:nvPr/>
          </p:nvSpPr>
          <p:spPr>
            <a:xfrm>
              <a:off x="10349487" y="4294201"/>
              <a:ext cx="137538" cy="239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DCC081-86D3-4FB8-948D-A50707CFAC99}"/>
              </a:ext>
            </a:extLst>
          </p:cNvPr>
          <p:cNvSpPr txBox="1"/>
          <p:nvPr/>
        </p:nvSpPr>
        <p:spPr>
          <a:xfrm>
            <a:off x="2725977" y="3467345"/>
            <a:ext cx="704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When things appear to be similar to each other, we group them together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#2: Similarity</a:t>
            </a:r>
          </a:p>
        </p:txBody>
      </p:sp>
    </p:spTree>
    <p:extLst>
      <p:ext uri="{BB962C8B-B14F-4D97-AF65-F5344CB8AC3E}">
        <p14:creationId xmlns:p14="http://schemas.microsoft.com/office/powerpoint/2010/main" val="320753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#2: Similarity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ECF828-DAA7-4AB1-B45A-EFC49AEFDA26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tx1"/>
          </a:solidFill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7E9A980-73A1-4456-BC90-4A32D7C20F17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88F45A0-427B-4AAC-A5D1-825128F7AA97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A56FFF4-0F3D-46D8-8208-478E8E6D67E2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D854F95-A454-4815-989F-84F374B40556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C347EA5-62FD-4BE4-AE29-8873411A9D7A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9883A73-5C88-4561-87FE-7B89EC145DD8}"/>
              </a:ext>
            </a:extLst>
          </p:cNvPr>
          <p:cNvGrpSpPr/>
          <p:nvPr/>
        </p:nvGrpSpPr>
        <p:grpSpPr>
          <a:xfrm>
            <a:off x="4804609" y="2911641"/>
            <a:ext cx="4475744" cy="641684"/>
            <a:chOff x="3826041" y="2703094"/>
            <a:chExt cx="4475744" cy="641684"/>
          </a:xfrm>
          <a:solidFill>
            <a:schemeClr val="tx1"/>
          </a:solid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B68FBDC-4146-40E9-BFEF-9ACB81ED1B7B}"/>
                </a:ext>
              </a:extLst>
            </p:cNvPr>
            <p:cNvSpPr/>
            <p:nvPr/>
          </p:nvSpPr>
          <p:spPr>
            <a:xfrm>
              <a:off x="3826041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506DF80-CBB4-4F48-A7B2-EC5DFD1635B6}"/>
                </a:ext>
              </a:extLst>
            </p:cNvPr>
            <p:cNvSpPr/>
            <p:nvPr/>
          </p:nvSpPr>
          <p:spPr>
            <a:xfrm>
              <a:off x="474043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C72FC04-BBEB-4421-A506-4149AFA46460}"/>
                </a:ext>
              </a:extLst>
            </p:cNvPr>
            <p:cNvSpPr/>
            <p:nvPr/>
          </p:nvSpPr>
          <p:spPr>
            <a:xfrm>
              <a:off x="5654837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C65EFB1E-7FA3-4FC1-9324-71311E1A3E4B}"/>
                </a:ext>
              </a:extLst>
            </p:cNvPr>
            <p:cNvSpPr/>
            <p:nvPr/>
          </p:nvSpPr>
          <p:spPr>
            <a:xfrm>
              <a:off x="6553195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FF716F6-198C-4CEF-A42F-E661293D12CA}"/>
                </a:ext>
              </a:extLst>
            </p:cNvPr>
            <p:cNvSpPr/>
            <p:nvPr/>
          </p:nvSpPr>
          <p:spPr>
            <a:xfrm>
              <a:off x="749967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6C5460C-5D7F-4107-A878-23148274570F}"/>
              </a:ext>
            </a:extLst>
          </p:cNvPr>
          <p:cNvGrpSpPr/>
          <p:nvPr/>
        </p:nvGrpSpPr>
        <p:grpSpPr>
          <a:xfrm>
            <a:off x="4780547" y="3834061"/>
            <a:ext cx="4475744" cy="641684"/>
            <a:chOff x="3801979" y="3625514"/>
            <a:chExt cx="4475744" cy="641684"/>
          </a:xfrm>
          <a:solidFill>
            <a:schemeClr val="tx1"/>
          </a:solidFill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AC3A3F4-CB70-4E20-8B0F-DDD0CB6FD48C}"/>
                </a:ext>
              </a:extLst>
            </p:cNvPr>
            <p:cNvSpPr/>
            <p:nvPr/>
          </p:nvSpPr>
          <p:spPr>
            <a:xfrm>
              <a:off x="3801979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51F06DE-15AC-45A1-B492-4854EDB36E71}"/>
                </a:ext>
              </a:extLst>
            </p:cNvPr>
            <p:cNvSpPr/>
            <p:nvPr/>
          </p:nvSpPr>
          <p:spPr>
            <a:xfrm>
              <a:off x="471637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5C33117-1A1E-45C1-AB78-77317E8FEEF3}"/>
                </a:ext>
              </a:extLst>
            </p:cNvPr>
            <p:cNvSpPr/>
            <p:nvPr/>
          </p:nvSpPr>
          <p:spPr>
            <a:xfrm>
              <a:off x="5630775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1085620-E7C9-4E07-8755-0635B8B162A6}"/>
                </a:ext>
              </a:extLst>
            </p:cNvPr>
            <p:cNvSpPr/>
            <p:nvPr/>
          </p:nvSpPr>
          <p:spPr>
            <a:xfrm>
              <a:off x="6529133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6B1DA924-3E90-472D-8A84-D762BF76F22E}"/>
                </a:ext>
              </a:extLst>
            </p:cNvPr>
            <p:cNvSpPr/>
            <p:nvPr/>
          </p:nvSpPr>
          <p:spPr>
            <a:xfrm>
              <a:off x="747561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BAB99CE-8E1E-484B-8E68-08A544EDCD7D}"/>
              </a:ext>
            </a:extLst>
          </p:cNvPr>
          <p:cNvGrpSpPr/>
          <p:nvPr/>
        </p:nvGrpSpPr>
        <p:grpSpPr>
          <a:xfrm>
            <a:off x="4756485" y="4756479"/>
            <a:ext cx="4475744" cy="641684"/>
            <a:chOff x="3777917" y="4547932"/>
            <a:chExt cx="4475744" cy="641684"/>
          </a:xfrm>
          <a:solidFill>
            <a:schemeClr val="tx1"/>
          </a:solidFill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64262826-2544-43DD-82F1-AC8FE853DEB2}"/>
                </a:ext>
              </a:extLst>
            </p:cNvPr>
            <p:cNvSpPr/>
            <p:nvPr/>
          </p:nvSpPr>
          <p:spPr>
            <a:xfrm>
              <a:off x="3777917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11EC022D-B04B-4B70-A8E0-90FC1B902574}"/>
                </a:ext>
              </a:extLst>
            </p:cNvPr>
            <p:cNvSpPr/>
            <p:nvPr/>
          </p:nvSpPr>
          <p:spPr>
            <a:xfrm>
              <a:off x="469231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92A5DC99-A55B-411E-AD59-F256BD8689A2}"/>
                </a:ext>
              </a:extLst>
            </p:cNvPr>
            <p:cNvSpPr/>
            <p:nvPr/>
          </p:nvSpPr>
          <p:spPr>
            <a:xfrm>
              <a:off x="5606713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30AC6FF1-03D1-4B8F-960D-8D226B5D9624}"/>
                </a:ext>
              </a:extLst>
            </p:cNvPr>
            <p:cNvSpPr/>
            <p:nvPr/>
          </p:nvSpPr>
          <p:spPr>
            <a:xfrm>
              <a:off x="6505071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5EB2AA61-02D2-4DC3-A5F2-28D4B72D37D8}"/>
                </a:ext>
              </a:extLst>
            </p:cNvPr>
            <p:cNvSpPr/>
            <p:nvPr/>
          </p:nvSpPr>
          <p:spPr>
            <a:xfrm>
              <a:off x="745155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8329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#2: Similarity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ECF828-DAA7-4AB1-B45A-EFC49AEFDA26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tx1"/>
          </a:solidFill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7E9A980-73A1-4456-BC90-4A32D7C20F17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88F45A0-427B-4AAC-A5D1-825128F7AA97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A56FFF4-0F3D-46D8-8208-478E8E6D67E2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D854F95-A454-4815-989F-84F374B40556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C347EA5-62FD-4BE4-AE29-8873411A9D7A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9883A73-5C88-4561-87FE-7B89EC145DD8}"/>
              </a:ext>
            </a:extLst>
          </p:cNvPr>
          <p:cNvGrpSpPr/>
          <p:nvPr/>
        </p:nvGrpSpPr>
        <p:grpSpPr>
          <a:xfrm>
            <a:off x="4804609" y="2911641"/>
            <a:ext cx="4475744" cy="641684"/>
            <a:chOff x="3826041" y="2703094"/>
            <a:chExt cx="4475744" cy="641684"/>
          </a:xfrm>
          <a:solidFill>
            <a:schemeClr val="accent6">
              <a:lumMod val="75000"/>
            </a:schemeClr>
          </a:solid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B68FBDC-4146-40E9-BFEF-9ACB81ED1B7B}"/>
                </a:ext>
              </a:extLst>
            </p:cNvPr>
            <p:cNvSpPr/>
            <p:nvPr/>
          </p:nvSpPr>
          <p:spPr>
            <a:xfrm>
              <a:off x="3826041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506DF80-CBB4-4F48-A7B2-EC5DFD1635B6}"/>
                </a:ext>
              </a:extLst>
            </p:cNvPr>
            <p:cNvSpPr/>
            <p:nvPr/>
          </p:nvSpPr>
          <p:spPr>
            <a:xfrm>
              <a:off x="474043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C72FC04-BBEB-4421-A506-4149AFA46460}"/>
                </a:ext>
              </a:extLst>
            </p:cNvPr>
            <p:cNvSpPr/>
            <p:nvPr/>
          </p:nvSpPr>
          <p:spPr>
            <a:xfrm>
              <a:off x="5654837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C65EFB1E-7FA3-4FC1-9324-71311E1A3E4B}"/>
                </a:ext>
              </a:extLst>
            </p:cNvPr>
            <p:cNvSpPr/>
            <p:nvPr/>
          </p:nvSpPr>
          <p:spPr>
            <a:xfrm>
              <a:off x="6553195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FF716F6-198C-4CEF-A42F-E661293D12CA}"/>
                </a:ext>
              </a:extLst>
            </p:cNvPr>
            <p:cNvSpPr/>
            <p:nvPr/>
          </p:nvSpPr>
          <p:spPr>
            <a:xfrm>
              <a:off x="749967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6C5460C-5D7F-4107-A878-23148274570F}"/>
              </a:ext>
            </a:extLst>
          </p:cNvPr>
          <p:cNvGrpSpPr/>
          <p:nvPr/>
        </p:nvGrpSpPr>
        <p:grpSpPr>
          <a:xfrm>
            <a:off x="4780547" y="3834061"/>
            <a:ext cx="4475744" cy="641684"/>
            <a:chOff x="3801979" y="3625514"/>
            <a:chExt cx="4475744" cy="641684"/>
          </a:xfrm>
          <a:solidFill>
            <a:schemeClr val="tx1"/>
          </a:solidFill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AC3A3F4-CB70-4E20-8B0F-DDD0CB6FD48C}"/>
                </a:ext>
              </a:extLst>
            </p:cNvPr>
            <p:cNvSpPr/>
            <p:nvPr/>
          </p:nvSpPr>
          <p:spPr>
            <a:xfrm>
              <a:off x="3801979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51F06DE-15AC-45A1-B492-4854EDB36E71}"/>
                </a:ext>
              </a:extLst>
            </p:cNvPr>
            <p:cNvSpPr/>
            <p:nvPr/>
          </p:nvSpPr>
          <p:spPr>
            <a:xfrm>
              <a:off x="471637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5C33117-1A1E-45C1-AB78-77317E8FEEF3}"/>
                </a:ext>
              </a:extLst>
            </p:cNvPr>
            <p:cNvSpPr/>
            <p:nvPr/>
          </p:nvSpPr>
          <p:spPr>
            <a:xfrm>
              <a:off x="5630775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1085620-E7C9-4E07-8755-0635B8B162A6}"/>
                </a:ext>
              </a:extLst>
            </p:cNvPr>
            <p:cNvSpPr/>
            <p:nvPr/>
          </p:nvSpPr>
          <p:spPr>
            <a:xfrm>
              <a:off x="6529133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6B1DA924-3E90-472D-8A84-D762BF76F22E}"/>
                </a:ext>
              </a:extLst>
            </p:cNvPr>
            <p:cNvSpPr/>
            <p:nvPr/>
          </p:nvSpPr>
          <p:spPr>
            <a:xfrm>
              <a:off x="747561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BAB99CE-8E1E-484B-8E68-08A544EDCD7D}"/>
              </a:ext>
            </a:extLst>
          </p:cNvPr>
          <p:cNvGrpSpPr/>
          <p:nvPr/>
        </p:nvGrpSpPr>
        <p:grpSpPr>
          <a:xfrm>
            <a:off x="4756485" y="4756479"/>
            <a:ext cx="4475744" cy="641684"/>
            <a:chOff x="3777917" y="4547932"/>
            <a:chExt cx="4475744" cy="641684"/>
          </a:xfrm>
          <a:solidFill>
            <a:schemeClr val="accent6">
              <a:lumMod val="75000"/>
            </a:schemeClr>
          </a:solidFill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64262826-2544-43DD-82F1-AC8FE853DEB2}"/>
                </a:ext>
              </a:extLst>
            </p:cNvPr>
            <p:cNvSpPr/>
            <p:nvPr/>
          </p:nvSpPr>
          <p:spPr>
            <a:xfrm>
              <a:off x="3777917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11EC022D-B04B-4B70-A8E0-90FC1B902574}"/>
                </a:ext>
              </a:extLst>
            </p:cNvPr>
            <p:cNvSpPr/>
            <p:nvPr/>
          </p:nvSpPr>
          <p:spPr>
            <a:xfrm>
              <a:off x="469231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92A5DC99-A55B-411E-AD59-F256BD8689A2}"/>
                </a:ext>
              </a:extLst>
            </p:cNvPr>
            <p:cNvSpPr/>
            <p:nvPr/>
          </p:nvSpPr>
          <p:spPr>
            <a:xfrm>
              <a:off x="5606713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30AC6FF1-03D1-4B8F-960D-8D226B5D9624}"/>
                </a:ext>
              </a:extLst>
            </p:cNvPr>
            <p:cNvSpPr/>
            <p:nvPr/>
          </p:nvSpPr>
          <p:spPr>
            <a:xfrm>
              <a:off x="6505071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5EB2AA61-02D2-4DC3-A5F2-28D4B72D37D8}"/>
                </a:ext>
              </a:extLst>
            </p:cNvPr>
            <p:cNvSpPr/>
            <p:nvPr/>
          </p:nvSpPr>
          <p:spPr>
            <a:xfrm>
              <a:off x="745155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A676300-CC97-4429-BDA5-F1E9773C08F5}"/>
              </a:ext>
            </a:extLst>
          </p:cNvPr>
          <p:cNvSpPr txBox="1"/>
          <p:nvPr/>
        </p:nvSpPr>
        <p:spPr>
          <a:xfrm>
            <a:off x="1006642" y="1683901"/>
            <a:ext cx="30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How many groups?</a:t>
            </a:r>
          </a:p>
        </p:txBody>
      </p:sp>
    </p:spTree>
    <p:extLst>
      <p:ext uri="{BB962C8B-B14F-4D97-AF65-F5344CB8AC3E}">
        <p14:creationId xmlns:p14="http://schemas.microsoft.com/office/powerpoint/2010/main" val="160240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#2: Similarity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ECF828-DAA7-4AB1-B45A-EFC49AEFDA26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tx1"/>
          </a:solidFill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7E9A980-73A1-4456-BC90-4A32D7C20F17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88F45A0-427B-4AAC-A5D1-825128F7AA97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A56FFF4-0F3D-46D8-8208-478E8E6D67E2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D854F95-A454-4815-989F-84F374B40556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C347EA5-62FD-4BE4-AE29-8873411A9D7A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6C5460C-5D7F-4107-A878-23148274570F}"/>
              </a:ext>
            </a:extLst>
          </p:cNvPr>
          <p:cNvGrpSpPr/>
          <p:nvPr/>
        </p:nvGrpSpPr>
        <p:grpSpPr>
          <a:xfrm>
            <a:off x="4780547" y="3834061"/>
            <a:ext cx="4475744" cy="641684"/>
            <a:chOff x="3801979" y="3625514"/>
            <a:chExt cx="4475744" cy="641684"/>
          </a:xfrm>
          <a:solidFill>
            <a:schemeClr val="tx1"/>
          </a:solidFill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AC3A3F4-CB70-4E20-8B0F-DDD0CB6FD48C}"/>
                </a:ext>
              </a:extLst>
            </p:cNvPr>
            <p:cNvSpPr/>
            <p:nvPr/>
          </p:nvSpPr>
          <p:spPr>
            <a:xfrm>
              <a:off x="3801979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51F06DE-15AC-45A1-B492-4854EDB36E71}"/>
                </a:ext>
              </a:extLst>
            </p:cNvPr>
            <p:cNvSpPr/>
            <p:nvPr/>
          </p:nvSpPr>
          <p:spPr>
            <a:xfrm>
              <a:off x="471637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5C33117-1A1E-45C1-AB78-77317E8FEEF3}"/>
                </a:ext>
              </a:extLst>
            </p:cNvPr>
            <p:cNvSpPr/>
            <p:nvPr/>
          </p:nvSpPr>
          <p:spPr>
            <a:xfrm>
              <a:off x="5630775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1085620-E7C9-4E07-8755-0635B8B162A6}"/>
                </a:ext>
              </a:extLst>
            </p:cNvPr>
            <p:cNvSpPr/>
            <p:nvPr/>
          </p:nvSpPr>
          <p:spPr>
            <a:xfrm>
              <a:off x="6529133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6B1DA924-3E90-472D-8A84-D762BF76F22E}"/>
                </a:ext>
              </a:extLst>
            </p:cNvPr>
            <p:cNvSpPr/>
            <p:nvPr/>
          </p:nvSpPr>
          <p:spPr>
            <a:xfrm>
              <a:off x="747561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A676300-CC97-4429-BDA5-F1E9773C08F5}"/>
              </a:ext>
            </a:extLst>
          </p:cNvPr>
          <p:cNvSpPr txBox="1"/>
          <p:nvPr/>
        </p:nvSpPr>
        <p:spPr>
          <a:xfrm>
            <a:off x="1006642" y="1683901"/>
            <a:ext cx="30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How many groups?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438043-88D7-4099-87B7-C15A9189E4A3}"/>
              </a:ext>
            </a:extLst>
          </p:cNvPr>
          <p:cNvGrpSpPr/>
          <p:nvPr/>
        </p:nvGrpSpPr>
        <p:grpSpPr>
          <a:xfrm>
            <a:off x="4872788" y="2890522"/>
            <a:ext cx="4339390" cy="658287"/>
            <a:chOff x="4872788" y="2890522"/>
            <a:chExt cx="4339390" cy="65828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67052F-C2E0-4B1A-97FB-9DAD3CCEA085}"/>
                </a:ext>
              </a:extLst>
            </p:cNvPr>
            <p:cNvSpPr/>
            <p:nvPr/>
          </p:nvSpPr>
          <p:spPr>
            <a:xfrm>
              <a:off x="4872788" y="2891589"/>
              <a:ext cx="649704" cy="6497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4870B0-B4D5-4705-982D-451ABB7E66A6}"/>
                </a:ext>
              </a:extLst>
            </p:cNvPr>
            <p:cNvSpPr/>
            <p:nvPr/>
          </p:nvSpPr>
          <p:spPr>
            <a:xfrm>
              <a:off x="5747084" y="2891589"/>
              <a:ext cx="649704" cy="6497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D66C0E-5DCC-445D-9455-F830DA1289E5}"/>
                </a:ext>
              </a:extLst>
            </p:cNvPr>
            <p:cNvSpPr/>
            <p:nvPr/>
          </p:nvSpPr>
          <p:spPr>
            <a:xfrm>
              <a:off x="6669510" y="2899105"/>
              <a:ext cx="649704" cy="6497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7C7FDA-90AC-46D5-A892-628DD648C151}"/>
                </a:ext>
              </a:extLst>
            </p:cNvPr>
            <p:cNvSpPr/>
            <p:nvPr/>
          </p:nvSpPr>
          <p:spPr>
            <a:xfrm>
              <a:off x="7543806" y="2899105"/>
              <a:ext cx="649704" cy="6497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DABA6B3-C67C-4BEB-9842-68C3AA698B3E}"/>
                </a:ext>
              </a:extLst>
            </p:cNvPr>
            <p:cNvSpPr/>
            <p:nvPr/>
          </p:nvSpPr>
          <p:spPr>
            <a:xfrm>
              <a:off x="8562474" y="2890522"/>
              <a:ext cx="649704" cy="6497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1451CD6-DF4D-4A00-91DB-69B3E1CC32DA}"/>
              </a:ext>
            </a:extLst>
          </p:cNvPr>
          <p:cNvGrpSpPr/>
          <p:nvPr/>
        </p:nvGrpSpPr>
        <p:grpSpPr>
          <a:xfrm>
            <a:off x="4872788" y="4696728"/>
            <a:ext cx="4339390" cy="658287"/>
            <a:chOff x="4872788" y="2890522"/>
            <a:chExt cx="4339390" cy="65828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2BEDFEA-BCCA-436B-B5AF-1986F810BE7A}"/>
                </a:ext>
              </a:extLst>
            </p:cNvPr>
            <p:cNvSpPr/>
            <p:nvPr/>
          </p:nvSpPr>
          <p:spPr>
            <a:xfrm>
              <a:off x="4872788" y="2891589"/>
              <a:ext cx="649704" cy="6497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DDAE65A-FEF3-4522-AD0C-1F070B8AC607}"/>
                </a:ext>
              </a:extLst>
            </p:cNvPr>
            <p:cNvSpPr/>
            <p:nvPr/>
          </p:nvSpPr>
          <p:spPr>
            <a:xfrm>
              <a:off x="5747084" y="2891589"/>
              <a:ext cx="649704" cy="6497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B3BEC9-FFEF-4CF8-8D9B-0DBAF74D4341}"/>
                </a:ext>
              </a:extLst>
            </p:cNvPr>
            <p:cNvSpPr/>
            <p:nvPr/>
          </p:nvSpPr>
          <p:spPr>
            <a:xfrm>
              <a:off x="6669510" y="2899105"/>
              <a:ext cx="649704" cy="6497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4B8C87F-BCD6-4DF1-96A1-07902FC505A1}"/>
                </a:ext>
              </a:extLst>
            </p:cNvPr>
            <p:cNvSpPr/>
            <p:nvPr/>
          </p:nvSpPr>
          <p:spPr>
            <a:xfrm>
              <a:off x="7543806" y="2899105"/>
              <a:ext cx="649704" cy="6497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6CBD8B5-3C4B-4B33-B413-EA4A8874FA64}"/>
                </a:ext>
              </a:extLst>
            </p:cNvPr>
            <p:cNvSpPr/>
            <p:nvPr/>
          </p:nvSpPr>
          <p:spPr>
            <a:xfrm>
              <a:off x="8562474" y="2890522"/>
              <a:ext cx="649704" cy="6497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17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096D31-9ACC-0648-A86D-8B2F5D76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0DD8C-DBEF-2D41-93F9-A1E6D90A3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introduction to the Gestalt principles</a:t>
            </a:r>
          </a:p>
        </p:txBody>
      </p:sp>
    </p:spTree>
    <p:extLst>
      <p:ext uri="{BB962C8B-B14F-4D97-AF65-F5344CB8AC3E}">
        <p14:creationId xmlns:p14="http://schemas.microsoft.com/office/powerpoint/2010/main" val="838016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#2: Similarity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ECF828-DAA7-4AB1-B45A-EFC49AEFDA26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tx1"/>
          </a:solidFill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7E9A980-73A1-4456-BC90-4A32D7C20F17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88F45A0-427B-4AAC-A5D1-825128F7AA97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A56FFF4-0F3D-46D8-8208-478E8E6D67E2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D854F95-A454-4815-989F-84F374B40556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C347EA5-62FD-4BE4-AE29-8873411A9D7A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6C5460C-5D7F-4107-A878-23148274570F}"/>
              </a:ext>
            </a:extLst>
          </p:cNvPr>
          <p:cNvGrpSpPr/>
          <p:nvPr/>
        </p:nvGrpSpPr>
        <p:grpSpPr>
          <a:xfrm>
            <a:off x="4780547" y="3834061"/>
            <a:ext cx="4475744" cy="641684"/>
            <a:chOff x="3801979" y="3625514"/>
            <a:chExt cx="4475744" cy="641684"/>
          </a:xfrm>
          <a:solidFill>
            <a:schemeClr val="tx1"/>
          </a:solidFill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AC3A3F4-CB70-4E20-8B0F-DDD0CB6FD48C}"/>
                </a:ext>
              </a:extLst>
            </p:cNvPr>
            <p:cNvSpPr/>
            <p:nvPr/>
          </p:nvSpPr>
          <p:spPr>
            <a:xfrm>
              <a:off x="3801979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51F06DE-15AC-45A1-B492-4854EDB36E71}"/>
                </a:ext>
              </a:extLst>
            </p:cNvPr>
            <p:cNvSpPr/>
            <p:nvPr/>
          </p:nvSpPr>
          <p:spPr>
            <a:xfrm>
              <a:off x="471637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5C33117-1A1E-45C1-AB78-77317E8FEEF3}"/>
                </a:ext>
              </a:extLst>
            </p:cNvPr>
            <p:cNvSpPr/>
            <p:nvPr/>
          </p:nvSpPr>
          <p:spPr>
            <a:xfrm>
              <a:off x="5630775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1085620-E7C9-4E07-8755-0635B8B162A6}"/>
                </a:ext>
              </a:extLst>
            </p:cNvPr>
            <p:cNvSpPr/>
            <p:nvPr/>
          </p:nvSpPr>
          <p:spPr>
            <a:xfrm>
              <a:off x="6529133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6B1DA924-3E90-472D-8A84-D762BF76F22E}"/>
                </a:ext>
              </a:extLst>
            </p:cNvPr>
            <p:cNvSpPr/>
            <p:nvPr/>
          </p:nvSpPr>
          <p:spPr>
            <a:xfrm>
              <a:off x="747561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A676300-CC97-4429-BDA5-F1E9773C08F5}"/>
              </a:ext>
            </a:extLst>
          </p:cNvPr>
          <p:cNvSpPr txBox="1"/>
          <p:nvPr/>
        </p:nvSpPr>
        <p:spPr>
          <a:xfrm>
            <a:off x="1006642" y="1683901"/>
            <a:ext cx="30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How many groups?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438043-88D7-4099-87B7-C15A9189E4A3}"/>
              </a:ext>
            </a:extLst>
          </p:cNvPr>
          <p:cNvGrpSpPr/>
          <p:nvPr/>
        </p:nvGrpSpPr>
        <p:grpSpPr>
          <a:xfrm>
            <a:off x="4872788" y="2890522"/>
            <a:ext cx="4339390" cy="658287"/>
            <a:chOff x="4872788" y="2890522"/>
            <a:chExt cx="4339390" cy="658287"/>
          </a:xfrm>
          <a:solidFill>
            <a:schemeClr val="accent6">
              <a:lumMod val="75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67052F-C2E0-4B1A-97FB-9DAD3CCEA085}"/>
                </a:ext>
              </a:extLst>
            </p:cNvPr>
            <p:cNvSpPr/>
            <p:nvPr/>
          </p:nvSpPr>
          <p:spPr>
            <a:xfrm>
              <a:off x="4872788" y="2891589"/>
              <a:ext cx="649704" cy="64970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4870B0-B4D5-4705-982D-451ABB7E66A6}"/>
                </a:ext>
              </a:extLst>
            </p:cNvPr>
            <p:cNvSpPr/>
            <p:nvPr/>
          </p:nvSpPr>
          <p:spPr>
            <a:xfrm>
              <a:off x="5747084" y="2891589"/>
              <a:ext cx="649704" cy="64970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D66C0E-5DCC-445D-9455-F830DA1289E5}"/>
                </a:ext>
              </a:extLst>
            </p:cNvPr>
            <p:cNvSpPr/>
            <p:nvPr/>
          </p:nvSpPr>
          <p:spPr>
            <a:xfrm>
              <a:off x="6669510" y="2899105"/>
              <a:ext cx="649704" cy="64970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7C7FDA-90AC-46D5-A892-628DD648C151}"/>
                </a:ext>
              </a:extLst>
            </p:cNvPr>
            <p:cNvSpPr/>
            <p:nvPr/>
          </p:nvSpPr>
          <p:spPr>
            <a:xfrm>
              <a:off x="7543806" y="2899105"/>
              <a:ext cx="649704" cy="64970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DABA6B3-C67C-4BEB-9842-68C3AA698B3E}"/>
                </a:ext>
              </a:extLst>
            </p:cNvPr>
            <p:cNvSpPr/>
            <p:nvPr/>
          </p:nvSpPr>
          <p:spPr>
            <a:xfrm>
              <a:off x="8562474" y="2890522"/>
              <a:ext cx="649704" cy="64970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1451CD6-DF4D-4A00-91DB-69B3E1CC32DA}"/>
              </a:ext>
            </a:extLst>
          </p:cNvPr>
          <p:cNvGrpSpPr/>
          <p:nvPr/>
        </p:nvGrpSpPr>
        <p:grpSpPr>
          <a:xfrm>
            <a:off x="4872788" y="4696728"/>
            <a:ext cx="4339390" cy="658287"/>
            <a:chOff x="4872788" y="2890522"/>
            <a:chExt cx="4339390" cy="658287"/>
          </a:xfrm>
          <a:solidFill>
            <a:schemeClr val="accent6">
              <a:lumMod val="75000"/>
            </a:schemeClr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2BEDFEA-BCCA-436B-B5AF-1986F810BE7A}"/>
                </a:ext>
              </a:extLst>
            </p:cNvPr>
            <p:cNvSpPr/>
            <p:nvPr/>
          </p:nvSpPr>
          <p:spPr>
            <a:xfrm>
              <a:off x="4872788" y="2891589"/>
              <a:ext cx="649704" cy="649704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DDAE65A-FEF3-4522-AD0C-1F070B8AC607}"/>
                </a:ext>
              </a:extLst>
            </p:cNvPr>
            <p:cNvSpPr/>
            <p:nvPr/>
          </p:nvSpPr>
          <p:spPr>
            <a:xfrm>
              <a:off x="5747084" y="2891589"/>
              <a:ext cx="649704" cy="649704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B3BEC9-FFEF-4CF8-8D9B-0DBAF74D4341}"/>
                </a:ext>
              </a:extLst>
            </p:cNvPr>
            <p:cNvSpPr/>
            <p:nvPr/>
          </p:nvSpPr>
          <p:spPr>
            <a:xfrm>
              <a:off x="6669510" y="2899105"/>
              <a:ext cx="649704" cy="649704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4B8C87F-BCD6-4DF1-96A1-07902FC505A1}"/>
                </a:ext>
              </a:extLst>
            </p:cNvPr>
            <p:cNvSpPr/>
            <p:nvPr/>
          </p:nvSpPr>
          <p:spPr>
            <a:xfrm>
              <a:off x="7543806" y="2899105"/>
              <a:ext cx="649704" cy="649704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6CBD8B5-3C4B-4B33-B413-EA4A8874FA64}"/>
                </a:ext>
              </a:extLst>
            </p:cNvPr>
            <p:cNvSpPr/>
            <p:nvPr/>
          </p:nvSpPr>
          <p:spPr>
            <a:xfrm>
              <a:off x="8562474" y="2890522"/>
              <a:ext cx="649704" cy="649704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5C81013-D361-4972-AF70-F636FCD37D94}"/>
              </a:ext>
            </a:extLst>
          </p:cNvPr>
          <p:cNvSpPr txBox="1"/>
          <p:nvPr/>
        </p:nvSpPr>
        <p:spPr>
          <a:xfrm>
            <a:off x="766007" y="2646947"/>
            <a:ext cx="3023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Similarity </a:t>
            </a:r>
            <a:br>
              <a:rPr lang="en-US" sz="2800" i="1" dirty="0"/>
            </a:br>
            <a:r>
              <a:rPr lang="en-US" sz="2800" i="1" dirty="0"/>
              <a:t>  </a:t>
            </a:r>
            <a:r>
              <a:rPr lang="en-US" sz="2800" b="1" i="1" dirty="0">
                <a:solidFill>
                  <a:srgbClr val="00B050"/>
                </a:solidFill>
              </a:rPr>
              <a:t>+ </a:t>
            </a:r>
            <a:r>
              <a:rPr lang="en-US" sz="2800" i="1" dirty="0"/>
              <a:t>Similarity</a:t>
            </a:r>
          </a:p>
        </p:txBody>
      </p:sp>
    </p:spTree>
    <p:extLst>
      <p:ext uri="{BB962C8B-B14F-4D97-AF65-F5344CB8AC3E}">
        <p14:creationId xmlns:p14="http://schemas.microsoft.com/office/powerpoint/2010/main" val="69085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#2: Similarity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2FD123-65B2-4099-A305-BA119ED32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597" y="931178"/>
            <a:ext cx="6030803" cy="57139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CE2BCD-3BA4-452A-A2D6-C1F3F95040C8}"/>
              </a:ext>
            </a:extLst>
          </p:cNvPr>
          <p:cNvSpPr txBox="1"/>
          <p:nvPr/>
        </p:nvSpPr>
        <p:spPr>
          <a:xfrm>
            <a:off x="1178845" y="1683901"/>
            <a:ext cx="3023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Bringing trends and text together via similarity</a:t>
            </a:r>
          </a:p>
        </p:txBody>
      </p:sp>
    </p:spTree>
    <p:extLst>
      <p:ext uri="{BB962C8B-B14F-4D97-AF65-F5344CB8AC3E}">
        <p14:creationId xmlns:p14="http://schemas.microsoft.com/office/powerpoint/2010/main" val="859673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#3: Proximity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CF68F5-212A-4201-A407-FE5750643710}"/>
              </a:ext>
            </a:extLst>
          </p:cNvPr>
          <p:cNvSpPr txBox="1">
            <a:spLocks/>
          </p:cNvSpPr>
          <p:nvPr/>
        </p:nvSpPr>
        <p:spPr>
          <a:xfrm>
            <a:off x="4488521" y="1846097"/>
            <a:ext cx="3197290" cy="72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/>
              <a:t>or gan ize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41B39E-86F8-46C9-8BF5-EE76A7DECC47}"/>
              </a:ext>
            </a:extLst>
          </p:cNvPr>
          <p:cNvSpPr txBox="1"/>
          <p:nvPr/>
        </p:nvSpPr>
        <p:spPr>
          <a:xfrm>
            <a:off x="2574757" y="3347892"/>
            <a:ext cx="704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Things that are close together appear to be more related than things that are spaced apart</a:t>
            </a:r>
          </a:p>
        </p:txBody>
      </p:sp>
    </p:spTree>
    <p:extLst>
      <p:ext uri="{BB962C8B-B14F-4D97-AF65-F5344CB8AC3E}">
        <p14:creationId xmlns:p14="http://schemas.microsoft.com/office/powerpoint/2010/main" val="965887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#3: Proximity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4A8441-07BC-4823-8025-E2D8AE092032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tx1"/>
          </a:solidFill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A69F4A76-CFEC-4A65-82A3-CFD72CF41029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E4ECD94-6C87-4243-9B9F-106146603FF1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7A59FBCE-66D6-4EDB-883B-397D0F1E4B5F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AB2A430-0CCF-4D47-B4C4-872C7EC74F6D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4964CE3-A55F-465C-9FE6-F48E84CAF415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60320C-78EE-461C-8999-56A12CA05082}"/>
              </a:ext>
            </a:extLst>
          </p:cNvPr>
          <p:cNvGrpSpPr/>
          <p:nvPr/>
        </p:nvGrpSpPr>
        <p:grpSpPr>
          <a:xfrm>
            <a:off x="4804609" y="2911641"/>
            <a:ext cx="4475744" cy="641684"/>
            <a:chOff x="3826041" y="2703094"/>
            <a:chExt cx="4475744" cy="641684"/>
          </a:xfrm>
          <a:solidFill>
            <a:schemeClr val="tx1"/>
          </a:solidFill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076012C-3901-4BDE-B30D-B602C75275C9}"/>
                </a:ext>
              </a:extLst>
            </p:cNvPr>
            <p:cNvSpPr/>
            <p:nvPr/>
          </p:nvSpPr>
          <p:spPr>
            <a:xfrm>
              <a:off x="3826041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5199021-BBFF-4581-87F7-304006FE3A5D}"/>
                </a:ext>
              </a:extLst>
            </p:cNvPr>
            <p:cNvSpPr/>
            <p:nvPr/>
          </p:nvSpPr>
          <p:spPr>
            <a:xfrm>
              <a:off x="474043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7625AEA-FD76-4ADF-A29A-8FAAAF3E1484}"/>
                </a:ext>
              </a:extLst>
            </p:cNvPr>
            <p:cNvSpPr/>
            <p:nvPr/>
          </p:nvSpPr>
          <p:spPr>
            <a:xfrm>
              <a:off x="5654837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B9ACB9D-561B-4358-BA2D-199498D8D88B}"/>
                </a:ext>
              </a:extLst>
            </p:cNvPr>
            <p:cNvSpPr/>
            <p:nvPr/>
          </p:nvSpPr>
          <p:spPr>
            <a:xfrm>
              <a:off x="6553195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D8F3A3E-45D0-4BE1-BA9D-50F4FEFF6FBB}"/>
                </a:ext>
              </a:extLst>
            </p:cNvPr>
            <p:cNvSpPr/>
            <p:nvPr/>
          </p:nvSpPr>
          <p:spPr>
            <a:xfrm>
              <a:off x="749967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8FBC48-F436-4C41-A0A7-74C6B31B0215}"/>
              </a:ext>
            </a:extLst>
          </p:cNvPr>
          <p:cNvGrpSpPr/>
          <p:nvPr/>
        </p:nvGrpSpPr>
        <p:grpSpPr>
          <a:xfrm>
            <a:off x="4780547" y="3834061"/>
            <a:ext cx="4475744" cy="641684"/>
            <a:chOff x="3801979" y="3625514"/>
            <a:chExt cx="4475744" cy="641684"/>
          </a:xfrm>
          <a:solidFill>
            <a:schemeClr val="tx1"/>
          </a:solid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46D2336-6FBE-43D4-8A5C-4818CECFAD5C}"/>
                </a:ext>
              </a:extLst>
            </p:cNvPr>
            <p:cNvSpPr/>
            <p:nvPr/>
          </p:nvSpPr>
          <p:spPr>
            <a:xfrm>
              <a:off x="3801979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1240F14-A52B-4D8A-A5B9-62A048AB6AF1}"/>
                </a:ext>
              </a:extLst>
            </p:cNvPr>
            <p:cNvSpPr/>
            <p:nvPr/>
          </p:nvSpPr>
          <p:spPr>
            <a:xfrm>
              <a:off x="471637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9A2BE9E2-A08A-4108-AE62-E9184FFC2F72}"/>
                </a:ext>
              </a:extLst>
            </p:cNvPr>
            <p:cNvSpPr/>
            <p:nvPr/>
          </p:nvSpPr>
          <p:spPr>
            <a:xfrm>
              <a:off x="5630775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04C71F8-876A-4EEC-8381-7FC68CC1877D}"/>
                </a:ext>
              </a:extLst>
            </p:cNvPr>
            <p:cNvSpPr/>
            <p:nvPr/>
          </p:nvSpPr>
          <p:spPr>
            <a:xfrm>
              <a:off x="6529133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6AB398BC-5CFE-4ED6-BD94-7AD09C9A1BF5}"/>
                </a:ext>
              </a:extLst>
            </p:cNvPr>
            <p:cNvSpPr/>
            <p:nvPr/>
          </p:nvSpPr>
          <p:spPr>
            <a:xfrm>
              <a:off x="747561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92DF20-13E8-4B66-9734-76B7238D57F1}"/>
              </a:ext>
            </a:extLst>
          </p:cNvPr>
          <p:cNvGrpSpPr/>
          <p:nvPr/>
        </p:nvGrpSpPr>
        <p:grpSpPr>
          <a:xfrm>
            <a:off x="4756485" y="4756479"/>
            <a:ext cx="4475744" cy="641684"/>
            <a:chOff x="3777917" y="4547932"/>
            <a:chExt cx="4475744" cy="641684"/>
          </a:xfrm>
          <a:solidFill>
            <a:schemeClr val="tx1"/>
          </a:solidFill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7612494-4C56-4250-AC91-CE852CC83940}"/>
                </a:ext>
              </a:extLst>
            </p:cNvPr>
            <p:cNvSpPr/>
            <p:nvPr/>
          </p:nvSpPr>
          <p:spPr>
            <a:xfrm>
              <a:off x="3777917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EABD8C4-D40C-4DF3-9F6D-EA8A37FD8934}"/>
                </a:ext>
              </a:extLst>
            </p:cNvPr>
            <p:cNvSpPr/>
            <p:nvPr/>
          </p:nvSpPr>
          <p:spPr>
            <a:xfrm>
              <a:off x="469231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427000D-2D88-4CC8-A54B-B5C1B1051FBE}"/>
                </a:ext>
              </a:extLst>
            </p:cNvPr>
            <p:cNvSpPr/>
            <p:nvPr/>
          </p:nvSpPr>
          <p:spPr>
            <a:xfrm>
              <a:off x="5606713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134E80F5-6A52-4CE4-9927-8EE0A713CEF8}"/>
                </a:ext>
              </a:extLst>
            </p:cNvPr>
            <p:cNvSpPr/>
            <p:nvPr/>
          </p:nvSpPr>
          <p:spPr>
            <a:xfrm>
              <a:off x="6505071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A969F401-6A50-422B-A944-A56FC5CBE03D}"/>
                </a:ext>
              </a:extLst>
            </p:cNvPr>
            <p:cNvSpPr/>
            <p:nvPr/>
          </p:nvSpPr>
          <p:spPr>
            <a:xfrm>
              <a:off x="745155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2480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#3: Proximity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4A8441-07BC-4823-8025-E2D8AE092032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tx1"/>
          </a:solidFill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A69F4A76-CFEC-4A65-82A3-CFD72CF41029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E4ECD94-6C87-4243-9B9F-106146603FF1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7A59FBCE-66D6-4EDB-883B-397D0F1E4B5F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AB2A430-0CCF-4D47-B4C4-872C7EC74F6D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4964CE3-A55F-465C-9FE6-F48E84CAF415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60320C-78EE-461C-8999-56A12CA05082}"/>
              </a:ext>
            </a:extLst>
          </p:cNvPr>
          <p:cNvGrpSpPr/>
          <p:nvPr/>
        </p:nvGrpSpPr>
        <p:grpSpPr>
          <a:xfrm>
            <a:off x="4804609" y="2911641"/>
            <a:ext cx="4475744" cy="641684"/>
            <a:chOff x="3826041" y="2703094"/>
            <a:chExt cx="4475744" cy="641684"/>
          </a:xfrm>
          <a:solidFill>
            <a:schemeClr val="tx1"/>
          </a:solidFill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076012C-3901-4BDE-B30D-B602C75275C9}"/>
                </a:ext>
              </a:extLst>
            </p:cNvPr>
            <p:cNvSpPr/>
            <p:nvPr/>
          </p:nvSpPr>
          <p:spPr>
            <a:xfrm>
              <a:off x="3826041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5199021-BBFF-4581-87F7-304006FE3A5D}"/>
                </a:ext>
              </a:extLst>
            </p:cNvPr>
            <p:cNvSpPr/>
            <p:nvPr/>
          </p:nvSpPr>
          <p:spPr>
            <a:xfrm>
              <a:off x="474043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7625AEA-FD76-4ADF-A29A-8FAAAF3E1484}"/>
                </a:ext>
              </a:extLst>
            </p:cNvPr>
            <p:cNvSpPr/>
            <p:nvPr/>
          </p:nvSpPr>
          <p:spPr>
            <a:xfrm>
              <a:off x="5654837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B9ACB9D-561B-4358-BA2D-199498D8D88B}"/>
                </a:ext>
              </a:extLst>
            </p:cNvPr>
            <p:cNvSpPr/>
            <p:nvPr/>
          </p:nvSpPr>
          <p:spPr>
            <a:xfrm>
              <a:off x="6553195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D8F3A3E-45D0-4BE1-BA9D-50F4FEFF6FBB}"/>
                </a:ext>
              </a:extLst>
            </p:cNvPr>
            <p:cNvSpPr/>
            <p:nvPr/>
          </p:nvSpPr>
          <p:spPr>
            <a:xfrm>
              <a:off x="749967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8FBC48-F436-4C41-A0A7-74C6B31B0215}"/>
              </a:ext>
            </a:extLst>
          </p:cNvPr>
          <p:cNvGrpSpPr/>
          <p:nvPr/>
        </p:nvGrpSpPr>
        <p:grpSpPr>
          <a:xfrm>
            <a:off x="4780547" y="5021176"/>
            <a:ext cx="4475744" cy="641684"/>
            <a:chOff x="3801979" y="3625514"/>
            <a:chExt cx="4475744" cy="641684"/>
          </a:xfrm>
          <a:solidFill>
            <a:schemeClr val="tx1"/>
          </a:solidFill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46D2336-6FBE-43D4-8A5C-4818CECFAD5C}"/>
                </a:ext>
              </a:extLst>
            </p:cNvPr>
            <p:cNvSpPr/>
            <p:nvPr/>
          </p:nvSpPr>
          <p:spPr>
            <a:xfrm>
              <a:off x="3801979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1240F14-A52B-4D8A-A5B9-62A048AB6AF1}"/>
                </a:ext>
              </a:extLst>
            </p:cNvPr>
            <p:cNvSpPr/>
            <p:nvPr/>
          </p:nvSpPr>
          <p:spPr>
            <a:xfrm>
              <a:off x="471637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9A2BE9E2-A08A-4108-AE62-E9184FFC2F72}"/>
                </a:ext>
              </a:extLst>
            </p:cNvPr>
            <p:cNvSpPr/>
            <p:nvPr/>
          </p:nvSpPr>
          <p:spPr>
            <a:xfrm>
              <a:off x="5630775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04C71F8-876A-4EEC-8381-7FC68CC1877D}"/>
                </a:ext>
              </a:extLst>
            </p:cNvPr>
            <p:cNvSpPr/>
            <p:nvPr/>
          </p:nvSpPr>
          <p:spPr>
            <a:xfrm>
              <a:off x="6529133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6AB398BC-5CFE-4ED6-BD94-7AD09C9A1BF5}"/>
                </a:ext>
              </a:extLst>
            </p:cNvPr>
            <p:cNvSpPr/>
            <p:nvPr/>
          </p:nvSpPr>
          <p:spPr>
            <a:xfrm>
              <a:off x="747561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92DF20-13E8-4B66-9734-76B7238D57F1}"/>
              </a:ext>
            </a:extLst>
          </p:cNvPr>
          <p:cNvGrpSpPr/>
          <p:nvPr/>
        </p:nvGrpSpPr>
        <p:grpSpPr>
          <a:xfrm>
            <a:off x="4756485" y="5943594"/>
            <a:ext cx="4475744" cy="641684"/>
            <a:chOff x="3777917" y="4547932"/>
            <a:chExt cx="4475744" cy="641684"/>
          </a:xfrm>
          <a:solidFill>
            <a:schemeClr val="tx1"/>
          </a:solidFill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7612494-4C56-4250-AC91-CE852CC83940}"/>
                </a:ext>
              </a:extLst>
            </p:cNvPr>
            <p:cNvSpPr/>
            <p:nvPr/>
          </p:nvSpPr>
          <p:spPr>
            <a:xfrm>
              <a:off x="3777917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EABD8C4-D40C-4DF3-9F6D-EA8A37FD8934}"/>
                </a:ext>
              </a:extLst>
            </p:cNvPr>
            <p:cNvSpPr/>
            <p:nvPr/>
          </p:nvSpPr>
          <p:spPr>
            <a:xfrm>
              <a:off x="469231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427000D-2D88-4CC8-A54B-B5C1B1051FBE}"/>
                </a:ext>
              </a:extLst>
            </p:cNvPr>
            <p:cNvSpPr/>
            <p:nvPr/>
          </p:nvSpPr>
          <p:spPr>
            <a:xfrm>
              <a:off x="5606713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134E80F5-6A52-4CE4-9927-8EE0A713CEF8}"/>
                </a:ext>
              </a:extLst>
            </p:cNvPr>
            <p:cNvSpPr/>
            <p:nvPr/>
          </p:nvSpPr>
          <p:spPr>
            <a:xfrm>
              <a:off x="6505071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A969F401-6A50-422B-A944-A56FC5CBE03D}"/>
                </a:ext>
              </a:extLst>
            </p:cNvPr>
            <p:cNvSpPr/>
            <p:nvPr/>
          </p:nvSpPr>
          <p:spPr>
            <a:xfrm>
              <a:off x="745155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1D117D0-97A7-4E2C-97D8-94B05C5D8C2B}"/>
              </a:ext>
            </a:extLst>
          </p:cNvPr>
          <p:cNvSpPr txBox="1"/>
          <p:nvPr/>
        </p:nvSpPr>
        <p:spPr>
          <a:xfrm>
            <a:off x="1006642" y="1683901"/>
            <a:ext cx="30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How many groups?</a:t>
            </a:r>
          </a:p>
        </p:txBody>
      </p:sp>
    </p:spTree>
    <p:extLst>
      <p:ext uri="{BB962C8B-B14F-4D97-AF65-F5344CB8AC3E}">
        <p14:creationId xmlns:p14="http://schemas.microsoft.com/office/powerpoint/2010/main" val="1657279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#3: Proximity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4A8441-07BC-4823-8025-E2D8AE092032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tx1"/>
          </a:solidFill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A69F4A76-CFEC-4A65-82A3-CFD72CF41029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E4ECD94-6C87-4243-9B9F-106146603FF1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7A59FBCE-66D6-4EDB-883B-397D0F1E4B5F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AB2A430-0CCF-4D47-B4C4-872C7EC74F6D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4964CE3-A55F-465C-9FE6-F48E84CAF415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60320C-78EE-461C-8999-56A12CA05082}"/>
              </a:ext>
            </a:extLst>
          </p:cNvPr>
          <p:cNvGrpSpPr/>
          <p:nvPr/>
        </p:nvGrpSpPr>
        <p:grpSpPr>
          <a:xfrm>
            <a:off x="4804609" y="2911641"/>
            <a:ext cx="4475744" cy="641684"/>
            <a:chOff x="3826041" y="2703094"/>
            <a:chExt cx="4475744" cy="641684"/>
          </a:xfrm>
          <a:solidFill>
            <a:schemeClr val="tx1"/>
          </a:solidFill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076012C-3901-4BDE-B30D-B602C75275C9}"/>
                </a:ext>
              </a:extLst>
            </p:cNvPr>
            <p:cNvSpPr/>
            <p:nvPr/>
          </p:nvSpPr>
          <p:spPr>
            <a:xfrm>
              <a:off x="3826041" y="2703094"/>
              <a:ext cx="802106" cy="641684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5199021-BBFF-4581-87F7-304006FE3A5D}"/>
                </a:ext>
              </a:extLst>
            </p:cNvPr>
            <p:cNvSpPr/>
            <p:nvPr/>
          </p:nvSpPr>
          <p:spPr>
            <a:xfrm>
              <a:off x="4740439" y="2703094"/>
              <a:ext cx="802106" cy="641684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7625AEA-FD76-4ADF-A29A-8FAAAF3E1484}"/>
                </a:ext>
              </a:extLst>
            </p:cNvPr>
            <p:cNvSpPr/>
            <p:nvPr/>
          </p:nvSpPr>
          <p:spPr>
            <a:xfrm>
              <a:off x="5654837" y="2703094"/>
              <a:ext cx="802106" cy="641684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B9ACB9D-561B-4358-BA2D-199498D8D88B}"/>
                </a:ext>
              </a:extLst>
            </p:cNvPr>
            <p:cNvSpPr/>
            <p:nvPr/>
          </p:nvSpPr>
          <p:spPr>
            <a:xfrm>
              <a:off x="6553195" y="2703094"/>
              <a:ext cx="802106" cy="64168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D8F3A3E-45D0-4BE1-BA9D-50F4FEFF6FBB}"/>
                </a:ext>
              </a:extLst>
            </p:cNvPr>
            <p:cNvSpPr/>
            <p:nvPr/>
          </p:nvSpPr>
          <p:spPr>
            <a:xfrm>
              <a:off x="749967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1D117D0-97A7-4E2C-97D8-94B05C5D8C2B}"/>
              </a:ext>
            </a:extLst>
          </p:cNvPr>
          <p:cNvSpPr txBox="1"/>
          <p:nvPr/>
        </p:nvSpPr>
        <p:spPr>
          <a:xfrm>
            <a:off x="1006642" y="1683901"/>
            <a:ext cx="30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How many groups?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DE99F0-FB81-4052-95C4-88853364FD61}"/>
              </a:ext>
            </a:extLst>
          </p:cNvPr>
          <p:cNvGrpSpPr/>
          <p:nvPr/>
        </p:nvGrpSpPr>
        <p:grpSpPr>
          <a:xfrm>
            <a:off x="4756481" y="4884821"/>
            <a:ext cx="4475744" cy="641684"/>
            <a:chOff x="3818019" y="1796716"/>
            <a:chExt cx="4475744" cy="641684"/>
          </a:xfrm>
          <a:solidFill>
            <a:schemeClr val="tx1"/>
          </a:solidFill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1A1D9F98-0F9E-4ABF-871C-B2303E46713C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78C0671B-517E-4021-BA99-E965C9B9520D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E953754-C3EF-4C9E-BD7F-0866744E9C5E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95B72E2F-82AC-4885-A1A6-757B465D8542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2FDBA817-C57F-44DF-B899-AEF59C9CC2D7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71C85FB-2587-4809-B5F4-8C1A95598CA5}"/>
              </a:ext>
            </a:extLst>
          </p:cNvPr>
          <p:cNvGrpSpPr/>
          <p:nvPr/>
        </p:nvGrpSpPr>
        <p:grpSpPr>
          <a:xfrm>
            <a:off x="4764503" y="5791199"/>
            <a:ext cx="4475744" cy="641684"/>
            <a:chOff x="3826041" y="2703094"/>
            <a:chExt cx="4475744" cy="641684"/>
          </a:xfrm>
          <a:solidFill>
            <a:schemeClr val="tx1"/>
          </a:solidFill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4292EA4-EAE8-45B8-A7F6-C1455206B108}"/>
                </a:ext>
              </a:extLst>
            </p:cNvPr>
            <p:cNvSpPr/>
            <p:nvPr/>
          </p:nvSpPr>
          <p:spPr>
            <a:xfrm>
              <a:off x="3826041" y="2703094"/>
              <a:ext cx="802106" cy="641684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812F0624-4BB1-451A-A999-A7790AA1086C}"/>
                </a:ext>
              </a:extLst>
            </p:cNvPr>
            <p:cNvSpPr/>
            <p:nvPr/>
          </p:nvSpPr>
          <p:spPr>
            <a:xfrm>
              <a:off x="4740439" y="2703094"/>
              <a:ext cx="802106" cy="641684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9653F0C4-0F81-4847-931B-BE077CC24BB0}"/>
                </a:ext>
              </a:extLst>
            </p:cNvPr>
            <p:cNvSpPr/>
            <p:nvPr/>
          </p:nvSpPr>
          <p:spPr>
            <a:xfrm>
              <a:off x="5654837" y="2703094"/>
              <a:ext cx="802106" cy="641684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DFEED4C7-E0ED-42D9-B5DE-AA5B95DB8FF5}"/>
                </a:ext>
              </a:extLst>
            </p:cNvPr>
            <p:cNvSpPr/>
            <p:nvPr/>
          </p:nvSpPr>
          <p:spPr>
            <a:xfrm>
              <a:off x="6553195" y="2703094"/>
              <a:ext cx="802106" cy="64168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B029135D-4BCF-4D3C-86A1-2C488F49121D}"/>
                </a:ext>
              </a:extLst>
            </p:cNvPr>
            <p:cNvSpPr/>
            <p:nvPr/>
          </p:nvSpPr>
          <p:spPr>
            <a:xfrm>
              <a:off x="749967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3583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#3: Proximity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D117D0-97A7-4E2C-97D8-94B05C5D8C2B}"/>
              </a:ext>
            </a:extLst>
          </p:cNvPr>
          <p:cNvSpPr txBox="1"/>
          <p:nvPr/>
        </p:nvSpPr>
        <p:spPr>
          <a:xfrm>
            <a:off x="419451" y="1683901"/>
            <a:ext cx="3611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Compare weekdays  </a:t>
            </a:r>
            <a:br>
              <a:rPr lang="en-US" sz="2800" i="1" dirty="0"/>
            </a:br>
            <a:r>
              <a:rPr lang="en-US" sz="2800" i="1" dirty="0"/>
              <a:t>&amp; </a:t>
            </a:r>
          </a:p>
          <a:p>
            <a:pPr algn="ctr"/>
            <a:r>
              <a:rPr lang="en-US" sz="2800" i="1" dirty="0"/>
              <a:t>Compare weekend days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F5FDAD-9780-4335-844B-7B8A0AA79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8"/>
          <a:stretch/>
        </p:blipFill>
        <p:spPr>
          <a:xfrm>
            <a:off x="4445669" y="1510018"/>
            <a:ext cx="6477000" cy="3957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F6DF6-354A-1A48-8334-76117DAFE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52" y="3156726"/>
            <a:ext cx="1095243" cy="9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98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#3: Proximity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D117D0-97A7-4E2C-97D8-94B05C5D8C2B}"/>
              </a:ext>
            </a:extLst>
          </p:cNvPr>
          <p:cNvSpPr txBox="1"/>
          <p:nvPr/>
        </p:nvSpPr>
        <p:spPr>
          <a:xfrm>
            <a:off x="774031" y="3649396"/>
            <a:ext cx="30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Create a gap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B1E454-65FD-47AE-A08C-4C1755FE6847}"/>
              </a:ext>
            </a:extLst>
          </p:cNvPr>
          <p:cNvGrpSpPr/>
          <p:nvPr/>
        </p:nvGrpSpPr>
        <p:grpSpPr>
          <a:xfrm>
            <a:off x="4717883" y="1987328"/>
            <a:ext cx="6467475" cy="4302733"/>
            <a:chOff x="4717883" y="1987328"/>
            <a:chExt cx="6467475" cy="43027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6EAD80-C52E-447B-920F-ECC1F275C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7883" y="1987328"/>
              <a:ext cx="6467475" cy="4143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6F31EEE-C467-43FC-AD0E-D3F59F9F7C36}"/>
                </a:ext>
              </a:extLst>
            </p:cNvPr>
            <p:cNvSpPr/>
            <p:nvPr/>
          </p:nvSpPr>
          <p:spPr>
            <a:xfrm>
              <a:off x="8919408" y="5971344"/>
              <a:ext cx="701964" cy="318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46149DC-4E11-4693-B97C-3E06E4FCB374}"/>
              </a:ext>
            </a:extLst>
          </p:cNvPr>
          <p:cNvSpPr txBox="1"/>
          <p:nvPr/>
        </p:nvSpPr>
        <p:spPr>
          <a:xfrm>
            <a:off x="419451" y="1683901"/>
            <a:ext cx="3611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Compare weekdays  </a:t>
            </a:r>
            <a:br>
              <a:rPr lang="en-US" sz="2800" i="1" dirty="0"/>
            </a:br>
            <a:r>
              <a:rPr lang="en-US" sz="2800" i="1" dirty="0"/>
              <a:t>&amp; </a:t>
            </a:r>
          </a:p>
          <a:p>
            <a:pPr algn="ctr"/>
            <a:r>
              <a:rPr lang="en-US" sz="2800" i="1" dirty="0"/>
              <a:t>Compare weekend days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529A73-727C-5942-8748-4DDE23344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753" y="4342668"/>
            <a:ext cx="1028493" cy="9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4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#3: Proximity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D117D0-97A7-4E2C-97D8-94B05C5D8C2B}"/>
              </a:ext>
            </a:extLst>
          </p:cNvPr>
          <p:cNvSpPr txBox="1"/>
          <p:nvPr/>
        </p:nvSpPr>
        <p:spPr>
          <a:xfrm>
            <a:off x="609599" y="3528391"/>
            <a:ext cx="3023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Proximity </a:t>
            </a:r>
            <a:br>
              <a:rPr lang="en-US" sz="2800" i="1" dirty="0"/>
            </a:br>
            <a:r>
              <a:rPr lang="en-US" sz="2800" i="1" dirty="0"/>
              <a:t>  </a:t>
            </a:r>
            <a:r>
              <a:rPr lang="en-US" sz="2800" b="1" i="1" dirty="0">
                <a:solidFill>
                  <a:srgbClr val="00B050"/>
                </a:solidFill>
              </a:rPr>
              <a:t>+</a:t>
            </a:r>
            <a:r>
              <a:rPr lang="en-US" sz="2800" i="1" dirty="0"/>
              <a:t> Similarity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8AABB2-929C-446D-BD6B-9A05E89D3524}"/>
              </a:ext>
            </a:extLst>
          </p:cNvPr>
          <p:cNvGrpSpPr/>
          <p:nvPr/>
        </p:nvGrpSpPr>
        <p:grpSpPr>
          <a:xfrm>
            <a:off x="4961022" y="2122900"/>
            <a:ext cx="6400800" cy="4274158"/>
            <a:chOff x="4961022" y="2122900"/>
            <a:chExt cx="6400800" cy="427415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49E66BE-258E-4AE1-82FF-606AF48FC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61022" y="2122900"/>
              <a:ext cx="6400800" cy="41148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E58C28-4D93-4080-9F72-E6FCE5FC9861}"/>
                </a:ext>
              </a:extLst>
            </p:cNvPr>
            <p:cNvSpPr/>
            <p:nvPr/>
          </p:nvSpPr>
          <p:spPr>
            <a:xfrm>
              <a:off x="9135267" y="6078341"/>
              <a:ext cx="701964" cy="318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B713771-207D-4E2D-AEA8-7BB0F9CAB35D}"/>
              </a:ext>
            </a:extLst>
          </p:cNvPr>
          <p:cNvSpPr txBox="1"/>
          <p:nvPr/>
        </p:nvSpPr>
        <p:spPr>
          <a:xfrm>
            <a:off x="419451" y="1683901"/>
            <a:ext cx="3611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Compare weekdays  </a:t>
            </a:r>
            <a:br>
              <a:rPr lang="en-US" sz="2800" i="1" dirty="0"/>
            </a:br>
            <a:r>
              <a:rPr lang="en-US" sz="2800" i="1" dirty="0"/>
              <a:t>&amp; </a:t>
            </a:r>
          </a:p>
          <a:p>
            <a:pPr algn="ctr"/>
            <a:r>
              <a:rPr lang="en-US" sz="2800" i="1" dirty="0"/>
              <a:t>Compare weekend days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66E52-0813-A248-9891-BCDE2A22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32" y="4551712"/>
            <a:ext cx="1028493" cy="9853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A102FB-DFE1-3548-B9AC-03FBB8C7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025" y="4551712"/>
            <a:ext cx="1028493" cy="9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50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32C4FB-4E19-E740-962B-8BA3111A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31" y="3156475"/>
            <a:ext cx="1095243" cy="9853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#3: Proximity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018FDD-69CB-8147-8565-3059EAF77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111" y="1880307"/>
            <a:ext cx="8408555" cy="4250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62CD26-ADF0-47E7-BAF8-C228F48A8854}"/>
              </a:ext>
            </a:extLst>
          </p:cNvPr>
          <p:cNvSpPr txBox="1"/>
          <p:nvPr/>
        </p:nvSpPr>
        <p:spPr>
          <a:xfrm>
            <a:off x="429884" y="1588651"/>
            <a:ext cx="3023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Compare HIV Rates</a:t>
            </a:r>
            <a:br>
              <a:rPr lang="en-US" sz="2800" i="1" dirty="0"/>
            </a:br>
            <a:r>
              <a:rPr lang="en-US" sz="2800" i="1" dirty="0"/>
              <a:t>in WI to other states</a:t>
            </a:r>
          </a:p>
        </p:txBody>
      </p:sp>
    </p:spTree>
    <p:extLst>
      <p:ext uri="{BB962C8B-B14F-4D97-AF65-F5344CB8AC3E}">
        <p14:creationId xmlns:p14="http://schemas.microsoft.com/office/powerpoint/2010/main" val="162237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6508E-376D-4859-AA96-16AA5015A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6763"/>
            <a:ext cx="9144000" cy="2387600"/>
          </a:xfrm>
        </p:spPr>
        <p:txBody>
          <a:bodyPr/>
          <a:lstStyle/>
          <a:p>
            <a:r>
              <a:rPr lang="en-US" dirty="0"/>
              <a:t>Gestalt Principles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3522D-0C1D-480C-86B8-D45BF5340A9B}"/>
              </a:ext>
            </a:extLst>
          </p:cNvPr>
          <p:cNvSpPr txBox="1"/>
          <p:nvPr/>
        </p:nvSpPr>
        <p:spPr>
          <a:xfrm>
            <a:off x="3273848" y="3126545"/>
            <a:ext cx="56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Chris Malone</a:t>
            </a:r>
          </a:p>
          <a:p>
            <a:pPr algn="ctr"/>
            <a:r>
              <a:rPr lang="en-US" sz="3200" dirty="0"/>
              <a:t>  </a:t>
            </a:r>
            <a:r>
              <a:rPr lang="en-US" sz="2400" dirty="0"/>
              <a:t>Email: </a:t>
            </a:r>
            <a:r>
              <a:rPr lang="en-US" sz="2400" dirty="0">
                <a:solidFill>
                  <a:schemeClr val="bg1"/>
                </a:solidFill>
              </a:rPr>
              <a:t>malone@winona.edu</a:t>
            </a:r>
            <a:r>
              <a:rPr lang="en-US" sz="2400" dirty="0"/>
              <a:t>   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DC0ABE-2BEB-4DE7-95E9-72C1B448F928}"/>
              </a:ext>
            </a:extLst>
          </p:cNvPr>
          <p:cNvSpPr txBox="1"/>
          <p:nvPr/>
        </p:nvSpPr>
        <p:spPr>
          <a:xfrm>
            <a:off x="5321300" y="4019097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3EC3E0-FF62-4916-9684-4334AC5D002A}"/>
              </a:ext>
            </a:extLst>
          </p:cNvPr>
          <p:cNvSpPr txBox="1"/>
          <p:nvPr/>
        </p:nvSpPr>
        <p:spPr>
          <a:xfrm>
            <a:off x="844550" y="3405743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3F672-9CDC-4A1E-8BA5-BD9451B58D27}"/>
              </a:ext>
            </a:extLst>
          </p:cNvPr>
          <p:cNvSpPr txBox="1"/>
          <p:nvPr/>
        </p:nvSpPr>
        <p:spPr>
          <a:xfrm>
            <a:off x="2406650" y="1464568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E6525-66EC-42A1-ACB4-749ECD74E5AC}"/>
              </a:ext>
            </a:extLst>
          </p:cNvPr>
          <p:cNvSpPr txBox="1"/>
          <p:nvPr/>
        </p:nvSpPr>
        <p:spPr>
          <a:xfrm>
            <a:off x="5791200" y="946151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B38077-60EF-49FF-90C4-3555E621A61A}"/>
              </a:ext>
            </a:extLst>
          </p:cNvPr>
          <p:cNvSpPr txBox="1"/>
          <p:nvPr/>
        </p:nvSpPr>
        <p:spPr>
          <a:xfrm>
            <a:off x="5626100" y="797999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1ACBA-FD77-486E-BAE5-B0FB53F4FEAD}"/>
              </a:ext>
            </a:extLst>
          </p:cNvPr>
          <p:cNvSpPr txBox="1"/>
          <p:nvPr/>
        </p:nvSpPr>
        <p:spPr>
          <a:xfrm>
            <a:off x="9048750" y="343972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678CB-F706-4A0F-8FB8-2DF58AAA8FB1}"/>
              </a:ext>
            </a:extLst>
          </p:cNvPr>
          <p:cNvSpPr txBox="1"/>
          <p:nvPr/>
        </p:nvSpPr>
        <p:spPr>
          <a:xfrm>
            <a:off x="10172700" y="1831618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@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3FC34-794F-44AB-B907-6F0A9894DC33}"/>
              </a:ext>
            </a:extLst>
          </p:cNvPr>
          <p:cNvSpPr txBox="1"/>
          <p:nvPr/>
        </p:nvSpPr>
        <p:spPr>
          <a:xfrm>
            <a:off x="990600" y="5531118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FDB25-9E75-4ABB-BAEC-7EE5800D92E3}"/>
              </a:ext>
            </a:extLst>
          </p:cNvPr>
          <p:cNvSpPr txBox="1"/>
          <p:nvPr/>
        </p:nvSpPr>
        <p:spPr>
          <a:xfrm>
            <a:off x="4750224" y="3224393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i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08C41-1CC3-4ECA-8447-A82EAB50F4FF}"/>
              </a:ext>
            </a:extLst>
          </p:cNvPr>
          <p:cNvSpPr txBox="1"/>
          <p:nvPr/>
        </p:nvSpPr>
        <p:spPr>
          <a:xfrm>
            <a:off x="9366250" y="3883025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35829A-FBF8-4390-A00F-6D29A31CEB92}"/>
              </a:ext>
            </a:extLst>
          </p:cNvPr>
          <p:cNvSpPr txBox="1"/>
          <p:nvPr/>
        </p:nvSpPr>
        <p:spPr>
          <a:xfrm>
            <a:off x="10966450" y="1095236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8F8526-687F-4F23-9D06-6F8AD9CBD118}"/>
              </a:ext>
            </a:extLst>
          </p:cNvPr>
          <p:cNvSpPr txBox="1"/>
          <p:nvPr/>
        </p:nvSpPr>
        <p:spPr>
          <a:xfrm>
            <a:off x="7124700" y="5843587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8F7190-578F-4AE3-81E0-7223A7494647}"/>
              </a:ext>
            </a:extLst>
          </p:cNvPr>
          <p:cNvSpPr txBox="1"/>
          <p:nvPr/>
        </p:nvSpPr>
        <p:spPr>
          <a:xfrm>
            <a:off x="3870325" y="6091237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D17BF9-ECD8-4EB3-995E-D5BFEE541AEB}"/>
              </a:ext>
            </a:extLst>
          </p:cNvPr>
          <p:cNvSpPr txBox="1"/>
          <p:nvPr/>
        </p:nvSpPr>
        <p:spPr>
          <a:xfrm>
            <a:off x="10820400" y="5578098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97E92B-152C-4244-96BE-0AADEFD8DD6E}"/>
              </a:ext>
            </a:extLst>
          </p:cNvPr>
          <p:cNvSpPr txBox="1"/>
          <p:nvPr/>
        </p:nvSpPr>
        <p:spPr>
          <a:xfrm>
            <a:off x="457200" y="488186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B64FCA-801C-4991-B468-F49D8150E66D}"/>
              </a:ext>
            </a:extLst>
          </p:cNvPr>
          <p:cNvSpPr txBox="1"/>
          <p:nvPr/>
        </p:nvSpPr>
        <p:spPr>
          <a:xfrm>
            <a:off x="6648027" y="2580212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B97368-9725-41B2-9C42-40215C00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98" y="2311400"/>
            <a:ext cx="16954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F5C515B-AE16-42D9-8FF7-C044FD0CDCF3}"/>
              </a:ext>
            </a:extLst>
          </p:cNvPr>
          <p:cNvSpPr txBox="1"/>
          <p:nvPr/>
        </p:nvSpPr>
        <p:spPr>
          <a:xfrm>
            <a:off x="5168582" y="3707593"/>
            <a:ext cx="30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c</a:t>
            </a:r>
            <a:endParaRPr lang="en-US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71902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#3: Proximity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B7A5C2-0C2E-4018-B53A-CF8E59B8DE0B}"/>
              </a:ext>
            </a:extLst>
          </p:cNvPr>
          <p:cNvGrpSpPr/>
          <p:nvPr/>
        </p:nvGrpSpPr>
        <p:grpSpPr>
          <a:xfrm>
            <a:off x="4300970" y="1865685"/>
            <a:ext cx="6885709" cy="4279520"/>
            <a:chOff x="2729345" y="1683901"/>
            <a:chExt cx="6885709" cy="4279520"/>
          </a:xfrm>
        </p:grpSpPr>
        <p:pic>
          <p:nvPicPr>
            <p:cNvPr id="7" name="Picture 6" descr="Image preview">
              <a:extLst>
                <a:ext uri="{FF2B5EF4-FFF2-40B4-BE49-F238E27FC236}">
                  <a16:creationId xmlns:a16="http://schemas.microsoft.com/office/drawing/2014/main" id="{B1484529-9153-F540-81F0-AAB115D8F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1683901"/>
              <a:ext cx="6733309" cy="4279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1ADD01-0D96-4D0F-831A-6161123374FC}"/>
                </a:ext>
              </a:extLst>
            </p:cNvPr>
            <p:cNvSpPr/>
            <p:nvPr/>
          </p:nvSpPr>
          <p:spPr>
            <a:xfrm>
              <a:off x="9382836" y="1683901"/>
              <a:ext cx="79818" cy="3167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9695CA-E01F-42FA-A8B4-9ADBD1650D6D}"/>
                </a:ext>
              </a:extLst>
            </p:cNvPr>
            <p:cNvSpPr/>
            <p:nvPr/>
          </p:nvSpPr>
          <p:spPr>
            <a:xfrm>
              <a:off x="8714096" y="3623482"/>
              <a:ext cx="900958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58B06D-4E2E-4702-A431-62A1EC9B8044}"/>
                </a:ext>
              </a:extLst>
            </p:cNvPr>
            <p:cNvSpPr/>
            <p:nvPr/>
          </p:nvSpPr>
          <p:spPr>
            <a:xfrm>
              <a:off x="9311082" y="3037247"/>
              <a:ext cx="79818" cy="1814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7A3CE9-4522-4414-8576-91C875B7FC06}"/>
                </a:ext>
              </a:extLst>
            </p:cNvPr>
            <p:cNvSpPr/>
            <p:nvPr/>
          </p:nvSpPr>
          <p:spPr>
            <a:xfrm>
              <a:off x="9281084" y="4608871"/>
              <a:ext cx="158358" cy="606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67F076-EF91-414F-A37C-6BB669DF4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9332" y="4855410"/>
              <a:ext cx="120921" cy="35963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9F9C0A6-80B2-4401-AE48-659307A79F76}"/>
              </a:ext>
            </a:extLst>
          </p:cNvPr>
          <p:cNvSpPr txBox="1"/>
          <p:nvPr/>
        </p:nvSpPr>
        <p:spPr>
          <a:xfrm>
            <a:off x="429884" y="1588651"/>
            <a:ext cx="3023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Compare HIV Rates</a:t>
            </a:r>
            <a:br>
              <a:rPr lang="en-US" sz="2800" i="1" dirty="0"/>
            </a:br>
            <a:r>
              <a:rPr lang="en-US" sz="2800" i="1" dirty="0"/>
              <a:t>in WI to other states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A97069-6A95-5F4A-B95A-3C3A59E2D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828" y="3156475"/>
            <a:ext cx="1028493" cy="9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7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9574636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#4: Enclosure / Common Region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13BEA1-0462-4722-B668-F11367DBFF65}"/>
              </a:ext>
            </a:extLst>
          </p:cNvPr>
          <p:cNvGrpSpPr/>
          <p:nvPr/>
        </p:nvGrpSpPr>
        <p:grpSpPr>
          <a:xfrm>
            <a:off x="4465705" y="1778700"/>
            <a:ext cx="2742986" cy="1571093"/>
            <a:chOff x="8052591" y="2000781"/>
            <a:chExt cx="2742986" cy="15710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2BA0F2-53AD-4494-967D-28B5C2AE2E92}"/>
                </a:ext>
              </a:extLst>
            </p:cNvPr>
            <p:cNvSpPr txBox="1"/>
            <p:nvPr/>
          </p:nvSpPr>
          <p:spPr>
            <a:xfrm>
              <a:off x="8052591" y="2987099"/>
              <a:ext cx="584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B7DF7C-7D98-4356-BE8C-E8FD61D3C155}"/>
                </a:ext>
              </a:extLst>
            </p:cNvPr>
            <p:cNvSpPr txBox="1"/>
            <p:nvPr/>
          </p:nvSpPr>
          <p:spPr>
            <a:xfrm>
              <a:off x="10210801" y="2000781"/>
              <a:ext cx="584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C85EAB-6FD9-45C5-9C56-318CCCECB002}"/>
                </a:ext>
              </a:extLst>
            </p:cNvPr>
            <p:cNvSpPr/>
            <p:nvPr/>
          </p:nvSpPr>
          <p:spPr>
            <a:xfrm>
              <a:off x="8109117" y="2146012"/>
              <a:ext cx="2463633" cy="130554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505ACE-67BF-4499-9E0A-F22AD57091BF}"/>
              </a:ext>
            </a:extLst>
          </p:cNvPr>
          <p:cNvSpPr txBox="1"/>
          <p:nvPr/>
        </p:nvSpPr>
        <p:spPr>
          <a:xfrm>
            <a:off x="2450932" y="3713826"/>
            <a:ext cx="704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Objects located within the same enclosed region are perceived to be grouped together</a:t>
            </a:r>
          </a:p>
        </p:txBody>
      </p:sp>
    </p:spTree>
    <p:extLst>
      <p:ext uri="{BB962C8B-B14F-4D97-AF65-F5344CB8AC3E}">
        <p14:creationId xmlns:p14="http://schemas.microsoft.com/office/powerpoint/2010/main" val="3958870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#4: Enclosure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13BEA1-0462-4722-B668-F11367DBFF65}"/>
              </a:ext>
            </a:extLst>
          </p:cNvPr>
          <p:cNvGrpSpPr/>
          <p:nvPr/>
        </p:nvGrpSpPr>
        <p:grpSpPr>
          <a:xfrm>
            <a:off x="4465705" y="1778700"/>
            <a:ext cx="2742986" cy="1571093"/>
            <a:chOff x="8052591" y="2000781"/>
            <a:chExt cx="2742986" cy="15710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2BA0F2-53AD-4494-967D-28B5C2AE2E92}"/>
                </a:ext>
              </a:extLst>
            </p:cNvPr>
            <p:cNvSpPr txBox="1"/>
            <p:nvPr/>
          </p:nvSpPr>
          <p:spPr>
            <a:xfrm>
              <a:off x="8052591" y="2987099"/>
              <a:ext cx="584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B7DF7C-7D98-4356-BE8C-E8FD61D3C155}"/>
                </a:ext>
              </a:extLst>
            </p:cNvPr>
            <p:cNvSpPr txBox="1"/>
            <p:nvPr/>
          </p:nvSpPr>
          <p:spPr>
            <a:xfrm>
              <a:off x="10210801" y="2000781"/>
              <a:ext cx="584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847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#4: Enclosure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5B263B-E28E-4C21-8F5C-8D7479574229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tx1"/>
          </a:solidFill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6F7DFDC-8327-448A-B8F6-D583862E3867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7581474-3940-458F-BA64-44142F20C9A4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CB1CD45-183C-47AA-974A-3A9D1FCF1843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85F2CA4-6482-45F7-BA51-4E7886F68DE5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DA6B90E-7407-424C-894B-B9241F28D5F2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DB81A8-3E43-4412-AB39-9CA66B22F30D}"/>
              </a:ext>
            </a:extLst>
          </p:cNvPr>
          <p:cNvGrpSpPr/>
          <p:nvPr/>
        </p:nvGrpSpPr>
        <p:grpSpPr>
          <a:xfrm>
            <a:off x="4804609" y="2911641"/>
            <a:ext cx="4475744" cy="641684"/>
            <a:chOff x="3826041" y="2703094"/>
            <a:chExt cx="4475744" cy="641684"/>
          </a:xfrm>
          <a:solidFill>
            <a:schemeClr val="tx1"/>
          </a:solidFill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83245B6-E907-4FD5-9BFB-CC52DF5EB6DD}"/>
                </a:ext>
              </a:extLst>
            </p:cNvPr>
            <p:cNvSpPr/>
            <p:nvPr/>
          </p:nvSpPr>
          <p:spPr>
            <a:xfrm>
              <a:off x="3826041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9F502A50-AB49-4BDA-BBE9-2B2BF9A8CE5D}"/>
                </a:ext>
              </a:extLst>
            </p:cNvPr>
            <p:cNvSpPr/>
            <p:nvPr/>
          </p:nvSpPr>
          <p:spPr>
            <a:xfrm>
              <a:off x="474043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4983E1E-FD4D-477E-B81E-5B66CCCA28A0}"/>
                </a:ext>
              </a:extLst>
            </p:cNvPr>
            <p:cNvSpPr/>
            <p:nvPr/>
          </p:nvSpPr>
          <p:spPr>
            <a:xfrm>
              <a:off x="5654837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63CE2DD-A54A-45D7-9A19-3F8081D5EAD0}"/>
                </a:ext>
              </a:extLst>
            </p:cNvPr>
            <p:cNvSpPr/>
            <p:nvPr/>
          </p:nvSpPr>
          <p:spPr>
            <a:xfrm>
              <a:off x="6553195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97136C0-09AA-4D2F-AF75-09E88FB251B3}"/>
                </a:ext>
              </a:extLst>
            </p:cNvPr>
            <p:cNvSpPr/>
            <p:nvPr/>
          </p:nvSpPr>
          <p:spPr>
            <a:xfrm>
              <a:off x="749967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DFBED6-5EEF-47CA-AC4E-EFC529795047}"/>
              </a:ext>
            </a:extLst>
          </p:cNvPr>
          <p:cNvGrpSpPr/>
          <p:nvPr/>
        </p:nvGrpSpPr>
        <p:grpSpPr>
          <a:xfrm>
            <a:off x="4780547" y="3834061"/>
            <a:ext cx="4475744" cy="641684"/>
            <a:chOff x="3801979" y="3625514"/>
            <a:chExt cx="4475744" cy="641684"/>
          </a:xfrm>
          <a:solidFill>
            <a:schemeClr val="tx1"/>
          </a:solidFill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219D417-C669-4A70-86E9-A4D78827CED3}"/>
                </a:ext>
              </a:extLst>
            </p:cNvPr>
            <p:cNvSpPr/>
            <p:nvPr/>
          </p:nvSpPr>
          <p:spPr>
            <a:xfrm>
              <a:off x="3801979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287C8AB-393B-4F8D-849D-2A8ABDB78E02}"/>
                </a:ext>
              </a:extLst>
            </p:cNvPr>
            <p:cNvSpPr/>
            <p:nvPr/>
          </p:nvSpPr>
          <p:spPr>
            <a:xfrm>
              <a:off x="471637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57E362E-2A9F-42AB-9EB0-49D0E97EAA73}"/>
                </a:ext>
              </a:extLst>
            </p:cNvPr>
            <p:cNvSpPr/>
            <p:nvPr/>
          </p:nvSpPr>
          <p:spPr>
            <a:xfrm>
              <a:off x="5630775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064E3A3-9A66-4657-BE8F-BDBCDF9CD6E8}"/>
                </a:ext>
              </a:extLst>
            </p:cNvPr>
            <p:cNvSpPr/>
            <p:nvPr/>
          </p:nvSpPr>
          <p:spPr>
            <a:xfrm>
              <a:off x="6529133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9EB9D6A-A4D6-44BA-9809-F7BB75A73BDA}"/>
                </a:ext>
              </a:extLst>
            </p:cNvPr>
            <p:cNvSpPr/>
            <p:nvPr/>
          </p:nvSpPr>
          <p:spPr>
            <a:xfrm>
              <a:off x="747561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49A8E3-FEEB-478F-A0C8-2DD3D7877A74}"/>
              </a:ext>
            </a:extLst>
          </p:cNvPr>
          <p:cNvGrpSpPr/>
          <p:nvPr/>
        </p:nvGrpSpPr>
        <p:grpSpPr>
          <a:xfrm>
            <a:off x="4756485" y="4756479"/>
            <a:ext cx="4475744" cy="641684"/>
            <a:chOff x="3777917" y="4547932"/>
            <a:chExt cx="4475744" cy="641684"/>
          </a:xfrm>
          <a:solidFill>
            <a:schemeClr val="tx1"/>
          </a:solidFill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80C9911-D88E-46A0-8D29-C3D68D4EDB16}"/>
                </a:ext>
              </a:extLst>
            </p:cNvPr>
            <p:cNvSpPr/>
            <p:nvPr/>
          </p:nvSpPr>
          <p:spPr>
            <a:xfrm>
              <a:off x="3777917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819C2B7-B982-4AFE-952A-00E9965EE19C}"/>
                </a:ext>
              </a:extLst>
            </p:cNvPr>
            <p:cNvSpPr/>
            <p:nvPr/>
          </p:nvSpPr>
          <p:spPr>
            <a:xfrm>
              <a:off x="469231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4A21DF2-50D4-447F-8F65-79B1D2986C39}"/>
                </a:ext>
              </a:extLst>
            </p:cNvPr>
            <p:cNvSpPr/>
            <p:nvPr/>
          </p:nvSpPr>
          <p:spPr>
            <a:xfrm>
              <a:off x="5606713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C818E4B-01BD-4867-82C1-E8165FFBBE68}"/>
                </a:ext>
              </a:extLst>
            </p:cNvPr>
            <p:cNvSpPr/>
            <p:nvPr/>
          </p:nvSpPr>
          <p:spPr>
            <a:xfrm>
              <a:off x="6505071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7F4D72E-B66E-4E9D-80C0-97A183CF310D}"/>
                </a:ext>
              </a:extLst>
            </p:cNvPr>
            <p:cNvSpPr/>
            <p:nvPr/>
          </p:nvSpPr>
          <p:spPr>
            <a:xfrm>
              <a:off x="745155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4553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#4: Enclosure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5B263B-E28E-4C21-8F5C-8D7479574229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tx1"/>
          </a:solidFill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6F7DFDC-8327-448A-B8F6-D583862E3867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7581474-3940-458F-BA64-44142F20C9A4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CB1CD45-183C-47AA-974A-3A9D1FCF1843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85F2CA4-6482-45F7-BA51-4E7886F68DE5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DA6B90E-7407-424C-894B-B9241F28D5F2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DB81A8-3E43-4412-AB39-9CA66B22F30D}"/>
              </a:ext>
            </a:extLst>
          </p:cNvPr>
          <p:cNvGrpSpPr/>
          <p:nvPr/>
        </p:nvGrpSpPr>
        <p:grpSpPr>
          <a:xfrm>
            <a:off x="4804609" y="2911641"/>
            <a:ext cx="4475744" cy="641684"/>
            <a:chOff x="3826041" y="2703094"/>
            <a:chExt cx="4475744" cy="641684"/>
          </a:xfrm>
          <a:solidFill>
            <a:schemeClr val="tx1"/>
          </a:solidFill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83245B6-E907-4FD5-9BFB-CC52DF5EB6DD}"/>
                </a:ext>
              </a:extLst>
            </p:cNvPr>
            <p:cNvSpPr/>
            <p:nvPr/>
          </p:nvSpPr>
          <p:spPr>
            <a:xfrm>
              <a:off x="3826041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9F502A50-AB49-4BDA-BBE9-2B2BF9A8CE5D}"/>
                </a:ext>
              </a:extLst>
            </p:cNvPr>
            <p:cNvSpPr/>
            <p:nvPr/>
          </p:nvSpPr>
          <p:spPr>
            <a:xfrm>
              <a:off x="474043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4983E1E-FD4D-477E-B81E-5B66CCCA28A0}"/>
                </a:ext>
              </a:extLst>
            </p:cNvPr>
            <p:cNvSpPr/>
            <p:nvPr/>
          </p:nvSpPr>
          <p:spPr>
            <a:xfrm>
              <a:off x="5654837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63CE2DD-A54A-45D7-9A19-3F8081D5EAD0}"/>
                </a:ext>
              </a:extLst>
            </p:cNvPr>
            <p:cNvSpPr/>
            <p:nvPr/>
          </p:nvSpPr>
          <p:spPr>
            <a:xfrm>
              <a:off x="6553195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97136C0-09AA-4D2F-AF75-09E88FB251B3}"/>
                </a:ext>
              </a:extLst>
            </p:cNvPr>
            <p:cNvSpPr/>
            <p:nvPr/>
          </p:nvSpPr>
          <p:spPr>
            <a:xfrm>
              <a:off x="749967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DFBED6-5EEF-47CA-AC4E-EFC529795047}"/>
              </a:ext>
            </a:extLst>
          </p:cNvPr>
          <p:cNvGrpSpPr/>
          <p:nvPr/>
        </p:nvGrpSpPr>
        <p:grpSpPr>
          <a:xfrm>
            <a:off x="4780547" y="3834061"/>
            <a:ext cx="4475744" cy="641684"/>
            <a:chOff x="3801979" y="3625514"/>
            <a:chExt cx="4475744" cy="641684"/>
          </a:xfrm>
          <a:solidFill>
            <a:schemeClr val="tx1"/>
          </a:solidFill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219D417-C669-4A70-86E9-A4D78827CED3}"/>
                </a:ext>
              </a:extLst>
            </p:cNvPr>
            <p:cNvSpPr/>
            <p:nvPr/>
          </p:nvSpPr>
          <p:spPr>
            <a:xfrm>
              <a:off x="3801979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287C8AB-393B-4F8D-849D-2A8ABDB78E02}"/>
                </a:ext>
              </a:extLst>
            </p:cNvPr>
            <p:cNvSpPr/>
            <p:nvPr/>
          </p:nvSpPr>
          <p:spPr>
            <a:xfrm>
              <a:off x="471637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57E362E-2A9F-42AB-9EB0-49D0E97EAA73}"/>
                </a:ext>
              </a:extLst>
            </p:cNvPr>
            <p:cNvSpPr/>
            <p:nvPr/>
          </p:nvSpPr>
          <p:spPr>
            <a:xfrm>
              <a:off x="5630775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064E3A3-9A66-4657-BE8F-BDBCDF9CD6E8}"/>
                </a:ext>
              </a:extLst>
            </p:cNvPr>
            <p:cNvSpPr/>
            <p:nvPr/>
          </p:nvSpPr>
          <p:spPr>
            <a:xfrm>
              <a:off x="6529133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9EB9D6A-A4D6-44BA-9809-F7BB75A73BDA}"/>
                </a:ext>
              </a:extLst>
            </p:cNvPr>
            <p:cNvSpPr/>
            <p:nvPr/>
          </p:nvSpPr>
          <p:spPr>
            <a:xfrm>
              <a:off x="747561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49A8E3-FEEB-478F-A0C8-2DD3D7877A74}"/>
              </a:ext>
            </a:extLst>
          </p:cNvPr>
          <p:cNvGrpSpPr/>
          <p:nvPr/>
        </p:nvGrpSpPr>
        <p:grpSpPr>
          <a:xfrm>
            <a:off x="4756485" y="4756479"/>
            <a:ext cx="4475744" cy="641684"/>
            <a:chOff x="3777917" y="4547932"/>
            <a:chExt cx="4475744" cy="641684"/>
          </a:xfrm>
          <a:solidFill>
            <a:schemeClr val="tx1"/>
          </a:solidFill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80C9911-D88E-46A0-8D29-C3D68D4EDB16}"/>
                </a:ext>
              </a:extLst>
            </p:cNvPr>
            <p:cNvSpPr/>
            <p:nvPr/>
          </p:nvSpPr>
          <p:spPr>
            <a:xfrm>
              <a:off x="3777917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819C2B7-B982-4AFE-952A-00E9965EE19C}"/>
                </a:ext>
              </a:extLst>
            </p:cNvPr>
            <p:cNvSpPr/>
            <p:nvPr/>
          </p:nvSpPr>
          <p:spPr>
            <a:xfrm>
              <a:off x="469231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4A21DF2-50D4-447F-8F65-79B1D2986C39}"/>
                </a:ext>
              </a:extLst>
            </p:cNvPr>
            <p:cNvSpPr/>
            <p:nvPr/>
          </p:nvSpPr>
          <p:spPr>
            <a:xfrm>
              <a:off x="5606713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C818E4B-01BD-4867-82C1-E8165FFBBE68}"/>
                </a:ext>
              </a:extLst>
            </p:cNvPr>
            <p:cNvSpPr/>
            <p:nvPr/>
          </p:nvSpPr>
          <p:spPr>
            <a:xfrm>
              <a:off x="6505071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7F4D72E-B66E-4E9D-80C0-97A183CF310D}"/>
                </a:ext>
              </a:extLst>
            </p:cNvPr>
            <p:cNvSpPr/>
            <p:nvPr/>
          </p:nvSpPr>
          <p:spPr>
            <a:xfrm>
              <a:off x="745155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EEE0106-D619-4426-AC30-3F688918E2A0}"/>
              </a:ext>
            </a:extLst>
          </p:cNvPr>
          <p:cNvSpPr txBox="1"/>
          <p:nvPr/>
        </p:nvSpPr>
        <p:spPr>
          <a:xfrm>
            <a:off x="1006642" y="1683901"/>
            <a:ext cx="30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How many groups?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E9C07A-529B-474E-905D-0AEEDB90C768}"/>
              </a:ext>
            </a:extLst>
          </p:cNvPr>
          <p:cNvSpPr/>
          <p:nvPr/>
        </p:nvSpPr>
        <p:spPr>
          <a:xfrm>
            <a:off x="4714875" y="1809750"/>
            <a:ext cx="1860378" cy="394335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E9C56-C14F-4ECE-BE73-FBB7CF58CEC8}"/>
              </a:ext>
            </a:extLst>
          </p:cNvPr>
          <p:cNvSpPr/>
          <p:nvPr/>
        </p:nvSpPr>
        <p:spPr>
          <a:xfrm>
            <a:off x="6590286" y="1809750"/>
            <a:ext cx="2744214" cy="394335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23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#4: Enclosure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5B263B-E28E-4C21-8F5C-8D7479574229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tx1"/>
          </a:solidFill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6F7DFDC-8327-448A-B8F6-D583862E3867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7581474-3940-458F-BA64-44142F20C9A4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CB1CD45-183C-47AA-974A-3A9D1FCF1843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85F2CA4-6482-45F7-BA51-4E7886F68DE5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DA6B90E-7407-424C-894B-B9241F28D5F2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DB81A8-3E43-4412-AB39-9CA66B22F30D}"/>
              </a:ext>
            </a:extLst>
          </p:cNvPr>
          <p:cNvGrpSpPr/>
          <p:nvPr/>
        </p:nvGrpSpPr>
        <p:grpSpPr>
          <a:xfrm>
            <a:off x="4804609" y="2911641"/>
            <a:ext cx="4475744" cy="641684"/>
            <a:chOff x="3826041" y="2703094"/>
            <a:chExt cx="4475744" cy="641684"/>
          </a:xfrm>
          <a:solidFill>
            <a:schemeClr val="tx1"/>
          </a:solidFill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83245B6-E907-4FD5-9BFB-CC52DF5EB6DD}"/>
                </a:ext>
              </a:extLst>
            </p:cNvPr>
            <p:cNvSpPr/>
            <p:nvPr/>
          </p:nvSpPr>
          <p:spPr>
            <a:xfrm>
              <a:off x="3826041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9F502A50-AB49-4BDA-BBE9-2B2BF9A8CE5D}"/>
                </a:ext>
              </a:extLst>
            </p:cNvPr>
            <p:cNvSpPr/>
            <p:nvPr/>
          </p:nvSpPr>
          <p:spPr>
            <a:xfrm>
              <a:off x="474043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4983E1E-FD4D-477E-B81E-5B66CCCA28A0}"/>
                </a:ext>
              </a:extLst>
            </p:cNvPr>
            <p:cNvSpPr/>
            <p:nvPr/>
          </p:nvSpPr>
          <p:spPr>
            <a:xfrm>
              <a:off x="5654837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63CE2DD-A54A-45D7-9A19-3F8081D5EAD0}"/>
                </a:ext>
              </a:extLst>
            </p:cNvPr>
            <p:cNvSpPr/>
            <p:nvPr/>
          </p:nvSpPr>
          <p:spPr>
            <a:xfrm>
              <a:off x="6553195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97136C0-09AA-4D2F-AF75-09E88FB251B3}"/>
                </a:ext>
              </a:extLst>
            </p:cNvPr>
            <p:cNvSpPr/>
            <p:nvPr/>
          </p:nvSpPr>
          <p:spPr>
            <a:xfrm>
              <a:off x="749967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DFBED6-5EEF-47CA-AC4E-EFC529795047}"/>
              </a:ext>
            </a:extLst>
          </p:cNvPr>
          <p:cNvGrpSpPr/>
          <p:nvPr/>
        </p:nvGrpSpPr>
        <p:grpSpPr>
          <a:xfrm>
            <a:off x="4780547" y="3834061"/>
            <a:ext cx="4475744" cy="641684"/>
            <a:chOff x="3801979" y="3625514"/>
            <a:chExt cx="4475744" cy="641684"/>
          </a:xfrm>
          <a:solidFill>
            <a:schemeClr val="tx1"/>
          </a:solidFill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219D417-C669-4A70-86E9-A4D78827CED3}"/>
                </a:ext>
              </a:extLst>
            </p:cNvPr>
            <p:cNvSpPr/>
            <p:nvPr/>
          </p:nvSpPr>
          <p:spPr>
            <a:xfrm>
              <a:off x="3801979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287C8AB-393B-4F8D-849D-2A8ABDB78E02}"/>
                </a:ext>
              </a:extLst>
            </p:cNvPr>
            <p:cNvSpPr/>
            <p:nvPr/>
          </p:nvSpPr>
          <p:spPr>
            <a:xfrm>
              <a:off x="471637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57E362E-2A9F-42AB-9EB0-49D0E97EAA73}"/>
                </a:ext>
              </a:extLst>
            </p:cNvPr>
            <p:cNvSpPr/>
            <p:nvPr/>
          </p:nvSpPr>
          <p:spPr>
            <a:xfrm>
              <a:off x="5630775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064E3A3-9A66-4657-BE8F-BDBCDF9CD6E8}"/>
                </a:ext>
              </a:extLst>
            </p:cNvPr>
            <p:cNvSpPr/>
            <p:nvPr/>
          </p:nvSpPr>
          <p:spPr>
            <a:xfrm>
              <a:off x="6529133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9EB9D6A-A4D6-44BA-9809-F7BB75A73BDA}"/>
                </a:ext>
              </a:extLst>
            </p:cNvPr>
            <p:cNvSpPr/>
            <p:nvPr/>
          </p:nvSpPr>
          <p:spPr>
            <a:xfrm>
              <a:off x="747561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49A8E3-FEEB-478F-A0C8-2DD3D7877A74}"/>
              </a:ext>
            </a:extLst>
          </p:cNvPr>
          <p:cNvGrpSpPr/>
          <p:nvPr/>
        </p:nvGrpSpPr>
        <p:grpSpPr>
          <a:xfrm>
            <a:off x="4756485" y="4756479"/>
            <a:ext cx="4475744" cy="641684"/>
            <a:chOff x="3777917" y="4547932"/>
            <a:chExt cx="4475744" cy="641684"/>
          </a:xfrm>
          <a:solidFill>
            <a:schemeClr val="tx1"/>
          </a:solidFill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80C9911-D88E-46A0-8D29-C3D68D4EDB16}"/>
                </a:ext>
              </a:extLst>
            </p:cNvPr>
            <p:cNvSpPr/>
            <p:nvPr/>
          </p:nvSpPr>
          <p:spPr>
            <a:xfrm>
              <a:off x="3777917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819C2B7-B982-4AFE-952A-00E9965EE19C}"/>
                </a:ext>
              </a:extLst>
            </p:cNvPr>
            <p:cNvSpPr/>
            <p:nvPr/>
          </p:nvSpPr>
          <p:spPr>
            <a:xfrm>
              <a:off x="469231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4A21DF2-50D4-447F-8F65-79B1D2986C39}"/>
                </a:ext>
              </a:extLst>
            </p:cNvPr>
            <p:cNvSpPr/>
            <p:nvPr/>
          </p:nvSpPr>
          <p:spPr>
            <a:xfrm>
              <a:off x="5606713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C818E4B-01BD-4867-82C1-E8165FFBBE68}"/>
                </a:ext>
              </a:extLst>
            </p:cNvPr>
            <p:cNvSpPr/>
            <p:nvPr/>
          </p:nvSpPr>
          <p:spPr>
            <a:xfrm>
              <a:off x="6505071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7F4D72E-B66E-4E9D-80C0-97A183CF310D}"/>
                </a:ext>
              </a:extLst>
            </p:cNvPr>
            <p:cNvSpPr/>
            <p:nvPr/>
          </p:nvSpPr>
          <p:spPr>
            <a:xfrm>
              <a:off x="745155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EEE0106-D619-4426-AC30-3F688918E2A0}"/>
              </a:ext>
            </a:extLst>
          </p:cNvPr>
          <p:cNvSpPr txBox="1"/>
          <p:nvPr/>
        </p:nvSpPr>
        <p:spPr>
          <a:xfrm>
            <a:off x="1006642" y="1683901"/>
            <a:ext cx="30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How many groups?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E9C07A-529B-474E-905D-0AEEDB90C768}"/>
              </a:ext>
            </a:extLst>
          </p:cNvPr>
          <p:cNvSpPr/>
          <p:nvPr/>
        </p:nvSpPr>
        <p:spPr>
          <a:xfrm>
            <a:off x="4714875" y="1809750"/>
            <a:ext cx="1860378" cy="281940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E9C56-C14F-4ECE-BE73-FBB7CF58CEC8}"/>
              </a:ext>
            </a:extLst>
          </p:cNvPr>
          <p:cNvSpPr/>
          <p:nvPr/>
        </p:nvSpPr>
        <p:spPr>
          <a:xfrm>
            <a:off x="6599811" y="1809750"/>
            <a:ext cx="2744214" cy="394335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F4F3F-853A-4372-9A5B-BAE822051DA2}"/>
              </a:ext>
            </a:extLst>
          </p:cNvPr>
          <p:cNvSpPr/>
          <p:nvPr/>
        </p:nvSpPr>
        <p:spPr>
          <a:xfrm>
            <a:off x="4714875" y="4629150"/>
            <a:ext cx="1860378" cy="112395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75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#4: Enclosure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5563C2-F276-487A-A54A-7300D5AADEF9}"/>
              </a:ext>
            </a:extLst>
          </p:cNvPr>
          <p:cNvSpPr txBox="1"/>
          <p:nvPr/>
        </p:nvSpPr>
        <p:spPr>
          <a:xfrm>
            <a:off x="523874" y="1676400"/>
            <a:ext cx="3800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Compare face mask use</a:t>
            </a:r>
          </a:p>
          <a:p>
            <a:pPr algn="ctr"/>
            <a:r>
              <a:rPr lang="en-US" sz="2800" i="1" dirty="0"/>
              <a:t>across business type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701D52-77A7-4ABC-9E49-9D64A4C3C108}"/>
              </a:ext>
            </a:extLst>
          </p:cNvPr>
          <p:cNvGrpSpPr/>
          <p:nvPr/>
        </p:nvGrpSpPr>
        <p:grpSpPr>
          <a:xfrm>
            <a:off x="4954228" y="1852285"/>
            <a:ext cx="6030100" cy="3686175"/>
            <a:chOff x="4897078" y="1871335"/>
            <a:chExt cx="6030100" cy="36861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3EB99D-7439-4C6B-AA57-E114A5F0A9E8}"/>
                </a:ext>
              </a:extLst>
            </p:cNvPr>
            <p:cNvSpPr txBox="1"/>
            <p:nvPr/>
          </p:nvSpPr>
          <p:spPr>
            <a:xfrm rot="16200000">
              <a:off x="3523609" y="3637835"/>
              <a:ext cx="302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% Customers Wear Face Masks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DEA053D-3F0B-4041-B02F-A4AD9715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4078" y="1871335"/>
              <a:ext cx="5753100" cy="3686175"/>
            </a:xfrm>
            <a:prstGeom prst="rect">
              <a:avLst/>
            </a:prstGeom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9BBE86C3-4A2E-4308-8B79-FC0A83BC87FD}"/>
              </a:ext>
            </a:extLst>
          </p:cNvPr>
          <p:cNvSpPr/>
          <p:nvPr/>
        </p:nvSpPr>
        <p:spPr>
          <a:xfrm>
            <a:off x="5553075" y="2245315"/>
            <a:ext cx="2705100" cy="313631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C3580B-F960-4AF8-BE18-B6852B7EF165}"/>
              </a:ext>
            </a:extLst>
          </p:cNvPr>
          <p:cNvSpPr/>
          <p:nvPr/>
        </p:nvSpPr>
        <p:spPr>
          <a:xfrm>
            <a:off x="8248650" y="2245315"/>
            <a:ext cx="2705100" cy="313631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07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#4: Enclosure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5563C2-F276-487A-A54A-7300D5AADEF9}"/>
              </a:ext>
            </a:extLst>
          </p:cNvPr>
          <p:cNvSpPr txBox="1"/>
          <p:nvPr/>
        </p:nvSpPr>
        <p:spPr>
          <a:xfrm>
            <a:off x="523874" y="1676400"/>
            <a:ext cx="3800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Circled dot gets compared against which other dots?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701D52-77A7-4ABC-9E49-9D64A4C3C108}"/>
              </a:ext>
            </a:extLst>
          </p:cNvPr>
          <p:cNvGrpSpPr/>
          <p:nvPr/>
        </p:nvGrpSpPr>
        <p:grpSpPr>
          <a:xfrm>
            <a:off x="4954228" y="1852285"/>
            <a:ext cx="6030100" cy="3686175"/>
            <a:chOff x="4897078" y="1871335"/>
            <a:chExt cx="6030100" cy="36861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3EB99D-7439-4C6B-AA57-E114A5F0A9E8}"/>
                </a:ext>
              </a:extLst>
            </p:cNvPr>
            <p:cNvSpPr txBox="1"/>
            <p:nvPr/>
          </p:nvSpPr>
          <p:spPr>
            <a:xfrm rot="16200000">
              <a:off x="3523609" y="3637835"/>
              <a:ext cx="302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% Customers Wear Face Masks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DEA053D-3F0B-4041-B02F-A4AD9715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4078" y="1871335"/>
              <a:ext cx="5753100" cy="3686175"/>
            </a:xfrm>
            <a:prstGeom prst="rect">
              <a:avLst/>
            </a:prstGeom>
          </p:spPr>
        </p:pic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3AC29824-9A8F-48CC-A745-5202F185D916}"/>
              </a:ext>
            </a:extLst>
          </p:cNvPr>
          <p:cNvSpPr/>
          <p:nvPr/>
        </p:nvSpPr>
        <p:spPr>
          <a:xfrm>
            <a:off x="7629525" y="2886075"/>
            <a:ext cx="342900" cy="361950"/>
          </a:xfrm>
          <a:prstGeom prst="ellipse">
            <a:avLst/>
          </a:prstGeom>
          <a:solidFill>
            <a:srgbClr val="FFFF00">
              <a:alpha val="5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BE86C3-4A2E-4308-8B79-FC0A83BC87FD}"/>
              </a:ext>
            </a:extLst>
          </p:cNvPr>
          <p:cNvSpPr/>
          <p:nvPr/>
        </p:nvSpPr>
        <p:spPr>
          <a:xfrm>
            <a:off x="5553075" y="2245315"/>
            <a:ext cx="2705100" cy="313631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C3580B-F960-4AF8-BE18-B6852B7EF165}"/>
              </a:ext>
            </a:extLst>
          </p:cNvPr>
          <p:cNvSpPr/>
          <p:nvPr/>
        </p:nvSpPr>
        <p:spPr>
          <a:xfrm>
            <a:off x="8248650" y="2245315"/>
            <a:ext cx="2705100" cy="313631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94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#4: Enclosure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5563C2-F276-487A-A54A-7300D5AADEF9}"/>
              </a:ext>
            </a:extLst>
          </p:cNvPr>
          <p:cNvSpPr txBox="1"/>
          <p:nvPr/>
        </p:nvSpPr>
        <p:spPr>
          <a:xfrm>
            <a:off x="523874" y="1676400"/>
            <a:ext cx="3800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Circled dot gets compared against which other dots?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701D52-77A7-4ABC-9E49-9D64A4C3C108}"/>
              </a:ext>
            </a:extLst>
          </p:cNvPr>
          <p:cNvGrpSpPr/>
          <p:nvPr/>
        </p:nvGrpSpPr>
        <p:grpSpPr>
          <a:xfrm>
            <a:off x="4954228" y="1852285"/>
            <a:ext cx="6030100" cy="3686175"/>
            <a:chOff x="4897078" y="1871335"/>
            <a:chExt cx="6030100" cy="36861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3EB99D-7439-4C6B-AA57-E114A5F0A9E8}"/>
                </a:ext>
              </a:extLst>
            </p:cNvPr>
            <p:cNvSpPr txBox="1"/>
            <p:nvPr/>
          </p:nvSpPr>
          <p:spPr>
            <a:xfrm rot="16200000">
              <a:off x="3523609" y="3637835"/>
              <a:ext cx="302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% Customers Wear Face Masks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DEA053D-3F0B-4041-B02F-A4AD9715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4078" y="1871335"/>
              <a:ext cx="5753100" cy="3686175"/>
            </a:xfrm>
            <a:prstGeom prst="rect">
              <a:avLst/>
            </a:prstGeom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3ABFC369-ABF2-4795-AFDB-E02032F59F34}"/>
              </a:ext>
            </a:extLst>
          </p:cNvPr>
          <p:cNvSpPr/>
          <p:nvPr/>
        </p:nvSpPr>
        <p:spPr>
          <a:xfrm>
            <a:off x="6713989" y="3133725"/>
            <a:ext cx="342900" cy="3619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7396CA-2A97-414E-8116-2BD9B5459849}"/>
              </a:ext>
            </a:extLst>
          </p:cNvPr>
          <p:cNvSpPr/>
          <p:nvPr/>
        </p:nvSpPr>
        <p:spPr>
          <a:xfrm>
            <a:off x="7629525" y="2886075"/>
            <a:ext cx="342900" cy="361950"/>
          </a:xfrm>
          <a:prstGeom prst="ellipse">
            <a:avLst/>
          </a:prstGeom>
          <a:solidFill>
            <a:srgbClr val="FFFF00">
              <a:alpha val="5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B3F3E-72E0-40C4-A729-FCE8795073B4}"/>
              </a:ext>
            </a:extLst>
          </p:cNvPr>
          <p:cNvSpPr/>
          <p:nvPr/>
        </p:nvSpPr>
        <p:spPr>
          <a:xfrm>
            <a:off x="5553075" y="2245315"/>
            <a:ext cx="2705100" cy="313631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F1C47B-8296-4F0B-8DF2-6DE04CDD6F12}"/>
              </a:ext>
            </a:extLst>
          </p:cNvPr>
          <p:cNvSpPr/>
          <p:nvPr/>
        </p:nvSpPr>
        <p:spPr>
          <a:xfrm>
            <a:off x="8248650" y="2245315"/>
            <a:ext cx="2705100" cy="313631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54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#4: Enclosure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5563C2-F276-487A-A54A-7300D5AADEF9}"/>
              </a:ext>
            </a:extLst>
          </p:cNvPr>
          <p:cNvSpPr txBox="1"/>
          <p:nvPr/>
        </p:nvSpPr>
        <p:spPr>
          <a:xfrm>
            <a:off x="523874" y="1676400"/>
            <a:ext cx="3800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Circled dot gets compared against which other dots?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701D52-77A7-4ABC-9E49-9D64A4C3C108}"/>
              </a:ext>
            </a:extLst>
          </p:cNvPr>
          <p:cNvGrpSpPr/>
          <p:nvPr/>
        </p:nvGrpSpPr>
        <p:grpSpPr>
          <a:xfrm>
            <a:off x="4954228" y="1852285"/>
            <a:ext cx="6030100" cy="3686175"/>
            <a:chOff x="4897078" y="1871335"/>
            <a:chExt cx="6030100" cy="36861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3EB99D-7439-4C6B-AA57-E114A5F0A9E8}"/>
                </a:ext>
              </a:extLst>
            </p:cNvPr>
            <p:cNvSpPr txBox="1"/>
            <p:nvPr/>
          </p:nvSpPr>
          <p:spPr>
            <a:xfrm rot="16200000">
              <a:off x="3523609" y="3637835"/>
              <a:ext cx="302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% Customers Wear Face Masks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DEA053D-3F0B-4041-B02F-A4AD9715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4078" y="1871335"/>
              <a:ext cx="5753100" cy="3686175"/>
            </a:xfrm>
            <a:prstGeom prst="rect">
              <a:avLst/>
            </a:prstGeom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3ABFC369-ABF2-4795-AFDB-E02032F59F34}"/>
              </a:ext>
            </a:extLst>
          </p:cNvPr>
          <p:cNvSpPr/>
          <p:nvPr/>
        </p:nvSpPr>
        <p:spPr>
          <a:xfrm>
            <a:off x="6715125" y="3124200"/>
            <a:ext cx="342900" cy="3619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6DE0C2-2055-403C-9BE9-EE8725458E5E}"/>
              </a:ext>
            </a:extLst>
          </p:cNvPr>
          <p:cNvSpPr/>
          <p:nvPr/>
        </p:nvSpPr>
        <p:spPr>
          <a:xfrm>
            <a:off x="8520687" y="4333875"/>
            <a:ext cx="342900" cy="3619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55439C-1DD5-4E76-962E-35FAC02BDB8C}"/>
              </a:ext>
            </a:extLst>
          </p:cNvPr>
          <p:cNvSpPr/>
          <p:nvPr/>
        </p:nvSpPr>
        <p:spPr>
          <a:xfrm>
            <a:off x="7629525" y="2886075"/>
            <a:ext cx="342900" cy="361950"/>
          </a:xfrm>
          <a:prstGeom prst="ellipse">
            <a:avLst/>
          </a:prstGeom>
          <a:solidFill>
            <a:srgbClr val="FFFF00">
              <a:alpha val="5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1C80E4-4683-427B-8946-1D6BBC69D540}"/>
              </a:ext>
            </a:extLst>
          </p:cNvPr>
          <p:cNvSpPr/>
          <p:nvPr/>
        </p:nvSpPr>
        <p:spPr>
          <a:xfrm>
            <a:off x="5553075" y="2245315"/>
            <a:ext cx="2705100" cy="313631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88DF8-BA1C-47DA-A73B-BE5D24CA0C13}"/>
              </a:ext>
            </a:extLst>
          </p:cNvPr>
          <p:cNvSpPr/>
          <p:nvPr/>
        </p:nvSpPr>
        <p:spPr>
          <a:xfrm>
            <a:off x="8248650" y="2245315"/>
            <a:ext cx="2705100" cy="313631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71459-9300-45E1-A639-C30199552D4A}"/>
              </a:ext>
            </a:extLst>
          </p:cNvPr>
          <p:cNvSpPr txBox="1"/>
          <p:nvPr/>
        </p:nvSpPr>
        <p:spPr>
          <a:xfrm>
            <a:off x="8847058" y="4429035"/>
            <a:ext cx="81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7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4007682-9BE9-433E-B403-9B8B52E96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187" y="2622472"/>
            <a:ext cx="3197290" cy="722600"/>
          </a:xfrm>
        </p:spPr>
        <p:txBody>
          <a:bodyPr>
            <a:normAutofit lnSpcReduction="10000"/>
          </a:bodyPr>
          <a:lstStyle/>
          <a:p>
            <a:r>
              <a:rPr lang="en-US" sz="4800" i="1" dirty="0">
                <a:solidFill>
                  <a:schemeClr val="bg1"/>
                </a:solidFill>
                <a:highlight>
                  <a:srgbClr val="000000"/>
                </a:highlight>
              </a:rPr>
              <a:t>Predictable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4D323-B2CF-4FC6-A41E-5A84909CECDF}"/>
              </a:ext>
            </a:extLst>
          </p:cNvPr>
          <p:cNvSpPr txBox="1"/>
          <p:nvPr/>
        </p:nvSpPr>
        <p:spPr>
          <a:xfrm>
            <a:off x="7514186" y="2709856"/>
            <a:ext cx="135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which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2C65463-F01A-4A9F-ABED-71C0327A5135}"/>
              </a:ext>
            </a:extLst>
          </p:cNvPr>
          <p:cNvGrpSpPr/>
          <p:nvPr/>
        </p:nvGrpSpPr>
        <p:grpSpPr>
          <a:xfrm>
            <a:off x="8532880" y="1712025"/>
            <a:ext cx="2742986" cy="1571093"/>
            <a:chOff x="8052591" y="2000781"/>
            <a:chExt cx="2742986" cy="157109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52C75E-1A90-47EC-BE7B-8DE5FA433EA8}"/>
                </a:ext>
              </a:extLst>
            </p:cNvPr>
            <p:cNvSpPr txBox="1"/>
            <p:nvPr/>
          </p:nvSpPr>
          <p:spPr>
            <a:xfrm>
              <a:off x="8052591" y="2987099"/>
              <a:ext cx="584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D2A25D-396F-46C9-8A61-B1E40CE36909}"/>
                </a:ext>
              </a:extLst>
            </p:cNvPr>
            <p:cNvSpPr txBox="1"/>
            <p:nvPr/>
          </p:nvSpPr>
          <p:spPr>
            <a:xfrm>
              <a:off x="10210801" y="2000781"/>
              <a:ext cx="584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E16DCB-403B-4CAA-9A9B-C016D62409AA}"/>
                </a:ext>
              </a:extLst>
            </p:cNvPr>
            <p:cNvSpPr/>
            <p:nvPr/>
          </p:nvSpPr>
          <p:spPr>
            <a:xfrm>
              <a:off x="8109117" y="2146012"/>
              <a:ext cx="2463633" cy="130554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ubtitle 4">
            <a:extLst>
              <a:ext uri="{FF2B5EF4-FFF2-40B4-BE49-F238E27FC236}">
                <a16:creationId xmlns:a16="http://schemas.microsoft.com/office/drawing/2014/main" id="{19384EF8-EA5A-415A-9FD0-1AF84C3835E9}"/>
              </a:ext>
            </a:extLst>
          </p:cNvPr>
          <p:cNvSpPr txBox="1">
            <a:spLocks/>
          </p:cNvSpPr>
          <p:nvPr/>
        </p:nvSpPr>
        <p:spPr>
          <a:xfrm>
            <a:off x="1430996" y="3827297"/>
            <a:ext cx="3197290" cy="72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/>
              <a:t>or gan ize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F3FEEE-3892-4160-86CC-D69A5ED1990F}"/>
              </a:ext>
            </a:extLst>
          </p:cNvPr>
          <p:cNvGrpSpPr/>
          <p:nvPr/>
        </p:nvGrpSpPr>
        <p:grpSpPr>
          <a:xfrm>
            <a:off x="7514186" y="3827297"/>
            <a:ext cx="3197290" cy="722600"/>
            <a:chOff x="8095211" y="4116053"/>
            <a:chExt cx="3197290" cy="722600"/>
          </a:xfrm>
        </p:grpSpPr>
        <p:sp>
          <p:nvSpPr>
            <p:cNvPr id="28" name="Subtitle 4">
              <a:extLst>
                <a:ext uri="{FF2B5EF4-FFF2-40B4-BE49-F238E27FC236}">
                  <a16:creationId xmlns:a16="http://schemas.microsoft.com/office/drawing/2014/main" id="{4C47406F-23F2-4807-845D-99ABDEE1E1D3}"/>
                </a:ext>
              </a:extLst>
            </p:cNvPr>
            <p:cNvSpPr txBox="1">
              <a:spLocks/>
            </p:cNvSpPr>
            <p:nvPr/>
          </p:nvSpPr>
          <p:spPr>
            <a:xfrm>
              <a:off x="8095211" y="4116053"/>
              <a:ext cx="3197290" cy="722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i="1" dirty="0">
                  <a:solidFill>
                    <a:srgbClr val="FF0000"/>
                  </a:solidFill>
                </a:rPr>
                <a:t>I</a:t>
              </a:r>
              <a:r>
                <a:rPr lang="en-US" sz="2800" i="1" dirty="0">
                  <a:solidFill>
                    <a:srgbClr val="FF0000"/>
                  </a:solidFill>
                </a:rPr>
                <a:t>n</a:t>
              </a:r>
              <a:r>
                <a:rPr lang="en-US" sz="4800" i="1" dirty="0">
                  <a:solidFill>
                    <a:srgbClr val="FF0000"/>
                  </a:solidFill>
                </a:rPr>
                <a:t>f</a:t>
              </a:r>
              <a:r>
                <a:rPr lang="en-US" sz="4800" b="1" i="1" strike="sngStrike" dirty="0">
                  <a:solidFill>
                    <a:srgbClr val="FF0000"/>
                  </a:solidFill>
                </a:rPr>
                <a:t>o</a:t>
              </a:r>
              <a:r>
                <a:rPr lang="en-US" sz="4800" i="1" dirty="0">
                  <a:solidFill>
                    <a:srgbClr val="FF0000"/>
                  </a:solidFill>
                </a:rPr>
                <a:t>r</a:t>
              </a:r>
              <a:r>
                <a:rPr lang="en-US" sz="4800" i="1" u="sng" dirty="0">
                  <a:solidFill>
                    <a:srgbClr val="FF0000"/>
                  </a:solidFill>
                </a:rPr>
                <a:t>m</a:t>
              </a:r>
              <a:r>
                <a:rPr lang="en-US" sz="4800" i="1" dirty="0">
                  <a:solidFill>
                    <a:srgbClr val="FF0000"/>
                  </a:solidFill>
                </a:rPr>
                <a:t>a</a:t>
              </a:r>
              <a:r>
                <a:rPr lang="en-US" sz="48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sz="4800" i="1" dirty="0">
                  <a:solidFill>
                    <a:srgbClr val="FF0000"/>
                  </a:solidFill>
                </a:rPr>
                <a:t>l0</a:t>
              </a:r>
              <a:r>
                <a:rPr lang="en-US" sz="4800" i="1" dirty="0">
                  <a:solidFill>
                    <a:srgbClr val="FF0000"/>
                  </a:solidFill>
                  <a:latin typeface="Brush Script Std" panose="03060802040607070404" pitchFamily="66" charset="0"/>
                </a:rPr>
                <a:t>n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1ED5E66-6E6C-46C8-BBC6-B39E7231FB8E}"/>
                </a:ext>
              </a:extLst>
            </p:cNvPr>
            <p:cNvSpPr/>
            <p:nvPr/>
          </p:nvSpPr>
          <p:spPr>
            <a:xfrm>
              <a:off x="10349487" y="4294201"/>
              <a:ext cx="137538" cy="239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ubtitle 4">
            <a:extLst>
              <a:ext uri="{FF2B5EF4-FFF2-40B4-BE49-F238E27FC236}">
                <a16:creationId xmlns:a16="http://schemas.microsoft.com/office/drawing/2014/main" id="{70833755-1B84-4649-BED6-475A2EFBBCD6}"/>
              </a:ext>
            </a:extLst>
          </p:cNvPr>
          <p:cNvSpPr txBox="1">
            <a:spLocks/>
          </p:cNvSpPr>
          <p:nvPr/>
        </p:nvSpPr>
        <p:spPr>
          <a:xfrm>
            <a:off x="5031330" y="4188597"/>
            <a:ext cx="471744" cy="72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/>
              <a:t>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E2FAA75-E04C-454B-9154-2AD18838DF8C}"/>
              </a:ext>
            </a:extLst>
          </p:cNvPr>
          <p:cNvGrpSpPr/>
          <p:nvPr/>
        </p:nvGrpSpPr>
        <p:grpSpPr>
          <a:xfrm>
            <a:off x="4485664" y="3693517"/>
            <a:ext cx="2698890" cy="1825431"/>
            <a:chOff x="4485664" y="3693517"/>
            <a:chExt cx="2698890" cy="1825431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997C719-009A-4048-8A73-5EB97D39D367}"/>
                </a:ext>
              </a:extLst>
            </p:cNvPr>
            <p:cNvSpPr/>
            <p:nvPr/>
          </p:nvSpPr>
          <p:spPr>
            <a:xfrm>
              <a:off x="4694115" y="4008726"/>
              <a:ext cx="2249610" cy="1156009"/>
            </a:xfrm>
            <a:custGeom>
              <a:avLst/>
              <a:gdLst>
                <a:gd name="connsiteX0" fmla="*/ 11235 w 2249610"/>
                <a:gd name="connsiteY0" fmla="*/ 74493 h 1156009"/>
                <a:gd name="connsiteX1" fmla="*/ 173160 w 2249610"/>
                <a:gd name="connsiteY1" fmla="*/ 1141293 h 1156009"/>
                <a:gd name="connsiteX2" fmla="*/ 1211385 w 2249610"/>
                <a:gd name="connsiteY2" fmla="*/ 684093 h 1156009"/>
                <a:gd name="connsiteX3" fmla="*/ 582735 w 2249610"/>
                <a:gd name="connsiteY3" fmla="*/ 512643 h 1156009"/>
                <a:gd name="connsiteX4" fmla="*/ 887535 w 2249610"/>
                <a:gd name="connsiteY4" fmla="*/ 84018 h 1156009"/>
                <a:gd name="connsiteX5" fmla="*/ 1411410 w 2249610"/>
                <a:gd name="connsiteY5" fmla="*/ 17343 h 1156009"/>
                <a:gd name="connsiteX6" fmla="*/ 2249610 w 2249610"/>
                <a:gd name="connsiteY6" fmla="*/ 303093 h 115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9610" h="1156009">
                  <a:moveTo>
                    <a:pt x="11235" y="74493"/>
                  </a:moveTo>
                  <a:cubicBezTo>
                    <a:pt x="-7815" y="557093"/>
                    <a:pt x="-26865" y="1039693"/>
                    <a:pt x="173160" y="1141293"/>
                  </a:cubicBezTo>
                  <a:cubicBezTo>
                    <a:pt x="373185" y="1242893"/>
                    <a:pt x="1143123" y="788868"/>
                    <a:pt x="1211385" y="684093"/>
                  </a:cubicBezTo>
                  <a:cubicBezTo>
                    <a:pt x="1279647" y="579318"/>
                    <a:pt x="636710" y="612655"/>
                    <a:pt x="582735" y="512643"/>
                  </a:cubicBezTo>
                  <a:cubicBezTo>
                    <a:pt x="528760" y="412631"/>
                    <a:pt x="749422" y="166568"/>
                    <a:pt x="887535" y="84018"/>
                  </a:cubicBezTo>
                  <a:cubicBezTo>
                    <a:pt x="1025648" y="1468"/>
                    <a:pt x="1184398" y="-19169"/>
                    <a:pt x="1411410" y="17343"/>
                  </a:cubicBezTo>
                  <a:cubicBezTo>
                    <a:pt x="1638422" y="53855"/>
                    <a:pt x="1944016" y="178474"/>
                    <a:pt x="2249610" y="303093"/>
                  </a:cubicBez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EC5446C-4CDF-434C-9610-AB0A6FB0436A}"/>
                </a:ext>
              </a:extLst>
            </p:cNvPr>
            <p:cNvGrpSpPr/>
            <p:nvPr/>
          </p:nvGrpSpPr>
          <p:grpSpPr>
            <a:xfrm>
              <a:off x="4485664" y="3693517"/>
              <a:ext cx="2698890" cy="1825431"/>
              <a:chOff x="4891409" y="3925123"/>
              <a:chExt cx="2698890" cy="1825431"/>
            </a:xfrm>
          </p:grpSpPr>
          <p:sp>
            <p:nvSpPr>
              <p:cNvPr id="15" name="Subtitle 4">
                <a:extLst>
                  <a:ext uri="{FF2B5EF4-FFF2-40B4-BE49-F238E27FC236}">
                    <a16:creationId xmlns:a16="http://schemas.microsoft.com/office/drawing/2014/main" id="{72F9C212-987A-4B68-BE59-0DC5A1FDC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1409" y="3978967"/>
                <a:ext cx="471744" cy="72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i="1" dirty="0"/>
                  <a:t>s</a:t>
                </a:r>
              </a:p>
            </p:txBody>
          </p:sp>
          <p:sp>
            <p:nvSpPr>
              <p:cNvPr id="17" name="Subtitle 4">
                <a:extLst>
                  <a:ext uri="{FF2B5EF4-FFF2-40B4-BE49-F238E27FC236}">
                    <a16:creationId xmlns:a16="http://schemas.microsoft.com/office/drawing/2014/main" id="{A6526123-8F3C-4093-81D5-78EBC4975B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5634" y="5027954"/>
                <a:ext cx="471744" cy="72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i="1" dirty="0"/>
                  <a:t>e</a:t>
                </a:r>
              </a:p>
            </p:txBody>
          </p:sp>
          <p:sp>
            <p:nvSpPr>
              <p:cNvPr id="19" name="Subtitle 4">
                <a:extLst>
                  <a:ext uri="{FF2B5EF4-FFF2-40B4-BE49-F238E27FC236}">
                    <a16:creationId xmlns:a16="http://schemas.microsoft.com/office/drawing/2014/main" id="{2C4CFFC7-023B-40A0-8587-C5EA1C6003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2022" y="4594587"/>
                <a:ext cx="471744" cy="72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i="1" dirty="0"/>
                  <a:t>n</a:t>
                </a:r>
              </a:p>
            </p:txBody>
          </p:sp>
          <p:sp>
            <p:nvSpPr>
              <p:cNvPr id="21" name="Subtitle 4">
                <a:extLst>
                  <a:ext uri="{FF2B5EF4-FFF2-40B4-BE49-F238E27FC236}">
                    <a16:creationId xmlns:a16="http://schemas.microsoft.com/office/drawing/2014/main" id="{AC2C9591-8233-46AD-9B81-483773637D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3722" y="3995453"/>
                <a:ext cx="471744" cy="72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i="1" dirty="0"/>
                  <a:t>o</a:t>
                </a:r>
              </a:p>
            </p:txBody>
          </p:sp>
          <p:sp>
            <p:nvSpPr>
              <p:cNvPr id="23" name="Subtitle 4">
                <a:extLst>
                  <a:ext uri="{FF2B5EF4-FFF2-40B4-BE49-F238E27FC236}">
                    <a16:creationId xmlns:a16="http://schemas.microsoft.com/office/drawing/2014/main" id="{8136DC13-E054-4095-B2B2-68725CDE65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12064" y="3925123"/>
                <a:ext cx="471744" cy="72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i="1" dirty="0"/>
                  <a:t>r</a:t>
                </a:r>
              </a:p>
            </p:txBody>
          </p:sp>
          <p:sp>
            <p:nvSpPr>
              <p:cNvPr id="25" name="Subtitle 4">
                <a:extLst>
                  <a:ext uri="{FF2B5EF4-FFF2-40B4-BE49-F238E27FC236}">
                    <a16:creationId xmlns:a16="http://schemas.microsoft.com/office/drawing/2014/main" id="{2AA805D9-CDC6-4729-9720-A627EE7C9A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18555" y="4148118"/>
                <a:ext cx="471744" cy="72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i="1" dirty="0"/>
                  <a:t>y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91DA6D-4730-48BA-8BFB-2A32F2704B62}"/>
              </a:ext>
            </a:extLst>
          </p:cNvPr>
          <p:cNvGrpSpPr/>
          <p:nvPr/>
        </p:nvGrpSpPr>
        <p:grpSpPr>
          <a:xfrm>
            <a:off x="4658603" y="2521972"/>
            <a:ext cx="1499305" cy="707886"/>
            <a:chOff x="5301391" y="2829734"/>
            <a:chExt cx="1499305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913469-FC27-41AA-A569-51EB3B06ADFD}"/>
                </a:ext>
              </a:extLst>
            </p:cNvPr>
            <p:cNvSpPr txBox="1"/>
            <p:nvPr/>
          </p:nvSpPr>
          <p:spPr>
            <a:xfrm>
              <a:off x="5301391" y="2829734"/>
              <a:ext cx="14993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ways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5F798D5-B8D0-4A05-9366-DAD2C9EAAAC9}"/>
                </a:ext>
              </a:extLst>
            </p:cNvPr>
            <p:cNvSpPr/>
            <p:nvPr/>
          </p:nvSpPr>
          <p:spPr>
            <a:xfrm>
              <a:off x="5389651" y="3204488"/>
              <a:ext cx="1082007" cy="68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50A5F5B-C193-4D5D-84AB-96AABA4135EC}"/>
              </a:ext>
            </a:extLst>
          </p:cNvPr>
          <p:cNvGrpSpPr/>
          <p:nvPr/>
        </p:nvGrpSpPr>
        <p:grpSpPr>
          <a:xfrm>
            <a:off x="6025687" y="2111871"/>
            <a:ext cx="1348570" cy="1276010"/>
            <a:chOff x="5955883" y="2382469"/>
            <a:chExt cx="1348570" cy="127601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6C5EE96-60C1-4183-8DB4-B89D90E17654}"/>
                </a:ext>
              </a:extLst>
            </p:cNvPr>
            <p:cNvSpPr/>
            <p:nvPr/>
          </p:nvSpPr>
          <p:spPr>
            <a:xfrm>
              <a:off x="5955883" y="2392495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A2E3581-192D-4FE4-A337-49B06339F6FE}"/>
                </a:ext>
              </a:extLst>
            </p:cNvPr>
            <p:cNvSpPr/>
            <p:nvPr/>
          </p:nvSpPr>
          <p:spPr>
            <a:xfrm>
              <a:off x="6291930" y="2387086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B0A3CD-D8CC-4C38-938B-29409C82325E}"/>
                </a:ext>
              </a:extLst>
            </p:cNvPr>
            <p:cNvSpPr/>
            <p:nvPr/>
          </p:nvSpPr>
          <p:spPr>
            <a:xfrm>
              <a:off x="6653224" y="2387878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173CB7-116F-4583-8B34-73C164EFAC39}"/>
                </a:ext>
              </a:extLst>
            </p:cNvPr>
            <p:cNvSpPr/>
            <p:nvPr/>
          </p:nvSpPr>
          <p:spPr>
            <a:xfrm>
              <a:off x="6989271" y="2382469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B51EB0A-E039-491D-B4CE-F6E666D39252}"/>
                </a:ext>
              </a:extLst>
            </p:cNvPr>
            <p:cNvSpPr/>
            <p:nvPr/>
          </p:nvSpPr>
          <p:spPr>
            <a:xfrm>
              <a:off x="5962705" y="2713216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8B0B324-52BE-4E35-B86A-DDDD12380F67}"/>
                </a:ext>
              </a:extLst>
            </p:cNvPr>
            <p:cNvSpPr/>
            <p:nvPr/>
          </p:nvSpPr>
          <p:spPr>
            <a:xfrm>
              <a:off x="6298752" y="2707807"/>
              <a:ext cx="281067" cy="28106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9608FF6-773C-43AD-A8DF-244D97A93642}"/>
                </a:ext>
              </a:extLst>
            </p:cNvPr>
            <p:cNvSpPr/>
            <p:nvPr/>
          </p:nvSpPr>
          <p:spPr>
            <a:xfrm>
              <a:off x="6660046" y="2708599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76E23E3-4867-41FA-83FE-95032608B914}"/>
                </a:ext>
              </a:extLst>
            </p:cNvPr>
            <p:cNvSpPr/>
            <p:nvPr/>
          </p:nvSpPr>
          <p:spPr>
            <a:xfrm>
              <a:off x="6996093" y="2703190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C7AE57-B5F2-4320-A858-700C7E36C14A}"/>
                </a:ext>
              </a:extLst>
            </p:cNvPr>
            <p:cNvSpPr/>
            <p:nvPr/>
          </p:nvSpPr>
          <p:spPr>
            <a:xfrm>
              <a:off x="5983176" y="3033943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E1E0018-15E5-4E4F-9843-F8AA5F238885}"/>
                </a:ext>
              </a:extLst>
            </p:cNvPr>
            <p:cNvSpPr/>
            <p:nvPr/>
          </p:nvSpPr>
          <p:spPr>
            <a:xfrm>
              <a:off x="6319223" y="3028534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BFCBF4B-022D-4C8E-A0AF-2744AED5AF8D}"/>
                </a:ext>
              </a:extLst>
            </p:cNvPr>
            <p:cNvSpPr/>
            <p:nvPr/>
          </p:nvSpPr>
          <p:spPr>
            <a:xfrm>
              <a:off x="6680517" y="3029326"/>
              <a:ext cx="281067" cy="28106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ECA01C8-4BE8-4DDB-8A9D-04185D192C57}"/>
                </a:ext>
              </a:extLst>
            </p:cNvPr>
            <p:cNvSpPr/>
            <p:nvPr/>
          </p:nvSpPr>
          <p:spPr>
            <a:xfrm>
              <a:off x="7016564" y="3023917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5314ABC-6611-49DD-91BA-01711A0748ED}"/>
                </a:ext>
              </a:extLst>
            </p:cNvPr>
            <p:cNvSpPr/>
            <p:nvPr/>
          </p:nvSpPr>
          <p:spPr>
            <a:xfrm>
              <a:off x="5989998" y="3377412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43A7DFB-13EC-4026-94EE-3DD0F7F26E0B}"/>
                </a:ext>
              </a:extLst>
            </p:cNvPr>
            <p:cNvSpPr/>
            <p:nvPr/>
          </p:nvSpPr>
          <p:spPr>
            <a:xfrm>
              <a:off x="6326045" y="3372003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C90016D-42BE-4AC3-AAAA-3128A18E5D92}"/>
                </a:ext>
              </a:extLst>
            </p:cNvPr>
            <p:cNvSpPr/>
            <p:nvPr/>
          </p:nvSpPr>
          <p:spPr>
            <a:xfrm>
              <a:off x="6687339" y="3372795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A85CEE7-466F-406B-BED9-D0023A088CB7}"/>
                </a:ext>
              </a:extLst>
            </p:cNvPr>
            <p:cNvSpPr/>
            <p:nvPr/>
          </p:nvSpPr>
          <p:spPr>
            <a:xfrm>
              <a:off x="7023386" y="3367386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itle 1">
            <a:extLst>
              <a:ext uri="{FF2B5EF4-FFF2-40B4-BE49-F238E27FC236}">
                <a16:creationId xmlns:a16="http://schemas.microsoft.com/office/drawing/2014/main" id="{0641548B-CF61-491F-B05E-05415BE67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4040"/>
            <a:ext cx="9144000" cy="912498"/>
          </a:xfrm>
        </p:spPr>
        <p:txBody>
          <a:bodyPr>
            <a:normAutofit fontScale="90000"/>
          </a:bodyPr>
          <a:lstStyle/>
          <a:p>
            <a:r>
              <a:rPr lang="en-US" sz="6700" b="1" i="1" dirty="0"/>
              <a:t>Concept</a:t>
            </a:r>
            <a:endParaRPr lang="en-US" b="1" i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8311202-A0D0-4F07-99A8-8691C1AAB5F5}"/>
              </a:ext>
            </a:extLst>
          </p:cNvPr>
          <p:cNvSpPr/>
          <p:nvPr/>
        </p:nvSpPr>
        <p:spPr>
          <a:xfrm>
            <a:off x="4590932" y="2652540"/>
            <a:ext cx="1364345" cy="53151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0719D-E64A-4E32-9D94-F4CC9F07567D}"/>
              </a:ext>
            </a:extLst>
          </p:cNvPr>
          <p:cNvSpPr/>
          <p:nvPr/>
        </p:nvSpPr>
        <p:spPr>
          <a:xfrm flipH="1">
            <a:off x="4724708" y="2643921"/>
            <a:ext cx="111854" cy="182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88C723F-239D-40D7-B999-2167E190B299}"/>
              </a:ext>
            </a:extLst>
          </p:cNvPr>
          <p:cNvSpPr/>
          <p:nvPr/>
        </p:nvSpPr>
        <p:spPr>
          <a:xfrm flipH="1">
            <a:off x="4680878" y="3048711"/>
            <a:ext cx="111854" cy="137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2EA329-BED4-4F0F-9E18-2F64665F72AC}"/>
              </a:ext>
            </a:extLst>
          </p:cNvPr>
          <p:cNvSpPr/>
          <p:nvPr/>
        </p:nvSpPr>
        <p:spPr>
          <a:xfrm flipH="1">
            <a:off x="5116609" y="3103455"/>
            <a:ext cx="111853" cy="138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072D007-8311-46EB-8788-FD391DDF8307}"/>
              </a:ext>
            </a:extLst>
          </p:cNvPr>
          <p:cNvSpPr/>
          <p:nvPr/>
        </p:nvSpPr>
        <p:spPr>
          <a:xfrm flipH="1">
            <a:off x="5599608" y="3087176"/>
            <a:ext cx="180142" cy="137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4912837-4D4D-47EA-B83F-E9AD866AD57E}"/>
              </a:ext>
            </a:extLst>
          </p:cNvPr>
          <p:cNvSpPr/>
          <p:nvPr/>
        </p:nvSpPr>
        <p:spPr>
          <a:xfrm flipH="1">
            <a:off x="5267202" y="2627396"/>
            <a:ext cx="398592" cy="126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ECED0D0-ECA5-44D2-AB3D-6131D1B369E4}"/>
              </a:ext>
            </a:extLst>
          </p:cNvPr>
          <p:cNvSpPr/>
          <p:nvPr/>
        </p:nvSpPr>
        <p:spPr>
          <a:xfrm flipH="1">
            <a:off x="4578075" y="2899317"/>
            <a:ext cx="1408348" cy="5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668817-70E9-4F29-8913-22F944E81EBC}"/>
              </a:ext>
            </a:extLst>
          </p:cNvPr>
          <p:cNvSpPr/>
          <p:nvPr/>
        </p:nvSpPr>
        <p:spPr>
          <a:xfrm flipH="1">
            <a:off x="4876734" y="3103403"/>
            <a:ext cx="111853" cy="138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9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#4: Enclosure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5563C2-F276-487A-A54A-7300D5AADEF9}"/>
              </a:ext>
            </a:extLst>
          </p:cNvPr>
          <p:cNvSpPr txBox="1"/>
          <p:nvPr/>
        </p:nvSpPr>
        <p:spPr>
          <a:xfrm>
            <a:off x="523874" y="1676400"/>
            <a:ext cx="3800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Dots enclosed </a:t>
            </a:r>
            <a:br>
              <a:rPr lang="en-US" sz="2800" i="1" dirty="0"/>
            </a:br>
            <a:r>
              <a:rPr lang="en-US" sz="2800" i="1" dirty="0"/>
              <a:t>are to be compared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701D52-77A7-4ABC-9E49-9D64A4C3C108}"/>
              </a:ext>
            </a:extLst>
          </p:cNvPr>
          <p:cNvGrpSpPr/>
          <p:nvPr/>
        </p:nvGrpSpPr>
        <p:grpSpPr>
          <a:xfrm>
            <a:off x="4954228" y="1852285"/>
            <a:ext cx="6030100" cy="3686175"/>
            <a:chOff x="4897078" y="1871335"/>
            <a:chExt cx="6030100" cy="36861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3EB99D-7439-4C6B-AA57-E114A5F0A9E8}"/>
                </a:ext>
              </a:extLst>
            </p:cNvPr>
            <p:cNvSpPr txBox="1"/>
            <p:nvPr/>
          </p:nvSpPr>
          <p:spPr>
            <a:xfrm rot="16200000">
              <a:off x="3523609" y="3637835"/>
              <a:ext cx="302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% Customers Wear Face Masks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DEA053D-3F0B-4041-B02F-A4AD9715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4078" y="1871335"/>
              <a:ext cx="5753100" cy="3686175"/>
            </a:xfrm>
            <a:prstGeom prst="rect">
              <a:avLst/>
            </a:prstGeom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3ABFC369-ABF2-4795-AFDB-E02032F59F34}"/>
              </a:ext>
            </a:extLst>
          </p:cNvPr>
          <p:cNvSpPr/>
          <p:nvPr/>
        </p:nvSpPr>
        <p:spPr>
          <a:xfrm>
            <a:off x="6715125" y="3124200"/>
            <a:ext cx="342900" cy="3619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6DE0C2-2055-403C-9BE9-EE8725458E5E}"/>
              </a:ext>
            </a:extLst>
          </p:cNvPr>
          <p:cNvSpPr/>
          <p:nvPr/>
        </p:nvSpPr>
        <p:spPr>
          <a:xfrm>
            <a:off x="5823006" y="4657725"/>
            <a:ext cx="342900" cy="3619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55439C-1DD5-4E76-962E-35FAC02BDB8C}"/>
              </a:ext>
            </a:extLst>
          </p:cNvPr>
          <p:cNvSpPr/>
          <p:nvPr/>
        </p:nvSpPr>
        <p:spPr>
          <a:xfrm>
            <a:off x="7629525" y="2886075"/>
            <a:ext cx="342900" cy="361950"/>
          </a:xfrm>
          <a:prstGeom prst="ellipse">
            <a:avLst/>
          </a:prstGeom>
          <a:solidFill>
            <a:srgbClr val="FFFF00">
              <a:alpha val="5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1C80E4-4683-427B-8946-1D6BBC69D540}"/>
              </a:ext>
            </a:extLst>
          </p:cNvPr>
          <p:cNvSpPr/>
          <p:nvPr/>
        </p:nvSpPr>
        <p:spPr>
          <a:xfrm>
            <a:off x="5553075" y="2245315"/>
            <a:ext cx="2705100" cy="313631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88DF8-BA1C-47DA-A73B-BE5D24CA0C13}"/>
              </a:ext>
            </a:extLst>
          </p:cNvPr>
          <p:cNvSpPr/>
          <p:nvPr/>
        </p:nvSpPr>
        <p:spPr>
          <a:xfrm>
            <a:off x="8248650" y="2245315"/>
            <a:ext cx="2705100" cy="313631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66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#6: Closure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C789E-9A84-4F2C-B58B-E646F1B4336E}"/>
              </a:ext>
            </a:extLst>
          </p:cNvPr>
          <p:cNvSpPr txBox="1"/>
          <p:nvPr/>
        </p:nvSpPr>
        <p:spPr>
          <a:xfrm>
            <a:off x="2740069" y="3977227"/>
            <a:ext cx="704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We tend to put objects in</a:t>
            </a:r>
          </a:p>
          <a:p>
            <a:pPr algn="ctr"/>
            <a:r>
              <a:rPr lang="en-US" sz="2800" i="1" dirty="0"/>
              <a:t>whole regions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B590FC-C22A-4113-8A0E-D08CEE068370}"/>
              </a:ext>
            </a:extLst>
          </p:cNvPr>
          <p:cNvGrpSpPr/>
          <p:nvPr/>
        </p:nvGrpSpPr>
        <p:grpSpPr>
          <a:xfrm>
            <a:off x="4401752" y="1841671"/>
            <a:ext cx="3892492" cy="1485951"/>
            <a:chOff x="4236440" y="1255147"/>
            <a:chExt cx="3892492" cy="148595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DA51694-F642-4991-953B-8A1B47FA557F}"/>
                </a:ext>
              </a:extLst>
            </p:cNvPr>
            <p:cNvGrpSpPr/>
            <p:nvPr/>
          </p:nvGrpSpPr>
          <p:grpSpPr>
            <a:xfrm>
              <a:off x="4840702" y="1255147"/>
              <a:ext cx="2854024" cy="1323439"/>
              <a:chOff x="4840702" y="1255147"/>
              <a:chExt cx="2854024" cy="132343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481A66-352E-4352-9FD0-2FDFBB982F75}"/>
                  </a:ext>
                </a:extLst>
              </p:cNvPr>
              <p:cNvSpPr txBox="1"/>
              <p:nvPr/>
            </p:nvSpPr>
            <p:spPr>
              <a:xfrm>
                <a:off x="4998912" y="1255147"/>
                <a:ext cx="269581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dirty="0"/>
                  <a:t>ways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9DD38BC-98F9-4F95-84F8-CA5C95775003}"/>
                  </a:ext>
                </a:extLst>
              </p:cNvPr>
              <p:cNvSpPr/>
              <p:nvPr/>
            </p:nvSpPr>
            <p:spPr>
              <a:xfrm>
                <a:off x="4840702" y="1972475"/>
                <a:ext cx="2695814" cy="113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A844187-BD8C-4AAF-A571-F26EB5DAEF6D}"/>
                </a:ext>
              </a:extLst>
            </p:cNvPr>
            <p:cNvSpPr/>
            <p:nvPr/>
          </p:nvSpPr>
          <p:spPr>
            <a:xfrm>
              <a:off x="4451758" y="1316699"/>
              <a:ext cx="3288484" cy="133776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CC6FCA-7EC9-48F8-AF6A-58BD1C1C8DC6}"/>
                </a:ext>
              </a:extLst>
            </p:cNvPr>
            <p:cNvSpPr/>
            <p:nvPr/>
          </p:nvSpPr>
          <p:spPr>
            <a:xfrm>
              <a:off x="4236440" y="1971323"/>
              <a:ext cx="3892492" cy="93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736BA6-F623-4D75-9D72-DA4AB6766859}"/>
                </a:ext>
              </a:extLst>
            </p:cNvPr>
            <p:cNvSpPr/>
            <p:nvPr/>
          </p:nvSpPr>
          <p:spPr>
            <a:xfrm>
              <a:off x="4818340" y="1373961"/>
              <a:ext cx="217859" cy="315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2DB6E7-7183-4FA2-B782-FCFD225FCAA8}"/>
                </a:ext>
              </a:extLst>
            </p:cNvPr>
            <p:cNvSpPr/>
            <p:nvPr/>
          </p:nvSpPr>
          <p:spPr>
            <a:xfrm>
              <a:off x="4570657" y="2120863"/>
              <a:ext cx="217859" cy="315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998AAF-08BF-4BE8-B52C-D7F543A11CE0}"/>
                </a:ext>
              </a:extLst>
            </p:cNvPr>
            <p:cNvSpPr/>
            <p:nvPr/>
          </p:nvSpPr>
          <p:spPr>
            <a:xfrm>
              <a:off x="4954590" y="2349765"/>
              <a:ext cx="217859" cy="315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4456D9-D054-4E8C-900D-8C3205857766}"/>
                </a:ext>
              </a:extLst>
            </p:cNvPr>
            <p:cNvSpPr/>
            <p:nvPr/>
          </p:nvSpPr>
          <p:spPr>
            <a:xfrm>
              <a:off x="6748119" y="2389455"/>
              <a:ext cx="325010" cy="351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623C3E8-6F8A-4DDD-9AED-5F286E510D12}"/>
              </a:ext>
            </a:extLst>
          </p:cNvPr>
          <p:cNvSpPr/>
          <p:nvPr/>
        </p:nvSpPr>
        <p:spPr>
          <a:xfrm>
            <a:off x="6105598" y="1125717"/>
            <a:ext cx="806929" cy="352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11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#6: Closure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F1B5F-E0C3-40E0-B533-19B2A9CE5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199" y="2420899"/>
            <a:ext cx="2787793" cy="6159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04CC1E-22EE-4D7F-AFF0-7BC54C8DB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385" y="4908177"/>
            <a:ext cx="2749691" cy="5524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F801792-AD87-4264-BDF7-7141FF835831}"/>
              </a:ext>
            </a:extLst>
          </p:cNvPr>
          <p:cNvSpPr txBox="1"/>
          <p:nvPr/>
        </p:nvSpPr>
        <p:spPr>
          <a:xfrm>
            <a:off x="721121" y="1774783"/>
            <a:ext cx="2936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Not a whole </a:t>
            </a:r>
          </a:p>
          <a:p>
            <a:pPr algn="ctr"/>
            <a:r>
              <a:rPr lang="en-US" sz="2800" i="1" dirty="0"/>
              <a:t>anymore</a:t>
            </a:r>
          </a:p>
        </p:txBody>
      </p:sp>
    </p:spTree>
    <p:extLst>
      <p:ext uri="{BB962C8B-B14F-4D97-AF65-F5344CB8AC3E}">
        <p14:creationId xmlns:p14="http://schemas.microsoft.com/office/powerpoint/2010/main" val="3591607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#5: Closure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5AA6D-36FE-4AB0-9937-B8B8CCEB0953}"/>
              </a:ext>
            </a:extLst>
          </p:cNvPr>
          <p:cNvSpPr txBox="1"/>
          <p:nvPr/>
        </p:nvSpPr>
        <p:spPr>
          <a:xfrm>
            <a:off x="506181" y="1704974"/>
            <a:ext cx="3437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Closure allows us</a:t>
            </a:r>
          </a:p>
          <a:p>
            <a:pPr algn="ctr"/>
            <a:r>
              <a:rPr lang="en-US" sz="2800" i="1" dirty="0"/>
              <a:t>to see the zebra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9A59E-8783-450A-BE13-E7BEB15D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42" y="1694488"/>
            <a:ext cx="5226319" cy="35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40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#5: Closure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5B263B-E28E-4C21-8F5C-8D7479574229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tx1"/>
          </a:solidFill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6F7DFDC-8327-448A-B8F6-D583862E3867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7581474-3940-458F-BA64-44142F20C9A4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CB1CD45-183C-47AA-974A-3A9D1FCF1843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85F2CA4-6482-45F7-BA51-4E7886F68DE5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DA6B90E-7407-424C-894B-B9241F28D5F2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DB81A8-3E43-4412-AB39-9CA66B22F30D}"/>
              </a:ext>
            </a:extLst>
          </p:cNvPr>
          <p:cNvGrpSpPr/>
          <p:nvPr/>
        </p:nvGrpSpPr>
        <p:grpSpPr>
          <a:xfrm>
            <a:off x="4787831" y="2911641"/>
            <a:ext cx="4475744" cy="641684"/>
            <a:chOff x="3826041" y="2703094"/>
            <a:chExt cx="4475744" cy="641684"/>
          </a:xfrm>
          <a:solidFill>
            <a:schemeClr val="tx1"/>
          </a:solidFill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83245B6-E907-4FD5-9BFB-CC52DF5EB6DD}"/>
                </a:ext>
              </a:extLst>
            </p:cNvPr>
            <p:cNvSpPr/>
            <p:nvPr/>
          </p:nvSpPr>
          <p:spPr>
            <a:xfrm>
              <a:off x="3826041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9F502A50-AB49-4BDA-BBE9-2B2BF9A8CE5D}"/>
                </a:ext>
              </a:extLst>
            </p:cNvPr>
            <p:cNvSpPr/>
            <p:nvPr/>
          </p:nvSpPr>
          <p:spPr>
            <a:xfrm>
              <a:off x="474043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4983E1E-FD4D-477E-B81E-5B66CCCA28A0}"/>
                </a:ext>
              </a:extLst>
            </p:cNvPr>
            <p:cNvSpPr/>
            <p:nvPr/>
          </p:nvSpPr>
          <p:spPr>
            <a:xfrm>
              <a:off x="5654837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63CE2DD-A54A-45D7-9A19-3F8081D5EAD0}"/>
                </a:ext>
              </a:extLst>
            </p:cNvPr>
            <p:cNvSpPr/>
            <p:nvPr/>
          </p:nvSpPr>
          <p:spPr>
            <a:xfrm>
              <a:off x="6553195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97136C0-09AA-4D2F-AF75-09E88FB251B3}"/>
                </a:ext>
              </a:extLst>
            </p:cNvPr>
            <p:cNvSpPr/>
            <p:nvPr/>
          </p:nvSpPr>
          <p:spPr>
            <a:xfrm>
              <a:off x="749967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DFBED6-5EEF-47CA-AC4E-EFC529795047}"/>
              </a:ext>
            </a:extLst>
          </p:cNvPr>
          <p:cNvGrpSpPr/>
          <p:nvPr/>
        </p:nvGrpSpPr>
        <p:grpSpPr>
          <a:xfrm>
            <a:off x="4780547" y="3834061"/>
            <a:ext cx="4475744" cy="641684"/>
            <a:chOff x="3801979" y="3625514"/>
            <a:chExt cx="4475744" cy="641684"/>
          </a:xfrm>
          <a:solidFill>
            <a:schemeClr val="tx1"/>
          </a:solidFill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219D417-C669-4A70-86E9-A4D78827CED3}"/>
                </a:ext>
              </a:extLst>
            </p:cNvPr>
            <p:cNvSpPr/>
            <p:nvPr/>
          </p:nvSpPr>
          <p:spPr>
            <a:xfrm>
              <a:off x="3801979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287C8AB-393B-4F8D-849D-2A8ABDB78E02}"/>
                </a:ext>
              </a:extLst>
            </p:cNvPr>
            <p:cNvSpPr/>
            <p:nvPr/>
          </p:nvSpPr>
          <p:spPr>
            <a:xfrm>
              <a:off x="471637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57E362E-2A9F-42AB-9EB0-49D0E97EAA73}"/>
                </a:ext>
              </a:extLst>
            </p:cNvPr>
            <p:cNvSpPr/>
            <p:nvPr/>
          </p:nvSpPr>
          <p:spPr>
            <a:xfrm>
              <a:off x="5630775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064E3A3-9A66-4657-BE8F-BDBCDF9CD6E8}"/>
                </a:ext>
              </a:extLst>
            </p:cNvPr>
            <p:cNvSpPr/>
            <p:nvPr/>
          </p:nvSpPr>
          <p:spPr>
            <a:xfrm>
              <a:off x="6529133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9EB9D6A-A4D6-44BA-9809-F7BB75A73BDA}"/>
                </a:ext>
              </a:extLst>
            </p:cNvPr>
            <p:cNvSpPr/>
            <p:nvPr/>
          </p:nvSpPr>
          <p:spPr>
            <a:xfrm>
              <a:off x="747561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49A8E3-FEEB-478F-A0C8-2DD3D7877A74}"/>
              </a:ext>
            </a:extLst>
          </p:cNvPr>
          <p:cNvGrpSpPr/>
          <p:nvPr/>
        </p:nvGrpSpPr>
        <p:grpSpPr>
          <a:xfrm>
            <a:off x="4790041" y="4756479"/>
            <a:ext cx="4475744" cy="641684"/>
            <a:chOff x="3777917" y="4547932"/>
            <a:chExt cx="4475744" cy="641684"/>
          </a:xfrm>
          <a:solidFill>
            <a:schemeClr val="tx1"/>
          </a:solidFill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80C9911-D88E-46A0-8D29-C3D68D4EDB16}"/>
                </a:ext>
              </a:extLst>
            </p:cNvPr>
            <p:cNvSpPr/>
            <p:nvPr/>
          </p:nvSpPr>
          <p:spPr>
            <a:xfrm>
              <a:off x="3777917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819C2B7-B982-4AFE-952A-00E9965EE19C}"/>
                </a:ext>
              </a:extLst>
            </p:cNvPr>
            <p:cNvSpPr/>
            <p:nvPr/>
          </p:nvSpPr>
          <p:spPr>
            <a:xfrm>
              <a:off x="469231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4A21DF2-50D4-447F-8F65-79B1D2986C39}"/>
                </a:ext>
              </a:extLst>
            </p:cNvPr>
            <p:cNvSpPr/>
            <p:nvPr/>
          </p:nvSpPr>
          <p:spPr>
            <a:xfrm>
              <a:off x="5606713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C818E4B-01BD-4867-82C1-E8165FFBBE68}"/>
                </a:ext>
              </a:extLst>
            </p:cNvPr>
            <p:cNvSpPr/>
            <p:nvPr/>
          </p:nvSpPr>
          <p:spPr>
            <a:xfrm>
              <a:off x="6505071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7F4D72E-B66E-4E9D-80C0-97A183CF310D}"/>
                </a:ext>
              </a:extLst>
            </p:cNvPr>
            <p:cNvSpPr/>
            <p:nvPr/>
          </p:nvSpPr>
          <p:spPr>
            <a:xfrm>
              <a:off x="745155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970DD72-4D51-4E60-BB69-79C1217EAAFE}"/>
              </a:ext>
            </a:extLst>
          </p:cNvPr>
          <p:cNvSpPr txBox="1"/>
          <p:nvPr/>
        </p:nvSpPr>
        <p:spPr>
          <a:xfrm>
            <a:off x="498707" y="1692840"/>
            <a:ext cx="3800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Goal: Identify </a:t>
            </a:r>
            <a:br>
              <a:rPr lang="en-US" sz="2800" i="1" dirty="0"/>
            </a:br>
            <a:r>
              <a:rPr lang="en-US" sz="2800" i="1" dirty="0"/>
              <a:t>6 out of 20</a:t>
            </a:r>
          </a:p>
        </p:txBody>
      </p:sp>
    </p:spTree>
    <p:extLst>
      <p:ext uri="{BB962C8B-B14F-4D97-AF65-F5344CB8AC3E}">
        <p14:creationId xmlns:p14="http://schemas.microsoft.com/office/powerpoint/2010/main" val="3544003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#5: Closure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5B263B-E28E-4C21-8F5C-8D7479574229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tx1"/>
          </a:solidFill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6F7DFDC-8327-448A-B8F6-D583862E3867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7581474-3940-458F-BA64-44142F20C9A4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CB1CD45-183C-47AA-974A-3A9D1FCF1843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85F2CA4-6482-45F7-BA51-4E7886F68DE5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DA6B90E-7407-424C-894B-B9241F28D5F2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DB81A8-3E43-4412-AB39-9CA66B22F30D}"/>
              </a:ext>
            </a:extLst>
          </p:cNvPr>
          <p:cNvGrpSpPr/>
          <p:nvPr/>
        </p:nvGrpSpPr>
        <p:grpSpPr>
          <a:xfrm>
            <a:off x="4787831" y="2911641"/>
            <a:ext cx="4475744" cy="641684"/>
            <a:chOff x="3826041" y="2703094"/>
            <a:chExt cx="4475744" cy="641684"/>
          </a:xfrm>
          <a:solidFill>
            <a:schemeClr val="tx1"/>
          </a:solidFill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83245B6-E907-4FD5-9BFB-CC52DF5EB6DD}"/>
                </a:ext>
              </a:extLst>
            </p:cNvPr>
            <p:cNvSpPr/>
            <p:nvPr/>
          </p:nvSpPr>
          <p:spPr>
            <a:xfrm>
              <a:off x="3826041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9F502A50-AB49-4BDA-BBE9-2B2BF9A8CE5D}"/>
                </a:ext>
              </a:extLst>
            </p:cNvPr>
            <p:cNvSpPr/>
            <p:nvPr/>
          </p:nvSpPr>
          <p:spPr>
            <a:xfrm>
              <a:off x="474043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4983E1E-FD4D-477E-B81E-5B66CCCA28A0}"/>
                </a:ext>
              </a:extLst>
            </p:cNvPr>
            <p:cNvSpPr/>
            <p:nvPr/>
          </p:nvSpPr>
          <p:spPr>
            <a:xfrm>
              <a:off x="5654837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63CE2DD-A54A-45D7-9A19-3F8081D5EAD0}"/>
                </a:ext>
              </a:extLst>
            </p:cNvPr>
            <p:cNvSpPr/>
            <p:nvPr/>
          </p:nvSpPr>
          <p:spPr>
            <a:xfrm>
              <a:off x="6553195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97136C0-09AA-4D2F-AF75-09E88FB251B3}"/>
                </a:ext>
              </a:extLst>
            </p:cNvPr>
            <p:cNvSpPr/>
            <p:nvPr/>
          </p:nvSpPr>
          <p:spPr>
            <a:xfrm>
              <a:off x="749967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DFBED6-5EEF-47CA-AC4E-EFC529795047}"/>
              </a:ext>
            </a:extLst>
          </p:cNvPr>
          <p:cNvGrpSpPr/>
          <p:nvPr/>
        </p:nvGrpSpPr>
        <p:grpSpPr>
          <a:xfrm>
            <a:off x="4780547" y="3834061"/>
            <a:ext cx="4475744" cy="641684"/>
            <a:chOff x="3801979" y="3625514"/>
            <a:chExt cx="4475744" cy="641684"/>
          </a:xfrm>
          <a:solidFill>
            <a:schemeClr val="tx1"/>
          </a:solidFill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219D417-C669-4A70-86E9-A4D78827CED3}"/>
                </a:ext>
              </a:extLst>
            </p:cNvPr>
            <p:cNvSpPr/>
            <p:nvPr/>
          </p:nvSpPr>
          <p:spPr>
            <a:xfrm>
              <a:off x="3801979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287C8AB-393B-4F8D-849D-2A8ABDB78E02}"/>
                </a:ext>
              </a:extLst>
            </p:cNvPr>
            <p:cNvSpPr/>
            <p:nvPr/>
          </p:nvSpPr>
          <p:spPr>
            <a:xfrm>
              <a:off x="471637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57E362E-2A9F-42AB-9EB0-49D0E97EAA73}"/>
                </a:ext>
              </a:extLst>
            </p:cNvPr>
            <p:cNvSpPr/>
            <p:nvPr/>
          </p:nvSpPr>
          <p:spPr>
            <a:xfrm>
              <a:off x="5630775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064E3A3-9A66-4657-BE8F-BDBCDF9CD6E8}"/>
                </a:ext>
              </a:extLst>
            </p:cNvPr>
            <p:cNvSpPr/>
            <p:nvPr/>
          </p:nvSpPr>
          <p:spPr>
            <a:xfrm>
              <a:off x="6529133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9EB9D6A-A4D6-44BA-9809-F7BB75A73BDA}"/>
                </a:ext>
              </a:extLst>
            </p:cNvPr>
            <p:cNvSpPr/>
            <p:nvPr/>
          </p:nvSpPr>
          <p:spPr>
            <a:xfrm>
              <a:off x="747561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49A8E3-FEEB-478F-A0C8-2DD3D7877A74}"/>
              </a:ext>
            </a:extLst>
          </p:cNvPr>
          <p:cNvGrpSpPr/>
          <p:nvPr/>
        </p:nvGrpSpPr>
        <p:grpSpPr>
          <a:xfrm>
            <a:off x="4790041" y="4756479"/>
            <a:ext cx="4475744" cy="641684"/>
            <a:chOff x="3777917" y="4547932"/>
            <a:chExt cx="4475744" cy="641684"/>
          </a:xfrm>
          <a:solidFill>
            <a:schemeClr val="tx1"/>
          </a:solidFill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80C9911-D88E-46A0-8D29-C3D68D4EDB16}"/>
                </a:ext>
              </a:extLst>
            </p:cNvPr>
            <p:cNvSpPr/>
            <p:nvPr/>
          </p:nvSpPr>
          <p:spPr>
            <a:xfrm>
              <a:off x="3777917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819C2B7-B982-4AFE-952A-00E9965EE19C}"/>
                </a:ext>
              </a:extLst>
            </p:cNvPr>
            <p:cNvSpPr/>
            <p:nvPr/>
          </p:nvSpPr>
          <p:spPr>
            <a:xfrm>
              <a:off x="469231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4A21DF2-50D4-447F-8F65-79B1D2986C39}"/>
                </a:ext>
              </a:extLst>
            </p:cNvPr>
            <p:cNvSpPr/>
            <p:nvPr/>
          </p:nvSpPr>
          <p:spPr>
            <a:xfrm>
              <a:off x="5606713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C818E4B-01BD-4867-82C1-E8165FFBBE68}"/>
                </a:ext>
              </a:extLst>
            </p:cNvPr>
            <p:cNvSpPr/>
            <p:nvPr/>
          </p:nvSpPr>
          <p:spPr>
            <a:xfrm>
              <a:off x="6505071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7F4D72E-B66E-4E9D-80C0-97A183CF310D}"/>
                </a:ext>
              </a:extLst>
            </p:cNvPr>
            <p:cNvSpPr/>
            <p:nvPr/>
          </p:nvSpPr>
          <p:spPr>
            <a:xfrm>
              <a:off x="745155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993313-A7FE-4B40-8668-8A8C2B5280E1}"/>
              </a:ext>
            </a:extLst>
          </p:cNvPr>
          <p:cNvCxnSpPr>
            <a:cxnSpLocks/>
          </p:cNvCxnSpPr>
          <p:nvPr/>
        </p:nvCxnSpPr>
        <p:spPr>
          <a:xfrm>
            <a:off x="4462943" y="2778705"/>
            <a:ext cx="3037474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D3812F-7E20-4766-9935-5338F4BC0B80}"/>
              </a:ext>
            </a:extLst>
          </p:cNvPr>
          <p:cNvCxnSpPr>
            <a:cxnSpLocks/>
          </p:cNvCxnSpPr>
          <p:nvPr/>
        </p:nvCxnSpPr>
        <p:spPr>
          <a:xfrm>
            <a:off x="8399355" y="2761222"/>
            <a:ext cx="0" cy="2967254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0B9716-6C4A-419A-9C43-97ACC25212A4}"/>
              </a:ext>
            </a:extLst>
          </p:cNvPr>
          <p:cNvCxnSpPr>
            <a:cxnSpLocks/>
          </p:cNvCxnSpPr>
          <p:nvPr/>
        </p:nvCxnSpPr>
        <p:spPr>
          <a:xfrm>
            <a:off x="8353881" y="2819362"/>
            <a:ext cx="1254748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34667D-4237-48B2-89A9-1CE5DADB4A0D}"/>
              </a:ext>
            </a:extLst>
          </p:cNvPr>
          <p:cNvCxnSpPr>
            <a:cxnSpLocks/>
          </p:cNvCxnSpPr>
          <p:nvPr/>
        </p:nvCxnSpPr>
        <p:spPr>
          <a:xfrm>
            <a:off x="7475250" y="1859375"/>
            <a:ext cx="0" cy="97805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970DD72-4D51-4E60-BB69-79C1217EAAFE}"/>
              </a:ext>
            </a:extLst>
          </p:cNvPr>
          <p:cNvSpPr txBox="1"/>
          <p:nvPr/>
        </p:nvSpPr>
        <p:spPr>
          <a:xfrm>
            <a:off x="523874" y="1676400"/>
            <a:ext cx="3800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Goal: Identify </a:t>
            </a:r>
            <a:br>
              <a:rPr lang="en-US" sz="2800" i="1" dirty="0"/>
            </a:br>
            <a:r>
              <a:rPr lang="en-US" sz="2800" i="1" dirty="0"/>
              <a:t>6 out of 20</a:t>
            </a:r>
          </a:p>
        </p:txBody>
      </p:sp>
    </p:spTree>
    <p:extLst>
      <p:ext uri="{BB962C8B-B14F-4D97-AF65-F5344CB8AC3E}">
        <p14:creationId xmlns:p14="http://schemas.microsoft.com/office/powerpoint/2010/main" val="27298909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#5: Closure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5B263B-E28E-4C21-8F5C-8D7479574229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tx1"/>
          </a:solidFill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6F7DFDC-8327-448A-B8F6-D583862E3867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7581474-3940-458F-BA64-44142F20C9A4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CB1CD45-183C-47AA-974A-3A9D1FCF1843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85F2CA4-6482-45F7-BA51-4E7886F68DE5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DA6B90E-7407-424C-894B-B9241F28D5F2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DB81A8-3E43-4412-AB39-9CA66B22F30D}"/>
              </a:ext>
            </a:extLst>
          </p:cNvPr>
          <p:cNvGrpSpPr/>
          <p:nvPr/>
        </p:nvGrpSpPr>
        <p:grpSpPr>
          <a:xfrm>
            <a:off x="4787831" y="2911641"/>
            <a:ext cx="4475744" cy="641684"/>
            <a:chOff x="3826041" y="2703094"/>
            <a:chExt cx="4475744" cy="641684"/>
          </a:xfrm>
          <a:solidFill>
            <a:schemeClr val="tx1"/>
          </a:solidFill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83245B6-E907-4FD5-9BFB-CC52DF5EB6DD}"/>
                </a:ext>
              </a:extLst>
            </p:cNvPr>
            <p:cNvSpPr/>
            <p:nvPr/>
          </p:nvSpPr>
          <p:spPr>
            <a:xfrm>
              <a:off x="3826041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9F502A50-AB49-4BDA-BBE9-2B2BF9A8CE5D}"/>
                </a:ext>
              </a:extLst>
            </p:cNvPr>
            <p:cNvSpPr/>
            <p:nvPr/>
          </p:nvSpPr>
          <p:spPr>
            <a:xfrm>
              <a:off x="474043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4983E1E-FD4D-477E-B81E-5B66CCCA28A0}"/>
                </a:ext>
              </a:extLst>
            </p:cNvPr>
            <p:cNvSpPr/>
            <p:nvPr/>
          </p:nvSpPr>
          <p:spPr>
            <a:xfrm>
              <a:off x="5654837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63CE2DD-A54A-45D7-9A19-3F8081D5EAD0}"/>
                </a:ext>
              </a:extLst>
            </p:cNvPr>
            <p:cNvSpPr/>
            <p:nvPr/>
          </p:nvSpPr>
          <p:spPr>
            <a:xfrm>
              <a:off x="6553195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97136C0-09AA-4D2F-AF75-09E88FB251B3}"/>
                </a:ext>
              </a:extLst>
            </p:cNvPr>
            <p:cNvSpPr/>
            <p:nvPr/>
          </p:nvSpPr>
          <p:spPr>
            <a:xfrm>
              <a:off x="7499679" y="2703094"/>
              <a:ext cx="802106" cy="64168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DFBED6-5EEF-47CA-AC4E-EFC529795047}"/>
              </a:ext>
            </a:extLst>
          </p:cNvPr>
          <p:cNvGrpSpPr/>
          <p:nvPr/>
        </p:nvGrpSpPr>
        <p:grpSpPr>
          <a:xfrm>
            <a:off x="4780547" y="3834061"/>
            <a:ext cx="4475744" cy="641684"/>
            <a:chOff x="3801979" y="3625514"/>
            <a:chExt cx="4475744" cy="641684"/>
          </a:xfrm>
          <a:solidFill>
            <a:schemeClr val="tx1"/>
          </a:solidFill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219D417-C669-4A70-86E9-A4D78827CED3}"/>
                </a:ext>
              </a:extLst>
            </p:cNvPr>
            <p:cNvSpPr/>
            <p:nvPr/>
          </p:nvSpPr>
          <p:spPr>
            <a:xfrm>
              <a:off x="3801979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287C8AB-393B-4F8D-849D-2A8ABDB78E02}"/>
                </a:ext>
              </a:extLst>
            </p:cNvPr>
            <p:cNvSpPr/>
            <p:nvPr/>
          </p:nvSpPr>
          <p:spPr>
            <a:xfrm>
              <a:off x="471637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57E362E-2A9F-42AB-9EB0-49D0E97EAA73}"/>
                </a:ext>
              </a:extLst>
            </p:cNvPr>
            <p:cNvSpPr/>
            <p:nvPr/>
          </p:nvSpPr>
          <p:spPr>
            <a:xfrm>
              <a:off x="5630775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064E3A3-9A66-4657-BE8F-BDBCDF9CD6E8}"/>
                </a:ext>
              </a:extLst>
            </p:cNvPr>
            <p:cNvSpPr/>
            <p:nvPr/>
          </p:nvSpPr>
          <p:spPr>
            <a:xfrm>
              <a:off x="6529133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9EB9D6A-A4D6-44BA-9809-F7BB75A73BDA}"/>
                </a:ext>
              </a:extLst>
            </p:cNvPr>
            <p:cNvSpPr/>
            <p:nvPr/>
          </p:nvSpPr>
          <p:spPr>
            <a:xfrm>
              <a:off x="7475617" y="3625514"/>
              <a:ext cx="802106" cy="64168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49A8E3-FEEB-478F-A0C8-2DD3D7877A74}"/>
              </a:ext>
            </a:extLst>
          </p:cNvPr>
          <p:cNvGrpSpPr/>
          <p:nvPr/>
        </p:nvGrpSpPr>
        <p:grpSpPr>
          <a:xfrm>
            <a:off x="4790041" y="4756479"/>
            <a:ext cx="4475744" cy="641684"/>
            <a:chOff x="3777917" y="4547932"/>
            <a:chExt cx="4475744" cy="641684"/>
          </a:xfrm>
          <a:solidFill>
            <a:schemeClr val="tx1"/>
          </a:solidFill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80C9911-D88E-46A0-8D29-C3D68D4EDB16}"/>
                </a:ext>
              </a:extLst>
            </p:cNvPr>
            <p:cNvSpPr/>
            <p:nvPr/>
          </p:nvSpPr>
          <p:spPr>
            <a:xfrm>
              <a:off x="3777917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819C2B7-B982-4AFE-952A-00E9965EE19C}"/>
                </a:ext>
              </a:extLst>
            </p:cNvPr>
            <p:cNvSpPr/>
            <p:nvPr/>
          </p:nvSpPr>
          <p:spPr>
            <a:xfrm>
              <a:off x="469231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4A21DF2-50D4-447F-8F65-79B1D2986C39}"/>
                </a:ext>
              </a:extLst>
            </p:cNvPr>
            <p:cNvSpPr/>
            <p:nvPr/>
          </p:nvSpPr>
          <p:spPr>
            <a:xfrm>
              <a:off x="5606713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C818E4B-01BD-4867-82C1-E8165FFBBE68}"/>
                </a:ext>
              </a:extLst>
            </p:cNvPr>
            <p:cNvSpPr/>
            <p:nvPr/>
          </p:nvSpPr>
          <p:spPr>
            <a:xfrm>
              <a:off x="6505071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7F4D72E-B66E-4E9D-80C0-97A183CF310D}"/>
                </a:ext>
              </a:extLst>
            </p:cNvPr>
            <p:cNvSpPr/>
            <p:nvPr/>
          </p:nvSpPr>
          <p:spPr>
            <a:xfrm>
              <a:off x="7451555" y="4547932"/>
              <a:ext cx="802106" cy="64168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993313-A7FE-4B40-8668-8A8C2B5280E1}"/>
              </a:ext>
            </a:extLst>
          </p:cNvPr>
          <p:cNvCxnSpPr>
            <a:cxnSpLocks/>
          </p:cNvCxnSpPr>
          <p:nvPr/>
        </p:nvCxnSpPr>
        <p:spPr>
          <a:xfrm>
            <a:off x="4462943" y="2778705"/>
            <a:ext cx="3037474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D3812F-7E20-4766-9935-5338F4BC0B80}"/>
              </a:ext>
            </a:extLst>
          </p:cNvPr>
          <p:cNvCxnSpPr>
            <a:cxnSpLocks/>
          </p:cNvCxnSpPr>
          <p:nvPr/>
        </p:nvCxnSpPr>
        <p:spPr>
          <a:xfrm>
            <a:off x="8399355" y="2761222"/>
            <a:ext cx="0" cy="2967254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0B9716-6C4A-419A-9C43-97ACC25212A4}"/>
              </a:ext>
            </a:extLst>
          </p:cNvPr>
          <p:cNvCxnSpPr>
            <a:cxnSpLocks/>
          </p:cNvCxnSpPr>
          <p:nvPr/>
        </p:nvCxnSpPr>
        <p:spPr>
          <a:xfrm>
            <a:off x="8353881" y="2819362"/>
            <a:ext cx="1254748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A34667D-4237-48B2-89A9-1CE5DADB4A0D}"/>
              </a:ext>
            </a:extLst>
          </p:cNvPr>
          <p:cNvCxnSpPr>
            <a:cxnSpLocks/>
          </p:cNvCxnSpPr>
          <p:nvPr/>
        </p:nvCxnSpPr>
        <p:spPr>
          <a:xfrm>
            <a:off x="7475250" y="1859375"/>
            <a:ext cx="0" cy="97805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443A10F-3299-4B33-AD16-9ADA6CA1E201}"/>
              </a:ext>
            </a:extLst>
          </p:cNvPr>
          <p:cNvSpPr txBox="1"/>
          <p:nvPr/>
        </p:nvSpPr>
        <p:spPr>
          <a:xfrm>
            <a:off x="768708" y="3076271"/>
            <a:ext cx="3023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Closure </a:t>
            </a:r>
            <a:br>
              <a:rPr lang="en-US" sz="2800" i="1" dirty="0"/>
            </a:br>
            <a:r>
              <a:rPr lang="en-US" sz="2800" i="1" dirty="0"/>
              <a:t>  </a:t>
            </a:r>
            <a:r>
              <a:rPr lang="en-US" sz="2800" b="1" i="1" dirty="0">
                <a:solidFill>
                  <a:srgbClr val="00B050"/>
                </a:solidFill>
              </a:rPr>
              <a:t>+</a:t>
            </a:r>
            <a:r>
              <a:rPr lang="en-US" sz="2800" i="1" dirty="0"/>
              <a:t> Similarity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5CC762-189F-4CE8-92B3-F2A8949F57D7}"/>
              </a:ext>
            </a:extLst>
          </p:cNvPr>
          <p:cNvSpPr txBox="1"/>
          <p:nvPr/>
        </p:nvSpPr>
        <p:spPr>
          <a:xfrm>
            <a:off x="523874" y="1676400"/>
            <a:ext cx="3800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Goal: Identify </a:t>
            </a:r>
            <a:br>
              <a:rPr lang="en-US" sz="2800" i="1" dirty="0"/>
            </a:br>
            <a:r>
              <a:rPr lang="en-US" sz="2800" i="1" dirty="0"/>
              <a:t>6 out of 20</a:t>
            </a:r>
          </a:p>
        </p:txBody>
      </p:sp>
    </p:spTree>
    <p:extLst>
      <p:ext uri="{BB962C8B-B14F-4D97-AF65-F5344CB8AC3E}">
        <p14:creationId xmlns:p14="http://schemas.microsoft.com/office/powerpoint/2010/main" val="3522999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#5: Closure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5B263B-E28E-4C21-8F5C-8D7479574229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accent2">
              <a:lumMod val="75000"/>
            </a:schemeClr>
          </a:solidFill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6F7DFDC-8327-448A-B8F6-D583862E3867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7581474-3940-458F-BA64-44142F20C9A4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CB1CD45-183C-47AA-974A-3A9D1FCF1843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85F2CA4-6482-45F7-BA51-4E7886F68DE5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DA6B90E-7407-424C-894B-B9241F28D5F2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DB81A8-3E43-4412-AB39-9CA66B22F30D}"/>
              </a:ext>
            </a:extLst>
          </p:cNvPr>
          <p:cNvGrpSpPr/>
          <p:nvPr/>
        </p:nvGrpSpPr>
        <p:grpSpPr>
          <a:xfrm>
            <a:off x="4804609" y="2911641"/>
            <a:ext cx="4475744" cy="641684"/>
            <a:chOff x="3826041" y="2703094"/>
            <a:chExt cx="4475744" cy="641684"/>
          </a:xfrm>
          <a:solidFill>
            <a:schemeClr val="tx1"/>
          </a:solidFill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83245B6-E907-4FD5-9BFB-CC52DF5EB6DD}"/>
                </a:ext>
              </a:extLst>
            </p:cNvPr>
            <p:cNvSpPr/>
            <p:nvPr/>
          </p:nvSpPr>
          <p:spPr>
            <a:xfrm>
              <a:off x="3826041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9F502A50-AB49-4BDA-BBE9-2B2BF9A8CE5D}"/>
                </a:ext>
              </a:extLst>
            </p:cNvPr>
            <p:cNvSpPr/>
            <p:nvPr/>
          </p:nvSpPr>
          <p:spPr>
            <a:xfrm>
              <a:off x="474043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4983E1E-FD4D-477E-B81E-5B66CCCA28A0}"/>
                </a:ext>
              </a:extLst>
            </p:cNvPr>
            <p:cNvSpPr/>
            <p:nvPr/>
          </p:nvSpPr>
          <p:spPr>
            <a:xfrm>
              <a:off x="5654837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63CE2DD-A54A-45D7-9A19-3F8081D5EAD0}"/>
                </a:ext>
              </a:extLst>
            </p:cNvPr>
            <p:cNvSpPr/>
            <p:nvPr/>
          </p:nvSpPr>
          <p:spPr>
            <a:xfrm>
              <a:off x="6553195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97136C0-09AA-4D2F-AF75-09E88FB251B3}"/>
                </a:ext>
              </a:extLst>
            </p:cNvPr>
            <p:cNvSpPr/>
            <p:nvPr/>
          </p:nvSpPr>
          <p:spPr>
            <a:xfrm>
              <a:off x="7499679" y="2703094"/>
              <a:ext cx="802106" cy="64168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DFBED6-5EEF-47CA-AC4E-EFC529795047}"/>
              </a:ext>
            </a:extLst>
          </p:cNvPr>
          <p:cNvGrpSpPr/>
          <p:nvPr/>
        </p:nvGrpSpPr>
        <p:grpSpPr>
          <a:xfrm>
            <a:off x="4780547" y="3834061"/>
            <a:ext cx="4475744" cy="641684"/>
            <a:chOff x="3801979" y="3625514"/>
            <a:chExt cx="4475744" cy="641684"/>
          </a:xfrm>
          <a:solidFill>
            <a:schemeClr val="tx1"/>
          </a:solidFill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219D417-C669-4A70-86E9-A4D78827CED3}"/>
                </a:ext>
              </a:extLst>
            </p:cNvPr>
            <p:cNvSpPr/>
            <p:nvPr/>
          </p:nvSpPr>
          <p:spPr>
            <a:xfrm>
              <a:off x="3801979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287C8AB-393B-4F8D-849D-2A8ABDB78E02}"/>
                </a:ext>
              </a:extLst>
            </p:cNvPr>
            <p:cNvSpPr/>
            <p:nvPr/>
          </p:nvSpPr>
          <p:spPr>
            <a:xfrm>
              <a:off x="471637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57E362E-2A9F-42AB-9EB0-49D0E97EAA73}"/>
                </a:ext>
              </a:extLst>
            </p:cNvPr>
            <p:cNvSpPr/>
            <p:nvPr/>
          </p:nvSpPr>
          <p:spPr>
            <a:xfrm>
              <a:off x="5630775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064E3A3-9A66-4657-BE8F-BDBCDF9CD6E8}"/>
                </a:ext>
              </a:extLst>
            </p:cNvPr>
            <p:cNvSpPr/>
            <p:nvPr/>
          </p:nvSpPr>
          <p:spPr>
            <a:xfrm>
              <a:off x="6529133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9EB9D6A-A4D6-44BA-9809-F7BB75A73BDA}"/>
                </a:ext>
              </a:extLst>
            </p:cNvPr>
            <p:cNvSpPr/>
            <p:nvPr/>
          </p:nvSpPr>
          <p:spPr>
            <a:xfrm>
              <a:off x="747561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49A8E3-FEEB-478F-A0C8-2DD3D7877A74}"/>
              </a:ext>
            </a:extLst>
          </p:cNvPr>
          <p:cNvGrpSpPr/>
          <p:nvPr/>
        </p:nvGrpSpPr>
        <p:grpSpPr>
          <a:xfrm>
            <a:off x="4756485" y="4756479"/>
            <a:ext cx="4475744" cy="641684"/>
            <a:chOff x="3777917" y="4547932"/>
            <a:chExt cx="4475744" cy="641684"/>
          </a:xfrm>
          <a:solidFill>
            <a:schemeClr val="tx1"/>
          </a:solidFill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80C9911-D88E-46A0-8D29-C3D68D4EDB16}"/>
                </a:ext>
              </a:extLst>
            </p:cNvPr>
            <p:cNvSpPr/>
            <p:nvPr/>
          </p:nvSpPr>
          <p:spPr>
            <a:xfrm>
              <a:off x="3777917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819C2B7-B982-4AFE-952A-00E9965EE19C}"/>
                </a:ext>
              </a:extLst>
            </p:cNvPr>
            <p:cNvSpPr/>
            <p:nvPr/>
          </p:nvSpPr>
          <p:spPr>
            <a:xfrm>
              <a:off x="469231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4A21DF2-50D4-447F-8F65-79B1D2986C39}"/>
                </a:ext>
              </a:extLst>
            </p:cNvPr>
            <p:cNvSpPr/>
            <p:nvPr/>
          </p:nvSpPr>
          <p:spPr>
            <a:xfrm>
              <a:off x="5606713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C818E4B-01BD-4867-82C1-E8165FFBBE68}"/>
                </a:ext>
              </a:extLst>
            </p:cNvPr>
            <p:cNvSpPr/>
            <p:nvPr/>
          </p:nvSpPr>
          <p:spPr>
            <a:xfrm>
              <a:off x="6505071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7F4D72E-B66E-4E9D-80C0-97A183CF310D}"/>
                </a:ext>
              </a:extLst>
            </p:cNvPr>
            <p:cNvSpPr/>
            <p:nvPr/>
          </p:nvSpPr>
          <p:spPr>
            <a:xfrm>
              <a:off x="745155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184A84-B9CB-4548-861E-0919BB690A6A}"/>
              </a:ext>
            </a:extLst>
          </p:cNvPr>
          <p:cNvCxnSpPr>
            <a:cxnSpLocks/>
          </p:cNvCxnSpPr>
          <p:nvPr/>
        </p:nvCxnSpPr>
        <p:spPr>
          <a:xfrm>
            <a:off x="4446165" y="2787094"/>
            <a:ext cx="401567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6FC374-B47C-4F55-8354-D2BFC3749111}"/>
              </a:ext>
            </a:extLst>
          </p:cNvPr>
          <p:cNvCxnSpPr>
            <a:cxnSpLocks/>
          </p:cNvCxnSpPr>
          <p:nvPr/>
        </p:nvCxnSpPr>
        <p:spPr>
          <a:xfrm>
            <a:off x="8396567" y="2729881"/>
            <a:ext cx="0" cy="97805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805C38-EDA2-43DE-A1CC-CA3F10C4B440}"/>
              </a:ext>
            </a:extLst>
          </p:cNvPr>
          <p:cNvCxnSpPr>
            <a:cxnSpLocks/>
          </p:cNvCxnSpPr>
          <p:nvPr/>
        </p:nvCxnSpPr>
        <p:spPr>
          <a:xfrm>
            <a:off x="8342258" y="3699545"/>
            <a:ext cx="1254748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978183B-2089-4B87-BAED-307B4A7DF952}"/>
              </a:ext>
            </a:extLst>
          </p:cNvPr>
          <p:cNvSpPr txBox="1"/>
          <p:nvPr/>
        </p:nvSpPr>
        <p:spPr>
          <a:xfrm>
            <a:off x="1094137" y="3371484"/>
            <a:ext cx="3023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Closure </a:t>
            </a:r>
            <a:br>
              <a:rPr lang="en-US" sz="2800" i="1" dirty="0"/>
            </a:br>
            <a:r>
              <a:rPr lang="en-US" sz="2800" i="1" dirty="0"/>
              <a:t>  </a:t>
            </a:r>
            <a:r>
              <a:rPr lang="en-US" sz="2800" b="1" i="1" dirty="0">
                <a:solidFill>
                  <a:srgbClr val="00B050"/>
                </a:solidFill>
              </a:rPr>
              <a:t>+</a:t>
            </a:r>
            <a:r>
              <a:rPr lang="en-US" sz="2800" i="1" dirty="0"/>
              <a:t> Similarity</a:t>
            </a:r>
            <a:br>
              <a:rPr lang="en-US" sz="2800" i="1" dirty="0"/>
            </a:br>
            <a:r>
              <a:rPr lang="en-US" sz="2800" i="1" dirty="0"/>
              <a:t>  </a:t>
            </a:r>
            <a:r>
              <a:rPr lang="en-US" sz="2800" b="1" i="1" dirty="0">
                <a:solidFill>
                  <a:srgbClr val="00B050"/>
                </a:solidFill>
              </a:rPr>
              <a:t>+</a:t>
            </a:r>
            <a:r>
              <a:rPr lang="en-US" sz="2800" i="1" dirty="0"/>
              <a:t>  Proximity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DD8511-FADC-4580-84D1-4AF84ACFF7B4}"/>
              </a:ext>
            </a:extLst>
          </p:cNvPr>
          <p:cNvSpPr txBox="1"/>
          <p:nvPr/>
        </p:nvSpPr>
        <p:spPr>
          <a:xfrm>
            <a:off x="523874" y="1676400"/>
            <a:ext cx="3800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Goal: Identify </a:t>
            </a:r>
            <a:br>
              <a:rPr lang="en-US" sz="2800" i="1" dirty="0"/>
            </a:br>
            <a:r>
              <a:rPr lang="en-US" sz="2800" i="1" dirty="0"/>
              <a:t>6 out of 20</a:t>
            </a:r>
          </a:p>
        </p:txBody>
      </p:sp>
    </p:spTree>
    <p:extLst>
      <p:ext uri="{BB962C8B-B14F-4D97-AF65-F5344CB8AC3E}">
        <p14:creationId xmlns:p14="http://schemas.microsoft.com/office/powerpoint/2010/main" val="18582092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#5: Closure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5B263B-E28E-4C21-8F5C-8D7479574229}"/>
              </a:ext>
            </a:extLst>
          </p:cNvPr>
          <p:cNvGrpSpPr/>
          <p:nvPr/>
        </p:nvGrpSpPr>
        <p:grpSpPr>
          <a:xfrm>
            <a:off x="4796587" y="2005263"/>
            <a:ext cx="4475744" cy="641684"/>
            <a:chOff x="3818019" y="1796716"/>
            <a:chExt cx="4475744" cy="641684"/>
          </a:xfrm>
          <a:solidFill>
            <a:schemeClr val="accent2">
              <a:lumMod val="75000"/>
            </a:schemeClr>
          </a:solidFill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6F7DFDC-8327-448A-B8F6-D583862E3867}"/>
                </a:ext>
              </a:extLst>
            </p:cNvPr>
            <p:cNvSpPr/>
            <p:nvPr/>
          </p:nvSpPr>
          <p:spPr>
            <a:xfrm>
              <a:off x="3818019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7581474-3940-458F-BA64-44142F20C9A4}"/>
                </a:ext>
              </a:extLst>
            </p:cNvPr>
            <p:cNvSpPr/>
            <p:nvPr/>
          </p:nvSpPr>
          <p:spPr>
            <a:xfrm>
              <a:off x="473241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CB1CD45-183C-47AA-974A-3A9D1FCF1843}"/>
                </a:ext>
              </a:extLst>
            </p:cNvPr>
            <p:cNvSpPr/>
            <p:nvPr/>
          </p:nvSpPr>
          <p:spPr>
            <a:xfrm>
              <a:off x="5646815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85F2CA4-6482-45F7-BA51-4E7886F68DE5}"/>
                </a:ext>
              </a:extLst>
            </p:cNvPr>
            <p:cNvSpPr/>
            <p:nvPr/>
          </p:nvSpPr>
          <p:spPr>
            <a:xfrm>
              <a:off x="6545173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DA6B90E-7407-424C-894B-B9241F28D5F2}"/>
                </a:ext>
              </a:extLst>
            </p:cNvPr>
            <p:cNvSpPr/>
            <p:nvPr/>
          </p:nvSpPr>
          <p:spPr>
            <a:xfrm>
              <a:off x="7491657" y="1796716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DB81A8-3E43-4412-AB39-9CA66B22F30D}"/>
              </a:ext>
            </a:extLst>
          </p:cNvPr>
          <p:cNvGrpSpPr/>
          <p:nvPr/>
        </p:nvGrpSpPr>
        <p:grpSpPr>
          <a:xfrm>
            <a:off x="4804609" y="2911641"/>
            <a:ext cx="4475744" cy="641684"/>
            <a:chOff x="3826041" y="2703094"/>
            <a:chExt cx="4475744" cy="641684"/>
          </a:xfrm>
          <a:solidFill>
            <a:schemeClr val="tx1"/>
          </a:solidFill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83245B6-E907-4FD5-9BFB-CC52DF5EB6DD}"/>
                </a:ext>
              </a:extLst>
            </p:cNvPr>
            <p:cNvSpPr/>
            <p:nvPr/>
          </p:nvSpPr>
          <p:spPr>
            <a:xfrm>
              <a:off x="3826041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9F502A50-AB49-4BDA-BBE9-2B2BF9A8CE5D}"/>
                </a:ext>
              </a:extLst>
            </p:cNvPr>
            <p:cNvSpPr/>
            <p:nvPr/>
          </p:nvSpPr>
          <p:spPr>
            <a:xfrm>
              <a:off x="4740439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4983E1E-FD4D-477E-B81E-5B66CCCA28A0}"/>
                </a:ext>
              </a:extLst>
            </p:cNvPr>
            <p:cNvSpPr/>
            <p:nvPr/>
          </p:nvSpPr>
          <p:spPr>
            <a:xfrm>
              <a:off x="5654837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63CE2DD-A54A-45D7-9A19-3F8081D5EAD0}"/>
                </a:ext>
              </a:extLst>
            </p:cNvPr>
            <p:cNvSpPr/>
            <p:nvPr/>
          </p:nvSpPr>
          <p:spPr>
            <a:xfrm>
              <a:off x="6553195" y="270309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97136C0-09AA-4D2F-AF75-09E88FB251B3}"/>
                </a:ext>
              </a:extLst>
            </p:cNvPr>
            <p:cNvSpPr/>
            <p:nvPr/>
          </p:nvSpPr>
          <p:spPr>
            <a:xfrm>
              <a:off x="7499679" y="2703094"/>
              <a:ext cx="802106" cy="64168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DFBED6-5EEF-47CA-AC4E-EFC529795047}"/>
              </a:ext>
            </a:extLst>
          </p:cNvPr>
          <p:cNvGrpSpPr/>
          <p:nvPr/>
        </p:nvGrpSpPr>
        <p:grpSpPr>
          <a:xfrm>
            <a:off x="4780547" y="3834061"/>
            <a:ext cx="4475744" cy="641684"/>
            <a:chOff x="3801979" y="3625514"/>
            <a:chExt cx="4475744" cy="641684"/>
          </a:xfrm>
          <a:solidFill>
            <a:schemeClr val="tx1"/>
          </a:solidFill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219D417-C669-4A70-86E9-A4D78827CED3}"/>
                </a:ext>
              </a:extLst>
            </p:cNvPr>
            <p:cNvSpPr/>
            <p:nvPr/>
          </p:nvSpPr>
          <p:spPr>
            <a:xfrm>
              <a:off x="3801979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287C8AB-393B-4F8D-849D-2A8ABDB78E02}"/>
                </a:ext>
              </a:extLst>
            </p:cNvPr>
            <p:cNvSpPr/>
            <p:nvPr/>
          </p:nvSpPr>
          <p:spPr>
            <a:xfrm>
              <a:off x="471637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57E362E-2A9F-42AB-9EB0-49D0E97EAA73}"/>
                </a:ext>
              </a:extLst>
            </p:cNvPr>
            <p:cNvSpPr/>
            <p:nvPr/>
          </p:nvSpPr>
          <p:spPr>
            <a:xfrm>
              <a:off x="5630775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5064E3A3-9A66-4657-BE8F-BDBCDF9CD6E8}"/>
                </a:ext>
              </a:extLst>
            </p:cNvPr>
            <p:cNvSpPr/>
            <p:nvPr/>
          </p:nvSpPr>
          <p:spPr>
            <a:xfrm>
              <a:off x="6529133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9EB9D6A-A4D6-44BA-9809-F7BB75A73BDA}"/>
                </a:ext>
              </a:extLst>
            </p:cNvPr>
            <p:cNvSpPr/>
            <p:nvPr/>
          </p:nvSpPr>
          <p:spPr>
            <a:xfrm>
              <a:off x="7475617" y="3625514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49A8E3-FEEB-478F-A0C8-2DD3D7877A74}"/>
              </a:ext>
            </a:extLst>
          </p:cNvPr>
          <p:cNvGrpSpPr/>
          <p:nvPr/>
        </p:nvGrpSpPr>
        <p:grpSpPr>
          <a:xfrm>
            <a:off x="4756485" y="4756479"/>
            <a:ext cx="4475744" cy="641684"/>
            <a:chOff x="3777917" y="4547932"/>
            <a:chExt cx="4475744" cy="641684"/>
          </a:xfrm>
          <a:solidFill>
            <a:schemeClr val="tx1"/>
          </a:solidFill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80C9911-D88E-46A0-8D29-C3D68D4EDB16}"/>
                </a:ext>
              </a:extLst>
            </p:cNvPr>
            <p:cNvSpPr/>
            <p:nvPr/>
          </p:nvSpPr>
          <p:spPr>
            <a:xfrm>
              <a:off x="3777917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819C2B7-B982-4AFE-952A-00E9965EE19C}"/>
                </a:ext>
              </a:extLst>
            </p:cNvPr>
            <p:cNvSpPr/>
            <p:nvPr/>
          </p:nvSpPr>
          <p:spPr>
            <a:xfrm>
              <a:off x="469231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4A21DF2-50D4-447F-8F65-79B1D2986C39}"/>
                </a:ext>
              </a:extLst>
            </p:cNvPr>
            <p:cNvSpPr/>
            <p:nvPr/>
          </p:nvSpPr>
          <p:spPr>
            <a:xfrm>
              <a:off x="5606713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C818E4B-01BD-4867-82C1-E8165FFBBE68}"/>
                </a:ext>
              </a:extLst>
            </p:cNvPr>
            <p:cNvSpPr/>
            <p:nvPr/>
          </p:nvSpPr>
          <p:spPr>
            <a:xfrm>
              <a:off x="6505071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7F4D72E-B66E-4E9D-80C0-97A183CF310D}"/>
                </a:ext>
              </a:extLst>
            </p:cNvPr>
            <p:cNvSpPr/>
            <p:nvPr/>
          </p:nvSpPr>
          <p:spPr>
            <a:xfrm>
              <a:off x="7451555" y="4547932"/>
              <a:ext cx="802106" cy="641684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184A84-B9CB-4548-861E-0919BB690A6A}"/>
              </a:ext>
            </a:extLst>
          </p:cNvPr>
          <p:cNvCxnSpPr>
            <a:cxnSpLocks/>
          </p:cNvCxnSpPr>
          <p:nvPr/>
        </p:nvCxnSpPr>
        <p:spPr>
          <a:xfrm>
            <a:off x="4446165" y="2787094"/>
            <a:ext cx="401567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6FC374-B47C-4F55-8354-D2BFC3749111}"/>
              </a:ext>
            </a:extLst>
          </p:cNvPr>
          <p:cNvCxnSpPr>
            <a:cxnSpLocks/>
          </p:cNvCxnSpPr>
          <p:nvPr/>
        </p:nvCxnSpPr>
        <p:spPr>
          <a:xfrm>
            <a:off x="8396567" y="2729881"/>
            <a:ext cx="0" cy="978053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805C38-EDA2-43DE-A1CC-CA3F10C4B440}"/>
              </a:ext>
            </a:extLst>
          </p:cNvPr>
          <p:cNvCxnSpPr>
            <a:cxnSpLocks/>
          </p:cNvCxnSpPr>
          <p:nvPr/>
        </p:nvCxnSpPr>
        <p:spPr>
          <a:xfrm>
            <a:off x="8342258" y="3699545"/>
            <a:ext cx="1254748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978183B-2089-4B87-BAED-307B4A7DF952}"/>
              </a:ext>
            </a:extLst>
          </p:cNvPr>
          <p:cNvSpPr txBox="1"/>
          <p:nvPr/>
        </p:nvSpPr>
        <p:spPr>
          <a:xfrm>
            <a:off x="1094137" y="3371484"/>
            <a:ext cx="3023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Closure </a:t>
            </a:r>
            <a:br>
              <a:rPr lang="en-US" sz="2800" i="1" dirty="0"/>
            </a:br>
            <a:r>
              <a:rPr lang="en-US" sz="2800" i="1" dirty="0"/>
              <a:t>  </a:t>
            </a:r>
            <a:r>
              <a:rPr lang="en-US" sz="2800" b="1" i="1" dirty="0">
                <a:solidFill>
                  <a:srgbClr val="00B050"/>
                </a:solidFill>
              </a:rPr>
              <a:t>+</a:t>
            </a:r>
            <a:r>
              <a:rPr lang="en-US" sz="2800" i="1" dirty="0"/>
              <a:t> Similarity</a:t>
            </a:r>
            <a:br>
              <a:rPr lang="en-US" sz="2800" i="1" dirty="0"/>
            </a:br>
            <a:r>
              <a:rPr lang="en-US" sz="2800" i="1" dirty="0"/>
              <a:t>  </a:t>
            </a:r>
            <a:r>
              <a:rPr lang="en-US" sz="2800" b="1" i="1" dirty="0">
                <a:solidFill>
                  <a:srgbClr val="00B050"/>
                </a:solidFill>
              </a:rPr>
              <a:t>+</a:t>
            </a:r>
            <a:r>
              <a:rPr lang="en-US" sz="2800" i="1" dirty="0"/>
              <a:t>  Proximity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DD8511-FADC-4580-84D1-4AF84ACFF7B4}"/>
              </a:ext>
            </a:extLst>
          </p:cNvPr>
          <p:cNvSpPr txBox="1"/>
          <p:nvPr/>
        </p:nvSpPr>
        <p:spPr>
          <a:xfrm>
            <a:off x="523874" y="1676400"/>
            <a:ext cx="3800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Goal: Identify </a:t>
            </a:r>
            <a:br>
              <a:rPr lang="en-US" sz="2800" i="1" dirty="0"/>
            </a:br>
            <a:r>
              <a:rPr lang="en-US" sz="2800" i="1" dirty="0"/>
              <a:t>6 out of 20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390369-FA0E-E44B-80D7-511A41CE0490}"/>
              </a:ext>
            </a:extLst>
          </p:cNvPr>
          <p:cNvCxnSpPr/>
          <p:nvPr/>
        </p:nvCxnSpPr>
        <p:spPr>
          <a:xfrm>
            <a:off x="7986839" y="3220630"/>
            <a:ext cx="8577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845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Principle: Continuity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62D3D10-FA01-44BA-BBFE-4EAF76875F91}"/>
              </a:ext>
            </a:extLst>
          </p:cNvPr>
          <p:cNvSpPr/>
          <p:nvPr/>
        </p:nvSpPr>
        <p:spPr>
          <a:xfrm>
            <a:off x="4797901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7800947-CBEA-4B2D-9893-3132B3628630}"/>
              </a:ext>
            </a:extLst>
          </p:cNvPr>
          <p:cNvSpPr/>
          <p:nvPr/>
        </p:nvSpPr>
        <p:spPr>
          <a:xfrm>
            <a:off x="5027938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0C14D65-2C51-44E7-85C1-D8EB1BFFB995}"/>
              </a:ext>
            </a:extLst>
          </p:cNvPr>
          <p:cNvSpPr/>
          <p:nvPr/>
        </p:nvSpPr>
        <p:spPr>
          <a:xfrm>
            <a:off x="5263395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A641E0A-FB28-4CBE-8642-FBC0637D4E82}"/>
              </a:ext>
            </a:extLst>
          </p:cNvPr>
          <p:cNvSpPr/>
          <p:nvPr/>
        </p:nvSpPr>
        <p:spPr>
          <a:xfrm>
            <a:off x="5498852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B6FABCD-92E6-4347-A661-89776A0FA07B}"/>
              </a:ext>
            </a:extLst>
          </p:cNvPr>
          <p:cNvSpPr/>
          <p:nvPr/>
        </p:nvSpPr>
        <p:spPr>
          <a:xfrm>
            <a:off x="5734309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D10AC8-264E-43C1-ABC5-01B4481E3A6C}"/>
              </a:ext>
            </a:extLst>
          </p:cNvPr>
          <p:cNvSpPr/>
          <p:nvPr/>
        </p:nvSpPr>
        <p:spPr>
          <a:xfrm>
            <a:off x="5969766" y="3151775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942155D-4911-45C9-BD91-590393E4AFEF}"/>
              </a:ext>
            </a:extLst>
          </p:cNvPr>
          <p:cNvSpPr/>
          <p:nvPr/>
        </p:nvSpPr>
        <p:spPr>
          <a:xfrm>
            <a:off x="6199803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B3A4779-5D56-403D-BA89-D82C9E7FBFB8}"/>
              </a:ext>
            </a:extLst>
          </p:cNvPr>
          <p:cNvSpPr/>
          <p:nvPr/>
        </p:nvSpPr>
        <p:spPr>
          <a:xfrm>
            <a:off x="6429851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A9737EA-A2D1-466E-9C41-6BEE10152999}"/>
              </a:ext>
            </a:extLst>
          </p:cNvPr>
          <p:cNvSpPr/>
          <p:nvPr/>
        </p:nvSpPr>
        <p:spPr>
          <a:xfrm>
            <a:off x="6659888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D739DE4-B089-4ABE-B05D-E34B63DB777F}"/>
              </a:ext>
            </a:extLst>
          </p:cNvPr>
          <p:cNvSpPr/>
          <p:nvPr/>
        </p:nvSpPr>
        <p:spPr>
          <a:xfrm>
            <a:off x="6895345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3C233A-AB3E-4D13-A658-F34E89D025E9}"/>
              </a:ext>
            </a:extLst>
          </p:cNvPr>
          <p:cNvSpPr/>
          <p:nvPr/>
        </p:nvSpPr>
        <p:spPr>
          <a:xfrm>
            <a:off x="7130802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B60D168-BD10-4443-A9DA-ABD217ED7174}"/>
              </a:ext>
            </a:extLst>
          </p:cNvPr>
          <p:cNvSpPr/>
          <p:nvPr/>
        </p:nvSpPr>
        <p:spPr>
          <a:xfrm>
            <a:off x="7366259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1E2653-751B-40F9-AD4A-AD78108A84A0}"/>
              </a:ext>
            </a:extLst>
          </p:cNvPr>
          <p:cNvSpPr/>
          <p:nvPr/>
        </p:nvSpPr>
        <p:spPr>
          <a:xfrm>
            <a:off x="7601716" y="3151775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62EA2ED-FAE0-4AE0-97A4-24E531BF013D}"/>
              </a:ext>
            </a:extLst>
          </p:cNvPr>
          <p:cNvSpPr/>
          <p:nvPr/>
        </p:nvSpPr>
        <p:spPr>
          <a:xfrm>
            <a:off x="7831753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01C88CD-A446-415F-8CCF-24918D008454}"/>
              </a:ext>
            </a:extLst>
          </p:cNvPr>
          <p:cNvSpPr/>
          <p:nvPr/>
        </p:nvSpPr>
        <p:spPr>
          <a:xfrm>
            <a:off x="4118451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7EC8F59-59A2-409B-8E18-E6C44565D30B}"/>
              </a:ext>
            </a:extLst>
          </p:cNvPr>
          <p:cNvSpPr/>
          <p:nvPr/>
        </p:nvSpPr>
        <p:spPr>
          <a:xfrm>
            <a:off x="4348488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B26705C-7F9A-436A-B5F2-0B9E4E5770C7}"/>
              </a:ext>
            </a:extLst>
          </p:cNvPr>
          <p:cNvSpPr/>
          <p:nvPr/>
        </p:nvSpPr>
        <p:spPr>
          <a:xfrm>
            <a:off x="4583945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E62FC54-656C-4227-B9F4-74493EB0EBF2}"/>
              </a:ext>
            </a:extLst>
          </p:cNvPr>
          <p:cNvSpPr/>
          <p:nvPr/>
        </p:nvSpPr>
        <p:spPr>
          <a:xfrm>
            <a:off x="4948694" y="24139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98AEE9-FEE3-42A9-847B-B24AC089C8AE}"/>
              </a:ext>
            </a:extLst>
          </p:cNvPr>
          <p:cNvSpPr/>
          <p:nvPr/>
        </p:nvSpPr>
        <p:spPr>
          <a:xfrm>
            <a:off x="5151218" y="247112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1ACEF5A-CEA7-4AB3-8291-A21294760C63}"/>
              </a:ext>
            </a:extLst>
          </p:cNvPr>
          <p:cNvSpPr/>
          <p:nvPr/>
        </p:nvSpPr>
        <p:spPr>
          <a:xfrm>
            <a:off x="5341118" y="257272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85E2C32-EBD9-4A7E-B435-039650692ED6}"/>
              </a:ext>
            </a:extLst>
          </p:cNvPr>
          <p:cNvSpPr/>
          <p:nvPr/>
        </p:nvSpPr>
        <p:spPr>
          <a:xfrm>
            <a:off x="5506218" y="268702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D4954E9-3AB1-4B08-8A3D-AE09A7FCED27}"/>
              </a:ext>
            </a:extLst>
          </p:cNvPr>
          <p:cNvSpPr/>
          <p:nvPr/>
        </p:nvSpPr>
        <p:spPr>
          <a:xfrm>
            <a:off x="5684018" y="281402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7C1EA1B-DDF2-47E5-AF65-7B152046AA6C}"/>
              </a:ext>
            </a:extLst>
          </p:cNvPr>
          <p:cNvSpPr/>
          <p:nvPr/>
        </p:nvSpPr>
        <p:spPr>
          <a:xfrm>
            <a:off x="5851654" y="295372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F727736-2F3F-4E66-AAA1-263FDE5F5597}"/>
              </a:ext>
            </a:extLst>
          </p:cNvPr>
          <p:cNvSpPr/>
          <p:nvPr/>
        </p:nvSpPr>
        <p:spPr>
          <a:xfrm>
            <a:off x="6085505" y="3348625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57FC3F4-C1FA-4454-8576-E4A180755533}"/>
              </a:ext>
            </a:extLst>
          </p:cNvPr>
          <p:cNvSpPr/>
          <p:nvPr/>
        </p:nvSpPr>
        <p:spPr>
          <a:xfrm>
            <a:off x="6199805" y="3531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355BF43-7AC2-4394-A07B-87CA83DEA766}"/>
              </a:ext>
            </a:extLst>
          </p:cNvPr>
          <p:cNvSpPr/>
          <p:nvPr/>
        </p:nvSpPr>
        <p:spPr>
          <a:xfrm>
            <a:off x="6352713" y="3677028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3A60F50-CDB1-4665-9769-B74D8E2E17CA}"/>
              </a:ext>
            </a:extLst>
          </p:cNvPr>
          <p:cNvSpPr/>
          <p:nvPr/>
        </p:nvSpPr>
        <p:spPr>
          <a:xfrm>
            <a:off x="6549563" y="3765928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8F068E8-C625-456C-9E4B-3EE21E540024}"/>
              </a:ext>
            </a:extLst>
          </p:cNvPr>
          <p:cNvSpPr/>
          <p:nvPr/>
        </p:nvSpPr>
        <p:spPr>
          <a:xfrm>
            <a:off x="6771813" y="3854828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B7BDD-F559-4655-B311-0E7C53F83C3D}"/>
              </a:ext>
            </a:extLst>
          </p:cNvPr>
          <p:cNvSpPr/>
          <p:nvPr/>
        </p:nvSpPr>
        <p:spPr>
          <a:xfrm>
            <a:off x="6994063" y="3905628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C5C4D56-267E-4936-90D1-672AC069B1EF}"/>
              </a:ext>
            </a:extLst>
          </p:cNvPr>
          <p:cNvSpPr/>
          <p:nvPr/>
        </p:nvSpPr>
        <p:spPr>
          <a:xfrm>
            <a:off x="7218023" y="3938759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CD5FA6B-808D-42AB-BC68-E27796753B66}"/>
              </a:ext>
            </a:extLst>
          </p:cNvPr>
          <p:cNvSpPr/>
          <p:nvPr/>
        </p:nvSpPr>
        <p:spPr>
          <a:xfrm>
            <a:off x="4727176" y="2375518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A8FF505-BE43-40B7-9349-04223519179F}"/>
              </a:ext>
            </a:extLst>
          </p:cNvPr>
          <p:cNvSpPr/>
          <p:nvPr/>
        </p:nvSpPr>
        <p:spPr>
          <a:xfrm>
            <a:off x="4505658" y="2341504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AC30440-65F0-4D6E-9C2D-55F4160EA55B}"/>
              </a:ext>
            </a:extLst>
          </p:cNvPr>
          <p:cNvSpPr/>
          <p:nvPr/>
        </p:nvSpPr>
        <p:spPr>
          <a:xfrm>
            <a:off x="7441983" y="3987579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A4E974E-D818-4EB7-B54B-87283D068291}"/>
              </a:ext>
            </a:extLst>
          </p:cNvPr>
          <p:cNvSpPr/>
          <p:nvPr/>
        </p:nvSpPr>
        <p:spPr>
          <a:xfrm>
            <a:off x="4284345" y="2318976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9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4007682-9BE9-433E-B403-9B8B52E96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4421" y="2400845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i="1" dirty="0"/>
              <a:t>Predictable ways by which we organize sensory information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D9AE98-601A-4DB5-94FE-E4C2D57ECE1A}"/>
              </a:ext>
            </a:extLst>
          </p:cNvPr>
          <p:cNvSpPr txBox="1">
            <a:spLocks/>
          </p:cNvSpPr>
          <p:nvPr/>
        </p:nvSpPr>
        <p:spPr>
          <a:xfrm>
            <a:off x="1524000" y="624040"/>
            <a:ext cx="9144000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200" b="1" i="1" dirty="0"/>
              <a:t>Concept</a:t>
            </a:r>
            <a:endParaRPr lang="en-US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CB8B0E-53A4-4018-B4DC-477E91398016}"/>
              </a:ext>
            </a:extLst>
          </p:cNvPr>
          <p:cNvSpPr txBox="1"/>
          <p:nvPr/>
        </p:nvSpPr>
        <p:spPr>
          <a:xfrm>
            <a:off x="2109574" y="4810754"/>
            <a:ext cx="798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language has structure &amp; patterns</a:t>
            </a:r>
          </a:p>
        </p:txBody>
      </p:sp>
    </p:spTree>
    <p:extLst>
      <p:ext uri="{BB962C8B-B14F-4D97-AF65-F5344CB8AC3E}">
        <p14:creationId xmlns:p14="http://schemas.microsoft.com/office/powerpoint/2010/main" val="4180048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Principle: Continuity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62D3D10-FA01-44BA-BBFE-4EAF76875F91}"/>
              </a:ext>
            </a:extLst>
          </p:cNvPr>
          <p:cNvSpPr/>
          <p:nvPr/>
        </p:nvSpPr>
        <p:spPr>
          <a:xfrm>
            <a:off x="4797901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7800947-CBEA-4B2D-9893-3132B3628630}"/>
              </a:ext>
            </a:extLst>
          </p:cNvPr>
          <p:cNvSpPr/>
          <p:nvPr/>
        </p:nvSpPr>
        <p:spPr>
          <a:xfrm>
            <a:off x="5027938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0C14D65-2C51-44E7-85C1-D8EB1BFFB995}"/>
              </a:ext>
            </a:extLst>
          </p:cNvPr>
          <p:cNvSpPr/>
          <p:nvPr/>
        </p:nvSpPr>
        <p:spPr>
          <a:xfrm>
            <a:off x="5263395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A641E0A-FB28-4CBE-8642-FBC0637D4E82}"/>
              </a:ext>
            </a:extLst>
          </p:cNvPr>
          <p:cNvSpPr/>
          <p:nvPr/>
        </p:nvSpPr>
        <p:spPr>
          <a:xfrm>
            <a:off x="5498852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B6FABCD-92E6-4347-A661-89776A0FA07B}"/>
              </a:ext>
            </a:extLst>
          </p:cNvPr>
          <p:cNvSpPr/>
          <p:nvPr/>
        </p:nvSpPr>
        <p:spPr>
          <a:xfrm>
            <a:off x="5734309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D10AC8-264E-43C1-ABC5-01B4481E3A6C}"/>
              </a:ext>
            </a:extLst>
          </p:cNvPr>
          <p:cNvSpPr/>
          <p:nvPr/>
        </p:nvSpPr>
        <p:spPr>
          <a:xfrm>
            <a:off x="5969766" y="3151775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942155D-4911-45C9-BD91-590393E4AFEF}"/>
              </a:ext>
            </a:extLst>
          </p:cNvPr>
          <p:cNvSpPr/>
          <p:nvPr/>
        </p:nvSpPr>
        <p:spPr>
          <a:xfrm>
            <a:off x="6199803" y="3150577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B3A4779-5D56-403D-BA89-D82C9E7FBFB8}"/>
              </a:ext>
            </a:extLst>
          </p:cNvPr>
          <p:cNvSpPr/>
          <p:nvPr/>
        </p:nvSpPr>
        <p:spPr>
          <a:xfrm>
            <a:off x="6429851" y="3150577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A9737EA-A2D1-466E-9C41-6BEE10152999}"/>
              </a:ext>
            </a:extLst>
          </p:cNvPr>
          <p:cNvSpPr/>
          <p:nvPr/>
        </p:nvSpPr>
        <p:spPr>
          <a:xfrm>
            <a:off x="6659888" y="3150577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D739DE4-B089-4ABE-B05D-E34B63DB777F}"/>
              </a:ext>
            </a:extLst>
          </p:cNvPr>
          <p:cNvSpPr/>
          <p:nvPr/>
        </p:nvSpPr>
        <p:spPr>
          <a:xfrm>
            <a:off x="6895345" y="3150577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3C233A-AB3E-4D13-A658-F34E89D025E9}"/>
              </a:ext>
            </a:extLst>
          </p:cNvPr>
          <p:cNvSpPr/>
          <p:nvPr/>
        </p:nvSpPr>
        <p:spPr>
          <a:xfrm>
            <a:off x="7130802" y="3150577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B60D168-BD10-4443-A9DA-ABD217ED7174}"/>
              </a:ext>
            </a:extLst>
          </p:cNvPr>
          <p:cNvSpPr/>
          <p:nvPr/>
        </p:nvSpPr>
        <p:spPr>
          <a:xfrm>
            <a:off x="7366259" y="3150577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1E2653-751B-40F9-AD4A-AD78108A84A0}"/>
              </a:ext>
            </a:extLst>
          </p:cNvPr>
          <p:cNvSpPr/>
          <p:nvPr/>
        </p:nvSpPr>
        <p:spPr>
          <a:xfrm>
            <a:off x="7601716" y="3151775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01C88CD-A446-415F-8CCF-24918D008454}"/>
              </a:ext>
            </a:extLst>
          </p:cNvPr>
          <p:cNvSpPr/>
          <p:nvPr/>
        </p:nvSpPr>
        <p:spPr>
          <a:xfrm>
            <a:off x="4118451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7EC8F59-59A2-409B-8E18-E6C44565D30B}"/>
              </a:ext>
            </a:extLst>
          </p:cNvPr>
          <p:cNvSpPr/>
          <p:nvPr/>
        </p:nvSpPr>
        <p:spPr>
          <a:xfrm>
            <a:off x="4348488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B26705C-7F9A-436A-B5F2-0B9E4E5770C7}"/>
              </a:ext>
            </a:extLst>
          </p:cNvPr>
          <p:cNvSpPr/>
          <p:nvPr/>
        </p:nvSpPr>
        <p:spPr>
          <a:xfrm>
            <a:off x="4583945" y="3150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E62FC54-656C-4227-B9F4-74493EB0EBF2}"/>
              </a:ext>
            </a:extLst>
          </p:cNvPr>
          <p:cNvSpPr/>
          <p:nvPr/>
        </p:nvSpPr>
        <p:spPr>
          <a:xfrm>
            <a:off x="4948694" y="2413977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98AEE9-FEE3-42A9-847B-B24AC089C8AE}"/>
              </a:ext>
            </a:extLst>
          </p:cNvPr>
          <p:cNvSpPr/>
          <p:nvPr/>
        </p:nvSpPr>
        <p:spPr>
          <a:xfrm>
            <a:off x="5151218" y="2471127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1ACEF5A-CEA7-4AB3-8291-A21294760C63}"/>
              </a:ext>
            </a:extLst>
          </p:cNvPr>
          <p:cNvSpPr/>
          <p:nvPr/>
        </p:nvSpPr>
        <p:spPr>
          <a:xfrm>
            <a:off x="5341118" y="2572727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85E2C32-EBD9-4A7E-B435-039650692ED6}"/>
              </a:ext>
            </a:extLst>
          </p:cNvPr>
          <p:cNvSpPr/>
          <p:nvPr/>
        </p:nvSpPr>
        <p:spPr>
          <a:xfrm>
            <a:off x="5506218" y="2687027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D4954E9-3AB1-4B08-8A3D-AE09A7FCED27}"/>
              </a:ext>
            </a:extLst>
          </p:cNvPr>
          <p:cNvSpPr/>
          <p:nvPr/>
        </p:nvSpPr>
        <p:spPr>
          <a:xfrm>
            <a:off x="5684018" y="2814027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7C1EA1B-DDF2-47E5-AF65-7B152046AA6C}"/>
              </a:ext>
            </a:extLst>
          </p:cNvPr>
          <p:cNvSpPr/>
          <p:nvPr/>
        </p:nvSpPr>
        <p:spPr>
          <a:xfrm>
            <a:off x="5851654" y="2953727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F727736-2F3F-4E66-AAA1-263FDE5F5597}"/>
              </a:ext>
            </a:extLst>
          </p:cNvPr>
          <p:cNvSpPr/>
          <p:nvPr/>
        </p:nvSpPr>
        <p:spPr>
          <a:xfrm>
            <a:off x="6085505" y="3348625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57FC3F4-C1FA-4454-8576-E4A180755533}"/>
              </a:ext>
            </a:extLst>
          </p:cNvPr>
          <p:cNvSpPr/>
          <p:nvPr/>
        </p:nvSpPr>
        <p:spPr>
          <a:xfrm>
            <a:off x="6199805" y="3531577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355BF43-7AC2-4394-A07B-87CA83DEA766}"/>
              </a:ext>
            </a:extLst>
          </p:cNvPr>
          <p:cNvSpPr/>
          <p:nvPr/>
        </p:nvSpPr>
        <p:spPr>
          <a:xfrm>
            <a:off x="6352713" y="3677028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3A60F50-CDB1-4665-9769-B74D8E2E17CA}"/>
              </a:ext>
            </a:extLst>
          </p:cNvPr>
          <p:cNvSpPr/>
          <p:nvPr/>
        </p:nvSpPr>
        <p:spPr>
          <a:xfrm>
            <a:off x="6549563" y="3765928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8F068E8-C625-456C-9E4B-3EE21E540024}"/>
              </a:ext>
            </a:extLst>
          </p:cNvPr>
          <p:cNvSpPr/>
          <p:nvPr/>
        </p:nvSpPr>
        <p:spPr>
          <a:xfrm>
            <a:off x="6771813" y="3854828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B7BDD-F559-4655-B311-0E7C53F83C3D}"/>
              </a:ext>
            </a:extLst>
          </p:cNvPr>
          <p:cNvSpPr/>
          <p:nvPr/>
        </p:nvSpPr>
        <p:spPr>
          <a:xfrm>
            <a:off x="6994063" y="3905628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C5C4D56-267E-4936-90D1-672AC069B1EF}"/>
              </a:ext>
            </a:extLst>
          </p:cNvPr>
          <p:cNvSpPr/>
          <p:nvPr/>
        </p:nvSpPr>
        <p:spPr>
          <a:xfrm>
            <a:off x="7218023" y="3938759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CD5FA6B-808D-42AB-BC68-E27796753B66}"/>
              </a:ext>
            </a:extLst>
          </p:cNvPr>
          <p:cNvSpPr/>
          <p:nvPr/>
        </p:nvSpPr>
        <p:spPr>
          <a:xfrm>
            <a:off x="4727176" y="2375518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A8FF505-BE43-40B7-9349-04223519179F}"/>
              </a:ext>
            </a:extLst>
          </p:cNvPr>
          <p:cNvSpPr/>
          <p:nvPr/>
        </p:nvSpPr>
        <p:spPr>
          <a:xfrm>
            <a:off x="4505658" y="2341504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AC30440-65F0-4D6E-9C2D-55F4160EA55B}"/>
              </a:ext>
            </a:extLst>
          </p:cNvPr>
          <p:cNvSpPr/>
          <p:nvPr/>
        </p:nvSpPr>
        <p:spPr>
          <a:xfrm>
            <a:off x="7441983" y="3987579"/>
            <a:ext cx="155275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81FFDDD-41EA-41A3-875B-C051033C552D}"/>
              </a:ext>
            </a:extLst>
          </p:cNvPr>
          <p:cNvSpPr/>
          <p:nvPr/>
        </p:nvSpPr>
        <p:spPr>
          <a:xfrm>
            <a:off x="4284345" y="2318976"/>
            <a:ext cx="155275" cy="163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57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#6: Connection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EC8BEC-3422-4CF8-8D9B-8243B3C329A5}"/>
              </a:ext>
            </a:extLst>
          </p:cNvPr>
          <p:cNvGrpSpPr/>
          <p:nvPr/>
        </p:nvGrpSpPr>
        <p:grpSpPr>
          <a:xfrm>
            <a:off x="4857139" y="1674217"/>
            <a:ext cx="2698890" cy="1825431"/>
            <a:chOff x="4485664" y="3693517"/>
            <a:chExt cx="2698890" cy="182543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2440B4-9F2E-494F-AFDF-159FA9D9F135}"/>
                </a:ext>
              </a:extLst>
            </p:cNvPr>
            <p:cNvSpPr/>
            <p:nvPr/>
          </p:nvSpPr>
          <p:spPr>
            <a:xfrm>
              <a:off x="4694115" y="4008726"/>
              <a:ext cx="2249610" cy="1156009"/>
            </a:xfrm>
            <a:custGeom>
              <a:avLst/>
              <a:gdLst>
                <a:gd name="connsiteX0" fmla="*/ 11235 w 2249610"/>
                <a:gd name="connsiteY0" fmla="*/ 74493 h 1156009"/>
                <a:gd name="connsiteX1" fmla="*/ 173160 w 2249610"/>
                <a:gd name="connsiteY1" fmla="*/ 1141293 h 1156009"/>
                <a:gd name="connsiteX2" fmla="*/ 1211385 w 2249610"/>
                <a:gd name="connsiteY2" fmla="*/ 684093 h 1156009"/>
                <a:gd name="connsiteX3" fmla="*/ 582735 w 2249610"/>
                <a:gd name="connsiteY3" fmla="*/ 512643 h 1156009"/>
                <a:gd name="connsiteX4" fmla="*/ 887535 w 2249610"/>
                <a:gd name="connsiteY4" fmla="*/ 84018 h 1156009"/>
                <a:gd name="connsiteX5" fmla="*/ 1411410 w 2249610"/>
                <a:gd name="connsiteY5" fmla="*/ 17343 h 1156009"/>
                <a:gd name="connsiteX6" fmla="*/ 2249610 w 2249610"/>
                <a:gd name="connsiteY6" fmla="*/ 303093 h 115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9610" h="1156009">
                  <a:moveTo>
                    <a:pt x="11235" y="74493"/>
                  </a:moveTo>
                  <a:cubicBezTo>
                    <a:pt x="-7815" y="557093"/>
                    <a:pt x="-26865" y="1039693"/>
                    <a:pt x="173160" y="1141293"/>
                  </a:cubicBezTo>
                  <a:cubicBezTo>
                    <a:pt x="373185" y="1242893"/>
                    <a:pt x="1143123" y="788868"/>
                    <a:pt x="1211385" y="684093"/>
                  </a:cubicBezTo>
                  <a:cubicBezTo>
                    <a:pt x="1279647" y="579318"/>
                    <a:pt x="636710" y="612655"/>
                    <a:pt x="582735" y="512643"/>
                  </a:cubicBezTo>
                  <a:cubicBezTo>
                    <a:pt x="528760" y="412631"/>
                    <a:pt x="749422" y="166568"/>
                    <a:pt x="887535" y="84018"/>
                  </a:cubicBezTo>
                  <a:cubicBezTo>
                    <a:pt x="1025648" y="1468"/>
                    <a:pt x="1184398" y="-19169"/>
                    <a:pt x="1411410" y="17343"/>
                  </a:cubicBezTo>
                  <a:cubicBezTo>
                    <a:pt x="1638422" y="53855"/>
                    <a:pt x="1944016" y="178474"/>
                    <a:pt x="2249610" y="303093"/>
                  </a:cubicBez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DE802C3-BE5F-4214-B75F-BFE01AA47B0E}"/>
                </a:ext>
              </a:extLst>
            </p:cNvPr>
            <p:cNvGrpSpPr/>
            <p:nvPr/>
          </p:nvGrpSpPr>
          <p:grpSpPr>
            <a:xfrm>
              <a:off x="4485664" y="3693517"/>
              <a:ext cx="2698890" cy="1825431"/>
              <a:chOff x="4891409" y="3925123"/>
              <a:chExt cx="2698890" cy="1825431"/>
            </a:xfrm>
          </p:grpSpPr>
          <p:sp>
            <p:nvSpPr>
              <p:cNvPr id="32" name="Subtitle 4">
                <a:extLst>
                  <a:ext uri="{FF2B5EF4-FFF2-40B4-BE49-F238E27FC236}">
                    <a16:creationId xmlns:a16="http://schemas.microsoft.com/office/drawing/2014/main" id="{BDCACEDE-FC24-4A77-A815-422B20F398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1409" y="3978967"/>
                <a:ext cx="471744" cy="72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i="1" dirty="0"/>
                  <a:t>s</a:t>
                </a:r>
              </a:p>
            </p:txBody>
          </p:sp>
          <p:sp>
            <p:nvSpPr>
              <p:cNvPr id="33" name="Subtitle 4">
                <a:extLst>
                  <a:ext uri="{FF2B5EF4-FFF2-40B4-BE49-F238E27FC236}">
                    <a16:creationId xmlns:a16="http://schemas.microsoft.com/office/drawing/2014/main" id="{A0FC0509-2F06-4B60-AD3C-EA049C4333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5634" y="5027954"/>
                <a:ext cx="471744" cy="72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i="1" dirty="0"/>
                  <a:t>e</a:t>
                </a:r>
              </a:p>
            </p:txBody>
          </p:sp>
          <p:sp>
            <p:nvSpPr>
              <p:cNvPr id="34" name="Subtitle 4">
                <a:extLst>
                  <a:ext uri="{FF2B5EF4-FFF2-40B4-BE49-F238E27FC236}">
                    <a16:creationId xmlns:a16="http://schemas.microsoft.com/office/drawing/2014/main" id="{E00EDB87-C53C-4616-B80B-BD5AF63CC7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2022" y="4594587"/>
                <a:ext cx="471744" cy="72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i="1" dirty="0"/>
                  <a:t>n</a:t>
                </a:r>
              </a:p>
            </p:txBody>
          </p:sp>
          <p:sp>
            <p:nvSpPr>
              <p:cNvPr id="35" name="Subtitle 4">
                <a:extLst>
                  <a:ext uri="{FF2B5EF4-FFF2-40B4-BE49-F238E27FC236}">
                    <a16:creationId xmlns:a16="http://schemas.microsoft.com/office/drawing/2014/main" id="{89862490-0FF8-4637-BE72-8CD06A9147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3722" y="3995453"/>
                <a:ext cx="471744" cy="72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i="1" dirty="0"/>
                  <a:t>o</a:t>
                </a:r>
              </a:p>
            </p:txBody>
          </p:sp>
          <p:sp>
            <p:nvSpPr>
              <p:cNvPr id="36" name="Subtitle 4">
                <a:extLst>
                  <a:ext uri="{FF2B5EF4-FFF2-40B4-BE49-F238E27FC236}">
                    <a16:creationId xmlns:a16="http://schemas.microsoft.com/office/drawing/2014/main" id="{F2274C67-C0D2-4862-B6AE-364DCF8904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12064" y="3925123"/>
                <a:ext cx="471744" cy="72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i="1" dirty="0"/>
                  <a:t>r</a:t>
                </a:r>
              </a:p>
            </p:txBody>
          </p:sp>
          <p:sp>
            <p:nvSpPr>
              <p:cNvPr id="37" name="Subtitle 4">
                <a:extLst>
                  <a:ext uri="{FF2B5EF4-FFF2-40B4-BE49-F238E27FC236}">
                    <a16:creationId xmlns:a16="http://schemas.microsoft.com/office/drawing/2014/main" id="{816CCED1-597D-4036-8466-6C9C3E0602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18555" y="4148118"/>
                <a:ext cx="471744" cy="72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i="1" dirty="0"/>
                  <a:t>y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5899FF-9FB8-40FE-BCF1-9E3FE273A5E3}"/>
              </a:ext>
            </a:extLst>
          </p:cNvPr>
          <p:cNvSpPr txBox="1"/>
          <p:nvPr/>
        </p:nvSpPr>
        <p:spPr>
          <a:xfrm>
            <a:off x="2582848" y="3737208"/>
            <a:ext cx="704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Elements that are connected are perceived to be more related than elements not connected</a:t>
            </a:r>
          </a:p>
        </p:txBody>
      </p:sp>
    </p:spTree>
    <p:extLst>
      <p:ext uri="{BB962C8B-B14F-4D97-AF65-F5344CB8AC3E}">
        <p14:creationId xmlns:p14="http://schemas.microsoft.com/office/powerpoint/2010/main" val="2053286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#6: Connection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7D5C20-F17C-40A5-8A0F-6EA9632C511B}"/>
              </a:ext>
            </a:extLst>
          </p:cNvPr>
          <p:cNvGrpSpPr/>
          <p:nvPr/>
        </p:nvGrpSpPr>
        <p:grpSpPr>
          <a:xfrm>
            <a:off x="4857139" y="1674217"/>
            <a:ext cx="2698890" cy="1825431"/>
            <a:chOff x="4891409" y="3925123"/>
            <a:chExt cx="2698890" cy="1825431"/>
          </a:xfrm>
        </p:grpSpPr>
        <p:sp>
          <p:nvSpPr>
            <p:cNvPr id="17" name="Subtitle 4">
              <a:extLst>
                <a:ext uri="{FF2B5EF4-FFF2-40B4-BE49-F238E27FC236}">
                  <a16:creationId xmlns:a16="http://schemas.microsoft.com/office/drawing/2014/main" id="{2ABFE9B8-1426-4B49-866D-037609A10663}"/>
                </a:ext>
              </a:extLst>
            </p:cNvPr>
            <p:cNvSpPr txBox="1">
              <a:spLocks/>
            </p:cNvSpPr>
            <p:nvPr/>
          </p:nvSpPr>
          <p:spPr>
            <a:xfrm>
              <a:off x="4891409" y="3978967"/>
              <a:ext cx="471744" cy="722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i="1" dirty="0"/>
                <a:t>s</a:t>
              </a:r>
            </a:p>
          </p:txBody>
        </p:sp>
        <p:sp>
          <p:nvSpPr>
            <p:cNvPr id="18" name="Subtitle 4">
              <a:extLst>
                <a:ext uri="{FF2B5EF4-FFF2-40B4-BE49-F238E27FC236}">
                  <a16:creationId xmlns:a16="http://schemas.microsoft.com/office/drawing/2014/main" id="{AED4F08F-069C-4DD5-84DF-4FB2F714CD81}"/>
                </a:ext>
              </a:extLst>
            </p:cNvPr>
            <p:cNvSpPr txBox="1">
              <a:spLocks/>
            </p:cNvSpPr>
            <p:nvPr/>
          </p:nvSpPr>
          <p:spPr>
            <a:xfrm>
              <a:off x="5065634" y="5027954"/>
              <a:ext cx="471744" cy="722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i="1" dirty="0"/>
                <a:t>e</a:t>
              </a:r>
            </a:p>
          </p:txBody>
        </p:sp>
        <p:sp>
          <p:nvSpPr>
            <p:cNvPr id="19" name="Subtitle 4">
              <a:extLst>
                <a:ext uri="{FF2B5EF4-FFF2-40B4-BE49-F238E27FC236}">
                  <a16:creationId xmlns:a16="http://schemas.microsoft.com/office/drawing/2014/main" id="{28F3F953-DD77-4450-B607-0BA4336AE035}"/>
                </a:ext>
              </a:extLst>
            </p:cNvPr>
            <p:cNvSpPr txBox="1">
              <a:spLocks/>
            </p:cNvSpPr>
            <p:nvPr/>
          </p:nvSpPr>
          <p:spPr>
            <a:xfrm>
              <a:off x="6052022" y="4594587"/>
              <a:ext cx="471744" cy="722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i="1" dirty="0"/>
                <a:t>n</a:t>
              </a:r>
            </a:p>
          </p:txBody>
        </p:sp>
        <p:sp>
          <p:nvSpPr>
            <p:cNvPr id="20" name="Subtitle 4">
              <a:extLst>
                <a:ext uri="{FF2B5EF4-FFF2-40B4-BE49-F238E27FC236}">
                  <a16:creationId xmlns:a16="http://schemas.microsoft.com/office/drawing/2014/main" id="{14755251-C524-40CF-8271-FF743671D6ED}"/>
                </a:ext>
              </a:extLst>
            </p:cNvPr>
            <p:cNvSpPr txBox="1">
              <a:spLocks/>
            </p:cNvSpPr>
            <p:nvPr/>
          </p:nvSpPr>
          <p:spPr>
            <a:xfrm>
              <a:off x="5763722" y="3995453"/>
              <a:ext cx="471744" cy="722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i="1" dirty="0"/>
                <a:t>o</a:t>
              </a:r>
            </a:p>
          </p:txBody>
        </p:sp>
        <p:sp>
          <p:nvSpPr>
            <p:cNvPr id="21" name="Subtitle 4">
              <a:extLst>
                <a:ext uri="{FF2B5EF4-FFF2-40B4-BE49-F238E27FC236}">
                  <a16:creationId xmlns:a16="http://schemas.microsoft.com/office/drawing/2014/main" id="{5FACF662-FE8A-4F50-BF85-DAC75993E9C1}"/>
                </a:ext>
              </a:extLst>
            </p:cNvPr>
            <p:cNvSpPr txBox="1">
              <a:spLocks/>
            </p:cNvSpPr>
            <p:nvPr/>
          </p:nvSpPr>
          <p:spPr>
            <a:xfrm>
              <a:off x="6312064" y="3925123"/>
              <a:ext cx="471744" cy="722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i="1" dirty="0"/>
                <a:t>r</a:t>
              </a:r>
            </a:p>
          </p:txBody>
        </p:sp>
        <p:sp>
          <p:nvSpPr>
            <p:cNvPr id="22" name="Subtitle 4">
              <a:extLst>
                <a:ext uri="{FF2B5EF4-FFF2-40B4-BE49-F238E27FC236}">
                  <a16:creationId xmlns:a16="http://schemas.microsoft.com/office/drawing/2014/main" id="{598EF514-9C05-4B9B-8794-CE253E20BAC2}"/>
                </a:ext>
              </a:extLst>
            </p:cNvPr>
            <p:cNvSpPr txBox="1">
              <a:spLocks/>
            </p:cNvSpPr>
            <p:nvPr/>
          </p:nvSpPr>
          <p:spPr>
            <a:xfrm>
              <a:off x="7118555" y="4148118"/>
              <a:ext cx="471744" cy="722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i="1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36689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#6: Connection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D34463-1CF3-410C-9BAD-1FA0E86B1317}"/>
              </a:ext>
            </a:extLst>
          </p:cNvPr>
          <p:cNvGrpSpPr/>
          <p:nvPr/>
        </p:nvGrpSpPr>
        <p:grpSpPr>
          <a:xfrm>
            <a:off x="4284587" y="1493043"/>
            <a:ext cx="7631188" cy="3871913"/>
            <a:chOff x="4284587" y="1493043"/>
            <a:chExt cx="7631188" cy="38719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FEA8E5-0ADE-4093-9B6C-2578DC6DE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751"/>
            <a:stretch/>
          </p:blipFill>
          <p:spPr>
            <a:xfrm>
              <a:off x="4284587" y="1493043"/>
              <a:ext cx="7631188" cy="38719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94146F-E75C-41C8-A715-583970469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5825" y="1897980"/>
              <a:ext cx="699840" cy="34992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E992B72-1182-47CA-A710-49183B2631CE}"/>
              </a:ext>
            </a:extLst>
          </p:cNvPr>
          <p:cNvSpPr txBox="1"/>
          <p:nvPr/>
        </p:nvSpPr>
        <p:spPr>
          <a:xfrm>
            <a:off x="278492" y="1676400"/>
            <a:ext cx="3800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Goal: Compare across </a:t>
            </a:r>
          </a:p>
          <a:p>
            <a:pPr algn="ctr"/>
            <a:r>
              <a:rPr lang="en-US" sz="2800" i="1" dirty="0"/>
              <a:t>three time periods</a:t>
            </a:r>
          </a:p>
        </p:txBody>
      </p:sp>
    </p:spTree>
    <p:extLst>
      <p:ext uri="{BB962C8B-B14F-4D97-AF65-F5344CB8AC3E}">
        <p14:creationId xmlns:p14="http://schemas.microsoft.com/office/powerpoint/2010/main" val="3207523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#6: Connection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92B72-1182-47CA-A710-49183B2631CE}"/>
              </a:ext>
            </a:extLst>
          </p:cNvPr>
          <p:cNvSpPr txBox="1"/>
          <p:nvPr/>
        </p:nvSpPr>
        <p:spPr>
          <a:xfrm>
            <a:off x="15645" y="1712461"/>
            <a:ext cx="3800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Connecting the dots</a:t>
            </a:r>
          </a:p>
          <a:p>
            <a:pPr algn="ctr"/>
            <a:r>
              <a:rPr lang="en-US" sz="2800" i="1" dirty="0"/>
              <a:t>improves our </a:t>
            </a:r>
          </a:p>
          <a:p>
            <a:pPr algn="ctr"/>
            <a:r>
              <a:rPr lang="en-US" sz="2800" i="1" dirty="0"/>
              <a:t>ability to compare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4E042B-2CE4-486A-B09D-4B38E634B8B1}"/>
              </a:ext>
            </a:extLst>
          </p:cNvPr>
          <p:cNvGrpSpPr/>
          <p:nvPr/>
        </p:nvGrpSpPr>
        <p:grpSpPr>
          <a:xfrm>
            <a:off x="3985476" y="2019336"/>
            <a:ext cx="7995619" cy="3972218"/>
            <a:chOff x="4335270" y="2024062"/>
            <a:chExt cx="7645823" cy="384641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12A82B8-C93B-4B4D-9F74-8125FFBB3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5270" y="2024062"/>
              <a:ext cx="7645823" cy="384641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DEC220-EC8B-4C83-96D1-4BD2402CD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503" y="2397472"/>
              <a:ext cx="767214" cy="331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272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#7: Focal Point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4252B5-9DDB-466F-A3F7-85C8F2740D4D}"/>
              </a:ext>
            </a:extLst>
          </p:cNvPr>
          <p:cNvGrpSpPr/>
          <p:nvPr/>
        </p:nvGrpSpPr>
        <p:grpSpPr>
          <a:xfrm>
            <a:off x="5421715" y="2152990"/>
            <a:ext cx="1348570" cy="1276010"/>
            <a:chOff x="5955883" y="2382469"/>
            <a:chExt cx="1348570" cy="12760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F8CBA57-0A97-4B33-A9AA-16869EE98898}"/>
                </a:ext>
              </a:extLst>
            </p:cNvPr>
            <p:cNvSpPr/>
            <p:nvPr/>
          </p:nvSpPr>
          <p:spPr>
            <a:xfrm>
              <a:off x="5955883" y="2392495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24F5FE-AC7F-4F23-ADE9-0168B61D15E0}"/>
                </a:ext>
              </a:extLst>
            </p:cNvPr>
            <p:cNvSpPr/>
            <p:nvPr/>
          </p:nvSpPr>
          <p:spPr>
            <a:xfrm>
              <a:off x="6291930" y="2387086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3429A7-0C06-4E36-B921-902E888B9D63}"/>
                </a:ext>
              </a:extLst>
            </p:cNvPr>
            <p:cNvSpPr/>
            <p:nvPr/>
          </p:nvSpPr>
          <p:spPr>
            <a:xfrm>
              <a:off x="6653224" y="2387878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18837B-60B8-483F-8BF7-C406F60B1562}"/>
                </a:ext>
              </a:extLst>
            </p:cNvPr>
            <p:cNvSpPr/>
            <p:nvPr/>
          </p:nvSpPr>
          <p:spPr>
            <a:xfrm>
              <a:off x="6989271" y="2382469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FDF152-235B-433E-8825-03F20CE9DC8F}"/>
                </a:ext>
              </a:extLst>
            </p:cNvPr>
            <p:cNvSpPr/>
            <p:nvPr/>
          </p:nvSpPr>
          <p:spPr>
            <a:xfrm>
              <a:off x="5962705" y="2713216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22A866-AE73-498F-9FD8-5BFB8AF9C4A7}"/>
                </a:ext>
              </a:extLst>
            </p:cNvPr>
            <p:cNvSpPr/>
            <p:nvPr/>
          </p:nvSpPr>
          <p:spPr>
            <a:xfrm>
              <a:off x="6298752" y="2707807"/>
              <a:ext cx="281067" cy="28106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3BD79E-13FF-4922-89A9-43107B4865EE}"/>
                </a:ext>
              </a:extLst>
            </p:cNvPr>
            <p:cNvSpPr/>
            <p:nvPr/>
          </p:nvSpPr>
          <p:spPr>
            <a:xfrm>
              <a:off x="6660046" y="2708599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63AFDF0-BA74-4CF4-806F-3CB47A9029D1}"/>
                </a:ext>
              </a:extLst>
            </p:cNvPr>
            <p:cNvSpPr/>
            <p:nvPr/>
          </p:nvSpPr>
          <p:spPr>
            <a:xfrm>
              <a:off x="6996093" y="2703190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0A2C804-0332-46F4-99EE-10F07026849A}"/>
                </a:ext>
              </a:extLst>
            </p:cNvPr>
            <p:cNvSpPr/>
            <p:nvPr/>
          </p:nvSpPr>
          <p:spPr>
            <a:xfrm>
              <a:off x="5983176" y="3033943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1FB1A80-E6D7-4B16-8644-C2224E515B9A}"/>
                </a:ext>
              </a:extLst>
            </p:cNvPr>
            <p:cNvSpPr/>
            <p:nvPr/>
          </p:nvSpPr>
          <p:spPr>
            <a:xfrm>
              <a:off x="6319223" y="3028534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AA4B32-9DE4-4FA5-931A-C70CE902B701}"/>
                </a:ext>
              </a:extLst>
            </p:cNvPr>
            <p:cNvSpPr/>
            <p:nvPr/>
          </p:nvSpPr>
          <p:spPr>
            <a:xfrm>
              <a:off x="6680517" y="3029326"/>
              <a:ext cx="281067" cy="28106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D8C30B-D6F1-4773-BEAA-CA11F6F080FA}"/>
                </a:ext>
              </a:extLst>
            </p:cNvPr>
            <p:cNvSpPr/>
            <p:nvPr/>
          </p:nvSpPr>
          <p:spPr>
            <a:xfrm>
              <a:off x="7016564" y="3023917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BB6C4D0-F8E2-49BB-ABD0-E12D162C0DEF}"/>
                </a:ext>
              </a:extLst>
            </p:cNvPr>
            <p:cNvSpPr/>
            <p:nvPr/>
          </p:nvSpPr>
          <p:spPr>
            <a:xfrm>
              <a:off x="5989998" y="3377412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4A985E-708F-4591-837A-150C48D9347C}"/>
                </a:ext>
              </a:extLst>
            </p:cNvPr>
            <p:cNvSpPr/>
            <p:nvPr/>
          </p:nvSpPr>
          <p:spPr>
            <a:xfrm>
              <a:off x="6326045" y="3372003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5E16FF-73A3-4525-AEA0-52156CC4166B}"/>
                </a:ext>
              </a:extLst>
            </p:cNvPr>
            <p:cNvSpPr/>
            <p:nvPr/>
          </p:nvSpPr>
          <p:spPr>
            <a:xfrm>
              <a:off x="6687339" y="3372795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855D590-BD98-4797-A104-F2759FA15E21}"/>
                </a:ext>
              </a:extLst>
            </p:cNvPr>
            <p:cNvSpPr/>
            <p:nvPr/>
          </p:nvSpPr>
          <p:spPr>
            <a:xfrm>
              <a:off x="7023386" y="3367386"/>
              <a:ext cx="281067" cy="2810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1252C1-52D3-47F3-8644-99E7AF409424}"/>
              </a:ext>
            </a:extLst>
          </p:cNvPr>
          <p:cNvSpPr txBox="1"/>
          <p:nvPr/>
        </p:nvSpPr>
        <p:spPr>
          <a:xfrm>
            <a:off x="2574757" y="4093197"/>
            <a:ext cx="704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Elements that stand out will capture and hold the viewers attention first</a:t>
            </a:r>
          </a:p>
        </p:txBody>
      </p:sp>
    </p:spTree>
    <p:extLst>
      <p:ext uri="{BB962C8B-B14F-4D97-AF65-F5344CB8AC3E}">
        <p14:creationId xmlns:p14="http://schemas.microsoft.com/office/powerpoint/2010/main" val="41048810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A761D8-D670-3A45-8031-FBF65AA62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31" y="3156475"/>
            <a:ext cx="1095243" cy="9853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#7: Focal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77A0C-BFA3-4CA3-BF1F-E986A0BF3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111" y="1880307"/>
            <a:ext cx="8408555" cy="425027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7317E2F-A744-44C6-B4D4-7EE9C769713B}"/>
              </a:ext>
            </a:extLst>
          </p:cNvPr>
          <p:cNvSpPr txBox="1"/>
          <p:nvPr/>
        </p:nvSpPr>
        <p:spPr>
          <a:xfrm>
            <a:off x="429884" y="1588651"/>
            <a:ext cx="3023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Compare HIV Rates</a:t>
            </a:r>
            <a:br>
              <a:rPr lang="en-US" sz="2800" i="1" dirty="0"/>
            </a:br>
            <a:r>
              <a:rPr lang="en-US" sz="2800" i="1" dirty="0"/>
              <a:t>in WI to other states</a:t>
            </a:r>
          </a:p>
        </p:txBody>
      </p:sp>
    </p:spTree>
    <p:extLst>
      <p:ext uri="{BB962C8B-B14F-4D97-AF65-F5344CB8AC3E}">
        <p14:creationId xmlns:p14="http://schemas.microsoft.com/office/powerpoint/2010/main" val="20470694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#7: Focal Point</a:t>
            </a:r>
          </a:p>
        </p:txBody>
      </p:sp>
      <p:pic>
        <p:nvPicPr>
          <p:cNvPr id="25" name="Picture 24" descr="Image preview">
            <a:extLst>
              <a:ext uri="{FF2B5EF4-FFF2-40B4-BE49-F238E27FC236}">
                <a16:creationId xmlns:a16="http://schemas.microsoft.com/office/drawing/2014/main" id="{AB7C3FF3-2A1E-4E1B-9CAD-E6533AA79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3"/>
          <a:stretch/>
        </p:blipFill>
        <p:spPr bwMode="auto">
          <a:xfrm>
            <a:off x="950478" y="1725142"/>
            <a:ext cx="10291043" cy="50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0EFFF-658A-7747-8D37-C51506102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391" y="1725142"/>
            <a:ext cx="1028493" cy="9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743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26B92B-3945-493A-91E0-70475A3358DA}"/>
              </a:ext>
            </a:extLst>
          </p:cNvPr>
          <p:cNvSpPr/>
          <p:nvPr/>
        </p:nvSpPr>
        <p:spPr>
          <a:xfrm>
            <a:off x="9768462" y="4005445"/>
            <a:ext cx="137538" cy="23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2928AD-7C0C-4D3F-9076-6065DF1B0564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#7: Focal Point</a:t>
            </a:r>
          </a:p>
        </p:txBody>
      </p:sp>
      <p:pic>
        <p:nvPicPr>
          <p:cNvPr id="25" name="Picture 24" descr="Image preview">
            <a:extLst>
              <a:ext uri="{FF2B5EF4-FFF2-40B4-BE49-F238E27FC236}">
                <a16:creationId xmlns:a16="http://schemas.microsoft.com/office/drawing/2014/main" id="{AB7C3FF3-2A1E-4E1B-9CAD-E6533AA79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3"/>
          <a:stretch/>
        </p:blipFill>
        <p:spPr bwMode="auto">
          <a:xfrm>
            <a:off x="950478" y="1725142"/>
            <a:ext cx="10291043" cy="50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30668D49-E3C4-4C17-9CB8-9A81F497A2A8}"/>
              </a:ext>
            </a:extLst>
          </p:cNvPr>
          <p:cNvSpPr/>
          <p:nvPr/>
        </p:nvSpPr>
        <p:spPr>
          <a:xfrm>
            <a:off x="3716754" y="3733982"/>
            <a:ext cx="493296" cy="542925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4517834B-ACEB-4436-A821-CF02C965F516}"/>
              </a:ext>
            </a:extLst>
          </p:cNvPr>
          <p:cNvSpPr/>
          <p:nvPr/>
        </p:nvSpPr>
        <p:spPr>
          <a:xfrm>
            <a:off x="11311982" y="3263615"/>
            <a:ext cx="493296" cy="542925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D5CCA-F76D-415D-99D3-477AB10D2B00}"/>
              </a:ext>
            </a:extLst>
          </p:cNvPr>
          <p:cNvSpPr txBox="1"/>
          <p:nvPr/>
        </p:nvSpPr>
        <p:spPr>
          <a:xfrm>
            <a:off x="4210050" y="1591792"/>
            <a:ext cx="520598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Annotations ↔ Focal Points</a:t>
            </a:r>
          </a:p>
        </p:txBody>
      </p:sp>
    </p:spTree>
    <p:extLst>
      <p:ext uri="{BB962C8B-B14F-4D97-AF65-F5344CB8AC3E}">
        <p14:creationId xmlns:p14="http://schemas.microsoft.com/office/powerpoint/2010/main" val="8313279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096D31-9ACC-0648-A86D-8B2F5D76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#1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0DD8C-DBEF-2D41-93F9-A1E6D90A3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Gestalt Principles </a:t>
            </a:r>
          </a:p>
        </p:txBody>
      </p:sp>
    </p:spTree>
    <p:extLst>
      <p:ext uri="{BB962C8B-B14F-4D97-AF65-F5344CB8AC3E}">
        <p14:creationId xmlns:p14="http://schemas.microsoft.com/office/powerpoint/2010/main" val="350252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5681D-CA83-4ED2-859F-86675587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322" y="2261742"/>
            <a:ext cx="4890222" cy="2198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A3890B-AA90-43D4-B0BC-1573344AA02E}"/>
              </a:ext>
            </a:extLst>
          </p:cNvPr>
          <p:cNvSpPr txBox="1"/>
          <p:nvPr/>
        </p:nvSpPr>
        <p:spPr>
          <a:xfrm>
            <a:off x="6451322" y="4473701"/>
            <a:ext cx="4890222" cy="25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Source: https://www.usertesting.com/blog/gestalt-principles#common</a:t>
            </a:r>
          </a:p>
        </p:txBody>
      </p:sp>
      <p:pic>
        <p:nvPicPr>
          <p:cNvPr id="2050" name="Picture 2" descr="Stephen Few: Show Me The Numbers | Michael Sandberg&amp;#39;s Data Visualization  Blog">
            <a:extLst>
              <a:ext uri="{FF2B5EF4-FFF2-40B4-BE49-F238E27FC236}">
                <a16:creationId xmlns:a16="http://schemas.microsoft.com/office/drawing/2014/main" id="{68F32080-998C-484F-BD77-31D6B94F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94" y="992882"/>
            <a:ext cx="3775667" cy="489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81ED1D-0FFE-4CA7-B2FB-EE8F06D26121}"/>
              </a:ext>
            </a:extLst>
          </p:cNvPr>
          <p:cNvSpPr txBox="1"/>
          <p:nvPr/>
        </p:nvSpPr>
        <p:spPr>
          <a:xfrm>
            <a:off x="967888" y="5913985"/>
            <a:ext cx="46946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Source: https://www.amazon.com/Show-Me-Numbers-Designing-Enlighten/dp/0970601972</a:t>
            </a:r>
          </a:p>
        </p:txBody>
      </p:sp>
    </p:spTree>
    <p:extLst>
      <p:ext uri="{BB962C8B-B14F-4D97-AF65-F5344CB8AC3E}">
        <p14:creationId xmlns:p14="http://schemas.microsoft.com/office/powerpoint/2010/main" val="29360246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C08253-6CC7-4044-B7B7-1638CDAE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9" y="3584772"/>
            <a:ext cx="5009162" cy="3273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03CA1-1606-3E42-A22D-5A372B945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491" b="60682"/>
          <a:stretch/>
        </p:blipFill>
        <p:spPr>
          <a:xfrm>
            <a:off x="66309" y="439137"/>
            <a:ext cx="5881337" cy="2539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3CA7EA-CF78-8A41-BE1F-66A8C5692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525" y="541508"/>
            <a:ext cx="3671705" cy="1831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76A98-EB98-4C4E-B44E-D45C23C26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049" y="4072204"/>
            <a:ext cx="3671943" cy="17702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CAF09C-25D8-304F-A372-546C1049817E}"/>
              </a:ext>
            </a:extLst>
          </p:cNvPr>
          <p:cNvSpPr/>
          <p:nvPr/>
        </p:nvSpPr>
        <p:spPr>
          <a:xfrm>
            <a:off x="11359869" y="3709513"/>
            <a:ext cx="647363" cy="469338"/>
          </a:xfrm>
          <a:prstGeom prst="rect">
            <a:avLst/>
          </a:prstGeom>
          <a:solidFill>
            <a:srgbClr val="ED7D31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64FDD168-5298-8444-BA2F-939EBD67DB62}"/>
              </a:ext>
            </a:extLst>
          </p:cNvPr>
          <p:cNvSpPr/>
          <p:nvPr/>
        </p:nvSpPr>
        <p:spPr>
          <a:xfrm>
            <a:off x="833480" y="72828"/>
            <a:ext cx="258945" cy="36630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E1A0D60A-9A20-7F49-8373-73387B493EFD}"/>
              </a:ext>
            </a:extLst>
          </p:cNvPr>
          <p:cNvSpPr/>
          <p:nvPr/>
        </p:nvSpPr>
        <p:spPr>
          <a:xfrm>
            <a:off x="9614020" y="358353"/>
            <a:ext cx="258945" cy="36630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056E2FB6-3877-EF4D-AB0B-2F773FD69C60}"/>
              </a:ext>
            </a:extLst>
          </p:cNvPr>
          <p:cNvSpPr/>
          <p:nvPr/>
        </p:nvSpPr>
        <p:spPr>
          <a:xfrm>
            <a:off x="9976131" y="1349757"/>
            <a:ext cx="258945" cy="36630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DDC17EAA-0996-D641-979C-C78251146482}"/>
              </a:ext>
            </a:extLst>
          </p:cNvPr>
          <p:cNvSpPr/>
          <p:nvPr/>
        </p:nvSpPr>
        <p:spPr>
          <a:xfrm>
            <a:off x="2748032" y="3193528"/>
            <a:ext cx="258945" cy="36630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0CF4C3C6-EAE7-A343-9226-A104BEFC2330}"/>
              </a:ext>
            </a:extLst>
          </p:cNvPr>
          <p:cNvSpPr/>
          <p:nvPr/>
        </p:nvSpPr>
        <p:spPr>
          <a:xfrm>
            <a:off x="9484547" y="3804212"/>
            <a:ext cx="258945" cy="36630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3ECED6CF-ABB3-C84F-8981-C90430C49AAB}"/>
              </a:ext>
            </a:extLst>
          </p:cNvPr>
          <p:cNvSpPr/>
          <p:nvPr/>
        </p:nvSpPr>
        <p:spPr>
          <a:xfrm>
            <a:off x="9846658" y="4795616"/>
            <a:ext cx="258945" cy="36630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AD171E-B876-AA48-BCE4-E9CF99DF0BDF}"/>
              </a:ext>
            </a:extLst>
          </p:cNvPr>
          <p:cNvCxnSpPr/>
          <p:nvPr/>
        </p:nvCxnSpPr>
        <p:spPr>
          <a:xfrm>
            <a:off x="66309" y="3115434"/>
            <a:ext cx="11940923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5568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B6AA1-988E-3841-A19D-333D5D9A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10" y="210898"/>
            <a:ext cx="8719393" cy="5383718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3A80F00B-E541-B04F-BDED-FFCAD51EDBBE}"/>
              </a:ext>
            </a:extLst>
          </p:cNvPr>
          <p:cNvSpPr/>
          <p:nvPr/>
        </p:nvSpPr>
        <p:spPr>
          <a:xfrm>
            <a:off x="890124" y="1488934"/>
            <a:ext cx="445062" cy="29940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7C1A4DCF-31BC-4949-965B-ED9398662265}"/>
              </a:ext>
            </a:extLst>
          </p:cNvPr>
          <p:cNvSpPr/>
          <p:nvPr/>
        </p:nvSpPr>
        <p:spPr>
          <a:xfrm>
            <a:off x="890124" y="3066375"/>
            <a:ext cx="445062" cy="29940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DD1B35E8-B60D-7846-AB3C-D3EB63941D7E}"/>
              </a:ext>
            </a:extLst>
          </p:cNvPr>
          <p:cNvSpPr/>
          <p:nvPr/>
        </p:nvSpPr>
        <p:spPr>
          <a:xfrm>
            <a:off x="890124" y="4117497"/>
            <a:ext cx="445062" cy="29940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FB469DF6-FF4B-0947-AD13-29E3DE57AC2E}"/>
              </a:ext>
            </a:extLst>
          </p:cNvPr>
          <p:cNvSpPr/>
          <p:nvPr/>
        </p:nvSpPr>
        <p:spPr>
          <a:xfrm>
            <a:off x="890124" y="4651908"/>
            <a:ext cx="445062" cy="299405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AB305-6EE7-924E-989A-4D5D336BE718}"/>
              </a:ext>
            </a:extLst>
          </p:cNvPr>
          <p:cNvSpPr txBox="1"/>
          <p:nvPr/>
        </p:nvSpPr>
        <p:spPr>
          <a:xfrm>
            <a:off x="9109448" y="849663"/>
            <a:ext cx="3082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Please record your group’s work!</a:t>
            </a:r>
          </a:p>
        </p:txBody>
      </p:sp>
    </p:spTree>
    <p:extLst>
      <p:ext uri="{BB962C8B-B14F-4D97-AF65-F5344CB8AC3E}">
        <p14:creationId xmlns:p14="http://schemas.microsoft.com/office/powerpoint/2010/main" val="9624444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015B8-E7D0-416E-A58B-E94B7659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07" y="997262"/>
            <a:ext cx="4168519" cy="2638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1FDE75-1CE2-45EA-83CE-A9A905BC8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41" y="3926727"/>
            <a:ext cx="3680308" cy="27648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E38708-9870-4079-95EB-0F1AB74E6F63}"/>
              </a:ext>
            </a:extLst>
          </p:cNvPr>
          <p:cNvCxnSpPr>
            <a:cxnSpLocks/>
          </p:cNvCxnSpPr>
          <p:nvPr/>
        </p:nvCxnSpPr>
        <p:spPr>
          <a:xfrm>
            <a:off x="6087361" y="864492"/>
            <a:ext cx="44372" cy="5822145"/>
          </a:xfrm>
          <a:prstGeom prst="line">
            <a:avLst/>
          </a:prstGeom>
          <a:ln w="101600" cmpd="tri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2B5629A-F2BE-439A-AD8D-D5702E976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636" y="950966"/>
            <a:ext cx="3616592" cy="2716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11F4E0-5961-4BEA-B9A0-1C10E5A5BEC1}"/>
              </a:ext>
            </a:extLst>
          </p:cNvPr>
          <p:cNvSpPr txBox="1"/>
          <p:nvPr/>
        </p:nvSpPr>
        <p:spPr>
          <a:xfrm>
            <a:off x="3775123" y="467387"/>
            <a:ext cx="464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Desire: Compare 1) Type,  2) Group,  3)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F3F727-FDB4-4D07-8393-C1BDEF34584E}"/>
              </a:ext>
            </a:extLst>
          </p:cNvPr>
          <p:cNvSpPr txBox="1"/>
          <p:nvPr/>
        </p:nvSpPr>
        <p:spPr>
          <a:xfrm>
            <a:off x="0" y="2057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Breakout Session #1: Identify Gestalt Principles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ACFCB7-A473-40CD-A142-F20147DBE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382" y="3880431"/>
            <a:ext cx="4800106" cy="23760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D3C8F6-B736-4A7D-BBCD-9D7EBB8967BC}"/>
              </a:ext>
            </a:extLst>
          </p:cNvPr>
          <p:cNvSpPr/>
          <p:nvPr/>
        </p:nvSpPr>
        <p:spPr>
          <a:xfrm>
            <a:off x="10075762" y="177170"/>
            <a:ext cx="1960318" cy="2108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Sticky Note</a:t>
            </a:r>
          </a:p>
          <a:p>
            <a:pPr marL="228600" indent="-228600">
              <a:buAutoNum type="arabicParenR"/>
            </a:pPr>
            <a:r>
              <a:rPr lang="en-US" sz="1100" dirty="0">
                <a:solidFill>
                  <a:schemeClr val="tx1"/>
                </a:solidFill>
              </a:rPr>
              <a:t>What gestalt principle(s) were incorporated from Graph A to B? </a:t>
            </a:r>
          </a:p>
          <a:p>
            <a:pPr marL="228600" indent="-228600">
              <a:buFontTx/>
              <a:buAutoNum type="arabicParenR"/>
            </a:pPr>
            <a:r>
              <a:rPr lang="en-US" sz="1100" dirty="0">
                <a:solidFill>
                  <a:schemeClr val="tx1"/>
                </a:solidFill>
              </a:rPr>
              <a:t>What gestalt principle(s) were incorporated from Graph C to D? </a:t>
            </a:r>
          </a:p>
          <a:p>
            <a:pPr marL="228600" indent="-228600">
              <a:buAutoNum type="arabicParenR"/>
            </a:pPr>
            <a:r>
              <a:rPr lang="en-US" sz="1100" dirty="0">
                <a:solidFill>
                  <a:schemeClr val="tx1"/>
                </a:solidFill>
              </a:rPr>
              <a:t>Consider a possible improvement to Graph D.  Was your improvement a gestalt principle?  Discuss.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0F9DF2-DA7F-4F45-BBF9-7C1D38C131FA}"/>
              </a:ext>
            </a:extLst>
          </p:cNvPr>
          <p:cNvGrpSpPr/>
          <p:nvPr/>
        </p:nvGrpSpPr>
        <p:grpSpPr>
          <a:xfrm>
            <a:off x="92440" y="3274872"/>
            <a:ext cx="1133786" cy="973212"/>
            <a:chOff x="11146954" y="3107274"/>
            <a:chExt cx="1133786" cy="9732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EF986A-A7BB-44A6-88AF-5D320C2A871B}"/>
                </a:ext>
              </a:extLst>
            </p:cNvPr>
            <p:cNvSpPr txBox="1"/>
            <p:nvPr/>
          </p:nvSpPr>
          <p:spPr>
            <a:xfrm>
              <a:off x="11146954" y="3107274"/>
              <a:ext cx="1133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B050"/>
                  </a:solidFill>
                </a:rPr>
                <a:t>Graph 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162473-CBA2-481C-A21C-319258FA35A9}"/>
                </a:ext>
              </a:extLst>
            </p:cNvPr>
            <p:cNvSpPr txBox="1"/>
            <p:nvPr/>
          </p:nvSpPr>
          <p:spPr>
            <a:xfrm>
              <a:off x="11146954" y="3680376"/>
              <a:ext cx="1133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B050"/>
                  </a:solidFill>
                </a:rPr>
                <a:t>Graph 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15FA69-4FAE-4187-9777-6E28421307F7}"/>
                </a:ext>
              </a:extLst>
            </p:cNvPr>
            <p:cNvSpPr txBox="1"/>
            <p:nvPr/>
          </p:nvSpPr>
          <p:spPr>
            <a:xfrm>
              <a:off x="11458935" y="3409214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vs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E3A325-774E-472A-8333-7F7D737F8DF9}"/>
              </a:ext>
            </a:extLst>
          </p:cNvPr>
          <p:cNvGrpSpPr/>
          <p:nvPr/>
        </p:nvGrpSpPr>
        <p:grpSpPr>
          <a:xfrm>
            <a:off x="6243928" y="3280353"/>
            <a:ext cx="1133786" cy="973212"/>
            <a:chOff x="11146954" y="3107274"/>
            <a:chExt cx="1133786" cy="9732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18C03A-372A-4EE0-A5D9-ACAA6F32CF60}"/>
                </a:ext>
              </a:extLst>
            </p:cNvPr>
            <p:cNvSpPr txBox="1"/>
            <p:nvPr/>
          </p:nvSpPr>
          <p:spPr>
            <a:xfrm>
              <a:off x="11146954" y="3107274"/>
              <a:ext cx="1133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B050"/>
                  </a:solidFill>
                </a:rPr>
                <a:t>Graph 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9C88D5-75A3-4BB7-9716-A03DD80ED129}"/>
                </a:ext>
              </a:extLst>
            </p:cNvPr>
            <p:cNvSpPr txBox="1"/>
            <p:nvPr/>
          </p:nvSpPr>
          <p:spPr>
            <a:xfrm>
              <a:off x="11146954" y="3680376"/>
              <a:ext cx="1133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B050"/>
                  </a:solidFill>
                </a:rPr>
                <a:t>Graph 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571862-6D4D-49F9-9758-75BB2B7A3AB8}"/>
                </a:ext>
              </a:extLst>
            </p:cNvPr>
            <p:cNvSpPr txBox="1"/>
            <p:nvPr/>
          </p:nvSpPr>
          <p:spPr>
            <a:xfrm>
              <a:off x="11458935" y="3409214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vs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7568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A7BD6F1-9C96-4FA6-982E-100C8785D3AF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204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Gestalt hierarchy (Adapted from Bergen 2020)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F9C0BD-A03F-4CDF-B2EE-11DA8503D149}"/>
              </a:ext>
            </a:extLst>
          </p:cNvPr>
          <p:cNvSpPr txBox="1">
            <a:spLocks/>
          </p:cNvSpPr>
          <p:nvPr/>
        </p:nvSpPr>
        <p:spPr>
          <a:xfrm>
            <a:off x="1850492" y="1385887"/>
            <a:ext cx="2628900" cy="5168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00B050"/>
                </a:solidFill>
              </a:rPr>
              <a:t>Enclosure</a:t>
            </a:r>
          </a:p>
          <a:p>
            <a:pPr marL="0" indent="0" algn="r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accent2"/>
                </a:solidFill>
              </a:rPr>
              <a:t>Closure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7030A0"/>
                </a:solidFill>
              </a:rPr>
              <a:t>Connection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FF0000"/>
                </a:solidFill>
              </a:rPr>
              <a:t>Proximity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Similarity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8F560-211E-4601-B3CF-A7B2DB348072}"/>
              </a:ext>
            </a:extLst>
          </p:cNvPr>
          <p:cNvSpPr txBox="1"/>
          <p:nvPr/>
        </p:nvSpPr>
        <p:spPr>
          <a:xfrm>
            <a:off x="6196342" y="1161694"/>
            <a:ext cx="1092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Tables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665A49-FE3E-4712-A33E-7A4A3718C17E}"/>
              </a:ext>
            </a:extLst>
          </p:cNvPr>
          <p:cNvSpPr txBox="1"/>
          <p:nvPr/>
        </p:nvSpPr>
        <p:spPr>
          <a:xfrm>
            <a:off x="9441986" y="1139626"/>
            <a:ext cx="1219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Graphs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77FA61-5126-4E3B-870E-BEF569AF1C5B}"/>
              </a:ext>
            </a:extLst>
          </p:cNvPr>
          <p:cNvCxnSpPr>
            <a:cxnSpLocks/>
          </p:cNvCxnSpPr>
          <p:nvPr/>
        </p:nvCxnSpPr>
        <p:spPr>
          <a:xfrm flipH="1">
            <a:off x="1097500" y="2853796"/>
            <a:ext cx="37038" cy="2390482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A4B810-A3D8-470E-AF7A-A603FD769752}"/>
              </a:ext>
            </a:extLst>
          </p:cNvPr>
          <p:cNvSpPr txBox="1"/>
          <p:nvPr/>
        </p:nvSpPr>
        <p:spPr>
          <a:xfrm>
            <a:off x="451401" y="2329730"/>
            <a:ext cx="1695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Strongest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DEAC4A-701E-4FD9-A6BC-27DB3CF1AF1F}"/>
              </a:ext>
            </a:extLst>
          </p:cNvPr>
          <p:cNvSpPr txBox="1"/>
          <p:nvPr/>
        </p:nvSpPr>
        <p:spPr>
          <a:xfrm>
            <a:off x="286815" y="5368235"/>
            <a:ext cx="1695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Weakest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EEAC503-EE32-034D-92EC-F15FF573DF77}"/>
              </a:ext>
            </a:extLst>
          </p:cNvPr>
          <p:cNvSpPr txBox="1">
            <a:spLocks/>
          </p:cNvSpPr>
          <p:nvPr/>
        </p:nvSpPr>
        <p:spPr>
          <a:xfrm>
            <a:off x="4303129" y="1403046"/>
            <a:ext cx="3722246" cy="5168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00B050"/>
                </a:solidFill>
              </a:rPr>
              <a:t>Grids/cell shading</a:t>
            </a:r>
          </a:p>
          <a:p>
            <a:pPr marL="0" indent="0" algn="r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accent2"/>
                </a:solidFill>
              </a:rPr>
              <a:t>Rules/Divider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FF0000"/>
                </a:solidFill>
              </a:rPr>
              <a:t>White space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Font properties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A82183-D0DE-FB4B-9BB4-02A45C8282AB}"/>
              </a:ext>
            </a:extLst>
          </p:cNvPr>
          <p:cNvSpPr txBox="1">
            <a:spLocks/>
          </p:cNvSpPr>
          <p:nvPr/>
        </p:nvSpPr>
        <p:spPr>
          <a:xfrm>
            <a:off x="7166360" y="1421493"/>
            <a:ext cx="3722246" cy="5168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00B050"/>
                </a:solidFill>
              </a:rPr>
              <a:t>Facets / Pane</a:t>
            </a:r>
          </a:p>
          <a:p>
            <a:pPr marL="0" indent="0" algn="r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accent2"/>
                </a:solidFill>
              </a:rPr>
              <a:t>Divider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7030A0"/>
                </a:solidFill>
              </a:rPr>
              <a:t>Lines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FF0000"/>
                </a:solidFill>
              </a:rPr>
              <a:t>White space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Color/Shape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096D31-9ACC-0648-A86D-8B2F5D76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0DD8C-DBEF-2D41-93F9-A1E6D90A3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Elemental Groupings, Tables, and a Case Study</a:t>
            </a:r>
          </a:p>
        </p:txBody>
      </p:sp>
    </p:spTree>
    <p:extLst>
      <p:ext uri="{BB962C8B-B14F-4D97-AF65-F5344CB8AC3E}">
        <p14:creationId xmlns:p14="http://schemas.microsoft.com/office/powerpoint/2010/main" val="34327128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F98FA9-6B4D-486D-9E24-074C27344856}"/>
              </a:ext>
            </a:extLst>
          </p:cNvPr>
          <p:cNvSpPr txBox="1"/>
          <p:nvPr/>
        </p:nvSpPr>
        <p:spPr>
          <a:xfrm>
            <a:off x="790575" y="547272"/>
            <a:ext cx="580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Gastric emptying example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D196CF0-89BD-4969-A6F2-008D3299768D}"/>
              </a:ext>
            </a:extLst>
          </p:cNvPr>
          <p:cNvGrpSpPr/>
          <p:nvPr/>
        </p:nvGrpSpPr>
        <p:grpSpPr>
          <a:xfrm>
            <a:off x="6475532" y="2796296"/>
            <a:ext cx="4687723" cy="1728202"/>
            <a:chOff x="6591300" y="3479430"/>
            <a:chExt cx="4687723" cy="172820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5E2B4E7-9074-414B-8281-8B787959BFED}"/>
                </a:ext>
              </a:extLst>
            </p:cNvPr>
            <p:cNvGrpSpPr/>
            <p:nvPr/>
          </p:nvGrpSpPr>
          <p:grpSpPr>
            <a:xfrm>
              <a:off x="6591300" y="4156980"/>
              <a:ext cx="4687723" cy="624622"/>
              <a:chOff x="6591300" y="4114800"/>
              <a:chExt cx="4687723" cy="62462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6ECD729-03C7-411A-ADD2-E3B166212174}"/>
                  </a:ext>
                </a:extLst>
              </p:cNvPr>
              <p:cNvCxnSpPr/>
              <p:nvPr/>
            </p:nvCxnSpPr>
            <p:spPr>
              <a:xfrm>
                <a:off x="6591300" y="4114800"/>
                <a:ext cx="463215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7CDD32F-B76C-42DB-900B-2BC8A1A0F1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85811" y="4123599"/>
                <a:ext cx="0" cy="1405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34A36FA-5018-41CB-95EB-9B68074E33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9027" y="4123599"/>
                <a:ext cx="0" cy="1405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013C00E-28B6-45B3-82EB-25CBC4D317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2243" y="4123599"/>
                <a:ext cx="0" cy="1405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A2DA276-BD5A-4804-A396-95076410AC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45459" y="4123599"/>
                <a:ext cx="0" cy="1405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19A2B53-1F4B-4B10-B87A-E25D7C2793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98675" y="4123599"/>
                <a:ext cx="0" cy="1405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2B6CA3-66DB-4B66-A2D0-0E7F77BD2F0C}"/>
                  </a:ext>
                </a:extLst>
              </p:cNvPr>
              <p:cNvSpPr txBox="1"/>
              <p:nvPr/>
            </p:nvSpPr>
            <p:spPr>
              <a:xfrm>
                <a:off x="6697340" y="4272900"/>
                <a:ext cx="213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28990E-11D4-4C6C-AC6B-8D326F220042}"/>
                  </a:ext>
                </a:extLst>
              </p:cNvPr>
              <p:cNvSpPr txBox="1"/>
              <p:nvPr/>
            </p:nvSpPr>
            <p:spPr>
              <a:xfrm>
                <a:off x="7586591" y="4277757"/>
                <a:ext cx="504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A067807-AF4E-4A50-9AF6-8F36BA553138}"/>
                  </a:ext>
                </a:extLst>
              </p:cNvPr>
              <p:cNvSpPr txBox="1"/>
              <p:nvPr/>
            </p:nvSpPr>
            <p:spPr>
              <a:xfrm>
                <a:off x="8654943" y="4272900"/>
                <a:ext cx="504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60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2F71E8-5E5B-41C8-9385-E9DB8A1371D8}"/>
                  </a:ext>
                </a:extLst>
              </p:cNvPr>
              <p:cNvSpPr txBox="1"/>
              <p:nvPr/>
            </p:nvSpPr>
            <p:spPr>
              <a:xfrm>
                <a:off x="9708158" y="4272900"/>
                <a:ext cx="504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90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DEDE49D-DE5D-4381-BAD6-D33BACDF9D33}"/>
                  </a:ext>
                </a:extLst>
              </p:cNvPr>
              <p:cNvSpPr txBox="1"/>
              <p:nvPr/>
            </p:nvSpPr>
            <p:spPr>
              <a:xfrm>
                <a:off x="10588278" y="4272900"/>
                <a:ext cx="690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120</a:t>
                </a:r>
              </a:p>
            </p:txBody>
          </p: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E55D112-8616-4DE8-ABAC-2CF4EF4F44AD}"/>
                </a:ext>
              </a:extLst>
            </p:cNvPr>
            <p:cNvCxnSpPr>
              <a:cxnSpLocks/>
            </p:cNvCxnSpPr>
            <p:nvPr/>
          </p:nvCxnSpPr>
          <p:spPr>
            <a:xfrm>
              <a:off x="6794520" y="3479430"/>
              <a:ext cx="0" cy="6379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B438532-DC82-45F4-BD97-D893BB149B00}"/>
                </a:ext>
              </a:extLst>
            </p:cNvPr>
            <p:cNvCxnSpPr>
              <a:cxnSpLocks/>
            </p:cNvCxnSpPr>
            <p:nvPr/>
          </p:nvCxnSpPr>
          <p:spPr>
            <a:xfrm>
              <a:off x="7836507" y="3479430"/>
              <a:ext cx="0" cy="6379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FE2F6B4-BF86-45BF-AFC8-FB654091D9C8}"/>
                </a:ext>
              </a:extLst>
            </p:cNvPr>
            <p:cNvCxnSpPr>
              <a:cxnSpLocks/>
            </p:cNvCxnSpPr>
            <p:nvPr/>
          </p:nvCxnSpPr>
          <p:spPr>
            <a:xfrm>
              <a:off x="8907379" y="3479430"/>
              <a:ext cx="0" cy="6379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F7C2AE3-9800-4ECD-9A15-CB1DA026D927}"/>
                </a:ext>
              </a:extLst>
            </p:cNvPr>
            <p:cNvCxnSpPr>
              <a:cxnSpLocks/>
            </p:cNvCxnSpPr>
            <p:nvPr/>
          </p:nvCxnSpPr>
          <p:spPr>
            <a:xfrm>
              <a:off x="10998675" y="3479430"/>
              <a:ext cx="0" cy="6379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F0E344B-B0A9-4BD6-9851-9A4A71A982B0}"/>
                </a:ext>
              </a:extLst>
            </p:cNvPr>
            <p:cNvSpPr txBox="1"/>
            <p:nvPr/>
          </p:nvSpPr>
          <p:spPr>
            <a:xfrm>
              <a:off x="8186011" y="4776745"/>
              <a:ext cx="14862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Plasma AC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6964874-A3A9-40FC-BF26-195FA9E93DFA}"/>
              </a:ext>
            </a:extLst>
          </p:cNvPr>
          <p:cNvGrpSpPr/>
          <p:nvPr/>
        </p:nvGrpSpPr>
        <p:grpSpPr>
          <a:xfrm>
            <a:off x="944218" y="4047967"/>
            <a:ext cx="4461973" cy="2469855"/>
            <a:chOff x="944218" y="1766159"/>
            <a:chExt cx="4461973" cy="246985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3C9BE3B-8BA9-4299-A06F-C1243C3ED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2155" y="2218531"/>
              <a:ext cx="678607" cy="1962304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6DE1D38-735E-46C5-9F32-6E0005954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7508" y="2242690"/>
              <a:ext cx="789524" cy="184402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0DBB1C5-57C1-4E59-BE0D-7593232AFADF}"/>
                </a:ext>
              </a:extLst>
            </p:cNvPr>
            <p:cNvSpPr txBox="1"/>
            <p:nvPr/>
          </p:nvSpPr>
          <p:spPr>
            <a:xfrm>
              <a:off x="1261110" y="1780783"/>
              <a:ext cx="10884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Healthy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4EA1C3D-97B1-4DB0-AD6F-479CB9F779DF}"/>
                </a:ext>
              </a:extLst>
            </p:cNvPr>
            <p:cNvSpPr txBox="1"/>
            <p:nvPr/>
          </p:nvSpPr>
          <p:spPr>
            <a:xfrm>
              <a:off x="2638349" y="1790193"/>
              <a:ext cx="27678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Metabolic Syndrome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AAFD16E-0D8F-41DB-9267-9E624CB9F5BA}"/>
                </a:ext>
              </a:extLst>
            </p:cNvPr>
            <p:cNvSpPr/>
            <p:nvPr/>
          </p:nvSpPr>
          <p:spPr>
            <a:xfrm>
              <a:off x="944218" y="1766159"/>
              <a:ext cx="4461972" cy="246985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7B12D5-FC4D-4B6E-A81A-773B108D7AFC}"/>
              </a:ext>
            </a:extLst>
          </p:cNvPr>
          <p:cNvGrpSpPr/>
          <p:nvPr/>
        </p:nvGrpSpPr>
        <p:grpSpPr>
          <a:xfrm>
            <a:off x="947956" y="1753846"/>
            <a:ext cx="4479918" cy="1949171"/>
            <a:chOff x="914400" y="4597717"/>
            <a:chExt cx="4479918" cy="19491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3AD51F-92CF-4345-B8B7-02E1714E1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9771" y="5108056"/>
              <a:ext cx="696264" cy="135199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4B0BF1-E368-4598-90BA-14C5ECFA1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3172" y="5108056"/>
              <a:ext cx="625335" cy="1296085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E9ACB2E-9EEE-451F-8247-C320D5F3ADCB}"/>
                </a:ext>
              </a:extLst>
            </p:cNvPr>
            <p:cNvSpPr txBox="1"/>
            <p:nvPr/>
          </p:nvSpPr>
          <p:spPr>
            <a:xfrm>
              <a:off x="1015248" y="4597718"/>
              <a:ext cx="17543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Standard CBJ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78490CB-97AE-42A6-8D3F-A53EE460B970}"/>
                </a:ext>
              </a:extLst>
            </p:cNvPr>
            <p:cNvSpPr txBox="1"/>
            <p:nvPr/>
          </p:nvSpPr>
          <p:spPr>
            <a:xfrm>
              <a:off x="2957362" y="4597717"/>
              <a:ext cx="24369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Reduced Cal CBJ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92476A4-9327-46E2-A8BB-7AB0BC12DE90}"/>
                </a:ext>
              </a:extLst>
            </p:cNvPr>
            <p:cNvSpPr/>
            <p:nvPr/>
          </p:nvSpPr>
          <p:spPr>
            <a:xfrm>
              <a:off x="914400" y="4604614"/>
              <a:ext cx="4461972" cy="194227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2B8743-58BD-4E4E-99D4-2179152ED5CD}"/>
                  </a:ext>
                </a:extLst>
              </p:cNvPr>
              <p:cNvSpPr txBox="1"/>
              <p:nvPr/>
            </p:nvSpPr>
            <p:spPr>
              <a:xfrm>
                <a:off x="6750605" y="4806892"/>
                <a:ext cx="4125529" cy="10714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Higher Plasma AC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dirty="0"/>
                  <a:t>faster gastric emptying rate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2B8743-58BD-4E4E-99D4-2179152ED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605" y="4806892"/>
                <a:ext cx="4125529" cy="1071447"/>
              </a:xfrm>
              <a:prstGeom prst="rect">
                <a:avLst/>
              </a:prstGeom>
              <a:blipFill>
                <a:blip r:embed="rId6"/>
                <a:stretch>
                  <a:fillRect l="-2806" t="-5714" r="-295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2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F98FA9-6B4D-486D-9E24-074C27344856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Gastric emptying example – research questions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5C6B48-8293-4F0F-B915-EF1047ED00B5}"/>
              </a:ext>
            </a:extLst>
          </p:cNvPr>
          <p:cNvSpPr txBox="1"/>
          <p:nvPr/>
        </p:nvSpPr>
        <p:spPr>
          <a:xfrm>
            <a:off x="790573" y="3114479"/>
            <a:ext cx="10872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Secondary: </a:t>
            </a:r>
            <a:r>
              <a:rPr lang="en-US" sz="2800" dirty="0"/>
              <a:t>Does the relationship between the change in plasma AC level and juice type differ depending on whether the subject is healthy or has metabolic syndrome?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9F619A-3B89-4B65-9DBB-62AFD2B2AEF6}"/>
              </a:ext>
            </a:extLst>
          </p:cNvPr>
          <p:cNvSpPr txBox="1"/>
          <p:nvPr/>
        </p:nvSpPr>
        <p:spPr>
          <a:xfrm>
            <a:off x="790574" y="1941827"/>
            <a:ext cx="10140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Primary:</a:t>
            </a:r>
            <a:r>
              <a:rPr lang="en-US" sz="2800" dirty="0"/>
              <a:t> Does the change in plasma AC level depend on juice type?</a:t>
            </a:r>
          </a:p>
        </p:txBody>
      </p:sp>
    </p:spTree>
    <p:extLst>
      <p:ext uri="{BB962C8B-B14F-4D97-AF65-F5344CB8AC3E}">
        <p14:creationId xmlns:p14="http://schemas.microsoft.com/office/powerpoint/2010/main" val="25575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5A8FA7D-896F-49D0-B1AB-419671060085}"/>
              </a:ext>
            </a:extLst>
          </p:cNvPr>
          <p:cNvGrpSpPr/>
          <p:nvPr/>
        </p:nvGrpSpPr>
        <p:grpSpPr>
          <a:xfrm>
            <a:off x="942975" y="1663126"/>
            <a:ext cx="5153025" cy="3257550"/>
            <a:chOff x="504146" y="1652178"/>
            <a:chExt cx="5153025" cy="325755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F66741A-DD88-4CA7-A4AB-808CC16FF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146" y="1652178"/>
              <a:ext cx="5153025" cy="325755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A39EFA9-4D74-4EF9-AFAA-367B91713AC2}"/>
                </a:ext>
              </a:extLst>
            </p:cNvPr>
            <p:cNvCxnSpPr>
              <a:cxnSpLocks/>
            </p:cNvCxnSpPr>
            <p:nvPr/>
          </p:nvCxnSpPr>
          <p:spPr>
            <a:xfrm>
              <a:off x="534079" y="1819927"/>
              <a:ext cx="51230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EAB78A9-F865-424F-869E-BA1F52DB48F2}"/>
              </a:ext>
            </a:extLst>
          </p:cNvPr>
          <p:cNvSpPr txBox="1"/>
          <p:nvPr/>
        </p:nvSpPr>
        <p:spPr>
          <a:xfrm>
            <a:off x="7196001" y="2653781"/>
            <a:ext cx="3619793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Does the change in plasma AC level depend on juice type?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9A5D4F-89F5-4C81-B17C-113A5BF4B3B8}"/>
              </a:ext>
            </a:extLst>
          </p:cNvPr>
          <p:cNvSpPr txBox="1"/>
          <p:nvPr/>
        </p:nvSpPr>
        <p:spPr>
          <a:xfrm>
            <a:off x="790574" y="5560741"/>
            <a:ext cx="977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Need to </a:t>
            </a:r>
            <a:r>
              <a:rPr lang="en-US" sz="2800" i="1" u="sng" dirty="0"/>
              <a:t>identify</a:t>
            </a:r>
            <a:r>
              <a:rPr lang="en-US" sz="2800" i="1" dirty="0"/>
              <a:t> and </a:t>
            </a:r>
            <a:r>
              <a:rPr lang="en-US" sz="2800" i="1" u="sng" dirty="0"/>
              <a:t>emphasize</a:t>
            </a:r>
            <a:r>
              <a:rPr lang="en-US" sz="2800" i="1" dirty="0"/>
              <a:t> the most important comparisons.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4583E-6CB9-4484-9D92-4B27B0F7720C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data</a:t>
            </a:r>
          </a:p>
        </p:txBody>
      </p:sp>
    </p:spTree>
    <p:extLst>
      <p:ext uri="{BB962C8B-B14F-4D97-AF65-F5344CB8AC3E}">
        <p14:creationId xmlns:p14="http://schemas.microsoft.com/office/powerpoint/2010/main" val="18387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859F49-F50E-4224-B4EF-246CEAB992B5}"/>
              </a:ext>
            </a:extLst>
          </p:cNvPr>
          <p:cNvSpPr txBox="1"/>
          <p:nvPr/>
        </p:nvSpPr>
        <p:spPr>
          <a:xfrm>
            <a:off x="790575" y="2340096"/>
            <a:ext cx="9293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</a:t>
            </a:r>
            <a:r>
              <a:rPr lang="en-US" sz="2800" i="1" dirty="0"/>
              <a:t> elemental grouping </a:t>
            </a:r>
            <a:r>
              <a:rPr lang="en-US" sz="2800" dirty="0"/>
              <a:t>is an individual or small collection of data value(s) where interest lies in comparing this individual or collection across levels of one or more grouping variable(s).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98FA9-6B4D-486D-9E24-074C27344856}"/>
              </a:ext>
            </a:extLst>
          </p:cNvPr>
          <p:cNvSpPr txBox="1"/>
          <p:nvPr/>
        </p:nvSpPr>
        <p:spPr>
          <a:xfrm>
            <a:off x="790575" y="547272"/>
            <a:ext cx="580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Elemental grouping</a:t>
            </a:r>
          </a:p>
        </p:txBody>
      </p:sp>
    </p:spTree>
    <p:extLst>
      <p:ext uri="{BB962C8B-B14F-4D97-AF65-F5344CB8AC3E}">
        <p14:creationId xmlns:p14="http://schemas.microsoft.com/office/powerpoint/2010/main" val="33146833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42742E4-85EF-4665-A65E-BC0C1BBEEAF3}"/>
              </a:ext>
            </a:extLst>
          </p:cNvPr>
          <p:cNvGrpSpPr/>
          <p:nvPr/>
        </p:nvGrpSpPr>
        <p:grpSpPr>
          <a:xfrm>
            <a:off x="942975" y="1663126"/>
            <a:ext cx="5153025" cy="3257550"/>
            <a:chOff x="504146" y="1652178"/>
            <a:chExt cx="5153025" cy="32575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EEF2AF-E01A-4DA5-B910-F39887041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146" y="1652178"/>
              <a:ext cx="5153025" cy="3257550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E09E88-6B6F-4AB3-9991-2A0963E87A47}"/>
                </a:ext>
              </a:extLst>
            </p:cNvPr>
            <p:cNvCxnSpPr>
              <a:cxnSpLocks/>
            </p:cNvCxnSpPr>
            <p:nvPr/>
          </p:nvCxnSpPr>
          <p:spPr>
            <a:xfrm>
              <a:off x="534079" y="1819927"/>
              <a:ext cx="51230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9EB65B8-BE1F-483E-910E-3918022CEB07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83733-8896-4F94-AAF4-6BAA9E9C2DE0}"/>
              </a:ext>
            </a:extLst>
          </p:cNvPr>
          <p:cNvSpPr txBox="1"/>
          <p:nvPr/>
        </p:nvSpPr>
        <p:spPr>
          <a:xfrm>
            <a:off x="7196001" y="2653781"/>
            <a:ext cx="3619793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Does the change in plasma AC level depend on juice type?</a:t>
            </a:r>
          </a:p>
        </p:txBody>
      </p:sp>
    </p:spTree>
    <p:extLst>
      <p:ext uri="{BB962C8B-B14F-4D97-AF65-F5344CB8AC3E}">
        <p14:creationId xmlns:p14="http://schemas.microsoft.com/office/powerpoint/2010/main" val="158511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0DB1B34-ECB1-44A7-B0F6-9474E5E5396A}"/>
              </a:ext>
            </a:extLst>
          </p:cNvPr>
          <p:cNvGrpSpPr/>
          <p:nvPr/>
        </p:nvGrpSpPr>
        <p:grpSpPr>
          <a:xfrm>
            <a:off x="2546524" y="1044927"/>
            <a:ext cx="6658178" cy="5018812"/>
            <a:chOff x="2764638" y="1044927"/>
            <a:chExt cx="6658178" cy="50188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6AAD2B-D37C-446A-8C66-27CC07B57FBC}"/>
                </a:ext>
              </a:extLst>
            </p:cNvPr>
            <p:cNvSpPr txBox="1"/>
            <p:nvPr/>
          </p:nvSpPr>
          <p:spPr>
            <a:xfrm>
              <a:off x="2764638" y="1044927"/>
              <a:ext cx="2993813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             Few         </a:t>
              </a:r>
            </a:p>
            <a:p>
              <a:pPr algn="r"/>
              <a:r>
                <a:rPr lang="en-US" sz="3200" dirty="0">
                  <a:solidFill>
                    <a:schemeClr val="bg1"/>
                  </a:solidFill>
                </a:rPr>
                <a:t>_</a:t>
              </a:r>
            </a:p>
            <a:p>
              <a:pPr algn="r"/>
              <a:r>
                <a:rPr lang="en-US" sz="3200" dirty="0"/>
                <a:t>Similarity</a:t>
              </a:r>
            </a:p>
            <a:p>
              <a:pPr algn="r"/>
              <a:r>
                <a:rPr lang="en-US" sz="3200" dirty="0"/>
                <a:t>Proximity</a:t>
              </a:r>
            </a:p>
            <a:p>
              <a:pPr algn="r"/>
              <a:r>
                <a:rPr lang="en-US" sz="3200" dirty="0"/>
                <a:t>Enclosure</a:t>
              </a:r>
            </a:p>
            <a:p>
              <a:pPr algn="r"/>
              <a:r>
                <a:rPr lang="en-US" sz="3200" dirty="0"/>
                <a:t>Closure</a:t>
              </a:r>
            </a:p>
            <a:p>
              <a:pPr algn="r"/>
              <a:r>
                <a:rPr lang="en-US" sz="3200" dirty="0"/>
                <a:t>Continuity</a:t>
              </a:r>
            </a:p>
            <a:p>
              <a:pPr algn="r"/>
              <a:r>
                <a:rPr lang="en-US" sz="3200" dirty="0">
                  <a:solidFill>
                    <a:srgbClr val="FF0000"/>
                  </a:solidFill>
                </a:rPr>
                <a:t>Connection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48933F-9AB2-4B21-BE88-5CB4A5DCE32D}"/>
                </a:ext>
              </a:extLst>
            </p:cNvPr>
            <p:cNvSpPr txBox="1"/>
            <p:nvPr/>
          </p:nvSpPr>
          <p:spPr>
            <a:xfrm>
              <a:off x="6429003" y="1046981"/>
              <a:ext cx="299381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 UserTesting</a:t>
              </a:r>
            </a:p>
            <a:p>
              <a:r>
                <a:rPr lang="en-US" sz="3200" dirty="0">
                  <a:solidFill>
                    <a:srgbClr val="FF0000"/>
                  </a:solidFill>
                </a:rPr>
                <a:t>Figure-Ground</a:t>
              </a:r>
              <a:r>
                <a:rPr lang="en-US" sz="3200" dirty="0">
                  <a:solidFill>
                    <a:schemeClr val="bg1"/>
                  </a:solidFill>
                </a:rPr>
                <a:t>_</a:t>
              </a:r>
            </a:p>
            <a:p>
              <a:r>
                <a:rPr lang="en-US" sz="3200" dirty="0"/>
                <a:t>Similarity</a:t>
              </a:r>
            </a:p>
            <a:p>
              <a:r>
                <a:rPr lang="en-US" sz="3200" dirty="0"/>
                <a:t>Proximity</a:t>
              </a:r>
            </a:p>
            <a:p>
              <a:r>
                <a:rPr lang="en-US" sz="3200" dirty="0"/>
                <a:t>Common Region</a:t>
              </a:r>
            </a:p>
            <a:p>
              <a:r>
                <a:rPr lang="en-US" sz="3200" dirty="0"/>
                <a:t>Closure Continuity</a:t>
              </a:r>
            </a:p>
            <a:p>
              <a:br>
                <a:rPr lang="en-US" sz="3200" dirty="0">
                  <a:solidFill>
                    <a:srgbClr val="FF0000"/>
                  </a:solidFill>
                </a:rPr>
              </a:br>
              <a:r>
                <a:rPr lang="en-US" sz="3200" dirty="0">
                  <a:solidFill>
                    <a:srgbClr val="FF0000"/>
                  </a:solidFill>
                </a:rPr>
                <a:t>Focal Point</a:t>
              </a:r>
            </a:p>
            <a:p>
              <a:r>
                <a:rPr lang="en-US" sz="3200" dirty="0">
                  <a:solidFill>
                    <a:schemeClr val="bg1"/>
                  </a:solidFill>
                </a:rPr>
                <a:t>_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FE78CB4-73E6-4C45-A4DC-781D9AB8D276}"/>
                </a:ext>
              </a:extLst>
            </p:cNvPr>
            <p:cNvCxnSpPr/>
            <p:nvPr/>
          </p:nvCxnSpPr>
          <p:spPr>
            <a:xfrm>
              <a:off x="3855147" y="1598506"/>
              <a:ext cx="5212080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8091A3-CB23-4A37-9947-E188915D16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9409" y="1591733"/>
              <a:ext cx="3390" cy="4029819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33D21B-517D-4524-8FBC-755818D4246E}"/>
                </a:ext>
              </a:extLst>
            </p:cNvPr>
            <p:cNvSpPr txBox="1"/>
            <p:nvPr/>
          </p:nvSpPr>
          <p:spPr>
            <a:xfrm>
              <a:off x="5687337" y="1535624"/>
              <a:ext cx="833120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</a:p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</a:p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</a:p>
            <a:p>
              <a:pPr algn="ctr"/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</a:p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9557B01-085A-4B16-8163-86BE438D20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4668" y="1588351"/>
              <a:ext cx="3390" cy="4029819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24524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42742E4-85EF-4665-A65E-BC0C1BBEEAF3}"/>
              </a:ext>
            </a:extLst>
          </p:cNvPr>
          <p:cNvGrpSpPr/>
          <p:nvPr/>
        </p:nvGrpSpPr>
        <p:grpSpPr>
          <a:xfrm>
            <a:off x="942975" y="1663126"/>
            <a:ext cx="5153025" cy="3257550"/>
            <a:chOff x="504146" y="1652178"/>
            <a:chExt cx="5153025" cy="32575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EEF2AF-E01A-4DA5-B910-F39887041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146" y="1652178"/>
              <a:ext cx="5153025" cy="3257550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E09E88-6B6F-4AB3-9991-2A0963E87A47}"/>
                </a:ext>
              </a:extLst>
            </p:cNvPr>
            <p:cNvCxnSpPr>
              <a:cxnSpLocks/>
            </p:cNvCxnSpPr>
            <p:nvPr/>
          </p:nvCxnSpPr>
          <p:spPr>
            <a:xfrm>
              <a:off x="534079" y="1819927"/>
              <a:ext cx="51230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E57E058-1774-40B0-91DB-34F4C3E65255}"/>
              </a:ext>
            </a:extLst>
          </p:cNvPr>
          <p:cNvSpPr/>
          <p:nvPr/>
        </p:nvSpPr>
        <p:spPr>
          <a:xfrm>
            <a:off x="5001116" y="1837902"/>
            <a:ext cx="496389" cy="76635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AF2377-42D6-4F11-8B95-E3652F7E2E93}"/>
              </a:ext>
            </a:extLst>
          </p:cNvPr>
          <p:cNvSpPr/>
          <p:nvPr/>
        </p:nvSpPr>
        <p:spPr>
          <a:xfrm>
            <a:off x="5001116" y="2594600"/>
            <a:ext cx="496389" cy="76635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77474A-6E23-4512-BAE7-BBED8D3454F8}"/>
              </a:ext>
            </a:extLst>
          </p:cNvPr>
          <p:cNvSpPr/>
          <p:nvPr/>
        </p:nvSpPr>
        <p:spPr>
          <a:xfrm>
            <a:off x="5001116" y="3359997"/>
            <a:ext cx="496389" cy="76635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E0EE96-82BD-475D-A2B7-2C99AA322112}"/>
              </a:ext>
            </a:extLst>
          </p:cNvPr>
          <p:cNvSpPr/>
          <p:nvPr/>
        </p:nvSpPr>
        <p:spPr>
          <a:xfrm>
            <a:off x="5001116" y="4125404"/>
            <a:ext cx="496389" cy="76635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EB65B8-BE1F-483E-910E-3918022CEB07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83733-8896-4F94-AAF4-6BAA9E9C2DE0}"/>
              </a:ext>
            </a:extLst>
          </p:cNvPr>
          <p:cNvSpPr txBox="1"/>
          <p:nvPr/>
        </p:nvSpPr>
        <p:spPr>
          <a:xfrm>
            <a:off x="7196001" y="2653781"/>
            <a:ext cx="3619793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Does the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change in plasma AC level</a:t>
            </a:r>
            <a:r>
              <a:rPr lang="en-US" sz="2800" dirty="0"/>
              <a:t> depend on juice type?</a:t>
            </a:r>
          </a:p>
        </p:txBody>
      </p:sp>
    </p:spTree>
    <p:extLst>
      <p:ext uri="{BB962C8B-B14F-4D97-AF65-F5344CB8AC3E}">
        <p14:creationId xmlns:p14="http://schemas.microsoft.com/office/powerpoint/2010/main" val="31282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42742E4-85EF-4665-A65E-BC0C1BBEEAF3}"/>
              </a:ext>
            </a:extLst>
          </p:cNvPr>
          <p:cNvGrpSpPr/>
          <p:nvPr/>
        </p:nvGrpSpPr>
        <p:grpSpPr>
          <a:xfrm>
            <a:off x="942975" y="1663126"/>
            <a:ext cx="5153025" cy="3257550"/>
            <a:chOff x="504146" y="1652178"/>
            <a:chExt cx="5153025" cy="32575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EEF2AF-E01A-4DA5-B910-F39887041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146" y="1652178"/>
              <a:ext cx="5153025" cy="3257550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E09E88-6B6F-4AB3-9991-2A0963E87A47}"/>
                </a:ext>
              </a:extLst>
            </p:cNvPr>
            <p:cNvCxnSpPr>
              <a:cxnSpLocks/>
            </p:cNvCxnSpPr>
            <p:nvPr/>
          </p:nvCxnSpPr>
          <p:spPr>
            <a:xfrm>
              <a:off x="534079" y="1819927"/>
              <a:ext cx="51230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E57E058-1774-40B0-91DB-34F4C3E65255}"/>
              </a:ext>
            </a:extLst>
          </p:cNvPr>
          <p:cNvSpPr/>
          <p:nvPr/>
        </p:nvSpPr>
        <p:spPr>
          <a:xfrm>
            <a:off x="5001116" y="1837902"/>
            <a:ext cx="496389" cy="76635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AF2377-42D6-4F11-8B95-E3652F7E2E93}"/>
              </a:ext>
            </a:extLst>
          </p:cNvPr>
          <p:cNvSpPr/>
          <p:nvPr/>
        </p:nvSpPr>
        <p:spPr>
          <a:xfrm>
            <a:off x="5001116" y="2594600"/>
            <a:ext cx="496389" cy="76635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77474A-6E23-4512-BAE7-BBED8D3454F8}"/>
              </a:ext>
            </a:extLst>
          </p:cNvPr>
          <p:cNvSpPr/>
          <p:nvPr/>
        </p:nvSpPr>
        <p:spPr>
          <a:xfrm>
            <a:off x="5001116" y="3359997"/>
            <a:ext cx="496389" cy="76635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E0EE96-82BD-475D-A2B7-2C99AA322112}"/>
              </a:ext>
            </a:extLst>
          </p:cNvPr>
          <p:cNvSpPr/>
          <p:nvPr/>
        </p:nvSpPr>
        <p:spPr>
          <a:xfrm>
            <a:off x="5001116" y="4125404"/>
            <a:ext cx="496389" cy="76635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EB65B8-BE1F-483E-910E-3918022CEB07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83733-8896-4F94-AAF4-6BAA9E9C2DE0}"/>
              </a:ext>
            </a:extLst>
          </p:cNvPr>
          <p:cNvSpPr txBox="1"/>
          <p:nvPr/>
        </p:nvSpPr>
        <p:spPr>
          <a:xfrm>
            <a:off x="7196001" y="2653781"/>
            <a:ext cx="3619793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Does the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change in plasma AC level</a:t>
            </a:r>
            <a:r>
              <a:rPr lang="en-US" sz="2800" dirty="0"/>
              <a:t> depend on juice type?</a:t>
            </a:r>
          </a:p>
        </p:txBody>
      </p:sp>
    </p:spTree>
    <p:extLst>
      <p:ext uri="{BB962C8B-B14F-4D97-AF65-F5344CB8AC3E}">
        <p14:creationId xmlns:p14="http://schemas.microsoft.com/office/powerpoint/2010/main" val="8175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CE149A-4307-4E4C-A316-4438B2A02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542" y="1476877"/>
            <a:ext cx="3495675" cy="174307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2F62E4-66C9-44C3-BE38-4F4BF686EEE5}"/>
              </a:ext>
            </a:extLst>
          </p:cNvPr>
          <p:cNvCxnSpPr/>
          <p:nvPr/>
        </p:nvCxnSpPr>
        <p:spPr>
          <a:xfrm>
            <a:off x="9387489" y="2778035"/>
            <a:ext cx="505794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2E5C90F-D3B8-45AB-B619-F1C38BB31598}"/>
              </a:ext>
            </a:extLst>
          </p:cNvPr>
          <p:cNvSpPr/>
          <p:nvPr/>
        </p:nvSpPr>
        <p:spPr>
          <a:xfrm>
            <a:off x="8847555" y="2412278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A755DF-01A2-4181-998A-E0FEB0CA84E2}"/>
              </a:ext>
            </a:extLst>
          </p:cNvPr>
          <p:cNvSpPr/>
          <p:nvPr/>
        </p:nvSpPr>
        <p:spPr>
          <a:xfrm>
            <a:off x="9936828" y="2412278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7AF614-2C3A-47E6-9D46-89BC06A66141}"/>
              </a:ext>
            </a:extLst>
          </p:cNvPr>
          <p:cNvGrpSpPr/>
          <p:nvPr/>
        </p:nvGrpSpPr>
        <p:grpSpPr>
          <a:xfrm>
            <a:off x="942975" y="1663126"/>
            <a:ext cx="5153025" cy="3257550"/>
            <a:chOff x="504146" y="1652178"/>
            <a:chExt cx="5153025" cy="32575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A775DBB-5EAF-4E2C-82BD-9121700B9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146" y="1652178"/>
              <a:ext cx="5153025" cy="3257550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6019E96-9957-427D-B536-1D6477A2553B}"/>
                </a:ext>
              </a:extLst>
            </p:cNvPr>
            <p:cNvCxnSpPr>
              <a:cxnSpLocks/>
            </p:cNvCxnSpPr>
            <p:nvPr/>
          </p:nvCxnSpPr>
          <p:spPr>
            <a:xfrm>
              <a:off x="534079" y="1819927"/>
              <a:ext cx="51230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8A5F03E-DF4B-4F00-BFD0-3C2551E1A91D}"/>
              </a:ext>
            </a:extLst>
          </p:cNvPr>
          <p:cNvSpPr/>
          <p:nvPr/>
        </p:nvSpPr>
        <p:spPr>
          <a:xfrm>
            <a:off x="5001116" y="1817300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D2BFE1-FBCE-47A3-BFC3-9D5D341B320F}"/>
              </a:ext>
            </a:extLst>
          </p:cNvPr>
          <p:cNvSpPr/>
          <p:nvPr/>
        </p:nvSpPr>
        <p:spPr>
          <a:xfrm>
            <a:off x="5001116" y="2583726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18BF72-AE02-444A-943F-33B1D4A78BDF}"/>
              </a:ext>
            </a:extLst>
          </p:cNvPr>
          <p:cNvSpPr/>
          <p:nvPr/>
        </p:nvSpPr>
        <p:spPr>
          <a:xfrm>
            <a:off x="5001116" y="3349133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63A19C-8044-4133-90E4-CCC8C1FD8C27}"/>
              </a:ext>
            </a:extLst>
          </p:cNvPr>
          <p:cNvSpPr/>
          <p:nvPr/>
        </p:nvSpPr>
        <p:spPr>
          <a:xfrm>
            <a:off x="5001116" y="4114540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1D9DF5-C872-41AB-8742-148FF628724F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Some table options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9B597F-978E-4EE8-AD88-00468664F528}"/>
              </a:ext>
            </a:extLst>
          </p:cNvPr>
          <p:cNvSpPr/>
          <p:nvPr/>
        </p:nvSpPr>
        <p:spPr>
          <a:xfrm>
            <a:off x="8847555" y="3539329"/>
            <a:ext cx="1749615" cy="5232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proximity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610A2F-536D-47DF-9495-F503BD2D87F5}"/>
              </a:ext>
            </a:extLst>
          </p:cNvPr>
          <p:cNvCxnSpPr>
            <a:stCxn id="2" idx="0"/>
            <a:endCxn id="33" idx="2"/>
          </p:cNvCxnSpPr>
          <p:nvPr/>
        </p:nvCxnSpPr>
        <p:spPr>
          <a:xfrm flipH="1" flipV="1">
            <a:off x="9095750" y="3178628"/>
            <a:ext cx="626613" cy="360701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F2B537-E83A-4D87-BB53-896DC64546F0}"/>
              </a:ext>
            </a:extLst>
          </p:cNvPr>
          <p:cNvCxnSpPr>
            <a:stCxn id="2" idx="0"/>
            <a:endCxn id="34" idx="2"/>
          </p:cNvCxnSpPr>
          <p:nvPr/>
        </p:nvCxnSpPr>
        <p:spPr>
          <a:xfrm flipV="1">
            <a:off x="9722363" y="3178628"/>
            <a:ext cx="462660" cy="360701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6FFC7DB-15C1-4D55-93E9-3C215F4851CB}"/>
              </a:ext>
            </a:extLst>
          </p:cNvPr>
          <p:cNvSpPr/>
          <p:nvPr/>
        </p:nvSpPr>
        <p:spPr>
          <a:xfrm>
            <a:off x="6488950" y="3843202"/>
            <a:ext cx="1965654" cy="5232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closure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68A6DD5-407E-4E98-B1D5-FD1A1572CDC0}"/>
              </a:ext>
            </a:extLst>
          </p:cNvPr>
          <p:cNvCxnSpPr>
            <a:cxnSpLocks/>
          </p:cNvCxnSpPr>
          <p:nvPr/>
        </p:nvCxnSpPr>
        <p:spPr>
          <a:xfrm flipV="1">
            <a:off x="7471939" y="3178628"/>
            <a:ext cx="183774" cy="660623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5F3F17A-3A1C-4D8E-89AB-2EE9E2C03F7A}"/>
              </a:ext>
            </a:extLst>
          </p:cNvPr>
          <p:cNvCxnSpPr/>
          <p:nvPr/>
        </p:nvCxnSpPr>
        <p:spPr>
          <a:xfrm>
            <a:off x="9393973" y="2016038"/>
            <a:ext cx="505794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52B23DC2-9E3E-4600-816B-3AED5D47CDBD}"/>
              </a:ext>
            </a:extLst>
          </p:cNvPr>
          <p:cNvSpPr/>
          <p:nvPr/>
        </p:nvSpPr>
        <p:spPr>
          <a:xfrm>
            <a:off x="8854039" y="1650281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F9351E9-80B5-4984-BF4D-302C2B665432}"/>
              </a:ext>
            </a:extLst>
          </p:cNvPr>
          <p:cNvSpPr/>
          <p:nvPr/>
        </p:nvSpPr>
        <p:spPr>
          <a:xfrm>
            <a:off x="9943312" y="1650281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1" grpId="0" animBg="1"/>
      <p:bldP spid="25" grpId="0" animBg="1"/>
      <p:bldP spid="26" grpId="0" animBg="1"/>
      <p:bldP spid="27" grpId="0" animBg="1"/>
      <p:bldP spid="2" grpId="0" animBg="1"/>
      <p:bldP spid="24" grpId="0" animBg="1"/>
      <p:bldP spid="46" grpId="0" animBg="1"/>
      <p:bldP spid="4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CE149A-4307-4E4C-A316-4438B2A02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989" y="1475296"/>
            <a:ext cx="3495675" cy="17430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1F2F25-1DE6-45D2-93DA-B78FA3D66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989" y="3682620"/>
            <a:ext cx="4238625" cy="981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A232FC-816B-40D2-ABD3-C62E4AAE353B}"/>
              </a:ext>
            </a:extLst>
          </p:cNvPr>
          <p:cNvSpPr/>
          <p:nvPr/>
        </p:nvSpPr>
        <p:spPr>
          <a:xfrm>
            <a:off x="6601097" y="1271451"/>
            <a:ext cx="4371703" cy="20203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609145-69CA-40A1-A2CE-3EEFF9D9E5DD}"/>
              </a:ext>
            </a:extLst>
          </p:cNvPr>
          <p:cNvGrpSpPr/>
          <p:nvPr/>
        </p:nvGrpSpPr>
        <p:grpSpPr>
          <a:xfrm>
            <a:off x="942975" y="1663126"/>
            <a:ext cx="5153025" cy="3257550"/>
            <a:chOff x="504146" y="1652178"/>
            <a:chExt cx="5153025" cy="325755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199F56-E80B-4CA6-BD7F-AB31CD01E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146" y="1652178"/>
              <a:ext cx="5153025" cy="325755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ADFAC4-09F2-46D5-9620-0267136A15CA}"/>
                </a:ext>
              </a:extLst>
            </p:cNvPr>
            <p:cNvCxnSpPr>
              <a:cxnSpLocks/>
            </p:cNvCxnSpPr>
            <p:nvPr/>
          </p:nvCxnSpPr>
          <p:spPr>
            <a:xfrm>
              <a:off x="534079" y="1819927"/>
              <a:ext cx="51230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C0DA9E6-D06A-4963-9485-C7CB47CD9ECC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Some table options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873989-7CBF-437F-AEDF-BE3F889E962A}"/>
              </a:ext>
            </a:extLst>
          </p:cNvPr>
          <p:cNvSpPr/>
          <p:nvPr/>
        </p:nvSpPr>
        <p:spPr>
          <a:xfrm>
            <a:off x="5001116" y="1817310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D36C88-7F29-493B-B9BC-BD36C75D2E22}"/>
              </a:ext>
            </a:extLst>
          </p:cNvPr>
          <p:cNvSpPr/>
          <p:nvPr/>
        </p:nvSpPr>
        <p:spPr>
          <a:xfrm>
            <a:off x="5001116" y="2583736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670F9-64FA-4548-8A51-1F255678BA55}"/>
              </a:ext>
            </a:extLst>
          </p:cNvPr>
          <p:cNvSpPr/>
          <p:nvPr/>
        </p:nvSpPr>
        <p:spPr>
          <a:xfrm>
            <a:off x="5001116" y="3349133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1F4F2C-3330-48A1-B8E4-2936891BD13C}"/>
              </a:ext>
            </a:extLst>
          </p:cNvPr>
          <p:cNvSpPr/>
          <p:nvPr/>
        </p:nvSpPr>
        <p:spPr>
          <a:xfrm>
            <a:off x="5001116" y="4114540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604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CE149A-4307-4E4C-A316-4438B2A02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989" y="1475296"/>
            <a:ext cx="3495675" cy="1743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795914-7F48-4B6B-8485-C414BD685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989" y="5127944"/>
            <a:ext cx="4248150" cy="10096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1F2F25-1DE6-45D2-93DA-B78FA3D66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989" y="3682620"/>
            <a:ext cx="4238625" cy="9810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A0ACF6-80F8-41F6-AD65-11B20FD948AD}"/>
              </a:ext>
            </a:extLst>
          </p:cNvPr>
          <p:cNvSpPr/>
          <p:nvPr/>
        </p:nvSpPr>
        <p:spPr>
          <a:xfrm>
            <a:off x="6601097" y="1271451"/>
            <a:ext cx="4659086" cy="350084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633867-8D0E-4CF5-B111-49B245AB2E87}"/>
              </a:ext>
            </a:extLst>
          </p:cNvPr>
          <p:cNvGrpSpPr/>
          <p:nvPr/>
        </p:nvGrpSpPr>
        <p:grpSpPr>
          <a:xfrm>
            <a:off x="942975" y="1663126"/>
            <a:ext cx="5153025" cy="3257550"/>
            <a:chOff x="504146" y="1652178"/>
            <a:chExt cx="5153025" cy="32575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E27ACF-851B-4431-A825-16B3D3FB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146" y="1652178"/>
              <a:ext cx="5153025" cy="3257550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40E4D29-8926-4C67-AFEE-84AA54CAFEE0}"/>
                </a:ext>
              </a:extLst>
            </p:cNvPr>
            <p:cNvCxnSpPr>
              <a:cxnSpLocks/>
            </p:cNvCxnSpPr>
            <p:nvPr/>
          </p:nvCxnSpPr>
          <p:spPr>
            <a:xfrm>
              <a:off x="534079" y="1819927"/>
              <a:ext cx="51230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677268A-3C65-418C-8820-116520C586A9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Some table options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554FF50-E5DD-49AE-A09E-17F343998BE0}"/>
              </a:ext>
            </a:extLst>
          </p:cNvPr>
          <p:cNvSpPr/>
          <p:nvPr/>
        </p:nvSpPr>
        <p:spPr>
          <a:xfrm>
            <a:off x="5901162" y="6231634"/>
            <a:ext cx="1965654" cy="5232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closure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6D891D-6021-4119-A627-5F99C4BFC801}"/>
              </a:ext>
            </a:extLst>
          </p:cNvPr>
          <p:cNvCxnSpPr>
            <a:cxnSpLocks/>
          </p:cNvCxnSpPr>
          <p:nvPr/>
        </p:nvCxnSpPr>
        <p:spPr>
          <a:xfrm flipV="1">
            <a:off x="7842361" y="6063916"/>
            <a:ext cx="876523" cy="416356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D437CFC-9DD1-4D5E-BCA9-5535CADD7523}"/>
              </a:ext>
            </a:extLst>
          </p:cNvPr>
          <p:cNvSpPr/>
          <p:nvPr/>
        </p:nvSpPr>
        <p:spPr>
          <a:xfrm>
            <a:off x="5026354" y="5467301"/>
            <a:ext cx="1749615" cy="5232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enclosure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CC60B75-52C2-4BC0-9870-3DC44FE88E82}"/>
              </a:ext>
            </a:extLst>
          </p:cNvPr>
          <p:cNvCxnSpPr>
            <a:cxnSpLocks/>
          </p:cNvCxnSpPr>
          <p:nvPr/>
        </p:nvCxnSpPr>
        <p:spPr>
          <a:xfrm flipV="1">
            <a:off x="6775969" y="5382704"/>
            <a:ext cx="928337" cy="38419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91FF-D976-4452-9323-8502A5FC2D01}"/>
              </a:ext>
            </a:extLst>
          </p:cNvPr>
          <p:cNvSpPr/>
          <p:nvPr/>
        </p:nvSpPr>
        <p:spPr>
          <a:xfrm>
            <a:off x="5001116" y="1817310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992C4E-DC00-44F1-B87F-A088C8469E51}"/>
              </a:ext>
            </a:extLst>
          </p:cNvPr>
          <p:cNvSpPr/>
          <p:nvPr/>
        </p:nvSpPr>
        <p:spPr>
          <a:xfrm>
            <a:off x="5001116" y="2583736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56B2DF-E926-4FAB-9DEA-675206BBC168}"/>
              </a:ext>
            </a:extLst>
          </p:cNvPr>
          <p:cNvSpPr/>
          <p:nvPr/>
        </p:nvSpPr>
        <p:spPr>
          <a:xfrm>
            <a:off x="5001116" y="3349133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FB1F759-0C26-4D9D-AEB5-E5DC7D6AA993}"/>
              </a:ext>
            </a:extLst>
          </p:cNvPr>
          <p:cNvSpPr/>
          <p:nvPr/>
        </p:nvSpPr>
        <p:spPr>
          <a:xfrm>
            <a:off x="5001116" y="4114540"/>
            <a:ext cx="496389" cy="7663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D2916CA-6E57-4B98-A821-4624EA739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9" y="2386728"/>
            <a:ext cx="11341916" cy="2217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39489-5175-4C58-B10C-FD7E12ACF9B9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poor table choice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85AF0-E10F-4AA1-A29D-56638C6917DD}"/>
              </a:ext>
            </a:extLst>
          </p:cNvPr>
          <p:cNvSpPr/>
          <p:nvPr/>
        </p:nvSpPr>
        <p:spPr>
          <a:xfrm>
            <a:off x="2056584" y="3657603"/>
            <a:ext cx="955067" cy="315808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23E5B9-6D53-45EF-BCBA-C43CE2497BDE}"/>
              </a:ext>
            </a:extLst>
          </p:cNvPr>
          <p:cNvSpPr/>
          <p:nvPr/>
        </p:nvSpPr>
        <p:spPr>
          <a:xfrm>
            <a:off x="4490789" y="3657603"/>
            <a:ext cx="955067" cy="315808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B6533B-298C-4E8F-B0A9-C7D065D7B0D2}"/>
              </a:ext>
            </a:extLst>
          </p:cNvPr>
          <p:cNvSpPr/>
          <p:nvPr/>
        </p:nvSpPr>
        <p:spPr>
          <a:xfrm>
            <a:off x="6950161" y="3657603"/>
            <a:ext cx="955067" cy="315808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5807C4-A7B7-462B-9F67-96450D63BF0C}"/>
              </a:ext>
            </a:extLst>
          </p:cNvPr>
          <p:cNvSpPr/>
          <p:nvPr/>
        </p:nvSpPr>
        <p:spPr>
          <a:xfrm>
            <a:off x="9658408" y="3657603"/>
            <a:ext cx="955067" cy="315808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2404001B-8A22-470E-8529-84FD77B21895}"/>
              </a:ext>
            </a:extLst>
          </p:cNvPr>
          <p:cNvCxnSpPr>
            <a:cxnSpLocks/>
            <a:stCxn id="12" idx="2"/>
            <a:endCxn id="13" idx="2"/>
          </p:cNvCxnSpPr>
          <p:nvPr/>
        </p:nvCxnSpPr>
        <p:spPr>
          <a:xfrm rot="16200000" flipH="1">
            <a:off x="3751220" y="2756308"/>
            <a:ext cx="12700" cy="2434205"/>
          </a:xfrm>
          <a:prstGeom prst="curvedConnector3">
            <a:avLst>
              <a:gd name="adj1" fmla="val 1800000"/>
            </a:avLst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3097F13-F5B2-47F0-BA9E-02E9CE6CCE42}"/>
              </a:ext>
            </a:extLst>
          </p:cNvPr>
          <p:cNvSpPr/>
          <p:nvPr/>
        </p:nvSpPr>
        <p:spPr>
          <a:xfrm>
            <a:off x="4728184" y="5244280"/>
            <a:ext cx="3076786" cy="5232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Proximity violated!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F7537015-D917-4BF5-A482-93601EF03B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84173" y="2749957"/>
            <a:ext cx="12700" cy="2434205"/>
          </a:xfrm>
          <a:prstGeom prst="curvedConnector3">
            <a:avLst>
              <a:gd name="adj1" fmla="val 1034047"/>
            </a:avLst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0EE6EAF-1D83-4DA2-8D99-0FCAADE018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2489" y="2749958"/>
            <a:ext cx="12700" cy="2434205"/>
          </a:xfrm>
          <a:prstGeom prst="curvedConnector3">
            <a:avLst>
              <a:gd name="adj1" fmla="val 1034047"/>
            </a:avLst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1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5B71BC-815A-4721-90E1-175BAA581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4" y="2120396"/>
            <a:ext cx="10601631" cy="3082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39489-5175-4C58-B10C-FD7E12ACF9B9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better table choice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85AF0-E10F-4AA1-A29D-56638C6917DD}"/>
              </a:ext>
            </a:extLst>
          </p:cNvPr>
          <p:cNvSpPr/>
          <p:nvPr/>
        </p:nvSpPr>
        <p:spPr>
          <a:xfrm>
            <a:off x="3868603" y="3254318"/>
            <a:ext cx="7146142" cy="315808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9FB456-F1F0-4197-8EBF-226DC0A3B783}"/>
              </a:ext>
            </a:extLst>
          </p:cNvPr>
          <p:cNvSpPr/>
          <p:nvPr/>
        </p:nvSpPr>
        <p:spPr>
          <a:xfrm>
            <a:off x="3868603" y="3570126"/>
            <a:ext cx="7146142" cy="315808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F7A176EF-69DD-422A-B3D9-1192814762E2}"/>
              </a:ext>
            </a:extLst>
          </p:cNvPr>
          <p:cNvCxnSpPr>
            <a:cxnSpLocks/>
            <a:stCxn id="12" idx="1"/>
            <a:endCxn id="19" idx="1"/>
          </p:cNvCxnSpPr>
          <p:nvPr/>
        </p:nvCxnSpPr>
        <p:spPr>
          <a:xfrm rot="10800000" flipV="1">
            <a:off x="3868603" y="3412222"/>
            <a:ext cx="12700" cy="315808"/>
          </a:xfrm>
          <a:prstGeom prst="curvedConnector3">
            <a:avLst>
              <a:gd name="adj1" fmla="val 1800000"/>
            </a:avLst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F4A280-DC66-4700-8A16-E3006E1ECBC2}"/>
              </a:ext>
            </a:extLst>
          </p:cNvPr>
          <p:cNvCxnSpPr/>
          <p:nvPr/>
        </p:nvCxnSpPr>
        <p:spPr>
          <a:xfrm>
            <a:off x="5167826" y="3412222"/>
            <a:ext cx="50579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2FE8B6-A865-46E3-98CF-1C1493AAA3C9}"/>
              </a:ext>
            </a:extLst>
          </p:cNvPr>
          <p:cNvSpPr/>
          <p:nvPr/>
        </p:nvSpPr>
        <p:spPr>
          <a:xfrm>
            <a:off x="3594619" y="5518948"/>
            <a:ext cx="1749615" cy="5232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proximity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019757-A667-4326-AB1B-C673A70F56CF}"/>
              </a:ext>
            </a:extLst>
          </p:cNvPr>
          <p:cNvCxnSpPr>
            <a:cxnSpLocks/>
          </p:cNvCxnSpPr>
          <p:nvPr/>
        </p:nvCxnSpPr>
        <p:spPr>
          <a:xfrm flipV="1">
            <a:off x="4880065" y="3456980"/>
            <a:ext cx="540658" cy="206196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835301-E67C-47DA-BEE1-FC8C19898793}"/>
              </a:ext>
            </a:extLst>
          </p:cNvPr>
          <p:cNvCxnSpPr>
            <a:cxnSpLocks/>
          </p:cNvCxnSpPr>
          <p:nvPr/>
        </p:nvCxnSpPr>
        <p:spPr>
          <a:xfrm flipH="1" flipV="1">
            <a:off x="3667328" y="3661768"/>
            <a:ext cx="105846" cy="1891374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5B71BC-815A-4721-90E1-175BAA581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4" y="2120396"/>
            <a:ext cx="10601631" cy="3082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39489-5175-4C58-B10C-FD7E12ACF9B9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better table choice</a:t>
            </a:r>
          </a:p>
        </p:txBody>
      </p:sp>
    </p:spTree>
    <p:extLst>
      <p:ext uri="{BB962C8B-B14F-4D97-AF65-F5344CB8AC3E}">
        <p14:creationId xmlns:p14="http://schemas.microsoft.com/office/powerpoint/2010/main" val="12567868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80887-CE33-44D1-8E51-9331BF0BA8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056" y="2086838"/>
            <a:ext cx="10622060" cy="3082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39489-5175-4C58-B10C-FD7E12ACF9B9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Even better?</a:t>
            </a:r>
          </a:p>
        </p:txBody>
      </p:sp>
    </p:spTree>
    <p:extLst>
      <p:ext uri="{BB962C8B-B14F-4D97-AF65-F5344CB8AC3E}">
        <p14:creationId xmlns:p14="http://schemas.microsoft.com/office/powerpoint/2010/main" val="38350799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039489-5175-4C58-B10C-FD7E12ACF9B9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Another poor choice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B0C75-38C2-4F59-81C3-4E56C84F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4" y="2329809"/>
            <a:ext cx="10520519" cy="237532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9D37C3-264D-4C64-B681-4E6E7F7D3293}"/>
              </a:ext>
            </a:extLst>
          </p:cNvPr>
          <p:cNvSpPr/>
          <p:nvPr/>
        </p:nvSpPr>
        <p:spPr>
          <a:xfrm>
            <a:off x="2295728" y="5150681"/>
            <a:ext cx="3959158" cy="8990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Enclosure working against us!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32FD55-EBE4-4803-A773-494C83863BB5}"/>
              </a:ext>
            </a:extLst>
          </p:cNvPr>
          <p:cNvCxnSpPr>
            <a:cxnSpLocks/>
          </p:cNvCxnSpPr>
          <p:nvPr/>
        </p:nvCxnSpPr>
        <p:spPr>
          <a:xfrm flipV="1">
            <a:off x="6235430" y="4367719"/>
            <a:ext cx="535021" cy="1128409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0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>
            <a:extLst>
              <a:ext uri="{FF2B5EF4-FFF2-40B4-BE49-F238E27FC236}">
                <a16:creationId xmlns:a16="http://schemas.microsoft.com/office/drawing/2014/main" id="{AE456AA2-761B-46AB-83C0-D9C5F8CA6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566" y="3067700"/>
            <a:ext cx="3197290" cy="722600"/>
          </a:xfrm>
        </p:spPr>
        <p:txBody>
          <a:bodyPr>
            <a:normAutofit lnSpcReduction="10000"/>
          </a:bodyPr>
          <a:lstStyle/>
          <a:p>
            <a:r>
              <a:rPr lang="en-US" sz="4800" i="1" dirty="0">
                <a:solidFill>
                  <a:schemeClr val="bg1"/>
                </a:solidFill>
                <a:highlight>
                  <a:srgbClr val="000000"/>
                </a:highlight>
              </a:rPr>
              <a:t>Predictable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639294-7DB8-4167-9A02-B7E9ACE08095}"/>
              </a:ext>
            </a:extLst>
          </p:cNvPr>
          <p:cNvSpPr txBox="1">
            <a:spLocks/>
          </p:cNvSpPr>
          <p:nvPr/>
        </p:nvSpPr>
        <p:spPr>
          <a:xfrm>
            <a:off x="609599" y="190903"/>
            <a:ext cx="8309809" cy="912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i="1" dirty="0"/>
              <a:t>Principle #1: Figure-Ground Principle</a:t>
            </a:r>
          </a:p>
        </p:txBody>
      </p:sp>
    </p:spTree>
    <p:extLst>
      <p:ext uri="{BB962C8B-B14F-4D97-AF65-F5344CB8AC3E}">
        <p14:creationId xmlns:p14="http://schemas.microsoft.com/office/powerpoint/2010/main" val="5001299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7060DC-12B6-4FA9-A399-6CA4A6EFB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10" y="2329808"/>
            <a:ext cx="10334638" cy="2689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39489-5175-4C58-B10C-FD7E12ACF9B9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Another poor choice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9D37C3-264D-4C64-B681-4E6E7F7D3293}"/>
              </a:ext>
            </a:extLst>
          </p:cNvPr>
          <p:cNvSpPr/>
          <p:nvPr/>
        </p:nvSpPr>
        <p:spPr>
          <a:xfrm>
            <a:off x="1601821" y="5310072"/>
            <a:ext cx="3959158" cy="8990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Enclosure </a:t>
            </a:r>
            <a:r>
              <a:rPr lang="en-US" sz="2800" i="1" dirty="0">
                <a:solidFill>
                  <a:schemeClr val="tx1"/>
                </a:solidFill>
              </a:rPr>
              <a:t>still</a:t>
            </a:r>
            <a:r>
              <a:rPr lang="en-US" sz="2800" dirty="0">
                <a:solidFill>
                  <a:schemeClr val="tx1"/>
                </a:solidFill>
              </a:rPr>
              <a:t> working against us!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32FD55-EBE4-4803-A773-494C83863BB5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5560979" y="4946562"/>
            <a:ext cx="535021" cy="813044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77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039489-5175-4C58-B10C-FD7E12ACF9B9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Using white space effectively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F70E5-51D1-4930-AFA7-630888007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4" y="4176558"/>
            <a:ext cx="5641133" cy="2427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27A110-C169-4557-BDD1-310FD481D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" y="1686187"/>
            <a:ext cx="7017294" cy="2040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CAB5D6-9455-4246-8F20-82832A25B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533" y="2213762"/>
            <a:ext cx="1028493" cy="985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80F03-1551-43F1-B6D3-E7CB076DB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493" y="5033394"/>
            <a:ext cx="1095243" cy="9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8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39CD3-7545-4E7D-8B69-9DC527DFD1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006" y="1419374"/>
            <a:ext cx="4714339" cy="42541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163715-EF9B-4A62-BE2E-6B254BF907BA}"/>
              </a:ext>
            </a:extLst>
          </p:cNvPr>
          <p:cNvSpPr/>
          <p:nvPr/>
        </p:nvSpPr>
        <p:spPr>
          <a:xfrm>
            <a:off x="1273056" y="2030136"/>
            <a:ext cx="231920" cy="3308927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30BF07-AD96-42C2-B296-240AC534D3E5}"/>
              </a:ext>
            </a:extLst>
          </p:cNvPr>
          <p:cNvSpPr/>
          <p:nvPr/>
        </p:nvSpPr>
        <p:spPr>
          <a:xfrm>
            <a:off x="1801700" y="2030136"/>
            <a:ext cx="231920" cy="3308927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CD11E-E99F-4E29-BF37-11A5181B1B06}"/>
              </a:ext>
            </a:extLst>
          </p:cNvPr>
          <p:cNvSpPr/>
          <p:nvPr/>
        </p:nvSpPr>
        <p:spPr>
          <a:xfrm>
            <a:off x="2304297" y="2030135"/>
            <a:ext cx="242070" cy="3308927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A9A64-1724-41D8-AC42-98B8238B9775}"/>
              </a:ext>
            </a:extLst>
          </p:cNvPr>
          <p:cNvSpPr/>
          <p:nvPr/>
        </p:nvSpPr>
        <p:spPr>
          <a:xfrm>
            <a:off x="2855397" y="2030136"/>
            <a:ext cx="242070" cy="3308926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2AF7D1-DC47-4B45-9EEB-DBA457DBB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553" y="5746458"/>
            <a:ext cx="1095243" cy="98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87F88D-68AF-4ECA-974C-C2D420F9589B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about graphs?</a:t>
            </a:r>
          </a:p>
        </p:txBody>
      </p:sp>
    </p:spTree>
    <p:extLst>
      <p:ext uri="{BB962C8B-B14F-4D97-AF65-F5344CB8AC3E}">
        <p14:creationId xmlns:p14="http://schemas.microsoft.com/office/powerpoint/2010/main" val="37484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39CD3-7545-4E7D-8B69-9DC527DFD1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006" y="1419374"/>
            <a:ext cx="4714339" cy="4254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1945E-D7FA-4A1A-A19B-B2800FE0A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2077" y="1419374"/>
            <a:ext cx="4714338" cy="42541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163715-EF9B-4A62-BE2E-6B254BF907BA}"/>
              </a:ext>
            </a:extLst>
          </p:cNvPr>
          <p:cNvSpPr/>
          <p:nvPr/>
        </p:nvSpPr>
        <p:spPr>
          <a:xfrm>
            <a:off x="1273056" y="2030136"/>
            <a:ext cx="231920" cy="3308927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30BF07-AD96-42C2-B296-240AC534D3E5}"/>
              </a:ext>
            </a:extLst>
          </p:cNvPr>
          <p:cNvSpPr/>
          <p:nvPr/>
        </p:nvSpPr>
        <p:spPr>
          <a:xfrm>
            <a:off x="1801700" y="2030136"/>
            <a:ext cx="231920" cy="3308927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CD11E-E99F-4E29-BF37-11A5181B1B06}"/>
              </a:ext>
            </a:extLst>
          </p:cNvPr>
          <p:cNvSpPr/>
          <p:nvPr/>
        </p:nvSpPr>
        <p:spPr>
          <a:xfrm>
            <a:off x="2304297" y="2030135"/>
            <a:ext cx="242070" cy="3308927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A9A64-1724-41D8-AC42-98B8238B9775}"/>
              </a:ext>
            </a:extLst>
          </p:cNvPr>
          <p:cNvSpPr/>
          <p:nvPr/>
        </p:nvSpPr>
        <p:spPr>
          <a:xfrm>
            <a:off x="2855397" y="2030136"/>
            <a:ext cx="242070" cy="3308926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884D3A-209E-4074-B204-D08A06F94DB2}"/>
              </a:ext>
            </a:extLst>
          </p:cNvPr>
          <p:cNvSpPr/>
          <p:nvPr/>
        </p:nvSpPr>
        <p:spPr>
          <a:xfrm>
            <a:off x="7043786" y="2044839"/>
            <a:ext cx="833475" cy="3308927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39F929-285A-45AB-98DD-5E6C06101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148" y="5746459"/>
            <a:ext cx="1028493" cy="9853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2AF7D1-DC47-4B45-9EEB-DBA457DBB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553" y="5746458"/>
            <a:ext cx="1095243" cy="98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87F88D-68AF-4ECA-974C-C2D420F9589B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about graphs?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C73E21-D59F-4073-ABB6-B904B5AF3012}"/>
              </a:ext>
            </a:extLst>
          </p:cNvPr>
          <p:cNvSpPr/>
          <p:nvPr/>
        </p:nvSpPr>
        <p:spPr>
          <a:xfrm>
            <a:off x="493911" y="1275577"/>
            <a:ext cx="5146013" cy="558242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221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A7BD6F1-9C96-4FA6-982E-100C8785D3AF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204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Gestalt hierarchy (Adapted from Bergen 2020)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F9C0BD-A03F-4CDF-B2EE-11DA8503D149}"/>
              </a:ext>
            </a:extLst>
          </p:cNvPr>
          <p:cNvSpPr txBox="1">
            <a:spLocks/>
          </p:cNvSpPr>
          <p:nvPr/>
        </p:nvSpPr>
        <p:spPr>
          <a:xfrm>
            <a:off x="1850492" y="1385887"/>
            <a:ext cx="2628900" cy="5168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00B050"/>
                </a:solidFill>
              </a:rPr>
              <a:t>Enclosure</a:t>
            </a:r>
          </a:p>
          <a:p>
            <a:pPr marL="0" indent="0" algn="r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accent2"/>
                </a:solidFill>
              </a:rPr>
              <a:t>Closure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7030A0"/>
                </a:solidFill>
              </a:rPr>
              <a:t>Connection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FF0000"/>
                </a:solidFill>
              </a:rPr>
              <a:t>Proximity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Similarity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8F560-211E-4601-B3CF-A7B2DB348072}"/>
              </a:ext>
            </a:extLst>
          </p:cNvPr>
          <p:cNvSpPr txBox="1"/>
          <p:nvPr/>
        </p:nvSpPr>
        <p:spPr>
          <a:xfrm>
            <a:off x="6196342" y="1161694"/>
            <a:ext cx="1092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Tables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665A49-FE3E-4712-A33E-7A4A3718C17E}"/>
              </a:ext>
            </a:extLst>
          </p:cNvPr>
          <p:cNvSpPr txBox="1"/>
          <p:nvPr/>
        </p:nvSpPr>
        <p:spPr>
          <a:xfrm>
            <a:off x="9441986" y="1139626"/>
            <a:ext cx="1219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Graphs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77FA61-5126-4E3B-870E-BEF569AF1C5B}"/>
              </a:ext>
            </a:extLst>
          </p:cNvPr>
          <p:cNvCxnSpPr>
            <a:cxnSpLocks/>
          </p:cNvCxnSpPr>
          <p:nvPr/>
        </p:nvCxnSpPr>
        <p:spPr>
          <a:xfrm flipH="1">
            <a:off x="1097500" y="2853796"/>
            <a:ext cx="37038" cy="2390482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A4B810-A3D8-470E-AF7A-A603FD769752}"/>
              </a:ext>
            </a:extLst>
          </p:cNvPr>
          <p:cNvSpPr txBox="1"/>
          <p:nvPr/>
        </p:nvSpPr>
        <p:spPr>
          <a:xfrm>
            <a:off x="451401" y="2329730"/>
            <a:ext cx="1695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Strongest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DEAC4A-701E-4FD9-A6BC-27DB3CF1AF1F}"/>
              </a:ext>
            </a:extLst>
          </p:cNvPr>
          <p:cNvSpPr txBox="1"/>
          <p:nvPr/>
        </p:nvSpPr>
        <p:spPr>
          <a:xfrm>
            <a:off x="286815" y="5368235"/>
            <a:ext cx="1695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Weakest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EEAC503-EE32-034D-92EC-F15FF573DF77}"/>
              </a:ext>
            </a:extLst>
          </p:cNvPr>
          <p:cNvSpPr txBox="1">
            <a:spLocks/>
          </p:cNvSpPr>
          <p:nvPr/>
        </p:nvSpPr>
        <p:spPr>
          <a:xfrm>
            <a:off x="4303129" y="1403046"/>
            <a:ext cx="3722246" cy="5168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00B050"/>
                </a:solidFill>
              </a:rPr>
              <a:t>Grids/cell shading</a:t>
            </a:r>
          </a:p>
          <a:p>
            <a:pPr marL="0" indent="0" algn="r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accent2"/>
                </a:solidFill>
              </a:rPr>
              <a:t>Rules/Divider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FF0000"/>
                </a:solidFill>
              </a:rPr>
              <a:t>White space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Font properties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A82183-D0DE-FB4B-9BB4-02A45C8282AB}"/>
              </a:ext>
            </a:extLst>
          </p:cNvPr>
          <p:cNvSpPr txBox="1">
            <a:spLocks/>
          </p:cNvSpPr>
          <p:nvPr/>
        </p:nvSpPr>
        <p:spPr>
          <a:xfrm>
            <a:off x="7166360" y="1421493"/>
            <a:ext cx="3722246" cy="5168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00B050"/>
                </a:solidFill>
              </a:rPr>
              <a:t>Facets / Pane</a:t>
            </a:r>
          </a:p>
          <a:p>
            <a:pPr marL="0" indent="0" algn="r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accent2"/>
                </a:solidFill>
              </a:rPr>
              <a:t>Divider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7030A0"/>
                </a:solidFill>
              </a:rPr>
              <a:t>Lines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FF0000"/>
                </a:solidFill>
              </a:rPr>
              <a:t>White space</a:t>
            </a:r>
          </a:p>
          <a:p>
            <a:pPr marL="514350" indent="-514350" algn="r">
              <a:buFont typeface="+mj-lt"/>
              <a:buAutoNum type="arabicPeriod"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Color/Shape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81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33B6012-EF15-4643-A4A1-B515F4E00F49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More on graphs…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1527A4-15BF-432B-B21C-283C28E0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8635" y="1643296"/>
            <a:ext cx="7994015" cy="38424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89DDF3-AC4E-4555-B596-71ABA122321E}"/>
              </a:ext>
            </a:extLst>
          </p:cNvPr>
          <p:cNvSpPr/>
          <p:nvPr/>
        </p:nvSpPr>
        <p:spPr>
          <a:xfrm>
            <a:off x="7695500" y="2577830"/>
            <a:ext cx="1895045" cy="27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29545C-F4E9-4720-B522-66538C69C896}"/>
              </a:ext>
            </a:extLst>
          </p:cNvPr>
          <p:cNvSpPr/>
          <p:nvPr/>
        </p:nvSpPr>
        <p:spPr>
          <a:xfrm>
            <a:off x="3313890" y="5735185"/>
            <a:ext cx="5564221" cy="5108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Elemental grouping not emphasized!</a:t>
            </a:r>
          </a:p>
        </p:txBody>
      </p:sp>
    </p:spTree>
    <p:extLst>
      <p:ext uri="{BB962C8B-B14F-4D97-AF65-F5344CB8AC3E}">
        <p14:creationId xmlns:p14="http://schemas.microsoft.com/office/powerpoint/2010/main" val="16160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FAF83-C824-4214-B764-74865FF6B1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876884" y="1643296"/>
            <a:ext cx="8006418" cy="38483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3B6012-EF15-4643-A4A1-B515F4E00F49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More on graphs…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29545C-F4E9-4720-B522-66538C69C896}"/>
              </a:ext>
            </a:extLst>
          </p:cNvPr>
          <p:cNvSpPr/>
          <p:nvPr/>
        </p:nvSpPr>
        <p:spPr>
          <a:xfrm>
            <a:off x="3313890" y="5735185"/>
            <a:ext cx="5564221" cy="8893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Elemental grouping emphasized using </a:t>
            </a:r>
            <a:r>
              <a:rPr lang="en-US" sz="2800" i="1" dirty="0">
                <a:solidFill>
                  <a:schemeClr val="tx1"/>
                </a:solidFill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2553791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52761E-64B5-4D08-B091-3C8EBA441B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876884" y="1653024"/>
            <a:ext cx="10113974" cy="3842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3B6012-EF15-4643-A4A1-B515F4E00F49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More on graphs…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29545C-F4E9-4720-B522-66538C69C896}"/>
              </a:ext>
            </a:extLst>
          </p:cNvPr>
          <p:cNvSpPr/>
          <p:nvPr/>
        </p:nvSpPr>
        <p:spPr>
          <a:xfrm>
            <a:off x="3313890" y="5735185"/>
            <a:ext cx="5564221" cy="8893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Elemental grouping emphasized using </a:t>
            </a:r>
            <a:r>
              <a:rPr lang="en-US" sz="2800" i="1" dirty="0">
                <a:solidFill>
                  <a:schemeClr val="tx1"/>
                </a:solidFill>
              </a:rPr>
              <a:t>similarity</a:t>
            </a:r>
          </a:p>
        </p:txBody>
      </p:sp>
    </p:spTree>
    <p:extLst>
      <p:ext uri="{BB962C8B-B14F-4D97-AF65-F5344CB8AC3E}">
        <p14:creationId xmlns:p14="http://schemas.microsoft.com/office/powerpoint/2010/main" val="38602256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E0AB50-2187-41AA-A653-678EA4A56D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886612" y="1666016"/>
            <a:ext cx="7977235" cy="3834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3B6012-EF15-4643-A4A1-B515F4E00F49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More on graphs…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29545C-F4E9-4720-B522-66538C69C896}"/>
              </a:ext>
            </a:extLst>
          </p:cNvPr>
          <p:cNvSpPr/>
          <p:nvPr/>
        </p:nvSpPr>
        <p:spPr>
          <a:xfrm>
            <a:off x="3313890" y="5735185"/>
            <a:ext cx="5564221" cy="8893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Elemental grouping emphasized using </a:t>
            </a:r>
            <a:r>
              <a:rPr lang="en-US" sz="2800" i="1" dirty="0">
                <a:solidFill>
                  <a:schemeClr val="tx1"/>
                </a:solidFill>
              </a:rPr>
              <a:t>similarity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i="1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C851CD-1314-FC4A-ABA0-36ACA15C2AFA}"/>
              </a:ext>
            </a:extLst>
          </p:cNvPr>
          <p:cNvSpPr txBox="1"/>
          <p:nvPr/>
        </p:nvSpPr>
        <p:spPr>
          <a:xfrm>
            <a:off x="4315362" y="3698708"/>
            <a:ext cx="140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462"/>
                </a:solidFill>
              </a:rPr>
              <a:t>Standard CBJ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61173-9C36-604C-A150-F3918D39AED4}"/>
              </a:ext>
            </a:extLst>
          </p:cNvPr>
          <p:cNvSpPr txBox="1"/>
          <p:nvPr/>
        </p:nvSpPr>
        <p:spPr>
          <a:xfrm>
            <a:off x="2959820" y="2572932"/>
            <a:ext cx="177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7ACD6"/>
                </a:solidFill>
              </a:rPr>
              <a:t>Reduced Cal. CBJ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81028-A064-B145-BD92-E2BF2C6D57AC}"/>
              </a:ext>
            </a:extLst>
          </p:cNvPr>
          <p:cNvSpPr/>
          <p:nvPr/>
        </p:nvSpPr>
        <p:spPr>
          <a:xfrm>
            <a:off x="7258556" y="2572932"/>
            <a:ext cx="2249586" cy="5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43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E9A5D4F-89F5-4C81-B17C-113A5BF4B3B8}"/>
              </a:ext>
            </a:extLst>
          </p:cNvPr>
          <p:cNvSpPr txBox="1"/>
          <p:nvPr/>
        </p:nvSpPr>
        <p:spPr>
          <a:xfrm>
            <a:off x="790574" y="2175515"/>
            <a:ext cx="977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i="1" dirty="0"/>
              <a:t>Identify</a:t>
            </a:r>
            <a:r>
              <a:rPr lang="en-US" sz="2800" dirty="0"/>
              <a:t> the most important comparisons.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4583E-6CB9-4484-9D92-4B27B0F7720C}"/>
              </a:ext>
            </a:extLst>
          </p:cNvPr>
          <p:cNvSpPr txBox="1"/>
          <p:nvPr/>
        </p:nvSpPr>
        <p:spPr>
          <a:xfrm>
            <a:off x="790574" y="547272"/>
            <a:ext cx="1002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big idea…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72543-DEF0-41F1-93A7-5FF64B0A7B6B}"/>
              </a:ext>
            </a:extLst>
          </p:cNvPr>
          <p:cNvSpPr txBox="1"/>
          <p:nvPr/>
        </p:nvSpPr>
        <p:spPr>
          <a:xfrm>
            <a:off x="790574" y="3830937"/>
            <a:ext cx="106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i="1" dirty="0"/>
              <a:t>Emphasize/Group</a:t>
            </a:r>
            <a:r>
              <a:rPr lang="en-US" sz="2800" dirty="0"/>
              <a:t> using Gestalt principles.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AA747-DF88-AC4B-907F-75DF1C86E148}"/>
              </a:ext>
            </a:extLst>
          </p:cNvPr>
          <p:cNvSpPr txBox="1"/>
          <p:nvPr/>
        </p:nvSpPr>
        <p:spPr>
          <a:xfrm>
            <a:off x="790573" y="3003226"/>
            <a:ext cx="106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Important comparisons should be close.</a:t>
            </a:r>
          </a:p>
        </p:txBody>
      </p:sp>
    </p:spTree>
    <p:extLst>
      <p:ext uri="{BB962C8B-B14F-4D97-AF65-F5344CB8AC3E}">
        <p14:creationId xmlns:p14="http://schemas.microsoft.com/office/powerpoint/2010/main" val="17959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7347AE-4CC8-439D-873B-ABB410C9FE3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AE456AA2-761B-46AB-83C0-D9C5F8CA6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6808" y="3067700"/>
            <a:ext cx="3197290" cy="722600"/>
          </a:xfrm>
        </p:spPr>
        <p:txBody>
          <a:bodyPr>
            <a:normAutofit lnSpcReduction="10000"/>
          </a:bodyPr>
          <a:lstStyle/>
          <a:p>
            <a:r>
              <a:rPr lang="en-US" sz="4800" i="1" dirty="0">
                <a:solidFill>
                  <a:schemeClr val="bg1"/>
                </a:solidFill>
                <a:highlight>
                  <a:srgbClr val="000000"/>
                </a:highlight>
              </a:rPr>
              <a:t>Predictable</a:t>
            </a:r>
          </a:p>
        </p:txBody>
      </p:sp>
    </p:spTree>
    <p:extLst>
      <p:ext uri="{BB962C8B-B14F-4D97-AF65-F5344CB8AC3E}">
        <p14:creationId xmlns:p14="http://schemas.microsoft.com/office/powerpoint/2010/main" val="14786535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9633F84-40C0-4C09-8E69-338DB7C88541}"/>
              </a:ext>
            </a:extLst>
          </p:cNvPr>
          <p:cNvGrpSpPr/>
          <p:nvPr/>
        </p:nvGrpSpPr>
        <p:grpSpPr>
          <a:xfrm>
            <a:off x="790574" y="1659138"/>
            <a:ext cx="5311546" cy="3357762"/>
            <a:chOff x="504146" y="1652178"/>
            <a:chExt cx="5153025" cy="3257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E852AF-8879-44BF-85F3-5FA8D657A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146" y="1652178"/>
              <a:ext cx="5153025" cy="325755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822B6A-5D68-48C3-88B2-CE84262CAA93}"/>
                </a:ext>
              </a:extLst>
            </p:cNvPr>
            <p:cNvCxnSpPr>
              <a:cxnSpLocks/>
            </p:cNvCxnSpPr>
            <p:nvPr/>
          </p:nvCxnSpPr>
          <p:spPr>
            <a:xfrm>
              <a:off x="534079" y="1819927"/>
              <a:ext cx="51230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D66D89-9606-4361-A3D4-F83EE99BBB74}"/>
              </a:ext>
            </a:extLst>
          </p:cNvPr>
          <p:cNvSpPr txBox="1"/>
          <p:nvPr/>
        </p:nvSpPr>
        <p:spPr>
          <a:xfrm>
            <a:off x="6487206" y="2045357"/>
            <a:ext cx="5077897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Task 1: </a:t>
            </a:r>
            <a:r>
              <a:rPr lang="en-US" sz="2700" dirty="0"/>
              <a:t>Create a table to emphasize the most important comparisons.</a:t>
            </a:r>
          </a:p>
          <a:p>
            <a:br>
              <a:rPr lang="en-US" sz="2700" dirty="0"/>
            </a:br>
            <a:r>
              <a:rPr lang="en-US" sz="2700" b="1" dirty="0"/>
              <a:t>Task 2: </a:t>
            </a:r>
            <a:r>
              <a:rPr lang="en-US" sz="2700" dirty="0"/>
              <a:t>Sketch a rough graph that emphasizes the most important comparisons.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45350-9578-4857-AF6B-A944D1F7C371}"/>
              </a:ext>
            </a:extLst>
          </p:cNvPr>
          <p:cNvSpPr txBox="1"/>
          <p:nvPr/>
        </p:nvSpPr>
        <p:spPr>
          <a:xfrm>
            <a:off x="821428" y="5356621"/>
            <a:ext cx="1074367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 dirty="0"/>
              <a:t>Research question</a:t>
            </a:r>
            <a:r>
              <a:rPr lang="en-US" sz="2800" dirty="0"/>
              <a:t>: Does the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change in plasma AC level</a:t>
            </a:r>
            <a:r>
              <a:rPr lang="en-US" sz="2800" dirty="0"/>
              <a:t> differ between healthy subjects and patients with metabolic syndrome?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3F977-F29E-4F43-B4E6-BFC79B20BB42}"/>
              </a:ext>
            </a:extLst>
          </p:cNvPr>
          <p:cNvSpPr txBox="1"/>
          <p:nvPr/>
        </p:nvSpPr>
        <p:spPr>
          <a:xfrm>
            <a:off x="5787" y="6881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Breakout Session #2: Redesign the table</a:t>
            </a:r>
          </a:p>
        </p:txBody>
      </p:sp>
    </p:spTree>
    <p:extLst>
      <p:ext uri="{BB962C8B-B14F-4D97-AF65-F5344CB8AC3E}">
        <p14:creationId xmlns:p14="http://schemas.microsoft.com/office/powerpoint/2010/main" val="17091774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096D31-9ACC-0648-A86D-8B2F5D76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0DD8C-DBEF-2D41-93F9-A1E6D90A3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Gestalt Principles in Presentation Slides</a:t>
            </a:r>
          </a:p>
        </p:txBody>
      </p:sp>
    </p:spTree>
    <p:extLst>
      <p:ext uri="{BB962C8B-B14F-4D97-AF65-F5344CB8AC3E}">
        <p14:creationId xmlns:p14="http://schemas.microsoft.com/office/powerpoint/2010/main" val="23863697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A617AE-5243-6943-9584-0B5244D5D8B9}"/>
              </a:ext>
            </a:extLst>
          </p:cNvPr>
          <p:cNvSpPr/>
          <p:nvPr/>
        </p:nvSpPr>
        <p:spPr>
          <a:xfrm>
            <a:off x="532726" y="1490902"/>
            <a:ext cx="11126548" cy="536709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D3C1D-CF44-C947-9DDD-1E1FD5E9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55" y="1490902"/>
            <a:ext cx="8653758" cy="961969"/>
          </a:xfrm>
        </p:spPr>
        <p:txBody>
          <a:bodyPr/>
          <a:lstStyle/>
          <a:p>
            <a:r>
              <a:rPr lang="en-US" dirty="0"/>
              <a:t>Design 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4DEC3D0-5522-4F4D-A2F9-E271DE54B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655" y="2571076"/>
                <a:ext cx="10515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Definition</a:t>
                </a:r>
              </a:p>
              <a:p>
                <a:pPr lvl="1"/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A design is of resolution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if no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-factor effect is aliased with another effect containing less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factors.  </a:t>
                </a:r>
                <a:endParaRPr lang="en-US" b="1" dirty="0"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Resolution III  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no main effect/main effect aliasing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Possible that main effects/two-factor interactions aliasing,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Possible two-factor interactions/two-factor interactions aliasing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Possible two-factor interactions/three-factor interactions aliasing</a:t>
                </a:r>
                <a:endParaRPr lang="en-US" dirty="0"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Resolution IV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No main effect/main effect aliasing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No main effects/two-factor interactions aliasing,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Possible two-factor interactions/two-factor interactions aliasing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Possible two-factor interactions/three-factor interactions aliasing</a:t>
                </a:r>
                <a:endParaRPr lang="en-US" b="1" u="sng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Resolution V</a:t>
                </a:r>
                <a:endParaRPr lang="en-US" dirty="0"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No main effect/main effect aliasing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No main effects/two-factor interactions aliasing,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No two-factor interactions/two-factor interactions aliasing</a:t>
                </a:r>
              </a:p>
              <a:p>
                <a:pPr lvl="1"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Possible two-factor interactions/three-factor interactions aliasing</a:t>
                </a:r>
                <a:endParaRPr lang="en-US" dirty="0"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4DEC3D0-5522-4F4D-A2F9-E271DE54B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655" y="2571076"/>
                <a:ext cx="10515600" cy="4351338"/>
              </a:xfrm>
              <a:blipFill>
                <a:blip r:embed="rId2"/>
                <a:stretch>
                  <a:fillRect l="-844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5A20C961-07F2-2843-B496-50BE7E22B5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726" y="233083"/>
                <a:ext cx="8653758" cy="96196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800" dirty="0"/>
                  <a:t>Bulleted List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800" dirty="0"/>
                  <a:t> Gestalt Principle</a:t>
                </a: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5A20C961-07F2-2843-B496-50BE7E22B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26" y="233083"/>
                <a:ext cx="8653758" cy="961969"/>
              </a:xfrm>
              <a:prstGeom prst="rect">
                <a:avLst/>
              </a:prstGeom>
              <a:blipFill>
                <a:blip r:embed="rId3"/>
                <a:stretch>
                  <a:fillRect l="-3221" t="-11688" b="-2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103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5ADF1A8-4D2B-154C-B89B-8761FC2FD8E0}"/>
              </a:ext>
            </a:extLst>
          </p:cNvPr>
          <p:cNvSpPr/>
          <p:nvPr/>
        </p:nvSpPr>
        <p:spPr>
          <a:xfrm>
            <a:off x="639270" y="745450"/>
            <a:ext cx="11140353" cy="611254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D3C1D-CF44-C947-9DDD-1E1FD5E9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34" y="804522"/>
            <a:ext cx="7886700" cy="637966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Resolution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1D50CDE-1E90-0049-AAB8-3A1F477AB539}"/>
              </a:ext>
            </a:extLst>
          </p:cNvPr>
          <p:cNvSpPr txBox="1"/>
          <p:nvPr/>
        </p:nvSpPr>
        <p:spPr>
          <a:xfrm>
            <a:off x="946524" y="1517936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Resolution III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CBF9E41-2E18-3F4F-8195-AFCAE433BDAD}"/>
              </a:ext>
            </a:extLst>
          </p:cNvPr>
          <p:cNvCxnSpPr>
            <a:cxnSpLocks/>
          </p:cNvCxnSpPr>
          <p:nvPr/>
        </p:nvCxnSpPr>
        <p:spPr>
          <a:xfrm flipH="1">
            <a:off x="4116060" y="1839873"/>
            <a:ext cx="14282" cy="4850715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6543C83B-820E-DE46-BE8E-432F3E8BE7E5}"/>
              </a:ext>
            </a:extLst>
          </p:cNvPr>
          <p:cNvSpPr txBox="1"/>
          <p:nvPr/>
        </p:nvSpPr>
        <p:spPr>
          <a:xfrm>
            <a:off x="4979762" y="1517761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Resolution IV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417B011-2A89-F848-8CC6-07360C976240}"/>
              </a:ext>
            </a:extLst>
          </p:cNvPr>
          <p:cNvCxnSpPr>
            <a:cxnSpLocks/>
          </p:cNvCxnSpPr>
          <p:nvPr/>
        </p:nvCxnSpPr>
        <p:spPr>
          <a:xfrm>
            <a:off x="8392325" y="1885959"/>
            <a:ext cx="16147" cy="4850715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A524CBB4-9039-804F-A016-B3B50A326CEF}"/>
              </a:ext>
            </a:extLst>
          </p:cNvPr>
          <p:cNvSpPr txBox="1"/>
          <p:nvPr/>
        </p:nvSpPr>
        <p:spPr>
          <a:xfrm>
            <a:off x="9220005" y="1516699"/>
            <a:ext cx="225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Resolution V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52201FB-9E16-F84E-9D8D-5A9A5F6E56F6}"/>
              </a:ext>
            </a:extLst>
          </p:cNvPr>
          <p:cNvGrpSpPr/>
          <p:nvPr/>
        </p:nvGrpSpPr>
        <p:grpSpPr>
          <a:xfrm>
            <a:off x="1129135" y="2072589"/>
            <a:ext cx="2137174" cy="4848800"/>
            <a:chOff x="266489" y="1626207"/>
            <a:chExt cx="2137174" cy="484880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9C1317F-6973-9C44-8AF7-00925006A041}"/>
                </a:ext>
              </a:extLst>
            </p:cNvPr>
            <p:cNvGrpSpPr/>
            <p:nvPr/>
          </p:nvGrpSpPr>
          <p:grpSpPr>
            <a:xfrm>
              <a:off x="266489" y="1841168"/>
              <a:ext cx="2137174" cy="4633839"/>
              <a:chOff x="266489" y="1841168"/>
              <a:chExt cx="2137174" cy="4633839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B559493C-168C-CA48-A0FB-261EE83ABBA5}"/>
                  </a:ext>
                </a:extLst>
              </p:cNvPr>
              <p:cNvGrpSpPr/>
              <p:nvPr/>
            </p:nvGrpSpPr>
            <p:grpSpPr>
              <a:xfrm>
                <a:off x="269737" y="1841168"/>
                <a:ext cx="2077118" cy="519952"/>
                <a:chOff x="4763878" y="882203"/>
                <a:chExt cx="2077118" cy="519952"/>
              </a:xfrm>
            </p:grpSpPr>
            <p:sp>
              <p:nvSpPr>
                <p:cNvPr id="91" name="Rounded Rectangle 90">
                  <a:extLst>
                    <a:ext uri="{FF2B5EF4-FFF2-40B4-BE49-F238E27FC236}">
                      <a16:creationId xmlns:a16="http://schemas.microsoft.com/office/drawing/2014/main" id="{C5FBEB0D-FBB8-2F4B-9B8C-9B03737D45BC}"/>
                    </a:ext>
                  </a:extLst>
                </p:cNvPr>
                <p:cNvSpPr/>
                <p:nvPr/>
              </p:nvSpPr>
              <p:spPr>
                <a:xfrm>
                  <a:off x="4763878" y="882203"/>
                  <a:ext cx="934216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Main Effect</a:t>
                  </a:r>
                </a:p>
              </p:txBody>
            </p:sp>
            <p:sp>
              <p:nvSpPr>
                <p:cNvPr id="92" name="Rounded Rectangle 91">
                  <a:extLst>
                    <a:ext uri="{FF2B5EF4-FFF2-40B4-BE49-F238E27FC236}">
                      <a16:creationId xmlns:a16="http://schemas.microsoft.com/office/drawing/2014/main" id="{35F06303-D673-3241-84A4-2179C7D545F1}"/>
                    </a:ext>
                  </a:extLst>
                </p:cNvPr>
                <p:cNvSpPr/>
                <p:nvPr/>
              </p:nvSpPr>
              <p:spPr>
                <a:xfrm>
                  <a:off x="5933220" y="882203"/>
                  <a:ext cx="907776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Main Effect</a:t>
                  </a:r>
                </a:p>
              </p:txBody>
            </p:sp>
            <p:cxnSp>
              <p:nvCxnSpPr>
                <p:cNvPr id="93" name="Straight Arrow Connector 92">
                  <a:extLst>
                    <a:ext uri="{FF2B5EF4-FFF2-40B4-BE49-F238E27FC236}">
                      <a16:creationId xmlns:a16="http://schemas.microsoft.com/office/drawing/2014/main" id="{6F970789-5725-0C43-90B4-1CE92855C7F3}"/>
                    </a:ext>
                  </a:extLst>
                </p:cNvPr>
                <p:cNvCxnSpPr>
                  <a:cxnSpLocks/>
                  <a:stCxn id="91" idx="3"/>
                  <a:endCxn id="92" idx="1"/>
                </p:cNvCxnSpPr>
                <p:nvPr/>
              </p:nvCxnSpPr>
              <p:spPr>
                <a:xfrm>
                  <a:off x="5698094" y="1142179"/>
                  <a:ext cx="235126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9E62F6A-0C0C-3A44-B4C3-3E693B534878}"/>
                  </a:ext>
                </a:extLst>
              </p:cNvPr>
              <p:cNvGrpSpPr/>
              <p:nvPr/>
            </p:nvGrpSpPr>
            <p:grpSpPr>
              <a:xfrm>
                <a:off x="266489" y="3076098"/>
                <a:ext cx="2080366" cy="519952"/>
                <a:chOff x="2722263" y="2134970"/>
                <a:chExt cx="2080366" cy="519952"/>
              </a:xfrm>
            </p:grpSpPr>
            <p:sp>
              <p:nvSpPr>
                <p:cNvPr id="96" name="Rounded Rectangle 95">
                  <a:extLst>
                    <a:ext uri="{FF2B5EF4-FFF2-40B4-BE49-F238E27FC236}">
                      <a16:creationId xmlns:a16="http://schemas.microsoft.com/office/drawing/2014/main" id="{236889A3-516C-944A-AFA1-677D4171D154}"/>
                    </a:ext>
                  </a:extLst>
                </p:cNvPr>
                <p:cNvSpPr/>
                <p:nvPr/>
              </p:nvSpPr>
              <p:spPr>
                <a:xfrm>
                  <a:off x="2722263" y="2134970"/>
                  <a:ext cx="934215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Main Effect</a:t>
                  </a:r>
                </a:p>
              </p:txBody>
            </p:sp>
            <p:sp>
              <p:nvSpPr>
                <p:cNvPr id="97" name="Rounded Rectangle 96">
                  <a:extLst>
                    <a:ext uri="{FF2B5EF4-FFF2-40B4-BE49-F238E27FC236}">
                      <a16:creationId xmlns:a16="http://schemas.microsoft.com/office/drawing/2014/main" id="{2D4F139F-30D8-354F-B711-A0FF87748427}"/>
                    </a:ext>
                  </a:extLst>
                </p:cNvPr>
                <p:cNvSpPr/>
                <p:nvPr/>
              </p:nvSpPr>
              <p:spPr>
                <a:xfrm>
                  <a:off x="3889349" y="2134970"/>
                  <a:ext cx="913280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2-way Interaction</a:t>
                  </a:r>
                </a:p>
              </p:txBody>
            </p:sp>
            <p:cxnSp>
              <p:nvCxnSpPr>
                <p:cNvPr id="98" name="Straight Arrow Connector 97">
                  <a:extLst>
                    <a:ext uri="{FF2B5EF4-FFF2-40B4-BE49-F238E27FC236}">
                      <a16:creationId xmlns:a16="http://schemas.microsoft.com/office/drawing/2014/main" id="{9AC6FCAB-2926-3A44-96C4-3BAA52586AEF}"/>
                    </a:ext>
                  </a:extLst>
                </p:cNvPr>
                <p:cNvCxnSpPr>
                  <a:cxnSpLocks/>
                  <a:stCxn id="96" idx="3"/>
                  <a:endCxn id="97" idx="1"/>
                </p:cNvCxnSpPr>
                <p:nvPr/>
              </p:nvCxnSpPr>
              <p:spPr>
                <a:xfrm>
                  <a:off x="3656478" y="2394946"/>
                  <a:ext cx="23287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F7FD8C2-D7B6-654D-872D-B6715CA438F8}"/>
                  </a:ext>
                </a:extLst>
              </p:cNvPr>
              <p:cNvSpPr txBox="1"/>
              <p:nvPr/>
            </p:nvSpPr>
            <p:spPr>
              <a:xfrm>
                <a:off x="803740" y="4845155"/>
                <a:ext cx="9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Possible</a:t>
                </a: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3DEC8112-1133-E845-8D09-3E4E12806018}"/>
                  </a:ext>
                </a:extLst>
              </p:cNvPr>
              <p:cNvGrpSpPr/>
              <p:nvPr/>
            </p:nvGrpSpPr>
            <p:grpSpPr>
              <a:xfrm>
                <a:off x="266489" y="4330131"/>
                <a:ext cx="2137174" cy="519952"/>
                <a:chOff x="939978" y="3393486"/>
                <a:chExt cx="2137174" cy="519952"/>
              </a:xfrm>
            </p:grpSpPr>
            <p:sp>
              <p:nvSpPr>
                <p:cNvPr id="101" name="Rounded Rectangle 100">
                  <a:extLst>
                    <a:ext uri="{FF2B5EF4-FFF2-40B4-BE49-F238E27FC236}">
                      <a16:creationId xmlns:a16="http://schemas.microsoft.com/office/drawing/2014/main" id="{B9C38865-9599-BE47-A0F6-EEDD404D916C}"/>
                    </a:ext>
                  </a:extLst>
                </p:cNvPr>
                <p:cNvSpPr/>
                <p:nvPr/>
              </p:nvSpPr>
              <p:spPr>
                <a:xfrm>
                  <a:off x="939978" y="3393486"/>
                  <a:ext cx="931397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2-way Interaction</a:t>
                  </a:r>
                </a:p>
              </p:txBody>
            </p:sp>
            <p:sp>
              <p:nvSpPr>
                <p:cNvPr id="102" name="Rounded Rectangle 101">
                  <a:extLst>
                    <a:ext uri="{FF2B5EF4-FFF2-40B4-BE49-F238E27FC236}">
                      <a16:creationId xmlns:a16="http://schemas.microsoft.com/office/drawing/2014/main" id="{9C83EFCE-72D2-1A44-B883-4506B4DA81D7}"/>
                    </a:ext>
                  </a:extLst>
                </p:cNvPr>
                <p:cNvSpPr/>
                <p:nvPr/>
              </p:nvSpPr>
              <p:spPr>
                <a:xfrm>
                  <a:off x="2107064" y="3393486"/>
                  <a:ext cx="970088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2-way Interaction</a:t>
                  </a:r>
                </a:p>
              </p:txBody>
            </p: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E930B479-656A-D346-ADEA-9F072ABB1F82}"/>
                    </a:ext>
                  </a:extLst>
                </p:cNvPr>
                <p:cNvCxnSpPr>
                  <a:cxnSpLocks/>
                  <a:stCxn id="101" idx="3"/>
                  <a:endCxn id="102" idx="1"/>
                </p:cNvCxnSpPr>
                <p:nvPr/>
              </p:nvCxnSpPr>
              <p:spPr>
                <a:xfrm>
                  <a:off x="1871375" y="3653462"/>
                  <a:ext cx="23568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A665F810-3CAA-B74F-9C70-DB380B92E8D2}"/>
                  </a:ext>
                </a:extLst>
              </p:cNvPr>
              <p:cNvGrpSpPr/>
              <p:nvPr/>
            </p:nvGrpSpPr>
            <p:grpSpPr>
              <a:xfrm>
                <a:off x="266598" y="5577625"/>
                <a:ext cx="2137065" cy="526491"/>
                <a:chOff x="-1528561" y="4637711"/>
                <a:chExt cx="2137065" cy="526491"/>
              </a:xfrm>
            </p:grpSpPr>
            <p:sp>
              <p:nvSpPr>
                <p:cNvPr id="105" name="Rounded Rectangle 104">
                  <a:extLst>
                    <a:ext uri="{FF2B5EF4-FFF2-40B4-BE49-F238E27FC236}">
                      <a16:creationId xmlns:a16="http://schemas.microsoft.com/office/drawing/2014/main" id="{547CA890-21E4-AE4B-B00E-1700268D67B3}"/>
                    </a:ext>
                  </a:extLst>
                </p:cNvPr>
                <p:cNvSpPr/>
                <p:nvPr/>
              </p:nvSpPr>
              <p:spPr>
                <a:xfrm>
                  <a:off x="-1528561" y="4644250"/>
                  <a:ext cx="926341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2-way Interaction</a:t>
                  </a:r>
                </a:p>
              </p:txBody>
            </p:sp>
            <p:sp>
              <p:nvSpPr>
                <p:cNvPr id="106" name="Rounded Rectangle 105">
                  <a:extLst>
                    <a:ext uri="{FF2B5EF4-FFF2-40B4-BE49-F238E27FC236}">
                      <a16:creationId xmlns:a16="http://schemas.microsoft.com/office/drawing/2014/main" id="{118B33B2-8061-7045-9771-0C3238A24FF0}"/>
                    </a:ext>
                  </a:extLst>
                </p:cNvPr>
                <p:cNvSpPr/>
                <p:nvPr/>
              </p:nvSpPr>
              <p:spPr>
                <a:xfrm>
                  <a:off x="-361584" y="4637711"/>
                  <a:ext cx="970088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3-way Interaction</a:t>
                  </a:r>
                </a:p>
              </p:txBody>
            </p: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FE9F3CDC-3DAA-5C42-B65C-313776D5AAF3}"/>
                    </a:ext>
                  </a:extLst>
                </p:cNvPr>
                <p:cNvCxnSpPr>
                  <a:cxnSpLocks/>
                  <a:stCxn id="105" idx="3"/>
                  <a:endCxn id="106" idx="1"/>
                </p:cNvCxnSpPr>
                <p:nvPr/>
              </p:nvCxnSpPr>
              <p:spPr>
                <a:xfrm flipV="1">
                  <a:off x="-602220" y="4897687"/>
                  <a:ext cx="240636" cy="653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F7C4A14-3F48-8644-97D7-12F32CBAFCDD}"/>
                  </a:ext>
                </a:extLst>
              </p:cNvPr>
              <p:cNvSpPr txBox="1"/>
              <p:nvPr/>
            </p:nvSpPr>
            <p:spPr>
              <a:xfrm>
                <a:off x="824674" y="3596395"/>
                <a:ext cx="9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Possible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B42F7AF-6AFF-A14B-8085-D248139E6789}"/>
                  </a:ext>
                </a:extLst>
              </p:cNvPr>
              <p:cNvSpPr txBox="1"/>
              <p:nvPr/>
            </p:nvSpPr>
            <p:spPr>
              <a:xfrm>
                <a:off x="886603" y="6105675"/>
                <a:ext cx="9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Possible</a:t>
                </a:r>
              </a:p>
            </p:txBody>
          </p:sp>
        </p:grpSp>
        <p:sp>
          <p:nvSpPr>
            <p:cNvPr id="88" name="&quot;No&quot; Symbol 87">
              <a:extLst>
                <a:ext uri="{FF2B5EF4-FFF2-40B4-BE49-F238E27FC236}">
                  <a16:creationId xmlns:a16="http://schemas.microsoft.com/office/drawing/2014/main" id="{D204413E-3785-F64A-87B6-9A8243086C3A}"/>
                </a:ext>
              </a:extLst>
            </p:cNvPr>
            <p:cNvSpPr/>
            <p:nvPr/>
          </p:nvSpPr>
          <p:spPr>
            <a:xfrm>
              <a:off x="742190" y="1626207"/>
              <a:ext cx="1052235" cy="988545"/>
            </a:xfrm>
            <a:prstGeom prst="noSmoking">
              <a:avLst/>
            </a:prstGeom>
            <a:solidFill>
              <a:srgbClr val="FF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3F64B56-F283-1F46-823E-B95CC22727FE}"/>
              </a:ext>
            </a:extLst>
          </p:cNvPr>
          <p:cNvGrpSpPr/>
          <p:nvPr/>
        </p:nvGrpSpPr>
        <p:grpSpPr>
          <a:xfrm>
            <a:off x="5054806" y="2030629"/>
            <a:ext cx="2137174" cy="4869711"/>
            <a:chOff x="3526982" y="1601085"/>
            <a:chExt cx="2137174" cy="4869711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00479C5-4E2F-C641-B245-EF476A3A3754}"/>
                </a:ext>
              </a:extLst>
            </p:cNvPr>
            <p:cNvGrpSpPr/>
            <p:nvPr/>
          </p:nvGrpSpPr>
          <p:grpSpPr>
            <a:xfrm>
              <a:off x="3526982" y="1836957"/>
              <a:ext cx="2137174" cy="4633839"/>
              <a:chOff x="266489" y="1841168"/>
              <a:chExt cx="2137174" cy="4633839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01030571-E9C9-CF43-AD02-EACB843BF138}"/>
                  </a:ext>
                </a:extLst>
              </p:cNvPr>
              <p:cNvGrpSpPr/>
              <p:nvPr/>
            </p:nvGrpSpPr>
            <p:grpSpPr>
              <a:xfrm>
                <a:off x="269737" y="1841168"/>
                <a:ext cx="2077118" cy="519952"/>
                <a:chOff x="4763878" y="882203"/>
                <a:chExt cx="2077118" cy="519952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4943AD42-40B7-9F47-AE78-3255144FD973}"/>
                    </a:ext>
                  </a:extLst>
                </p:cNvPr>
                <p:cNvSpPr/>
                <p:nvPr/>
              </p:nvSpPr>
              <p:spPr>
                <a:xfrm>
                  <a:off x="4763878" y="882203"/>
                  <a:ext cx="934216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Main Effect</a:t>
                  </a:r>
                </a:p>
              </p:txBody>
            </p:sp>
            <p:sp>
              <p:nvSpPr>
                <p:cNvPr id="142" name="Rounded Rectangle 141">
                  <a:extLst>
                    <a:ext uri="{FF2B5EF4-FFF2-40B4-BE49-F238E27FC236}">
                      <a16:creationId xmlns:a16="http://schemas.microsoft.com/office/drawing/2014/main" id="{4A174561-7F6B-F940-BE6B-3C87763A4D42}"/>
                    </a:ext>
                  </a:extLst>
                </p:cNvPr>
                <p:cNvSpPr/>
                <p:nvPr/>
              </p:nvSpPr>
              <p:spPr>
                <a:xfrm>
                  <a:off x="5933220" y="882203"/>
                  <a:ext cx="907776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Main Effect</a:t>
                  </a:r>
                </a:p>
              </p:txBody>
            </p:sp>
            <p:cxnSp>
              <p:nvCxnSpPr>
                <p:cNvPr id="143" name="Straight Arrow Connector 142">
                  <a:extLst>
                    <a:ext uri="{FF2B5EF4-FFF2-40B4-BE49-F238E27FC236}">
                      <a16:creationId xmlns:a16="http://schemas.microsoft.com/office/drawing/2014/main" id="{A640ED78-9DFB-B64D-9012-07B3E6EE0BAD}"/>
                    </a:ext>
                  </a:extLst>
                </p:cNvPr>
                <p:cNvCxnSpPr>
                  <a:cxnSpLocks/>
                  <a:stCxn id="141" idx="3"/>
                  <a:endCxn id="142" idx="1"/>
                </p:cNvCxnSpPr>
                <p:nvPr/>
              </p:nvCxnSpPr>
              <p:spPr>
                <a:xfrm>
                  <a:off x="5698094" y="1142179"/>
                  <a:ext cx="235126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1F14DB01-CB94-8548-BBFA-E67080229ECD}"/>
                  </a:ext>
                </a:extLst>
              </p:cNvPr>
              <p:cNvGrpSpPr/>
              <p:nvPr/>
            </p:nvGrpSpPr>
            <p:grpSpPr>
              <a:xfrm>
                <a:off x="266489" y="3076098"/>
                <a:ext cx="2080366" cy="519952"/>
                <a:chOff x="2722263" y="2134970"/>
                <a:chExt cx="2080366" cy="519952"/>
              </a:xfrm>
            </p:grpSpPr>
            <p:sp>
              <p:nvSpPr>
                <p:cNvPr id="138" name="Rounded Rectangle 137">
                  <a:extLst>
                    <a:ext uri="{FF2B5EF4-FFF2-40B4-BE49-F238E27FC236}">
                      <a16:creationId xmlns:a16="http://schemas.microsoft.com/office/drawing/2014/main" id="{D2C0F04A-EBE0-774A-9DA0-B23477442787}"/>
                    </a:ext>
                  </a:extLst>
                </p:cNvPr>
                <p:cNvSpPr/>
                <p:nvPr/>
              </p:nvSpPr>
              <p:spPr>
                <a:xfrm>
                  <a:off x="2722263" y="2134970"/>
                  <a:ext cx="934215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Main Effect</a:t>
                  </a:r>
                </a:p>
              </p:txBody>
            </p:sp>
            <p:sp>
              <p:nvSpPr>
                <p:cNvPr id="139" name="Rounded Rectangle 138">
                  <a:extLst>
                    <a:ext uri="{FF2B5EF4-FFF2-40B4-BE49-F238E27FC236}">
                      <a16:creationId xmlns:a16="http://schemas.microsoft.com/office/drawing/2014/main" id="{5B642908-08E2-8D48-9BDE-509C93343BD5}"/>
                    </a:ext>
                  </a:extLst>
                </p:cNvPr>
                <p:cNvSpPr/>
                <p:nvPr/>
              </p:nvSpPr>
              <p:spPr>
                <a:xfrm>
                  <a:off x="3889349" y="2134970"/>
                  <a:ext cx="913280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2-way Interaction</a:t>
                  </a:r>
                </a:p>
              </p:txBody>
            </p:sp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3BD8C95D-F89A-7147-B489-BE35D1F6F273}"/>
                    </a:ext>
                  </a:extLst>
                </p:cNvPr>
                <p:cNvCxnSpPr>
                  <a:cxnSpLocks/>
                  <a:stCxn id="138" idx="3"/>
                  <a:endCxn id="139" idx="1"/>
                </p:cNvCxnSpPr>
                <p:nvPr/>
              </p:nvCxnSpPr>
              <p:spPr>
                <a:xfrm>
                  <a:off x="3656478" y="2394946"/>
                  <a:ext cx="23287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9DA2B66-FE51-7744-8E77-5B444ED2EE1D}"/>
                  </a:ext>
                </a:extLst>
              </p:cNvPr>
              <p:cNvSpPr txBox="1"/>
              <p:nvPr/>
            </p:nvSpPr>
            <p:spPr>
              <a:xfrm>
                <a:off x="803740" y="4845155"/>
                <a:ext cx="9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Possible</a:t>
                </a:r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167D3ADC-407C-ED42-982F-5B33A1783E65}"/>
                  </a:ext>
                </a:extLst>
              </p:cNvPr>
              <p:cNvGrpSpPr/>
              <p:nvPr/>
            </p:nvGrpSpPr>
            <p:grpSpPr>
              <a:xfrm>
                <a:off x="266489" y="4330131"/>
                <a:ext cx="2137174" cy="519952"/>
                <a:chOff x="939978" y="3393486"/>
                <a:chExt cx="2137174" cy="519952"/>
              </a:xfrm>
            </p:grpSpPr>
            <p:sp>
              <p:nvSpPr>
                <p:cNvPr id="135" name="Rounded Rectangle 134">
                  <a:extLst>
                    <a:ext uri="{FF2B5EF4-FFF2-40B4-BE49-F238E27FC236}">
                      <a16:creationId xmlns:a16="http://schemas.microsoft.com/office/drawing/2014/main" id="{E9D20EDE-3E0B-D44D-B7CA-0665A0561D3F}"/>
                    </a:ext>
                  </a:extLst>
                </p:cNvPr>
                <p:cNvSpPr/>
                <p:nvPr/>
              </p:nvSpPr>
              <p:spPr>
                <a:xfrm>
                  <a:off x="939978" y="3393486"/>
                  <a:ext cx="931397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2-way Interaction</a:t>
                  </a:r>
                </a:p>
              </p:txBody>
            </p:sp>
            <p:sp>
              <p:nvSpPr>
                <p:cNvPr id="136" name="Rounded Rectangle 135">
                  <a:extLst>
                    <a:ext uri="{FF2B5EF4-FFF2-40B4-BE49-F238E27FC236}">
                      <a16:creationId xmlns:a16="http://schemas.microsoft.com/office/drawing/2014/main" id="{8E7FDB05-ECF0-5D45-B241-8AAD46B2A7D6}"/>
                    </a:ext>
                  </a:extLst>
                </p:cNvPr>
                <p:cNvSpPr/>
                <p:nvPr/>
              </p:nvSpPr>
              <p:spPr>
                <a:xfrm>
                  <a:off x="2107064" y="3393486"/>
                  <a:ext cx="970088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2-way Interaction</a:t>
                  </a:r>
                </a:p>
              </p:txBody>
            </p:sp>
            <p:cxnSp>
              <p:nvCxnSpPr>
                <p:cNvPr id="137" name="Straight Arrow Connector 136">
                  <a:extLst>
                    <a:ext uri="{FF2B5EF4-FFF2-40B4-BE49-F238E27FC236}">
                      <a16:creationId xmlns:a16="http://schemas.microsoft.com/office/drawing/2014/main" id="{85F15E71-040D-FB42-AF39-697A4A387847}"/>
                    </a:ext>
                  </a:extLst>
                </p:cNvPr>
                <p:cNvCxnSpPr>
                  <a:cxnSpLocks/>
                  <a:stCxn id="135" idx="3"/>
                  <a:endCxn id="136" idx="1"/>
                </p:cNvCxnSpPr>
                <p:nvPr/>
              </p:nvCxnSpPr>
              <p:spPr>
                <a:xfrm>
                  <a:off x="1871375" y="3653462"/>
                  <a:ext cx="23568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1B1E2C6-02E4-4242-9EA5-BDCD973FA3AC}"/>
                  </a:ext>
                </a:extLst>
              </p:cNvPr>
              <p:cNvGrpSpPr/>
              <p:nvPr/>
            </p:nvGrpSpPr>
            <p:grpSpPr>
              <a:xfrm>
                <a:off x="266598" y="5577625"/>
                <a:ext cx="2137065" cy="526491"/>
                <a:chOff x="-1528561" y="4637711"/>
                <a:chExt cx="2137065" cy="52649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95DF6483-A96F-104D-BEC2-24D88B1B4988}"/>
                    </a:ext>
                  </a:extLst>
                </p:cNvPr>
                <p:cNvSpPr/>
                <p:nvPr/>
              </p:nvSpPr>
              <p:spPr>
                <a:xfrm>
                  <a:off x="-1528561" y="4644250"/>
                  <a:ext cx="926341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2-way Interaction</a:t>
                  </a: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B7D401AE-6226-E041-8D45-381C911CC1E0}"/>
                    </a:ext>
                  </a:extLst>
                </p:cNvPr>
                <p:cNvSpPr/>
                <p:nvPr/>
              </p:nvSpPr>
              <p:spPr>
                <a:xfrm>
                  <a:off x="-361584" y="4637711"/>
                  <a:ext cx="970088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3-way Interaction</a:t>
                  </a:r>
                </a:p>
              </p:txBody>
            </p:sp>
            <p:cxnSp>
              <p:nvCxnSpPr>
                <p:cNvPr id="134" name="Straight Arrow Connector 133">
                  <a:extLst>
                    <a:ext uri="{FF2B5EF4-FFF2-40B4-BE49-F238E27FC236}">
                      <a16:creationId xmlns:a16="http://schemas.microsoft.com/office/drawing/2014/main" id="{FE807254-D738-3741-B552-536D2ACE96A5}"/>
                    </a:ext>
                  </a:extLst>
                </p:cNvPr>
                <p:cNvCxnSpPr>
                  <a:cxnSpLocks/>
                  <a:stCxn id="132" idx="3"/>
                  <a:endCxn id="133" idx="1"/>
                </p:cNvCxnSpPr>
                <p:nvPr/>
              </p:nvCxnSpPr>
              <p:spPr>
                <a:xfrm flipV="1">
                  <a:off x="-602220" y="4897687"/>
                  <a:ext cx="240636" cy="653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ADFA2FD-BE65-374F-BB8A-F23D746C345F}"/>
                  </a:ext>
                </a:extLst>
              </p:cNvPr>
              <p:cNvSpPr txBox="1"/>
              <p:nvPr/>
            </p:nvSpPr>
            <p:spPr>
              <a:xfrm>
                <a:off x="886603" y="6105675"/>
                <a:ext cx="9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Possible</a:t>
                </a:r>
              </a:p>
            </p:txBody>
          </p:sp>
        </p:grpSp>
        <p:sp>
          <p:nvSpPr>
            <p:cNvPr id="172" name="&quot;No&quot; Symbol 171">
              <a:extLst>
                <a:ext uri="{FF2B5EF4-FFF2-40B4-BE49-F238E27FC236}">
                  <a16:creationId xmlns:a16="http://schemas.microsoft.com/office/drawing/2014/main" id="{4DFD9B5C-AA7E-DB4E-9E14-5FDD235B685A}"/>
                </a:ext>
              </a:extLst>
            </p:cNvPr>
            <p:cNvSpPr/>
            <p:nvPr/>
          </p:nvSpPr>
          <p:spPr>
            <a:xfrm>
              <a:off x="4036139" y="1601085"/>
              <a:ext cx="1052235" cy="988545"/>
            </a:xfrm>
            <a:prstGeom prst="noSmoking">
              <a:avLst/>
            </a:prstGeom>
            <a:solidFill>
              <a:srgbClr val="FF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73" name="&quot;No&quot; Symbol 172">
              <a:extLst>
                <a:ext uri="{FF2B5EF4-FFF2-40B4-BE49-F238E27FC236}">
                  <a16:creationId xmlns:a16="http://schemas.microsoft.com/office/drawing/2014/main" id="{FCA38B77-9B8C-1748-8DA2-3A9EC16C04A9}"/>
                </a:ext>
              </a:extLst>
            </p:cNvPr>
            <p:cNvSpPr/>
            <p:nvPr/>
          </p:nvSpPr>
          <p:spPr>
            <a:xfrm>
              <a:off x="4042478" y="2847142"/>
              <a:ext cx="1052235" cy="988545"/>
            </a:xfrm>
            <a:prstGeom prst="noSmoking">
              <a:avLst/>
            </a:prstGeom>
            <a:solidFill>
              <a:srgbClr val="FF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664BB51-035D-634F-9C32-DE2FC2F1BFDE}"/>
              </a:ext>
            </a:extLst>
          </p:cNvPr>
          <p:cNvGrpSpPr/>
          <p:nvPr/>
        </p:nvGrpSpPr>
        <p:grpSpPr>
          <a:xfrm>
            <a:off x="9283530" y="2040782"/>
            <a:ext cx="2137174" cy="4869710"/>
            <a:chOff x="6645605" y="1601085"/>
            <a:chExt cx="2137174" cy="4869710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22BFAE95-5186-0747-9721-12DAD56952E9}"/>
                </a:ext>
              </a:extLst>
            </p:cNvPr>
            <p:cNvGrpSpPr/>
            <p:nvPr/>
          </p:nvGrpSpPr>
          <p:grpSpPr>
            <a:xfrm>
              <a:off x="6645605" y="1836956"/>
              <a:ext cx="2137174" cy="4633839"/>
              <a:chOff x="266489" y="1841168"/>
              <a:chExt cx="2137174" cy="463383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284F0B1C-74FA-9446-BE97-0555D302DF53}"/>
                  </a:ext>
                </a:extLst>
              </p:cNvPr>
              <p:cNvGrpSpPr/>
              <p:nvPr/>
            </p:nvGrpSpPr>
            <p:grpSpPr>
              <a:xfrm>
                <a:off x="269737" y="1841168"/>
                <a:ext cx="2077118" cy="519952"/>
                <a:chOff x="4763878" y="882203"/>
                <a:chExt cx="2077118" cy="519952"/>
              </a:xfrm>
            </p:grpSpPr>
            <p:sp>
              <p:nvSpPr>
                <p:cNvPr id="164" name="Rounded Rectangle 163">
                  <a:extLst>
                    <a:ext uri="{FF2B5EF4-FFF2-40B4-BE49-F238E27FC236}">
                      <a16:creationId xmlns:a16="http://schemas.microsoft.com/office/drawing/2014/main" id="{4445AAC0-F005-BB4D-8478-DED69A60C7DC}"/>
                    </a:ext>
                  </a:extLst>
                </p:cNvPr>
                <p:cNvSpPr/>
                <p:nvPr/>
              </p:nvSpPr>
              <p:spPr>
                <a:xfrm>
                  <a:off x="4763878" y="882203"/>
                  <a:ext cx="934216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Main Effect</a:t>
                  </a:r>
                </a:p>
              </p:txBody>
            </p:sp>
            <p:sp>
              <p:nvSpPr>
                <p:cNvPr id="165" name="Rounded Rectangle 164">
                  <a:extLst>
                    <a:ext uri="{FF2B5EF4-FFF2-40B4-BE49-F238E27FC236}">
                      <a16:creationId xmlns:a16="http://schemas.microsoft.com/office/drawing/2014/main" id="{AF2376BD-A4BE-0744-9AC3-518128BC9845}"/>
                    </a:ext>
                  </a:extLst>
                </p:cNvPr>
                <p:cNvSpPr/>
                <p:nvPr/>
              </p:nvSpPr>
              <p:spPr>
                <a:xfrm>
                  <a:off x="5933220" y="882203"/>
                  <a:ext cx="907776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Main Effect</a:t>
                  </a:r>
                </a:p>
              </p:txBody>
            </p:sp>
            <p:cxnSp>
              <p:nvCxnSpPr>
                <p:cNvPr id="166" name="Straight Arrow Connector 165">
                  <a:extLst>
                    <a:ext uri="{FF2B5EF4-FFF2-40B4-BE49-F238E27FC236}">
                      <a16:creationId xmlns:a16="http://schemas.microsoft.com/office/drawing/2014/main" id="{381F85C0-6040-CA4D-9378-A40E962A1AC4}"/>
                    </a:ext>
                  </a:extLst>
                </p:cNvPr>
                <p:cNvCxnSpPr>
                  <a:cxnSpLocks/>
                  <a:stCxn id="164" idx="3"/>
                  <a:endCxn id="165" idx="1"/>
                </p:cNvCxnSpPr>
                <p:nvPr/>
              </p:nvCxnSpPr>
              <p:spPr>
                <a:xfrm>
                  <a:off x="5698094" y="1142179"/>
                  <a:ext cx="235126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6FD0C4C4-75AB-D948-9013-F7E577757280}"/>
                  </a:ext>
                </a:extLst>
              </p:cNvPr>
              <p:cNvGrpSpPr/>
              <p:nvPr/>
            </p:nvGrpSpPr>
            <p:grpSpPr>
              <a:xfrm>
                <a:off x="266489" y="3076098"/>
                <a:ext cx="2080366" cy="519952"/>
                <a:chOff x="2722263" y="2134970"/>
                <a:chExt cx="2080366" cy="519952"/>
              </a:xfrm>
            </p:grpSpPr>
            <p:sp>
              <p:nvSpPr>
                <p:cNvPr id="161" name="Rounded Rectangle 160">
                  <a:extLst>
                    <a:ext uri="{FF2B5EF4-FFF2-40B4-BE49-F238E27FC236}">
                      <a16:creationId xmlns:a16="http://schemas.microsoft.com/office/drawing/2014/main" id="{921940FC-3B0F-FB41-B531-364F5B5CA1F4}"/>
                    </a:ext>
                  </a:extLst>
                </p:cNvPr>
                <p:cNvSpPr/>
                <p:nvPr/>
              </p:nvSpPr>
              <p:spPr>
                <a:xfrm>
                  <a:off x="2722263" y="2134970"/>
                  <a:ext cx="934215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Main Effect</a:t>
                  </a:r>
                </a:p>
              </p:txBody>
            </p:sp>
            <p:sp>
              <p:nvSpPr>
                <p:cNvPr id="162" name="Rounded Rectangle 161">
                  <a:extLst>
                    <a:ext uri="{FF2B5EF4-FFF2-40B4-BE49-F238E27FC236}">
                      <a16:creationId xmlns:a16="http://schemas.microsoft.com/office/drawing/2014/main" id="{6197CB86-E4B4-FF48-B80E-4B0A9ABDAC97}"/>
                    </a:ext>
                  </a:extLst>
                </p:cNvPr>
                <p:cNvSpPr/>
                <p:nvPr/>
              </p:nvSpPr>
              <p:spPr>
                <a:xfrm>
                  <a:off x="3889349" y="2134970"/>
                  <a:ext cx="913280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2-way Interaction</a:t>
                  </a:r>
                </a:p>
              </p:txBody>
            </p:sp>
            <p:cxnSp>
              <p:nvCxnSpPr>
                <p:cNvPr id="163" name="Straight Arrow Connector 162">
                  <a:extLst>
                    <a:ext uri="{FF2B5EF4-FFF2-40B4-BE49-F238E27FC236}">
                      <a16:creationId xmlns:a16="http://schemas.microsoft.com/office/drawing/2014/main" id="{041FFF03-C70E-574C-B176-2C464399DD9C}"/>
                    </a:ext>
                  </a:extLst>
                </p:cNvPr>
                <p:cNvCxnSpPr>
                  <a:cxnSpLocks/>
                  <a:stCxn id="161" idx="3"/>
                  <a:endCxn id="162" idx="1"/>
                </p:cNvCxnSpPr>
                <p:nvPr/>
              </p:nvCxnSpPr>
              <p:spPr>
                <a:xfrm>
                  <a:off x="3656478" y="2394946"/>
                  <a:ext cx="23287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E9AFB4FA-B2B1-0E42-9F7F-70B493373E66}"/>
                  </a:ext>
                </a:extLst>
              </p:cNvPr>
              <p:cNvGrpSpPr/>
              <p:nvPr/>
            </p:nvGrpSpPr>
            <p:grpSpPr>
              <a:xfrm>
                <a:off x="266489" y="4330131"/>
                <a:ext cx="2137174" cy="519952"/>
                <a:chOff x="939978" y="3393486"/>
                <a:chExt cx="2137174" cy="519952"/>
              </a:xfrm>
            </p:grpSpPr>
            <p:sp>
              <p:nvSpPr>
                <p:cNvPr id="158" name="Rounded Rectangle 157">
                  <a:extLst>
                    <a:ext uri="{FF2B5EF4-FFF2-40B4-BE49-F238E27FC236}">
                      <a16:creationId xmlns:a16="http://schemas.microsoft.com/office/drawing/2014/main" id="{58DA35A1-D8BC-6244-A72A-24E40F54C0EF}"/>
                    </a:ext>
                  </a:extLst>
                </p:cNvPr>
                <p:cNvSpPr/>
                <p:nvPr/>
              </p:nvSpPr>
              <p:spPr>
                <a:xfrm>
                  <a:off x="939978" y="3393486"/>
                  <a:ext cx="931397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2-way Interaction</a:t>
                  </a:r>
                </a:p>
              </p:txBody>
            </p:sp>
            <p:sp>
              <p:nvSpPr>
                <p:cNvPr id="159" name="Rounded Rectangle 158">
                  <a:extLst>
                    <a:ext uri="{FF2B5EF4-FFF2-40B4-BE49-F238E27FC236}">
                      <a16:creationId xmlns:a16="http://schemas.microsoft.com/office/drawing/2014/main" id="{3B9F0036-4861-D746-8348-8699D3BA1E8E}"/>
                    </a:ext>
                  </a:extLst>
                </p:cNvPr>
                <p:cNvSpPr/>
                <p:nvPr/>
              </p:nvSpPr>
              <p:spPr>
                <a:xfrm>
                  <a:off x="2107064" y="3393486"/>
                  <a:ext cx="970088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2-way Interaction</a:t>
                  </a:r>
                </a:p>
              </p:txBody>
            </p:sp>
            <p:cxnSp>
              <p:nvCxnSpPr>
                <p:cNvPr id="160" name="Straight Arrow Connector 159">
                  <a:extLst>
                    <a:ext uri="{FF2B5EF4-FFF2-40B4-BE49-F238E27FC236}">
                      <a16:creationId xmlns:a16="http://schemas.microsoft.com/office/drawing/2014/main" id="{ACEBC5D0-09FC-A041-A55A-C1BE1074155F}"/>
                    </a:ext>
                  </a:extLst>
                </p:cNvPr>
                <p:cNvCxnSpPr>
                  <a:cxnSpLocks/>
                  <a:stCxn id="158" idx="3"/>
                  <a:endCxn id="159" idx="1"/>
                </p:cNvCxnSpPr>
                <p:nvPr/>
              </p:nvCxnSpPr>
              <p:spPr>
                <a:xfrm>
                  <a:off x="1871375" y="3653462"/>
                  <a:ext cx="23568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31A435FA-722F-8D45-B4C6-2667A3C3AA2B}"/>
                  </a:ext>
                </a:extLst>
              </p:cNvPr>
              <p:cNvGrpSpPr/>
              <p:nvPr/>
            </p:nvGrpSpPr>
            <p:grpSpPr>
              <a:xfrm>
                <a:off x="266598" y="5577625"/>
                <a:ext cx="2137065" cy="526491"/>
                <a:chOff x="-1528561" y="4637711"/>
                <a:chExt cx="2137065" cy="526491"/>
              </a:xfrm>
            </p:grpSpPr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C00C029C-022D-DF4B-A47A-A9D2F56994F0}"/>
                    </a:ext>
                  </a:extLst>
                </p:cNvPr>
                <p:cNvSpPr/>
                <p:nvPr/>
              </p:nvSpPr>
              <p:spPr>
                <a:xfrm>
                  <a:off x="-1528561" y="4644250"/>
                  <a:ext cx="926341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2-way Interaction</a:t>
                  </a:r>
                </a:p>
              </p:txBody>
            </p:sp>
            <p:sp>
              <p:nvSpPr>
                <p:cNvPr id="156" name="Rounded Rectangle 155">
                  <a:extLst>
                    <a:ext uri="{FF2B5EF4-FFF2-40B4-BE49-F238E27FC236}">
                      <a16:creationId xmlns:a16="http://schemas.microsoft.com/office/drawing/2014/main" id="{E00289D9-CBC1-1A44-9B3C-3670097B7CA9}"/>
                    </a:ext>
                  </a:extLst>
                </p:cNvPr>
                <p:cNvSpPr/>
                <p:nvPr/>
              </p:nvSpPr>
              <p:spPr>
                <a:xfrm>
                  <a:off x="-361584" y="4637711"/>
                  <a:ext cx="970088" cy="519952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3-way Interaction</a:t>
                  </a:r>
                </a:p>
              </p:txBody>
            </p:sp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A00D8EF7-CE92-4547-9D51-E8135CE6EE01}"/>
                    </a:ext>
                  </a:extLst>
                </p:cNvPr>
                <p:cNvCxnSpPr>
                  <a:cxnSpLocks/>
                  <a:stCxn id="155" idx="3"/>
                  <a:endCxn id="156" idx="1"/>
                </p:cNvCxnSpPr>
                <p:nvPr/>
              </p:nvCxnSpPr>
              <p:spPr>
                <a:xfrm flipV="1">
                  <a:off x="-602220" y="4897687"/>
                  <a:ext cx="240636" cy="653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3267D9E-5193-7048-8BB6-A8C195551228}"/>
                  </a:ext>
                </a:extLst>
              </p:cNvPr>
              <p:cNvSpPr txBox="1"/>
              <p:nvPr/>
            </p:nvSpPr>
            <p:spPr>
              <a:xfrm>
                <a:off x="886603" y="6105675"/>
                <a:ext cx="9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Possible</a:t>
                </a:r>
              </a:p>
            </p:txBody>
          </p:sp>
        </p:grpSp>
        <p:sp>
          <p:nvSpPr>
            <p:cNvPr id="174" name="&quot;No&quot; Symbol 173">
              <a:extLst>
                <a:ext uri="{FF2B5EF4-FFF2-40B4-BE49-F238E27FC236}">
                  <a16:creationId xmlns:a16="http://schemas.microsoft.com/office/drawing/2014/main" id="{E0D2F28D-593E-BA4C-AC8D-1E23A19EA9B4}"/>
                </a:ext>
              </a:extLst>
            </p:cNvPr>
            <p:cNvSpPr/>
            <p:nvPr/>
          </p:nvSpPr>
          <p:spPr>
            <a:xfrm>
              <a:off x="7175094" y="1601085"/>
              <a:ext cx="1052235" cy="988545"/>
            </a:xfrm>
            <a:prstGeom prst="noSmoking">
              <a:avLst/>
            </a:prstGeom>
            <a:solidFill>
              <a:srgbClr val="FF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75" name="&quot;No&quot; Symbol 174">
              <a:extLst>
                <a:ext uri="{FF2B5EF4-FFF2-40B4-BE49-F238E27FC236}">
                  <a16:creationId xmlns:a16="http://schemas.microsoft.com/office/drawing/2014/main" id="{9B6B336E-93E0-3240-8528-228CBACB9AD1}"/>
                </a:ext>
              </a:extLst>
            </p:cNvPr>
            <p:cNvSpPr/>
            <p:nvPr/>
          </p:nvSpPr>
          <p:spPr>
            <a:xfrm>
              <a:off x="7181433" y="2847142"/>
              <a:ext cx="1052235" cy="988545"/>
            </a:xfrm>
            <a:prstGeom prst="noSmoking">
              <a:avLst/>
            </a:prstGeom>
            <a:solidFill>
              <a:srgbClr val="FF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78" name="&quot;No&quot; Symbol 177">
              <a:extLst>
                <a:ext uri="{FF2B5EF4-FFF2-40B4-BE49-F238E27FC236}">
                  <a16:creationId xmlns:a16="http://schemas.microsoft.com/office/drawing/2014/main" id="{7591A044-668C-A04A-8B49-66F422EB1EA1}"/>
                </a:ext>
              </a:extLst>
            </p:cNvPr>
            <p:cNvSpPr/>
            <p:nvPr/>
          </p:nvSpPr>
          <p:spPr>
            <a:xfrm>
              <a:off x="7181432" y="4095663"/>
              <a:ext cx="1052235" cy="988545"/>
            </a:xfrm>
            <a:prstGeom prst="noSmoking">
              <a:avLst/>
            </a:prstGeom>
            <a:solidFill>
              <a:srgbClr val="FF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75" name="Title 1">
            <a:extLst>
              <a:ext uri="{FF2B5EF4-FFF2-40B4-BE49-F238E27FC236}">
                <a16:creationId xmlns:a16="http://schemas.microsoft.com/office/drawing/2014/main" id="{978E9631-ACA5-AD42-A56C-AC4C91FBDBEF}"/>
              </a:ext>
            </a:extLst>
          </p:cNvPr>
          <p:cNvSpPr txBox="1">
            <a:spLocks/>
          </p:cNvSpPr>
          <p:nvPr/>
        </p:nvSpPr>
        <p:spPr>
          <a:xfrm>
            <a:off x="106841" y="-104614"/>
            <a:ext cx="8653758" cy="96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Shapes </a:t>
            </a:r>
            <a:r>
              <a:rPr lang="en-US" sz="4800" dirty="0">
                <a:sym typeface="Wingdings" pitchFamily="2" charset="2"/>
              </a:rPr>
              <a:t> Leverage </a:t>
            </a:r>
            <a:r>
              <a:rPr lang="en-US" sz="4800" dirty="0"/>
              <a:t>Principles</a:t>
            </a:r>
          </a:p>
        </p:txBody>
      </p:sp>
    </p:spTree>
    <p:extLst>
      <p:ext uri="{BB962C8B-B14F-4D97-AF65-F5344CB8AC3E}">
        <p14:creationId xmlns:p14="http://schemas.microsoft.com/office/powerpoint/2010/main" val="14900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6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4810271-0264-4344-9912-4FB286B997F6}"/>
              </a:ext>
            </a:extLst>
          </p:cNvPr>
          <p:cNvSpPr/>
          <p:nvPr/>
        </p:nvSpPr>
        <p:spPr>
          <a:xfrm>
            <a:off x="639271" y="1105603"/>
            <a:ext cx="8666870" cy="55541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E37E55-8EB3-8242-BF53-B277EDA667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3184" y="1121481"/>
                <a:ext cx="7886700" cy="9269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 Design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E37E55-8EB3-8242-BF53-B277EDA667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3184" y="1121481"/>
                <a:ext cx="7886700" cy="926900"/>
              </a:xfrm>
              <a:blipFill>
                <a:blip r:embed="rId3"/>
                <a:stretch>
                  <a:fillRect l="-3055" t="-6757" b="-2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72A916D-A6CC-7F42-AF8C-BEB28CD20C4C}"/>
              </a:ext>
            </a:extLst>
          </p:cNvPr>
          <p:cNvGrpSpPr/>
          <p:nvPr/>
        </p:nvGrpSpPr>
        <p:grpSpPr>
          <a:xfrm>
            <a:off x="4979300" y="2726425"/>
            <a:ext cx="3212539" cy="332320"/>
            <a:chOff x="4758117" y="1690690"/>
            <a:chExt cx="3212539" cy="332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A5676E91-60A9-A04E-B527-767B5B2AC4BD}"/>
                    </a:ext>
                  </a:extLst>
                </p:cNvPr>
                <p:cNvSpPr/>
                <p:nvPr/>
              </p:nvSpPr>
              <p:spPr>
                <a:xfrm>
                  <a:off x="4758117" y="1690690"/>
                  <a:ext cx="606902" cy="332320"/>
                </a:xfrm>
                <a:prstGeom prst="roundRect">
                  <a:avLst/>
                </a:prstGeom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A5676E91-60A9-A04E-B527-767B5B2AC4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8117" y="1690690"/>
                  <a:ext cx="606902" cy="33232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8CC5E7B2-9700-9844-905D-058E79F921B2}"/>
                    </a:ext>
                  </a:extLst>
                </p:cNvPr>
                <p:cNvSpPr/>
                <p:nvPr/>
              </p:nvSpPr>
              <p:spPr>
                <a:xfrm>
                  <a:off x="6511602" y="1690690"/>
                  <a:ext cx="1459054" cy="332320"/>
                </a:xfrm>
                <a:prstGeom prst="roundRect">
                  <a:avLst/>
                </a:prstGeom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8CC5E7B2-9700-9844-905D-058E79F921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602" y="1690690"/>
                  <a:ext cx="1459054" cy="332320"/>
                </a:xfrm>
                <a:prstGeom prst="roundRect">
                  <a:avLst/>
                </a:prstGeom>
                <a:blipFill>
                  <a:blip r:embed="rId5"/>
                  <a:stretch>
                    <a:fillRect l="-855" t="-111111" b="-181481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E554046-6F2D-0B46-8284-234D897A9A57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5365019" y="1856850"/>
              <a:ext cx="114658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BF7857-53EB-AD44-8786-8922EED98BEB}"/>
              </a:ext>
            </a:extLst>
          </p:cNvPr>
          <p:cNvSpPr txBox="1"/>
          <p:nvPr/>
        </p:nvSpPr>
        <p:spPr>
          <a:xfrm>
            <a:off x="4814513" y="1997015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Original</a:t>
            </a:r>
          </a:p>
          <a:p>
            <a:pPr algn="ctr"/>
            <a:r>
              <a:rPr lang="en-US" b="1" dirty="0"/>
              <a:t>Design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7158A0-325F-754E-90AD-6A0880EBDDC3}"/>
              </a:ext>
            </a:extLst>
          </p:cNvPr>
          <p:cNvSpPr txBox="1"/>
          <p:nvPr/>
        </p:nvSpPr>
        <p:spPr>
          <a:xfrm>
            <a:off x="7137415" y="2006572"/>
            <a:ext cx="649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Total</a:t>
            </a:r>
          </a:p>
          <a:p>
            <a:pPr algn="ctr"/>
            <a:r>
              <a:rPr lang="en-US" b="1" dirty="0"/>
              <a:t>Runs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B2EDB2-CACD-CC4B-B6AA-2040DC69DD11}"/>
              </a:ext>
            </a:extLst>
          </p:cNvPr>
          <p:cNvGrpSpPr/>
          <p:nvPr/>
        </p:nvGrpSpPr>
        <p:grpSpPr>
          <a:xfrm>
            <a:off x="4979300" y="3126438"/>
            <a:ext cx="3212539" cy="332320"/>
            <a:chOff x="4758117" y="1690690"/>
            <a:chExt cx="3212539" cy="332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CB67E617-1AC0-FF45-85DC-55B5116FDB31}"/>
                    </a:ext>
                  </a:extLst>
                </p:cNvPr>
                <p:cNvSpPr/>
                <p:nvPr/>
              </p:nvSpPr>
              <p:spPr>
                <a:xfrm>
                  <a:off x="4758117" y="1690690"/>
                  <a:ext cx="606902" cy="332320"/>
                </a:xfrm>
                <a:prstGeom prst="roundRect">
                  <a:avLst/>
                </a:prstGeom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CB67E617-1AC0-FF45-85DC-55B5116FDB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8117" y="1690690"/>
                  <a:ext cx="606902" cy="33232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3810BC44-1A10-6345-9884-47AC67F224C6}"/>
                    </a:ext>
                  </a:extLst>
                </p:cNvPr>
                <p:cNvSpPr/>
                <p:nvPr/>
              </p:nvSpPr>
              <p:spPr>
                <a:xfrm>
                  <a:off x="6511602" y="1690690"/>
                  <a:ext cx="1459054" cy="332320"/>
                </a:xfrm>
                <a:prstGeom prst="roundRect">
                  <a:avLst/>
                </a:prstGeom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3810BC44-1A10-6345-9884-47AC67F224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602" y="1690690"/>
                  <a:ext cx="1459054" cy="332320"/>
                </a:xfrm>
                <a:prstGeom prst="roundRect">
                  <a:avLst/>
                </a:prstGeom>
                <a:blipFill>
                  <a:blip r:embed="rId7"/>
                  <a:stretch>
                    <a:fillRect l="-855" t="-111111" b="-181481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79E79B1-B95D-2A46-B366-E3DF30FBE3FD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>
              <a:off x="5365019" y="1856850"/>
              <a:ext cx="114658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C14E78-487D-6E44-AB37-28DE3FFA926F}"/>
              </a:ext>
            </a:extLst>
          </p:cNvPr>
          <p:cNvGrpSpPr/>
          <p:nvPr/>
        </p:nvGrpSpPr>
        <p:grpSpPr>
          <a:xfrm>
            <a:off x="4979300" y="3512614"/>
            <a:ext cx="3212539" cy="332320"/>
            <a:chOff x="4758117" y="1690690"/>
            <a:chExt cx="3212539" cy="332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FCDC49FD-FE5B-F94D-827E-D26F941D0A76}"/>
                    </a:ext>
                  </a:extLst>
                </p:cNvPr>
                <p:cNvSpPr/>
                <p:nvPr/>
              </p:nvSpPr>
              <p:spPr>
                <a:xfrm>
                  <a:off x="4758117" y="1690690"/>
                  <a:ext cx="606902" cy="332320"/>
                </a:xfrm>
                <a:prstGeom prst="roundRect">
                  <a:avLst/>
                </a:prstGeom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FCDC49FD-FE5B-F94D-827E-D26F941D0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8117" y="1690690"/>
                  <a:ext cx="606902" cy="332320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AE9A117F-B15D-DC45-917D-1F17A1D00E34}"/>
                    </a:ext>
                  </a:extLst>
                </p:cNvPr>
                <p:cNvSpPr/>
                <p:nvPr/>
              </p:nvSpPr>
              <p:spPr>
                <a:xfrm>
                  <a:off x="6511602" y="1690690"/>
                  <a:ext cx="1459054" cy="332320"/>
                </a:xfrm>
                <a:prstGeom prst="roundRect">
                  <a:avLst/>
                </a:prstGeom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5−1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AE9A117F-B15D-DC45-917D-1F17A1D00E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602" y="1690690"/>
                  <a:ext cx="1459054" cy="332320"/>
                </a:xfrm>
                <a:prstGeom prst="roundRect">
                  <a:avLst/>
                </a:prstGeom>
                <a:blipFill>
                  <a:blip r:embed="rId9"/>
                  <a:stretch>
                    <a:fillRect l="-855" t="-111111" b="-181481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7BEDEE4-1F46-E342-A0AE-1F0A38BBDB79}"/>
                </a:ext>
              </a:extLst>
            </p:cNvPr>
            <p:cNvCxnSpPr>
              <a:cxnSpLocks/>
              <a:stCxn id="25" idx="3"/>
              <a:endCxn id="26" idx="1"/>
            </p:cNvCxnSpPr>
            <p:nvPr/>
          </p:nvCxnSpPr>
          <p:spPr>
            <a:xfrm>
              <a:off x="5365019" y="1856850"/>
              <a:ext cx="114658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C92BE4-E527-A640-A3D7-ACF69338DC19}"/>
              </a:ext>
            </a:extLst>
          </p:cNvPr>
          <p:cNvCxnSpPr/>
          <p:nvPr/>
        </p:nvCxnSpPr>
        <p:spPr>
          <a:xfrm>
            <a:off x="3765495" y="4100416"/>
            <a:ext cx="5284098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EEFCC4-894A-FA4B-ADDE-6A73A158A899}"/>
              </a:ext>
            </a:extLst>
          </p:cNvPr>
          <p:cNvSpPr txBox="1"/>
          <p:nvPr/>
        </p:nvSpPr>
        <p:spPr>
          <a:xfrm>
            <a:off x="3668528" y="3024624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½ Cube</a:t>
            </a:r>
          </a:p>
          <a:p>
            <a:pPr algn="ctr"/>
            <a:r>
              <a:rPr lang="en-US" b="1" dirty="0"/>
              <a:t>Designs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D387163-02FF-DF45-84C8-87FB98C89E9D}"/>
              </a:ext>
            </a:extLst>
          </p:cNvPr>
          <p:cNvGrpSpPr/>
          <p:nvPr/>
        </p:nvGrpSpPr>
        <p:grpSpPr>
          <a:xfrm>
            <a:off x="4979300" y="4361433"/>
            <a:ext cx="3212539" cy="332320"/>
            <a:chOff x="4758117" y="1690690"/>
            <a:chExt cx="3212539" cy="332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AAB25A29-48B7-E945-8E27-3A108ECA1B87}"/>
                    </a:ext>
                  </a:extLst>
                </p:cNvPr>
                <p:cNvSpPr/>
                <p:nvPr/>
              </p:nvSpPr>
              <p:spPr>
                <a:xfrm>
                  <a:off x="4758117" y="1690690"/>
                  <a:ext cx="606902" cy="332320"/>
                </a:xfrm>
                <a:prstGeom prst="roundRect">
                  <a:avLst/>
                </a:prstGeom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AAB25A29-48B7-E945-8E27-3A108ECA1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8117" y="1690690"/>
                  <a:ext cx="606902" cy="332320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3804C745-7A7D-3741-8677-EA0B0A425132}"/>
                    </a:ext>
                  </a:extLst>
                </p:cNvPr>
                <p:cNvSpPr/>
                <p:nvPr/>
              </p:nvSpPr>
              <p:spPr>
                <a:xfrm>
                  <a:off x="6511602" y="1690690"/>
                  <a:ext cx="1459054" cy="332320"/>
                </a:xfrm>
                <a:prstGeom prst="roundRect">
                  <a:avLst/>
                </a:prstGeom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3−2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3804C745-7A7D-3741-8677-EA0B0A4251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602" y="1690690"/>
                  <a:ext cx="1459054" cy="332320"/>
                </a:xfrm>
                <a:prstGeom prst="roundRect">
                  <a:avLst/>
                </a:prstGeom>
                <a:blipFill>
                  <a:blip r:embed="rId11"/>
                  <a:stretch>
                    <a:fillRect l="-855" t="-114815" b="-181481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64E3346-67B4-554C-881C-821B443F3E8E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>
            <a:xfrm>
              <a:off x="5365019" y="1856850"/>
              <a:ext cx="114658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663573-B0EC-6842-932F-94182666FF97}"/>
              </a:ext>
            </a:extLst>
          </p:cNvPr>
          <p:cNvGrpSpPr/>
          <p:nvPr/>
        </p:nvGrpSpPr>
        <p:grpSpPr>
          <a:xfrm>
            <a:off x="4979300" y="4761446"/>
            <a:ext cx="3212539" cy="332320"/>
            <a:chOff x="4758117" y="1690690"/>
            <a:chExt cx="3212539" cy="332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12989B6A-DCC1-D74D-8171-EAD3C6CE2644}"/>
                    </a:ext>
                  </a:extLst>
                </p:cNvPr>
                <p:cNvSpPr/>
                <p:nvPr/>
              </p:nvSpPr>
              <p:spPr>
                <a:xfrm>
                  <a:off x="4758117" y="1690690"/>
                  <a:ext cx="606902" cy="332320"/>
                </a:xfrm>
                <a:prstGeom prst="roundRect">
                  <a:avLst/>
                </a:prstGeom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12989B6A-DCC1-D74D-8171-EAD3C6CE26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8117" y="1690690"/>
                  <a:ext cx="606902" cy="332320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25C38AF4-0344-9B46-8971-A35366DB4E20}"/>
                    </a:ext>
                  </a:extLst>
                </p:cNvPr>
                <p:cNvSpPr/>
                <p:nvPr/>
              </p:nvSpPr>
              <p:spPr>
                <a:xfrm>
                  <a:off x="6511602" y="1690690"/>
                  <a:ext cx="1459054" cy="332320"/>
                </a:xfrm>
                <a:prstGeom prst="roundRect">
                  <a:avLst/>
                </a:prstGeom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4−2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25C38AF4-0344-9B46-8971-A35366DB4E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602" y="1690690"/>
                  <a:ext cx="1459054" cy="332320"/>
                </a:xfrm>
                <a:prstGeom prst="roundRect">
                  <a:avLst/>
                </a:prstGeom>
                <a:blipFill>
                  <a:blip r:embed="rId13"/>
                  <a:stretch>
                    <a:fillRect l="-855" t="-107143" b="-171429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C649CAA-4E48-EF48-AE70-AA354722CF53}"/>
                </a:ext>
              </a:extLst>
            </p:cNvPr>
            <p:cNvCxnSpPr>
              <a:cxnSpLocks/>
              <a:stCxn id="49" idx="3"/>
              <a:endCxn id="50" idx="1"/>
            </p:cNvCxnSpPr>
            <p:nvPr/>
          </p:nvCxnSpPr>
          <p:spPr>
            <a:xfrm>
              <a:off x="5365019" y="1856850"/>
              <a:ext cx="114658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CBBD618-31A5-F14D-B4D0-6E361E181166}"/>
              </a:ext>
            </a:extLst>
          </p:cNvPr>
          <p:cNvGrpSpPr/>
          <p:nvPr/>
        </p:nvGrpSpPr>
        <p:grpSpPr>
          <a:xfrm>
            <a:off x="4979300" y="5147622"/>
            <a:ext cx="3212539" cy="332320"/>
            <a:chOff x="4758117" y="1690690"/>
            <a:chExt cx="3212539" cy="332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ounded Rectangle 52">
                  <a:extLst>
                    <a:ext uri="{FF2B5EF4-FFF2-40B4-BE49-F238E27FC236}">
                      <a16:creationId xmlns:a16="http://schemas.microsoft.com/office/drawing/2014/main" id="{55ED1DE3-1613-0144-ACAB-7CFC7FA27603}"/>
                    </a:ext>
                  </a:extLst>
                </p:cNvPr>
                <p:cNvSpPr/>
                <p:nvPr/>
              </p:nvSpPr>
              <p:spPr>
                <a:xfrm>
                  <a:off x="4758117" y="1690690"/>
                  <a:ext cx="606902" cy="332320"/>
                </a:xfrm>
                <a:prstGeom prst="roundRect">
                  <a:avLst/>
                </a:prstGeom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3" name="Rounded Rectangle 52">
                  <a:extLst>
                    <a:ext uri="{FF2B5EF4-FFF2-40B4-BE49-F238E27FC236}">
                      <a16:creationId xmlns:a16="http://schemas.microsoft.com/office/drawing/2014/main" id="{55ED1DE3-1613-0144-ACAB-7CFC7FA276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8117" y="1690690"/>
                  <a:ext cx="606902" cy="332320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ounded Rectangle 53">
                  <a:extLst>
                    <a:ext uri="{FF2B5EF4-FFF2-40B4-BE49-F238E27FC236}">
                      <a16:creationId xmlns:a16="http://schemas.microsoft.com/office/drawing/2014/main" id="{3752B281-A935-2F4B-826C-785EB1049CD0}"/>
                    </a:ext>
                  </a:extLst>
                </p:cNvPr>
                <p:cNvSpPr/>
                <p:nvPr/>
              </p:nvSpPr>
              <p:spPr>
                <a:xfrm>
                  <a:off x="6511602" y="1690690"/>
                  <a:ext cx="1459054" cy="332320"/>
                </a:xfrm>
                <a:prstGeom prst="roundRect">
                  <a:avLst/>
                </a:prstGeom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5−2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Rounded Rectangle 53">
                  <a:extLst>
                    <a:ext uri="{FF2B5EF4-FFF2-40B4-BE49-F238E27FC236}">
                      <a16:creationId xmlns:a16="http://schemas.microsoft.com/office/drawing/2014/main" id="{3752B281-A935-2F4B-826C-785EB1049C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602" y="1690690"/>
                  <a:ext cx="1459054" cy="332320"/>
                </a:xfrm>
                <a:prstGeom prst="roundRect">
                  <a:avLst/>
                </a:prstGeom>
                <a:blipFill>
                  <a:blip r:embed="rId15"/>
                  <a:stretch>
                    <a:fillRect l="-855" t="-114815" b="-181481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AA7F66A-BDC1-E542-A8F6-B8E371A64091}"/>
                </a:ext>
              </a:extLst>
            </p:cNvPr>
            <p:cNvCxnSpPr>
              <a:cxnSpLocks/>
              <a:stCxn id="53" idx="3"/>
              <a:endCxn id="54" idx="1"/>
            </p:cNvCxnSpPr>
            <p:nvPr/>
          </p:nvCxnSpPr>
          <p:spPr>
            <a:xfrm>
              <a:off x="5365019" y="1856850"/>
              <a:ext cx="114658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40E822D-1676-D341-B1F1-7F5303082D45}"/>
              </a:ext>
            </a:extLst>
          </p:cNvPr>
          <p:cNvSpPr txBox="1"/>
          <p:nvPr/>
        </p:nvSpPr>
        <p:spPr>
          <a:xfrm>
            <a:off x="3663718" y="4659632"/>
            <a:ext cx="926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¼  Cube</a:t>
            </a:r>
          </a:p>
          <a:p>
            <a:pPr algn="ctr"/>
            <a:r>
              <a:rPr lang="en-US" b="1" dirty="0"/>
              <a:t>Designs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F73257-BC50-DA48-B421-20F9EC4CA666}"/>
              </a:ext>
            </a:extLst>
          </p:cNvPr>
          <p:cNvCxnSpPr/>
          <p:nvPr/>
        </p:nvCxnSpPr>
        <p:spPr>
          <a:xfrm>
            <a:off x="3765495" y="5752396"/>
            <a:ext cx="5284098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C7F1E9C-AD68-9B41-BA3F-010920408E4B}"/>
              </a:ext>
            </a:extLst>
          </p:cNvPr>
          <p:cNvGrpSpPr/>
          <p:nvPr/>
        </p:nvGrpSpPr>
        <p:grpSpPr>
          <a:xfrm>
            <a:off x="4979300" y="6129525"/>
            <a:ext cx="3212539" cy="332320"/>
            <a:chOff x="4758117" y="1690690"/>
            <a:chExt cx="3212539" cy="332320"/>
          </a:xfrm>
          <a:solidFill>
            <a:schemeClr val="accent2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71D31D77-2ADF-6549-8A2E-AD9E1BAF64D9}"/>
                    </a:ext>
                  </a:extLst>
                </p:cNvPr>
                <p:cNvSpPr/>
                <p:nvPr/>
              </p:nvSpPr>
              <p:spPr>
                <a:xfrm>
                  <a:off x="4758117" y="1690690"/>
                  <a:ext cx="606902" cy="332320"/>
                </a:xfrm>
                <a:prstGeom prst="round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71D31D77-2ADF-6549-8A2E-AD9E1BAF64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8117" y="1690690"/>
                  <a:ext cx="606902" cy="332320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BBBB78D4-7CF1-AD46-B527-7B9661FCE62D}"/>
                    </a:ext>
                  </a:extLst>
                </p:cNvPr>
                <p:cNvSpPr/>
                <p:nvPr/>
              </p:nvSpPr>
              <p:spPr>
                <a:xfrm>
                  <a:off x="6511602" y="1690690"/>
                  <a:ext cx="1459054" cy="332320"/>
                </a:xfrm>
                <a:prstGeom prst="round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BBBB78D4-7CF1-AD46-B527-7B9661FCE6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602" y="1690690"/>
                  <a:ext cx="1459054" cy="332320"/>
                </a:xfrm>
                <a:prstGeom prst="roundRect">
                  <a:avLst/>
                </a:prstGeom>
                <a:blipFill>
                  <a:blip r:embed="rId17"/>
                  <a:stretch>
                    <a:fillRect l="-3361" t="-96667" b="-15666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077631F-6772-4F4D-B81C-BEA327CA58A0}"/>
                </a:ext>
              </a:extLst>
            </p:cNvPr>
            <p:cNvCxnSpPr>
              <a:cxnSpLocks/>
              <a:stCxn id="59" idx="3"/>
              <a:endCxn id="60" idx="1"/>
            </p:cNvCxnSpPr>
            <p:nvPr/>
          </p:nvCxnSpPr>
          <p:spPr>
            <a:xfrm>
              <a:off x="5365019" y="1856850"/>
              <a:ext cx="1146583" cy="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476A02-EF24-C64C-8C92-B30CFE8BE7C3}"/>
                  </a:ext>
                </a:extLst>
              </p:cNvPr>
              <p:cNvSpPr txBox="1"/>
              <p:nvPr/>
            </p:nvSpPr>
            <p:spPr>
              <a:xfrm>
                <a:off x="3681944" y="5939879"/>
                <a:ext cx="10745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14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 Cube</a:t>
                </a:r>
              </a:p>
              <a:p>
                <a:pPr algn="ctr"/>
                <a:r>
                  <a:rPr lang="en-US" b="1" dirty="0">
                    <a:solidFill>
                      <a:schemeClr val="accent2"/>
                    </a:solidFill>
                  </a:rPr>
                  <a:t>Designs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476A02-EF24-C64C-8C92-B30CFE8BE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944" y="5939879"/>
                <a:ext cx="1074590" cy="646331"/>
              </a:xfrm>
              <a:prstGeom prst="rect">
                <a:avLst/>
              </a:prstGeom>
              <a:blipFill>
                <a:blip r:embed="rId18"/>
                <a:stretch>
                  <a:fillRect l="-15116" t="-42308" r="-4651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itle 1">
            <a:extLst>
              <a:ext uri="{FF2B5EF4-FFF2-40B4-BE49-F238E27FC236}">
                <a16:creationId xmlns:a16="http://schemas.microsoft.com/office/drawing/2014/main" id="{512B0E88-591A-7045-A346-100D3909E72E}"/>
              </a:ext>
            </a:extLst>
          </p:cNvPr>
          <p:cNvSpPr txBox="1">
            <a:spLocks/>
          </p:cNvSpPr>
          <p:nvPr/>
        </p:nvSpPr>
        <p:spPr>
          <a:xfrm>
            <a:off x="639271" y="98429"/>
            <a:ext cx="7886700" cy="92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Exercise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Which principles were applied? </a:t>
            </a: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E857BBF4-77B3-9D43-A534-18D5709F3D9C}"/>
              </a:ext>
            </a:extLst>
          </p:cNvPr>
          <p:cNvSpPr/>
          <p:nvPr/>
        </p:nvSpPr>
        <p:spPr>
          <a:xfrm>
            <a:off x="9436448" y="229972"/>
            <a:ext cx="2766097" cy="2413374"/>
          </a:xfrm>
          <a:prstGeom prst="vertic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/>
              <a:t>Figure/Ground</a:t>
            </a:r>
          </a:p>
          <a:p>
            <a:pPr marL="342900" indent="-342900">
              <a:buAutoNum type="arabicPeriod"/>
            </a:pPr>
            <a:r>
              <a:rPr lang="en-US" dirty="0"/>
              <a:t>Similarity</a:t>
            </a:r>
          </a:p>
          <a:p>
            <a:pPr marL="342900" indent="-342900">
              <a:buAutoNum type="arabicPeriod"/>
            </a:pPr>
            <a:r>
              <a:rPr lang="en-US" dirty="0"/>
              <a:t>Proximity</a:t>
            </a:r>
          </a:p>
          <a:p>
            <a:pPr marL="342900" indent="-342900">
              <a:buAutoNum type="arabicPeriod"/>
            </a:pPr>
            <a:r>
              <a:rPr lang="en-US" dirty="0"/>
              <a:t>Enclosure</a:t>
            </a:r>
          </a:p>
          <a:p>
            <a:pPr marL="342900" indent="-342900">
              <a:buAutoNum type="arabicPeriod"/>
            </a:pPr>
            <a:r>
              <a:rPr lang="en-US" dirty="0"/>
              <a:t>Connection</a:t>
            </a:r>
          </a:p>
          <a:p>
            <a:pPr marL="342900" indent="-342900">
              <a:buAutoNum type="arabicPeriod"/>
            </a:pPr>
            <a:r>
              <a:rPr lang="en-US" dirty="0"/>
              <a:t>Closure</a:t>
            </a:r>
          </a:p>
          <a:p>
            <a:pPr marL="342900" indent="-342900">
              <a:buAutoNum type="arabicPeriod"/>
            </a:pPr>
            <a:r>
              <a:rPr lang="en-US" dirty="0"/>
              <a:t>Focal Point</a:t>
            </a:r>
          </a:p>
        </p:txBody>
      </p:sp>
    </p:spTree>
    <p:extLst>
      <p:ext uri="{BB962C8B-B14F-4D97-AF65-F5344CB8AC3E}">
        <p14:creationId xmlns:p14="http://schemas.microsoft.com/office/powerpoint/2010/main" val="22931200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D85956B-3462-574B-A8FE-E259A5D7AB5F}"/>
              </a:ext>
            </a:extLst>
          </p:cNvPr>
          <p:cNvSpPr/>
          <p:nvPr/>
        </p:nvSpPr>
        <p:spPr>
          <a:xfrm>
            <a:off x="639271" y="745451"/>
            <a:ext cx="11126548" cy="59142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372DE-0799-FF44-939B-0684DC02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65" y="767380"/>
            <a:ext cx="10515600" cy="967273"/>
          </a:xfrm>
        </p:spPr>
        <p:txBody>
          <a:bodyPr>
            <a:normAutofit/>
          </a:bodyPr>
          <a:lstStyle/>
          <a:p>
            <a:r>
              <a:rPr lang="en-US" dirty="0"/>
              <a:t>Saving $$ with a fraction of the factorial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D987A3-E7A5-534F-A1CA-AA8A0460C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C0984-303C-0C47-86E6-79843D551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0062C-8C4C-2B4C-BD3D-B7CDDCC5B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157" y="2022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632471-D218-3A46-93AE-3EAF5AD3AB61}"/>
              </a:ext>
            </a:extLst>
          </p:cNvPr>
          <p:cNvGrpSpPr/>
          <p:nvPr/>
        </p:nvGrpSpPr>
        <p:grpSpPr>
          <a:xfrm>
            <a:off x="6155764" y="2256821"/>
            <a:ext cx="3989564" cy="584775"/>
            <a:chOff x="4631763" y="2105171"/>
            <a:chExt cx="3989564" cy="584775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169061F2-EAC2-874D-A79C-0DCD87A68877}"/>
                </a:ext>
              </a:extLst>
            </p:cNvPr>
            <p:cNvSpPr/>
            <p:nvPr/>
          </p:nvSpPr>
          <p:spPr>
            <a:xfrm>
              <a:off x="4631763" y="2240479"/>
              <a:ext cx="652714" cy="25122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4F634B-D707-D044-90CE-7A85BE5AD01F}"/>
                </a:ext>
              </a:extLst>
            </p:cNvPr>
            <p:cNvSpPr txBox="1"/>
            <p:nvPr/>
          </p:nvSpPr>
          <p:spPr>
            <a:xfrm>
              <a:off x="7928509" y="2105171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OR</a:t>
              </a:r>
            </a:p>
          </p:txBody>
        </p:sp>
      </p:grpSp>
      <p:sp>
        <p:nvSpPr>
          <p:cNvPr id="11" name="Rectangle 8">
            <a:extLst>
              <a:ext uri="{FF2B5EF4-FFF2-40B4-BE49-F238E27FC236}">
                <a16:creationId xmlns:a16="http://schemas.microsoft.com/office/drawing/2014/main" id="{608303A2-82ED-5645-9D1A-B5198008D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F113DC46-7196-BC49-A32C-EC14CF14F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CDF948D5-6F2D-EB4D-940D-00FACF9DA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938194-A06A-6748-BE4A-73CDC1653FEE}"/>
              </a:ext>
            </a:extLst>
          </p:cNvPr>
          <p:cNvGrpSpPr/>
          <p:nvPr/>
        </p:nvGrpSpPr>
        <p:grpSpPr>
          <a:xfrm>
            <a:off x="6096001" y="3847566"/>
            <a:ext cx="4042504" cy="584775"/>
            <a:chOff x="4572000" y="3841277"/>
            <a:chExt cx="4042504" cy="584775"/>
          </a:xfrm>
        </p:grpSpPr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82284A1B-5835-1143-8804-234C0C051086}"/>
                </a:ext>
              </a:extLst>
            </p:cNvPr>
            <p:cNvSpPr/>
            <p:nvPr/>
          </p:nvSpPr>
          <p:spPr>
            <a:xfrm>
              <a:off x="4572000" y="3989373"/>
              <a:ext cx="712478" cy="263613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5A904F-210B-8F47-91E3-F7ECCC87529C}"/>
                </a:ext>
              </a:extLst>
            </p:cNvPr>
            <p:cNvSpPr txBox="1"/>
            <p:nvPr/>
          </p:nvSpPr>
          <p:spPr>
            <a:xfrm>
              <a:off x="7921686" y="3841277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OR</a:t>
              </a:r>
            </a:p>
          </p:txBody>
        </p:sp>
      </p:grpSp>
      <p:sp>
        <p:nvSpPr>
          <p:cNvPr id="19" name="Rectangle 19">
            <a:extLst>
              <a:ext uri="{FF2B5EF4-FFF2-40B4-BE49-F238E27FC236}">
                <a16:creationId xmlns:a16="http://schemas.microsoft.com/office/drawing/2014/main" id="{C823767E-35F8-F84E-919F-1BFBB6298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E2817-D1FB-0A4E-A465-C7F93E23F5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52672" y="4352965"/>
            <a:ext cx="5397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171B96-B1EE-8D47-8EAF-76BBC3C4A68B}"/>
              </a:ext>
            </a:extLst>
          </p:cNvPr>
          <p:cNvGrpSpPr/>
          <p:nvPr/>
        </p:nvGrpSpPr>
        <p:grpSpPr>
          <a:xfrm>
            <a:off x="6096001" y="5468319"/>
            <a:ext cx="4042504" cy="584775"/>
            <a:chOff x="4572000" y="5682210"/>
            <a:chExt cx="4042504" cy="584775"/>
          </a:xfrm>
        </p:grpSpPr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14979F6A-E527-ED4D-AA8E-77A5FB595275}"/>
                </a:ext>
              </a:extLst>
            </p:cNvPr>
            <p:cNvSpPr/>
            <p:nvPr/>
          </p:nvSpPr>
          <p:spPr>
            <a:xfrm>
              <a:off x="4572000" y="5787563"/>
              <a:ext cx="712478" cy="273741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F02E22-C7B0-1E48-B582-06D702453311}"/>
                </a:ext>
              </a:extLst>
            </p:cNvPr>
            <p:cNvSpPr txBox="1"/>
            <p:nvPr/>
          </p:nvSpPr>
          <p:spPr>
            <a:xfrm>
              <a:off x="7921686" y="5682210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A86183-668D-9D44-AE00-FBD6CF3CFDA8}"/>
              </a:ext>
            </a:extLst>
          </p:cNvPr>
          <p:cNvGrpSpPr/>
          <p:nvPr/>
        </p:nvGrpSpPr>
        <p:grpSpPr>
          <a:xfrm>
            <a:off x="736375" y="1862434"/>
            <a:ext cx="10816354" cy="1494448"/>
            <a:chOff x="-787626" y="1710785"/>
            <a:chExt cx="10816354" cy="14944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B9B08F-5FD3-4144-91FF-E601F54BA6A7}"/>
                </a:ext>
              </a:extLst>
            </p:cNvPr>
            <p:cNvSpPr txBox="1"/>
            <p:nvPr/>
          </p:nvSpPr>
          <p:spPr>
            <a:xfrm>
              <a:off x="-784068" y="2328996"/>
              <a:ext cx="1737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 Split Vertically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BBCEC4-0DB9-8D49-9D41-C2F26A84B76C}"/>
                </a:ext>
              </a:extLst>
            </p:cNvPr>
            <p:cNvSpPr/>
            <p:nvPr/>
          </p:nvSpPr>
          <p:spPr>
            <a:xfrm>
              <a:off x="-787626" y="1710785"/>
              <a:ext cx="10816354" cy="14944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5A9553-7483-D145-9423-324195232485}"/>
              </a:ext>
            </a:extLst>
          </p:cNvPr>
          <p:cNvGrpSpPr/>
          <p:nvPr/>
        </p:nvGrpSpPr>
        <p:grpSpPr>
          <a:xfrm>
            <a:off x="736375" y="3450572"/>
            <a:ext cx="10798290" cy="1494448"/>
            <a:chOff x="-787626" y="3450572"/>
            <a:chExt cx="10798290" cy="14944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595E6D-650F-A742-B4DD-1277B115FD91}"/>
                </a:ext>
              </a:extLst>
            </p:cNvPr>
            <p:cNvSpPr txBox="1"/>
            <p:nvPr/>
          </p:nvSpPr>
          <p:spPr>
            <a:xfrm>
              <a:off x="-778801" y="4070198"/>
              <a:ext cx="1996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 Split Horizontally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43E896-AC50-9746-8BB7-AF994AFC3443}"/>
                </a:ext>
              </a:extLst>
            </p:cNvPr>
            <p:cNvSpPr/>
            <p:nvPr/>
          </p:nvSpPr>
          <p:spPr>
            <a:xfrm>
              <a:off x="-787626" y="3450572"/>
              <a:ext cx="10798290" cy="14944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5615E0-DA11-E74B-B617-123FFE7407AF}"/>
              </a:ext>
            </a:extLst>
          </p:cNvPr>
          <p:cNvGrpSpPr/>
          <p:nvPr/>
        </p:nvGrpSpPr>
        <p:grpSpPr>
          <a:xfrm>
            <a:off x="736375" y="5036755"/>
            <a:ext cx="10798290" cy="1494448"/>
            <a:chOff x="-787626" y="5250647"/>
            <a:chExt cx="10798290" cy="14944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A86977-2DB7-D347-826D-4CDD0CC2FC27}"/>
                </a:ext>
              </a:extLst>
            </p:cNvPr>
            <p:cNvSpPr txBox="1"/>
            <p:nvPr/>
          </p:nvSpPr>
          <p:spPr>
            <a:xfrm>
              <a:off x="-759380" y="5761899"/>
              <a:ext cx="1853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3. Split Diagonally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5A7D18-3E0F-8E44-94C7-36F8FAFBA2CC}"/>
                </a:ext>
              </a:extLst>
            </p:cNvPr>
            <p:cNvSpPr/>
            <p:nvPr/>
          </p:nvSpPr>
          <p:spPr>
            <a:xfrm>
              <a:off x="-787626" y="5250647"/>
              <a:ext cx="10798290" cy="14944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D47CD4A9-F3DA-434D-910E-C33CE0DEC799}"/>
              </a:ext>
            </a:extLst>
          </p:cNvPr>
          <p:cNvSpPr txBox="1">
            <a:spLocks/>
          </p:cNvSpPr>
          <p:nvPr/>
        </p:nvSpPr>
        <p:spPr>
          <a:xfrm>
            <a:off x="145325" y="39889"/>
            <a:ext cx="10515600" cy="80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Enclosure + Proximity + Connection</a:t>
            </a:r>
            <a:endParaRPr lang="en-US" sz="32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41BEA29-F18B-ED4B-B6D7-1AB95712F8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0346" y="1939981"/>
            <a:ext cx="1081754" cy="12932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952E148-8C9B-DE43-BCCD-253A66F10D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3709" y="1941290"/>
            <a:ext cx="1122667" cy="13069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1215192-C743-DC47-B074-5680949251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41"/>
          <a:stretch/>
        </p:blipFill>
        <p:spPr>
          <a:xfrm>
            <a:off x="10111388" y="3493972"/>
            <a:ext cx="1398042" cy="6897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9EE1AAD-50AE-714E-A86B-C6251F29592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9071" y="4168590"/>
            <a:ext cx="1384304" cy="68972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F811398-0D66-6C48-B489-F74C52D506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853642" y="1910580"/>
            <a:ext cx="1737399" cy="139234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6DE60FD-06C5-BC40-ACEB-00FFB768744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3125" y="3574793"/>
            <a:ext cx="1566882" cy="13000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820EF77-10E5-E34D-AF5F-9DF3E873063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3642" y="5130931"/>
            <a:ext cx="1656365" cy="13060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659042A-3F08-A149-B32C-E84D91EEC46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4897" y="5222760"/>
            <a:ext cx="1392653" cy="112243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A0EE6B3-8397-484D-939C-C048BA6CDE3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6641" y="5187662"/>
            <a:ext cx="1376802" cy="11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937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D85956B-3462-574B-A8FE-E259A5D7AB5F}"/>
              </a:ext>
            </a:extLst>
          </p:cNvPr>
          <p:cNvSpPr/>
          <p:nvPr/>
        </p:nvSpPr>
        <p:spPr>
          <a:xfrm>
            <a:off x="639271" y="745451"/>
            <a:ext cx="11126548" cy="59142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372DE-0799-FF44-939B-0684DC02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65" y="767380"/>
            <a:ext cx="10515600" cy="967273"/>
          </a:xfrm>
        </p:spPr>
        <p:txBody>
          <a:bodyPr>
            <a:normAutofit/>
          </a:bodyPr>
          <a:lstStyle/>
          <a:p>
            <a:r>
              <a:rPr lang="en-US" dirty="0"/>
              <a:t>Saving $$ with a fraction of the factorial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D987A3-E7A5-534F-A1CA-AA8A0460C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C0984-303C-0C47-86E6-79843D551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0062C-8C4C-2B4C-BD3D-B7CDDCC5B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157" y="2022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632471-D218-3A46-93AE-3EAF5AD3AB61}"/>
              </a:ext>
            </a:extLst>
          </p:cNvPr>
          <p:cNvGrpSpPr/>
          <p:nvPr/>
        </p:nvGrpSpPr>
        <p:grpSpPr>
          <a:xfrm>
            <a:off x="6155764" y="2256821"/>
            <a:ext cx="3989564" cy="584775"/>
            <a:chOff x="4631763" y="2105171"/>
            <a:chExt cx="3989564" cy="584775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169061F2-EAC2-874D-A79C-0DCD87A68877}"/>
                </a:ext>
              </a:extLst>
            </p:cNvPr>
            <p:cNvSpPr/>
            <p:nvPr/>
          </p:nvSpPr>
          <p:spPr>
            <a:xfrm>
              <a:off x="4631763" y="2240479"/>
              <a:ext cx="652714" cy="25122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4F634B-D707-D044-90CE-7A85BE5AD01F}"/>
                </a:ext>
              </a:extLst>
            </p:cNvPr>
            <p:cNvSpPr txBox="1"/>
            <p:nvPr/>
          </p:nvSpPr>
          <p:spPr>
            <a:xfrm>
              <a:off x="7928509" y="2105171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OR</a:t>
              </a:r>
            </a:p>
          </p:txBody>
        </p:sp>
      </p:grpSp>
      <p:sp>
        <p:nvSpPr>
          <p:cNvPr id="11" name="Rectangle 8">
            <a:extLst>
              <a:ext uri="{FF2B5EF4-FFF2-40B4-BE49-F238E27FC236}">
                <a16:creationId xmlns:a16="http://schemas.microsoft.com/office/drawing/2014/main" id="{608303A2-82ED-5645-9D1A-B5198008D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F113DC46-7196-BC49-A32C-EC14CF14F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CDF948D5-6F2D-EB4D-940D-00FACF9DA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938194-A06A-6748-BE4A-73CDC1653FEE}"/>
              </a:ext>
            </a:extLst>
          </p:cNvPr>
          <p:cNvGrpSpPr/>
          <p:nvPr/>
        </p:nvGrpSpPr>
        <p:grpSpPr>
          <a:xfrm>
            <a:off x="6096001" y="3847566"/>
            <a:ext cx="4042504" cy="584775"/>
            <a:chOff x="4572000" y="3841277"/>
            <a:chExt cx="4042504" cy="584775"/>
          </a:xfrm>
        </p:grpSpPr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82284A1B-5835-1143-8804-234C0C051086}"/>
                </a:ext>
              </a:extLst>
            </p:cNvPr>
            <p:cNvSpPr/>
            <p:nvPr/>
          </p:nvSpPr>
          <p:spPr>
            <a:xfrm>
              <a:off x="4572000" y="3989373"/>
              <a:ext cx="712478" cy="2636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5A904F-210B-8F47-91E3-F7ECCC87529C}"/>
                </a:ext>
              </a:extLst>
            </p:cNvPr>
            <p:cNvSpPr txBox="1"/>
            <p:nvPr/>
          </p:nvSpPr>
          <p:spPr>
            <a:xfrm>
              <a:off x="7921686" y="3841277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</a:rPr>
                <a:t>OR</a:t>
              </a:r>
            </a:p>
          </p:txBody>
        </p:sp>
      </p:grpSp>
      <p:sp>
        <p:nvSpPr>
          <p:cNvPr id="19" name="Rectangle 19">
            <a:extLst>
              <a:ext uri="{FF2B5EF4-FFF2-40B4-BE49-F238E27FC236}">
                <a16:creationId xmlns:a16="http://schemas.microsoft.com/office/drawing/2014/main" id="{C823767E-35F8-F84E-919F-1BFBB6298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E2817-D1FB-0A4E-A465-C7F93E23F5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52672" y="4352965"/>
            <a:ext cx="5397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171B96-B1EE-8D47-8EAF-76BBC3C4A68B}"/>
              </a:ext>
            </a:extLst>
          </p:cNvPr>
          <p:cNvGrpSpPr/>
          <p:nvPr/>
        </p:nvGrpSpPr>
        <p:grpSpPr>
          <a:xfrm>
            <a:off x="6096001" y="5468319"/>
            <a:ext cx="4042504" cy="584775"/>
            <a:chOff x="4572000" y="5682210"/>
            <a:chExt cx="4042504" cy="584775"/>
          </a:xfrm>
        </p:grpSpPr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14979F6A-E527-ED4D-AA8E-77A5FB595275}"/>
                </a:ext>
              </a:extLst>
            </p:cNvPr>
            <p:cNvSpPr/>
            <p:nvPr/>
          </p:nvSpPr>
          <p:spPr>
            <a:xfrm>
              <a:off x="4572000" y="5787563"/>
              <a:ext cx="712478" cy="27374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F02E22-C7B0-1E48-B582-06D702453311}"/>
                </a:ext>
              </a:extLst>
            </p:cNvPr>
            <p:cNvSpPr txBox="1"/>
            <p:nvPr/>
          </p:nvSpPr>
          <p:spPr>
            <a:xfrm>
              <a:off x="7921686" y="5682210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</a:rPr>
                <a:t>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A86183-668D-9D44-AE00-FBD6CF3CFDA8}"/>
              </a:ext>
            </a:extLst>
          </p:cNvPr>
          <p:cNvGrpSpPr/>
          <p:nvPr/>
        </p:nvGrpSpPr>
        <p:grpSpPr>
          <a:xfrm>
            <a:off x="736375" y="1862434"/>
            <a:ext cx="10816354" cy="1494448"/>
            <a:chOff x="-787626" y="1710785"/>
            <a:chExt cx="10816354" cy="14944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B9B08F-5FD3-4144-91FF-E601F54BA6A7}"/>
                </a:ext>
              </a:extLst>
            </p:cNvPr>
            <p:cNvSpPr txBox="1"/>
            <p:nvPr/>
          </p:nvSpPr>
          <p:spPr>
            <a:xfrm>
              <a:off x="-784068" y="2328996"/>
              <a:ext cx="1737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 Split Vertically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BBCEC4-0DB9-8D49-9D41-C2F26A84B76C}"/>
                </a:ext>
              </a:extLst>
            </p:cNvPr>
            <p:cNvSpPr/>
            <p:nvPr/>
          </p:nvSpPr>
          <p:spPr>
            <a:xfrm>
              <a:off x="-787626" y="1710785"/>
              <a:ext cx="10816354" cy="14944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5A9553-7483-D145-9423-324195232485}"/>
              </a:ext>
            </a:extLst>
          </p:cNvPr>
          <p:cNvGrpSpPr/>
          <p:nvPr/>
        </p:nvGrpSpPr>
        <p:grpSpPr>
          <a:xfrm>
            <a:off x="736375" y="3450572"/>
            <a:ext cx="10798290" cy="1494448"/>
            <a:chOff x="-787626" y="3450572"/>
            <a:chExt cx="10798290" cy="14944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595E6D-650F-A742-B4DD-1277B115FD91}"/>
                </a:ext>
              </a:extLst>
            </p:cNvPr>
            <p:cNvSpPr txBox="1"/>
            <p:nvPr/>
          </p:nvSpPr>
          <p:spPr>
            <a:xfrm>
              <a:off x="-778801" y="4070198"/>
              <a:ext cx="1996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2. Split Horizontally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43E896-AC50-9746-8BB7-AF994AFC3443}"/>
                </a:ext>
              </a:extLst>
            </p:cNvPr>
            <p:cNvSpPr/>
            <p:nvPr/>
          </p:nvSpPr>
          <p:spPr>
            <a:xfrm>
              <a:off x="-787626" y="3450572"/>
              <a:ext cx="10798290" cy="149444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5615E0-DA11-E74B-B617-123FFE7407AF}"/>
              </a:ext>
            </a:extLst>
          </p:cNvPr>
          <p:cNvGrpSpPr/>
          <p:nvPr/>
        </p:nvGrpSpPr>
        <p:grpSpPr>
          <a:xfrm>
            <a:off x="736375" y="5036755"/>
            <a:ext cx="10798290" cy="1494448"/>
            <a:chOff x="-787626" y="5250647"/>
            <a:chExt cx="10798290" cy="14944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A86977-2DB7-D347-826D-4CDD0CC2FC27}"/>
                </a:ext>
              </a:extLst>
            </p:cNvPr>
            <p:cNvSpPr txBox="1"/>
            <p:nvPr/>
          </p:nvSpPr>
          <p:spPr>
            <a:xfrm>
              <a:off x="-759380" y="5761899"/>
              <a:ext cx="1853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3. Split Diagonally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5A7D18-3E0F-8E44-94C7-36F8FAFBA2CC}"/>
                </a:ext>
              </a:extLst>
            </p:cNvPr>
            <p:cNvSpPr/>
            <p:nvPr/>
          </p:nvSpPr>
          <p:spPr>
            <a:xfrm>
              <a:off x="-787626" y="5250647"/>
              <a:ext cx="10798290" cy="149444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D47CD4A9-F3DA-434D-910E-C33CE0DEC799}"/>
              </a:ext>
            </a:extLst>
          </p:cNvPr>
          <p:cNvSpPr txBox="1">
            <a:spLocks/>
          </p:cNvSpPr>
          <p:nvPr/>
        </p:nvSpPr>
        <p:spPr>
          <a:xfrm>
            <a:off x="145325" y="39889"/>
            <a:ext cx="10515600" cy="80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41BEA29-F18B-ED4B-B6D7-1AB95712F8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0346" y="1939981"/>
            <a:ext cx="1081754" cy="12932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952E148-8C9B-DE43-BCCD-253A66F10D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3709" y="1941290"/>
            <a:ext cx="1122667" cy="13069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1215192-C743-DC47-B074-5680949251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41"/>
          <a:stretch/>
        </p:blipFill>
        <p:spPr>
          <a:xfrm>
            <a:off x="10111388" y="3493972"/>
            <a:ext cx="1398042" cy="6897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9EE1AAD-50AE-714E-A86B-C6251F29592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9071" y="4168590"/>
            <a:ext cx="1384304" cy="68972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F811398-0D66-6C48-B489-F74C52D506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853642" y="1910580"/>
            <a:ext cx="1737399" cy="139234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6DE60FD-06C5-BC40-ACEB-00FFB768744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3125" y="3574793"/>
            <a:ext cx="1566882" cy="13000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820EF77-10E5-E34D-AF5F-9DF3E873063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3642" y="5130931"/>
            <a:ext cx="1656365" cy="13060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659042A-3F08-A149-B32C-E84D91EEC46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4897" y="5222760"/>
            <a:ext cx="1392653" cy="112243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A0EE6B3-8397-484D-939C-C048BA6CDE3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6641" y="5187662"/>
            <a:ext cx="1376802" cy="115753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6BE8414-BC38-9E4F-BBAF-5C9512B5DD99}"/>
              </a:ext>
            </a:extLst>
          </p:cNvPr>
          <p:cNvSpPr/>
          <p:nvPr/>
        </p:nvSpPr>
        <p:spPr>
          <a:xfrm>
            <a:off x="2801126" y="3547027"/>
            <a:ext cx="1952797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8D3EF94-3381-3C48-A8DA-D26C23065318}"/>
              </a:ext>
            </a:extLst>
          </p:cNvPr>
          <p:cNvSpPr/>
          <p:nvPr/>
        </p:nvSpPr>
        <p:spPr>
          <a:xfrm>
            <a:off x="2798266" y="5111956"/>
            <a:ext cx="1952797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26BADD-3BC1-2B42-B1A4-D99CC961FA4D}"/>
              </a:ext>
            </a:extLst>
          </p:cNvPr>
          <p:cNvSpPr/>
          <p:nvPr/>
        </p:nvSpPr>
        <p:spPr>
          <a:xfrm>
            <a:off x="7478504" y="3572958"/>
            <a:ext cx="1952797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99E2642-2B3A-E146-A0DF-FFE48C8DC8DD}"/>
              </a:ext>
            </a:extLst>
          </p:cNvPr>
          <p:cNvSpPr/>
          <p:nvPr/>
        </p:nvSpPr>
        <p:spPr>
          <a:xfrm>
            <a:off x="7583157" y="5174699"/>
            <a:ext cx="1952797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9DDF4D-EA96-984D-BA8D-592257D81C88}"/>
              </a:ext>
            </a:extLst>
          </p:cNvPr>
          <p:cNvSpPr/>
          <p:nvPr/>
        </p:nvSpPr>
        <p:spPr>
          <a:xfrm>
            <a:off x="10114042" y="3484663"/>
            <a:ext cx="1358082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7CC1BD-93CF-7044-8618-F229B9C850AD}"/>
              </a:ext>
            </a:extLst>
          </p:cNvPr>
          <p:cNvSpPr/>
          <p:nvPr/>
        </p:nvSpPr>
        <p:spPr>
          <a:xfrm>
            <a:off x="10106641" y="5109201"/>
            <a:ext cx="1376802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A05CFD6-158B-3A49-A4F4-3F98A3139694}"/>
              </a:ext>
            </a:extLst>
          </p:cNvPr>
          <p:cNvSpPr txBox="1">
            <a:spLocks/>
          </p:cNvSpPr>
          <p:nvPr/>
        </p:nvSpPr>
        <p:spPr>
          <a:xfrm>
            <a:off x="152399" y="-17763"/>
            <a:ext cx="10515600" cy="80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Reveal content using </a:t>
            </a:r>
            <a:r>
              <a:rPr lang="en-US" sz="4000" i="1" dirty="0"/>
              <a:t>Figure/Ground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23372169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D85956B-3462-574B-A8FE-E259A5D7AB5F}"/>
              </a:ext>
            </a:extLst>
          </p:cNvPr>
          <p:cNvSpPr/>
          <p:nvPr/>
        </p:nvSpPr>
        <p:spPr>
          <a:xfrm>
            <a:off x="639271" y="745451"/>
            <a:ext cx="11126548" cy="59142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372DE-0799-FF44-939B-0684DC02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65" y="767380"/>
            <a:ext cx="10515600" cy="967273"/>
          </a:xfrm>
        </p:spPr>
        <p:txBody>
          <a:bodyPr>
            <a:normAutofit/>
          </a:bodyPr>
          <a:lstStyle/>
          <a:p>
            <a:r>
              <a:rPr lang="en-US" dirty="0"/>
              <a:t>Saving $$ with a fraction of the factorial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D987A3-E7A5-534F-A1CA-AA8A0460C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C0984-303C-0C47-86E6-79843D551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0062C-8C4C-2B4C-BD3D-B7CDDCC5B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157" y="2022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632471-D218-3A46-93AE-3EAF5AD3AB61}"/>
              </a:ext>
            </a:extLst>
          </p:cNvPr>
          <p:cNvGrpSpPr/>
          <p:nvPr/>
        </p:nvGrpSpPr>
        <p:grpSpPr>
          <a:xfrm>
            <a:off x="6155764" y="2256821"/>
            <a:ext cx="3989564" cy="584775"/>
            <a:chOff x="4631763" y="2105171"/>
            <a:chExt cx="3989564" cy="584775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169061F2-EAC2-874D-A79C-0DCD87A68877}"/>
                </a:ext>
              </a:extLst>
            </p:cNvPr>
            <p:cNvSpPr/>
            <p:nvPr/>
          </p:nvSpPr>
          <p:spPr>
            <a:xfrm>
              <a:off x="4631763" y="2240479"/>
              <a:ext cx="652714" cy="25122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4F634B-D707-D044-90CE-7A85BE5AD01F}"/>
                </a:ext>
              </a:extLst>
            </p:cNvPr>
            <p:cNvSpPr txBox="1"/>
            <p:nvPr/>
          </p:nvSpPr>
          <p:spPr>
            <a:xfrm>
              <a:off x="7928509" y="2105171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</a:rPr>
                <a:t>OR</a:t>
              </a:r>
            </a:p>
          </p:txBody>
        </p:sp>
      </p:grpSp>
      <p:sp>
        <p:nvSpPr>
          <p:cNvPr id="11" name="Rectangle 8">
            <a:extLst>
              <a:ext uri="{FF2B5EF4-FFF2-40B4-BE49-F238E27FC236}">
                <a16:creationId xmlns:a16="http://schemas.microsoft.com/office/drawing/2014/main" id="{608303A2-82ED-5645-9D1A-B5198008D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F113DC46-7196-BC49-A32C-EC14CF14F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CDF948D5-6F2D-EB4D-940D-00FACF9DA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938194-A06A-6748-BE4A-73CDC1653FEE}"/>
              </a:ext>
            </a:extLst>
          </p:cNvPr>
          <p:cNvGrpSpPr/>
          <p:nvPr/>
        </p:nvGrpSpPr>
        <p:grpSpPr>
          <a:xfrm>
            <a:off x="6096001" y="3847566"/>
            <a:ext cx="4042504" cy="584775"/>
            <a:chOff x="4572000" y="3841277"/>
            <a:chExt cx="4042504" cy="584775"/>
          </a:xfrm>
        </p:grpSpPr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82284A1B-5835-1143-8804-234C0C051086}"/>
                </a:ext>
              </a:extLst>
            </p:cNvPr>
            <p:cNvSpPr/>
            <p:nvPr/>
          </p:nvSpPr>
          <p:spPr>
            <a:xfrm>
              <a:off x="4572000" y="3989373"/>
              <a:ext cx="712478" cy="263613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5A904F-210B-8F47-91E3-F7ECCC87529C}"/>
                </a:ext>
              </a:extLst>
            </p:cNvPr>
            <p:cNvSpPr txBox="1"/>
            <p:nvPr/>
          </p:nvSpPr>
          <p:spPr>
            <a:xfrm>
              <a:off x="7921686" y="3841277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OR</a:t>
              </a:r>
            </a:p>
          </p:txBody>
        </p:sp>
      </p:grpSp>
      <p:sp>
        <p:nvSpPr>
          <p:cNvPr id="19" name="Rectangle 19">
            <a:extLst>
              <a:ext uri="{FF2B5EF4-FFF2-40B4-BE49-F238E27FC236}">
                <a16:creationId xmlns:a16="http://schemas.microsoft.com/office/drawing/2014/main" id="{C823767E-35F8-F84E-919F-1BFBB6298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E2817-D1FB-0A4E-A465-C7F93E23F5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52672" y="4352965"/>
            <a:ext cx="5397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171B96-B1EE-8D47-8EAF-76BBC3C4A68B}"/>
              </a:ext>
            </a:extLst>
          </p:cNvPr>
          <p:cNvGrpSpPr/>
          <p:nvPr/>
        </p:nvGrpSpPr>
        <p:grpSpPr>
          <a:xfrm>
            <a:off x="6096001" y="5468319"/>
            <a:ext cx="4042504" cy="584775"/>
            <a:chOff x="4572000" y="5682210"/>
            <a:chExt cx="4042504" cy="584775"/>
          </a:xfrm>
        </p:grpSpPr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14979F6A-E527-ED4D-AA8E-77A5FB595275}"/>
                </a:ext>
              </a:extLst>
            </p:cNvPr>
            <p:cNvSpPr/>
            <p:nvPr/>
          </p:nvSpPr>
          <p:spPr>
            <a:xfrm>
              <a:off x="4572000" y="5787563"/>
              <a:ext cx="712478" cy="27374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F02E22-C7B0-1E48-B582-06D702453311}"/>
                </a:ext>
              </a:extLst>
            </p:cNvPr>
            <p:cNvSpPr txBox="1"/>
            <p:nvPr/>
          </p:nvSpPr>
          <p:spPr>
            <a:xfrm>
              <a:off x="7921686" y="5682210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</a:rPr>
                <a:t>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A86183-668D-9D44-AE00-FBD6CF3CFDA8}"/>
              </a:ext>
            </a:extLst>
          </p:cNvPr>
          <p:cNvGrpSpPr/>
          <p:nvPr/>
        </p:nvGrpSpPr>
        <p:grpSpPr>
          <a:xfrm>
            <a:off x="736375" y="1862434"/>
            <a:ext cx="10816354" cy="1494448"/>
            <a:chOff x="-787626" y="1710785"/>
            <a:chExt cx="10816354" cy="14944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B9B08F-5FD3-4144-91FF-E601F54BA6A7}"/>
                </a:ext>
              </a:extLst>
            </p:cNvPr>
            <p:cNvSpPr txBox="1"/>
            <p:nvPr/>
          </p:nvSpPr>
          <p:spPr>
            <a:xfrm>
              <a:off x="-784068" y="2328996"/>
              <a:ext cx="1737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1. Split Vertically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BBCEC4-0DB9-8D49-9D41-C2F26A84B76C}"/>
                </a:ext>
              </a:extLst>
            </p:cNvPr>
            <p:cNvSpPr/>
            <p:nvPr/>
          </p:nvSpPr>
          <p:spPr>
            <a:xfrm>
              <a:off x="-787626" y="1710785"/>
              <a:ext cx="10816354" cy="149444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5A9553-7483-D145-9423-324195232485}"/>
              </a:ext>
            </a:extLst>
          </p:cNvPr>
          <p:cNvGrpSpPr/>
          <p:nvPr/>
        </p:nvGrpSpPr>
        <p:grpSpPr>
          <a:xfrm>
            <a:off x="736375" y="3450572"/>
            <a:ext cx="10798290" cy="1494448"/>
            <a:chOff x="-787626" y="3450572"/>
            <a:chExt cx="10798290" cy="14944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595E6D-650F-A742-B4DD-1277B115FD91}"/>
                </a:ext>
              </a:extLst>
            </p:cNvPr>
            <p:cNvSpPr txBox="1"/>
            <p:nvPr/>
          </p:nvSpPr>
          <p:spPr>
            <a:xfrm>
              <a:off x="-778801" y="4070198"/>
              <a:ext cx="1996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 Split Horizontally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43E896-AC50-9746-8BB7-AF994AFC3443}"/>
                </a:ext>
              </a:extLst>
            </p:cNvPr>
            <p:cNvSpPr/>
            <p:nvPr/>
          </p:nvSpPr>
          <p:spPr>
            <a:xfrm>
              <a:off x="-787626" y="3450572"/>
              <a:ext cx="10798290" cy="14944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5615E0-DA11-E74B-B617-123FFE7407AF}"/>
              </a:ext>
            </a:extLst>
          </p:cNvPr>
          <p:cNvGrpSpPr/>
          <p:nvPr/>
        </p:nvGrpSpPr>
        <p:grpSpPr>
          <a:xfrm>
            <a:off x="736375" y="5036755"/>
            <a:ext cx="10798290" cy="1494448"/>
            <a:chOff x="-787626" y="5250647"/>
            <a:chExt cx="10798290" cy="14944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A86977-2DB7-D347-826D-4CDD0CC2FC27}"/>
                </a:ext>
              </a:extLst>
            </p:cNvPr>
            <p:cNvSpPr txBox="1"/>
            <p:nvPr/>
          </p:nvSpPr>
          <p:spPr>
            <a:xfrm>
              <a:off x="-759380" y="5761899"/>
              <a:ext cx="1853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3. Split Diagonally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5A7D18-3E0F-8E44-94C7-36F8FAFBA2CC}"/>
                </a:ext>
              </a:extLst>
            </p:cNvPr>
            <p:cNvSpPr/>
            <p:nvPr/>
          </p:nvSpPr>
          <p:spPr>
            <a:xfrm>
              <a:off x="-787626" y="5250647"/>
              <a:ext cx="10798290" cy="149444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D47CD4A9-F3DA-434D-910E-C33CE0DEC799}"/>
              </a:ext>
            </a:extLst>
          </p:cNvPr>
          <p:cNvSpPr txBox="1">
            <a:spLocks/>
          </p:cNvSpPr>
          <p:nvPr/>
        </p:nvSpPr>
        <p:spPr>
          <a:xfrm>
            <a:off x="145325" y="39889"/>
            <a:ext cx="10515600" cy="80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41BEA29-F18B-ED4B-B6D7-1AB95712F8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0346" y="1939981"/>
            <a:ext cx="1081754" cy="12932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952E148-8C9B-DE43-BCCD-253A66F10D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3709" y="1941290"/>
            <a:ext cx="1122667" cy="13069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1215192-C743-DC47-B074-5680949251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41"/>
          <a:stretch/>
        </p:blipFill>
        <p:spPr>
          <a:xfrm>
            <a:off x="10111388" y="3493972"/>
            <a:ext cx="1398042" cy="6897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9EE1AAD-50AE-714E-A86B-C6251F29592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9071" y="4168590"/>
            <a:ext cx="1384304" cy="68972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F811398-0D66-6C48-B489-F74C52D506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853642" y="1910580"/>
            <a:ext cx="1737399" cy="139234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6DE60FD-06C5-BC40-ACEB-00FFB768744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3125" y="3574793"/>
            <a:ext cx="1566882" cy="13000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820EF77-10E5-E34D-AF5F-9DF3E873063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3642" y="5130931"/>
            <a:ext cx="1656365" cy="13060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659042A-3F08-A149-B32C-E84D91EEC46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4897" y="5222760"/>
            <a:ext cx="1392653" cy="112243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A0EE6B3-8397-484D-939C-C048BA6CDE3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6641" y="5187662"/>
            <a:ext cx="1376802" cy="115753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1007DF6-564D-124F-A803-21FF3086EDC1}"/>
              </a:ext>
            </a:extLst>
          </p:cNvPr>
          <p:cNvSpPr/>
          <p:nvPr/>
        </p:nvSpPr>
        <p:spPr>
          <a:xfrm>
            <a:off x="2771099" y="1920453"/>
            <a:ext cx="1952797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8D3EF94-3381-3C48-A8DA-D26C23065318}"/>
              </a:ext>
            </a:extLst>
          </p:cNvPr>
          <p:cNvSpPr/>
          <p:nvPr/>
        </p:nvSpPr>
        <p:spPr>
          <a:xfrm>
            <a:off x="2798266" y="5111956"/>
            <a:ext cx="1952797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F8912D-65E8-8F49-B5AD-A74F79A958EF}"/>
              </a:ext>
            </a:extLst>
          </p:cNvPr>
          <p:cNvSpPr/>
          <p:nvPr/>
        </p:nvSpPr>
        <p:spPr>
          <a:xfrm>
            <a:off x="7499713" y="1936741"/>
            <a:ext cx="1952797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99E2642-2B3A-E146-A0DF-FFE48C8DC8DD}"/>
              </a:ext>
            </a:extLst>
          </p:cNvPr>
          <p:cNvSpPr/>
          <p:nvPr/>
        </p:nvSpPr>
        <p:spPr>
          <a:xfrm>
            <a:off x="7583157" y="5174699"/>
            <a:ext cx="1952797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4406C6-FC64-3D49-BE20-1E1EE2BF7F17}"/>
              </a:ext>
            </a:extLst>
          </p:cNvPr>
          <p:cNvSpPr/>
          <p:nvPr/>
        </p:nvSpPr>
        <p:spPr>
          <a:xfrm>
            <a:off x="10179712" y="1966320"/>
            <a:ext cx="1178236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7CC1BD-93CF-7044-8618-F229B9C850AD}"/>
              </a:ext>
            </a:extLst>
          </p:cNvPr>
          <p:cNvSpPr/>
          <p:nvPr/>
        </p:nvSpPr>
        <p:spPr>
          <a:xfrm>
            <a:off x="10106641" y="5109201"/>
            <a:ext cx="1376802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A05CFD6-158B-3A49-A4F4-3F98A3139694}"/>
              </a:ext>
            </a:extLst>
          </p:cNvPr>
          <p:cNvSpPr txBox="1">
            <a:spLocks/>
          </p:cNvSpPr>
          <p:nvPr/>
        </p:nvSpPr>
        <p:spPr>
          <a:xfrm>
            <a:off x="152399" y="-17763"/>
            <a:ext cx="10515600" cy="80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Reveal content using </a:t>
            </a:r>
            <a:r>
              <a:rPr lang="en-US" sz="4000" i="1" dirty="0"/>
              <a:t>Figure/Ground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9378061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D85956B-3462-574B-A8FE-E259A5D7AB5F}"/>
              </a:ext>
            </a:extLst>
          </p:cNvPr>
          <p:cNvSpPr/>
          <p:nvPr/>
        </p:nvSpPr>
        <p:spPr>
          <a:xfrm>
            <a:off x="639271" y="745451"/>
            <a:ext cx="11126548" cy="59142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372DE-0799-FF44-939B-0684DC02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65" y="767380"/>
            <a:ext cx="10515600" cy="967273"/>
          </a:xfrm>
        </p:spPr>
        <p:txBody>
          <a:bodyPr>
            <a:normAutofit/>
          </a:bodyPr>
          <a:lstStyle/>
          <a:p>
            <a:r>
              <a:rPr lang="en-US" dirty="0"/>
              <a:t>Saving $$ with a fraction of the factorial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D987A3-E7A5-534F-A1CA-AA8A0460C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C0984-303C-0C47-86E6-79843D551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0062C-8C4C-2B4C-BD3D-B7CDDCC5B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157" y="2022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632471-D218-3A46-93AE-3EAF5AD3AB61}"/>
              </a:ext>
            </a:extLst>
          </p:cNvPr>
          <p:cNvGrpSpPr/>
          <p:nvPr/>
        </p:nvGrpSpPr>
        <p:grpSpPr>
          <a:xfrm>
            <a:off x="6155764" y="2256821"/>
            <a:ext cx="3989564" cy="584775"/>
            <a:chOff x="4631763" y="2105171"/>
            <a:chExt cx="3989564" cy="584775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169061F2-EAC2-874D-A79C-0DCD87A68877}"/>
                </a:ext>
              </a:extLst>
            </p:cNvPr>
            <p:cNvSpPr/>
            <p:nvPr/>
          </p:nvSpPr>
          <p:spPr>
            <a:xfrm>
              <a:off x="4631763" y="2240479"/>
              <a:ext cx="652714" cy="25122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4F634B-D707-D044-90CE-7A85BE5AD01F}"/>
                </a:ext>
              </a:extLst>
            </p:cNvPr>
            <p:cNvSpPr txBox="1"/>
            <p:nvPr/>
          </p:nvSpPr>
          <p:spPr>
            <a:xfrm>
              <a:off x="7928509" y="2105171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</a:rPr>
                <a:t>OR</a:t>
              </a:r>
            </a:p>
          </p:txBody>
        </p:sp>
      </p:grpSp>
      <p:sp>
        <p:nvSpPr>
          <p:cNvPr id="11" name="Rectangle 8">
            <a:extLst>
              <a:ext uri="{FF2B5EF4-FFF2-40B4-BE49-F238E27FC236}">
                <a16:creationId xmlns:a16="http://schemas.microsoft.com/office/drawing/2014/main" id="{608303A2-82ED-5645-9D1A-B5198008D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F113DC46-7196-BC49-A32C-EC14CF14F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CDF948D5-6F2D-EB4D-940D-00FACF9DA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938194-A06A-6748-BE4A-73CDC1653FEE}"/>
              </a:ext>
            </a:extLst>
          </p:cNvPr>
          <p:cNvGrpSpPr/>
          <p:nvPr/>
        </p:nvGrpSpPr>
        <p:grpSpPr>
          <a:xfrm>
            <a:off x="6096001" y="3847566"/>
            <a:ext cx="4042504" cy="584775"/>
            <a:chOff x="4572000" y="3841277"/>
            <a:chExt cx="4042504" cy="584775"/>
          </a:xfrm>
        </p:grpSpPr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82284A1B-5835-1143-8804-234C0C051086}"/>
                </a:ext>
              </a:extLst>
            </p:cNvPr>
            <p:cNvSpPr/>
            <p:nvPr/>
          </p:nvSpPr>
          <p:spPr>
            <a:xfrm>
              <a:off x="4572000" y="3989373"/>
              <a:ext cx="712478" cy="2636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5A904F-210B-8F47-91E3-F7ECCC87529C}"/>
                </a:ext>
              </a:extLst>
            </p:cNvPr>
            <p:cNvSpPr txBox="1"/>
            <p:nvPr/>
          </p:nvSpPr>
          <p:spPr>
            <a:xfrm>
              <a:off x="7921686" y="3841277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</a:rPr>
                <a:t>OR</a:t>
              </a:r>
            </a:p>
          </p:txBody>
        </p:sp>
      </p:grpSp>
      <p:sp>
        <p:nvSpPr>
          <p:cNvPr id="19" name="Rectangle 19">
            <a:extLst>
              <a:ext uri="{FF2B5EF4-FFF2-40B4-BE49-F238E27FC236}">
                <a16:creationId xmlns:a16="http://schemas.microsoft.com/office/drawing/2014/main" id="{C823767E-35F8-F84E-919F-1BFBB6298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E2817-D1FB-0A4E-A465-C7F93E23F5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52672" y="4352965"/>
            <a:ext cx="5397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171B96-B1EE-8D47-8EAF-76BBC3C4A68B}"/>
              </a:ext>
            </a:extLst>
          </p:cNvPr>
          <p:cNvGrpSpPr/>
          <p:nvPr/>
        </p:nvGrpSpPr>
        <p:grpSpPr>
          <a:xfrm>
            <a:off x="6096001" y="5468319"/>
            <a:ext cx="4042504" cy="584775"/>
            <a:chOff x="4572000" y="5682210"/>
            <a:chExt cx="4042504" cy="584775"/>
          </a:xfrm>
        </p:grpSpPr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14979F6A-E527-ED4D-AA8E-77A5FB595275}"/>
                </a:ext>
              </a:extLst>
            </p:cNvPr>
            <p:cNvSpPr/>
            <p:nvPr/>
          </p:nvSpPr>
          <p:spPr>
            <a:xfrm>
              <a:off x="4572000" y="5787563"/>
              <a:ext cx="712478" cy="273741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F02E22-C7B0-1E48-B582-06D702453311}"/>
                </a:ext>
              </a:extLst>
            </p:cNvPr>
            <p:cNvSpPr txBox="1"/>
            <p:nvPr/>
          </p:nvSpPr>
          <p:spPr>
            <a:xfrm>
              <a:off x="7921686" y="5682210"/>
              <a:ext cx="692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OR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A86183-668D-9D44-AE00-FBD6CF3CFDA8}"/>
              </a:ext>
            </a:extLst>
          </p:cNvPr>
          <p:cNvGrpSpPr/>
          <p:nvPr/>
        </p:nvGrpSpPr>
        <p:grpSpPr>
          <a:xfrm>
            <a:off x="736375" y="1862434"/>
            <a:ext cx="10816354" cy="1494448"/>
            <a:chOff x="-787626" y="1710785"/>
            <a:chExt cx="10816354" cy="14944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B9B08F-5FD3-4144-91FF-E601F54BA6A7}"/>
                </a:ext>
              </a:extLst>
            </p:cNvPr>
            <p:cNvSpPr txBox="1"/>
            <p:nvPr/>
          </p:nvSpPr>
          <p:spPr>
            <a:xfrm>
              <a:off x="-784068" y="2328996"/>
              <a:ext cx="1737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1. Split Vertically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BBCEC4-0DB9-8D49-9D41-C2F26A84B76C}"/>
                </a:ext>
              </a:extLst>
            </p:cNvPr>
            <p:cNvSpPr/>
            <p:nvPr/>
          </p:nvSpPr>
          <p:spPr>
            <a:xfrm>
              <a:off x="-787626" y="1710785"/>
              <a:ext cx="10816354" cy="149444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5A9553-7483-D145-9423-324195232485}"/>
              </a:ext>
            </a:extLst>
          </p:cNvPr>
          <p:cNvGrpSpPr/>
          <p:nvPr/>
        </p:nvGrpSpPr>
        <p:grpSpPr>
          <a:xfrm>
            <a:off x="736375" y="3450572"/>
            <a:ext cx="10798290" cy="1494448"/>
            <a:chOff x="-787626" y="3450572"/>
            <a:chExt cx="10798290" cy="14944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595E6D-650F-A742-B4DD-1277B115FD91}"/>
                </a:ext>
              </a:extLst>
            </p:cNvPr>
            <p:cNvSpPr txBox="1"/>
            <p:nvPr/>
          </p:nvSpPr>
          <p:spPr>
            <a:xfrm>
              <a:off x="-778801" y="4070198"/>
              <a:ext cx="1996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2. Split Horizontally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43E896-AC50-9746-8BB7-AF994AFC3443}"/>
                </a:ext>
              </a:extLst>
            </p:cNvPr>
            <p:cNvSpPr/>
            <p:nvPr/>
          </p:nvSpPr>
          <p:spPr>
            <a:xfrm>
              <a:off x="-787626" y="3450572"/>
              <a:ext cx="10798290" cy="149444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5615E0-DA11-E74B-B617-123FFE7407AF}"/>
              </a:ext>
            </a:extLst>
          </p:cNvPr>
          <p:cNvGrpSpPr/>
          <p:nvPr/>
        </p:nvGrpSpPr>
        <p:grpSpPr>
          <a:xfrm>
            <a:off x="736375" y="5036755"/>
            <a:ext cx="10798290" cy="1494448"/>
            <a:chOff x="-787626" y="5250647"/>
            <a:chExt cx="10798290" cy="14944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A86977-2DB7-D347-826D-4CDD0CC2FC27}"/>
                </a:ext>
              </a:extLst>
            </p:cNvPr>
            <p:cNvSpPr txBox="1"/>
            <p:nvPr/>
          </p:nvSpPr>
          <p:spPr>
            <a:xfrm>
              <a:off x="-759380" y="5761899"/>
              <a:ext cx="1853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3. Split Diagonally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5A7D18-3E0F-8E44-94C7-36F8FAFBA2CC}"/>
                </a:ext>
              </a:extLst>
            </p:cNvPr>
            <p:cNvSpPr/>
            <p:nvPr/>
          </p:nvSpPr>
          <p:spPr>
            <a:xfrm>
              <a:off x="-787626" y="5250647"/>
              <a:ext cx="10798290" cy="14944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D47CD4A9-F3DA-434D-910E-C33CE0DEC799}"/>
              </a:ext>
            </a:extLst>
          </p:cNvPr>
          <p:cNvSpPr txBox="1">
            <a:spLocks/>
          </p:cNvSpPr>
          <p:nvPr/>
        </p:nvSpPr>
        <p:spPr>
          <a:xfrm>
            <a:off x="145325" y="39889"/>
            <a:ext cx="10515600" cy="80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41BEA29-F18B-ED4B-B6D7-1AB95712F8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0346" y="1939981"/>
            <a:ext cx="1081754" cy="12932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952E148-8C9B-DE43-BCCD-253A66F10D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3709" y="1941290"/>
            <a:ext cx="1122667" cy="13069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1215192-C743-DC47-B074-5680949251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41"/>
          <a:stretch/>
        </p:blipFill>
        <p:spPr>
          <a:xfrm>
            <a:off x="10111388" y="3493972"/>
            <a:ext cx="1398042" cy="6897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9EE1AAD-50AE-714E-A86B-C6251F29592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9071" y="4168590"/>
            <a:ext cx="1384304" cy="68972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F811398-0D66-6C48-B489-F74C52D506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853642" y="1910580"/>
            <a:ext cx="1737399" cy="139234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6DE60FD-06C5-BC40-ACEB-00FFB768744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3125" y="3574793"/>
            <a:ext cx="1566882" cy="13000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820EF77-10E5-E34D-AF5F-9DF3E873063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3642" y="5130931"/>
            <a:ext cx="1656365" cy="13060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659042A-3F08-A149-B32C-E84D91EEC46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4897" y="5222760"/>
            <a:ext cx="1392653" cy="112243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A0EE6B3-8397-484D-939C-C048BA6CDE3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6641" y="5187662"/>
            <a:ext cx="1376802" cy="115753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1007DF6-564D-124F-A803-21FF3086EDC1}"/>
              </a:ext>
            </a:extLst>
          </p:cNvPr>
          <p:cNvSpPr/>
          <p:nvPr/>
        </p:nvSpPr>
        <p:spPr>
          <a:xfrm>
            <a:off x="2771099" y="1920453"/>
            <a:ext cx="1952797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BE8414-BC38-9E4F-BBAF-5C9512B5DD99}"/>
              </a:ext>
            </a:extLst>
          </p:cNvPr>
          <p:cNvSpPr/>
          <p:nvPr/>
        </p:nvSpPr>
        <p:spPr>
          <a:xfrm>
            <a:off x="2801126" y="3547027"/>
            <a:ext cx="1952797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F8912D-65E8-8F49-B5AD-A74F79A958EF}"/>
              </a:ext>
            </a:extLst>
          </p:cNvPr>
          <p:cNvSpPr/>
          <p:nvPr/>
        </p:nvSpPr>
        <p:spPr>
          <a:xfrm>
            <a:off x="7499713" y="1936741"/>
            <a:ext cx="1952797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26BADD-3BC1-2B42-B1A4-D99CC961FA4D}"/>
              </a:ext>
            </a:extLst>
          </p:cNvPr>
          <p:cNvSpPr/>
          <p:nvPr/>
        </p:nvSpPr>
        <p:spPr>
          <a:xfrm>
            <a:off x="7478504" y="3572958"/>
            <a:ext cx="1952797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4406C6-FC64-3D49-BE20-1E1EE2BF7F17}"/>
              </a:ext>
            </a:extLst>
          </p:cNvPr>
          <p:cNvSpPr/>
          <p:nvPr/>
        </p:nvSpPr>
        <p:spPr>
          <a:xfrm>
            <a:off x="10179712" y="1966320"/>
            <a:ext cx="1178236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9DDF4D-EA96-984D-BA8D-592257D81C88}"/>
              </a:ext>
            </a:extLst>
          </p:cNvPr>
          <p:cNvSpPr/>
          <p:nvPr/>
        </p:nvSpPr>
        <p:spPr>
          <a:xfrm>
            <a:off x="10114042" y="3484663"/>
            <a:ext cx="1358082" cy="1327824"/>
          </a:xfrm>
          <a:prstGeom prst="rect">
            <a:avLst/>
          </a:prstGeom>
          <a:solidFill>
            <a:srgbClr val="F2F2F2">
              <a:alpha val="8039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A05CFD6-158B-3A49-A4F4-3F98A3139694}"/>
              </a:ext>
            </a:extLst>
          </p:cNvPr>
          <p:cNvSpPr txBox="1">
            <a:spLocks/>
          </p:cNvSpPr>
          <p:nvPr/>
        </p:nvSpPr>
        <p:spPr>
          <a:xfrm>
            <a:off x="152399" y="-17763"/>
            <a:ext cx="10515600" cy="80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Reveal content using </a:t>
            </a:r>
            <a:r>
              <a:rPr lang="en-US" sz="4000" i="1" dirty="0"/>
              <a:t>Figure/Ground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370921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D3B573-22C0-B74E-9F49-20717D6B4E3E}"/>
              </a:ext>
            </a:extLst>
          </p:cNvPr>
          <p:cNvSpPr/>
          <p:nvPr/>
        </p:nvSpPr>
        <p:spPr>
          <a:xfrm>
            <a:off x="639271" y="745451"/>
            <a:ext cx="11126548" cy="59142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07B216-033C-5F44-BB06-6F7A6B9E2864}"/>
              </a:ext>
            </a:extLst>
          </p:cNvPr>
          <p:cNvSpPr txBox="1">
            <a:spLocks/>
          </p:cNvSpPr>
          <p:nvPr/>
        </p:nvSpPr>
        <p:spPr>
          <a:xfrm>
            <a:off x="838200" y="801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Exploring a Fractional Factorial</a:t>
            </a:r>
            <a:br>
              <a:rPr lang="en-US" sz="3200"/>
            </a:br>
            <a:r>
              <a:rPr lang="en-US" sz="3200"/>
              <a:t>Splitting Vertically</a:t>
            </a:r>
            <a:endParaRPr lang="en-US" sz="32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8E2866A-3996-9447-A8AD-B13DFA59AF4E}"/>
              </a:ext>
            </a:extLst>
          </p:cNvPr>
          <p:cNvGraphicFramePr>
            <a:graphicFrameLocks noGrp="1"/>
          </p:cNvGraphicFramePr>
          <p:nvPr/>
        </p:nvGraphicFramePr>
        <p:xfrm>
          <a:off x="5215235" y="2096586"/>
          <a:ext cx="4303914" cy="35335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8933">
                  <a:extLst>
                    <a:ext uri="{9D8B030D-6E8A-4147-A177-3AD203B41FA5}">
                      <a16:colId xmlns:a16="http://schemas.microsoft.com/office/drawing/2014/main" val="25996010"/>
                    </a:ext>
                  </a:extLst>
                </a:gridCol>
                <a:gridCol w="341379">
                  <a:extLst>
                    <a:ext uri="{9D8B030D-6E8A-4147-A177-3AD203B41FA5}">
                      <a16:colId xmlns:a16="http://schemas.microsoft.com/office/drawing/2014/main" val="2187664084"/>
                    </a:ext>
                  </a:extLst>
                </a:gridCol>
                <a:gridCol w="357038">
                  <a:extLst>
                    <a:ext uri="{9D8B030D-6E8A-4147-A177-3AD203B41FA5}">
                      <a16:colId xmlns:a16="http://schemas.microsoft.com/office/drawing/2014/main" val="3697067611"/>
                    </a:ext>
                  </a:extLst>
                </a:gridCol>
                <a:gridCol w="350079">
                  <a:extLst>
                    <a:ext uri="{9D8B030D-6E8A-4147-A177-3AD203B41FA5}">
                      <a16:colId xmlns:a16="http://schemas.microsoft.com/office/drawing/2014/main" val="362209313"/>
                    </a:ext>
                  </a:extLst>
                </a:gridCol>
                <a:gridCol w="463176">
                  <a:extLst>
                    <a:ext uri="{9D8B030D-6E8A-4147-A177-3AD203B41FA5}">
                      <a16:colId xmlns:a16="http://schemas.microsoft.com/office/drawing/2014/main" val="60785569"/>
                    </a:ext>
                  </a:extLst>
                </a:gridCol>
                <a:gridCol w="348339">
                  <a:extLst>
                    <a:ext uri="{9D8B030D-6E8A-4147-A177-3AD203B41FA5}">
                      <a16:colId xmlns:a16="http://schemas.microsoft.com/office/drawing/2014/main" val="4058493834"/>
                    </a:ext>
                  </a:extLst>
                </a:gridCol>
                <a:gridCol w="459974">
                  <a:extLst>
                    <a:ext uri="{9D8B030D-6E8A-4147-A177-3AD203B41FA5}">
                      <a16:colId xmlns:a16="http://schemas.microsoft.com/office/drawing/2014/main" val="3982905402"/>
                    </a:ext>
                  </a:extLst>
                </a:gridCol>
                <a:gridCol w="440714">
                  <a:extLst>
                    <a:ext uri="{9D8B030D-6E8A-4147-A177-3AD203B41FA5}">
                      <a16:colId xmlns:a16="http://schemas.microsoft.com/office/drawing/2014/main" val="2787140103"/>
                    </a:ext>
                  </a:extLst>
                </a:gridCol>
                <a:gridCol w="504282">
                  <a:extLst>
                    <a:ext uri="{9D8B030D-6E8A-4147-A177-3AD203B41FA5}">
                      <a16:colId xmlns:a16="http://schemas.microsoft.com/office/drawing/2014/main" val="230805390"/>
                    </a:ext>
                  </a:extLst>
                </a:gridCol>
              </a:tblGrid>
              <a:tr h="3926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Treatment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Factorial Effects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27866"/>
                  </a:ext>
                </a:extLst>
              </a:tr>
              <a:tr h="5372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Notation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AB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ABC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604712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(1)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4110713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479190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53727612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766314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0037071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3250849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6342334"/>
                  </a:ext>
                </a:extLst>
              </a:tr>
              <a:tr h="3254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abc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20462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F9A5B2-BB18-CD43-846D-78AAFF80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7" y="-1698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Hard to see the connections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A8E685-E6CA-6044-9BDA-C45FDB977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56" t="8507"/>
          <a:stretch/>
        </p:blipFill>
        <p:spPr>
          <a:xfrm>
            <a:off x="1028281" y="2127562"/>
            <a:ext cx="1644570" cy="20643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F985B9-BD77-E445-A9BD-9F8A5C7C70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566" y="4459010"/>
            <a:ext cx="1651061" cy="19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30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9FAA54372EBF4B9C457D0B6A93D80C" ma:contentTypeVersion="9" ma:contentTypeDescription="Create a new document." ma:contentTypeScope="" ma:versionID="61f33164daef58e5d4660cee8fc3d9c8">
  <xsd:schema xmlns:xsd="http://www.w3.org/2001/XMLSchema" xmlns:xs="http://www.w3.org/2001/XMLSchema" xmlns:p="http://schemas.microsoft.com/office/2006/metadata/properties" xmlns:ns2="d9283280-a84d-4019-aeb7-eaef619ff7fe" targetNamespace="http://schemas.microsoft.com/office/2006/metadata/properties" ma:root="true" ma:fieldsID="8e1013b926c7bdb8c76b2040103e44b9" ns2:_="">
    <xsd:import namespace="d9283280-a84d-4019-aeb7-eaef619ff7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83280-a84d-4019-aeb7-eaef619ff7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29AFF0-315D-472C-9119-4AB439DE1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283280-a84d-4019-aeb7-eaef619ff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283C73-5E44-4847-AE85-AE80BCAF3B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05E85B-A99C-4960-BF20-3C38ABEE209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3625</TotalTime>
  <Words>3056</Words>
  <Application>Microsoft Office PowerPoint</Application>
  <PresentationFormat>Widescreen</PresentationFormat>
  <Paragraphs>935</Paragraphs>
  <Slides>113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Office Theme</vt:lpstr>
      <vt:lpstr>Improving the Presentation of Visual Information All Things Gestalt</vt:lpstr>
      <vt:lpstr>Block 1</vt:lpstr>
      <vt:lpstr>Gestalt Principles</vt:lpstr>
      <vt:lpstr>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Breakout #1</vt:lpstr>
      <vt:lpstr>PowerPoint Presentation</vt:lpstr>
      <vt:lpstr>PowerPoint Presentation</vt:lpstr>
      <vt:lpstr>PowerPoint Presentation</vt:lpstr>
      <vt:lpstr>PowerPoint Presentation</vt:lpstr>
      <vt:lpstr>Block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Block 3</vt:lpstr>
      <vt:lpstr>Design Resolution</vt:lpstr>
      <vt:lpstr>Design Resolution</vt:lpstr>
      <vt:lpstr>The 2^(k-p) Design</vt:lpstr>
      <vt:lpstr>Saving $$ with a fraction of the factorial</vt:lpstr>
      <vt:lpstr>Saving $$ with a fraction of the factorial</vt:lpstr>
      <vt:lpstr>Saving $$ with a fraction of the factorial</vt:lpstr>
      <vt:lpstr>Saving $$ with a fraction of the factorial</vt:lpstr>
      <vt:lpstr>Hard to see the connections</vt:lpstr>
      <vt:lpstr>Step 1 – Add a divider</vt:lpstr>
      <vt:lpstr>Step 2 - Connection</vt:lpstr>
      <vt:lpstr>Step 3 - Similarity</vt:lpstr>
      <vt:lpstr>PowerPoint Presentation</vt:lpstr>
      <vt:lpstr>PowerPoint Presentation</vt:lpstr>
      <vt:lpstr>Population vs. Sample</vt:lpstr>
      <vt:lpstr>Population vs. Sample</vt:lpstr>
      <vt:lpstr>Population vs. Sample</vt:lpstr>
      <vt:lpstr>The Null and Alternative Hypotheses</vt:lpstr>
      <vt:lpstr>References</vt:lpstr>
      <vt:lpstr>Design Resolution</vt:lpstr>
      <vt:lpstr>Lab 2 – Design a table + graph</vt:lpstr>
      <vt:lpstr>Lab 2 – data description</vt:lpstr>
      <vt:lpstr>Lab 2 – the data and research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Iverson, Todd</dc:creator>
  <cp:lastModifiedBy>Iverson, Todd</cp:lastModifiedBy>
  <cp:revision>52</cp:revision>
  <dcterms:created xsi:type="dcterms:W3CDTF">2021-06-21T12:21:31Z</dcterms:created>
  <dcterms:modified xsi:type="dcterms:W3CDTF">2023-02-02T13:00:48Z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0x010100799FAA54372EBF4B9C457D0B6A93D80C</vt:lpwstr>
  </property>
</Properties>
</file>