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18"/>
  </p:notesMasterIdLst>
  <p:handoutMasterIdLst>
    <p:handoutMasterId r:id="rId19"/>
  </p:handoutMasterIdLst>
  <p:sldIdLst>
    <p:sldId id="354" r:id="rId2"/>
    <p:sldId id="405" r:id="rId3"/>
    <p:sldId id="467" r:id="rId4"/>
    <p:sldId id="412" r:id="rId5"/>
    <p:sldId id="479" r:id="rId6"/>
    <p:sldId id="470" r:id="rId7"/>
    <p:sldId id="392" r:id="rId8"/>
    <p:sldId id="389" r:id="rId9"/>
    <p:sldId id="495" r:id="rId10"/>
    <p:sldId id="501" r:id="rId11"/>
    <p:sldId id="482" r:id="rId12"/>
    <p:sldId id="502" r:id="rId13"/>
    <p:sldId id="504" r:id="rId14"/>
    <p:sldId id="505" r:id="rId15"/>
    <p:sldId id="417" r:id="rId16"/>
    <p:sldId id="4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sign foundation in place" id="{A2E433E2-045F-4A1F-815C-13BB691B71C5}">
          <p14:sldIdLst>
            <p14:sldId id="354"/>
            <p14:sldId id="405"/>
            <p14:sldId id="467"/>
            <p14:sldId id="412"/>
            <p14:sldId id="479"/>
            <p14:sldId id="470"/>
            <p14:sldId id="392"/>
            <p14:sldId id="389"/>
            <p14:sldId id="495"/>
            <p14:sldId id="501"/>
            <p14:sldId id="482"/>
            <p14:sldId id="502"/>
            <p14:sldId id="504"/>
            <p14:sldId id="505"/>
            <p14:sldId id="417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pos="288" userDrawn="1">
          <p15:clr>
            <a:srgbClr val="A4A3A4"/>
          </p15:clr>
        </p15:guide>
        <p15:guide id="2" pos="7392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359"/>
    <a:srgbClr val="0000CC"/>
    <a:srgbClr val="A9C37C"/>
    <a:srgbClr val="33CC33"/>
    <a:srgbClr val="99CCFF"/>
    <a:srgbClr val="CCECFF"/>
    <a:srgbClr val="196F3D"/>
    <a:srgbClr val="FFCC66"/>
    <a:srgbClr val="F4D03F"/>
    <a:srgbClr val="BA4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371" autoAdjust="0"/>
    <p:restoredTop sz="85373" autoAdjust="0"/>
  </p:normalViewPr>
  <p:slideViewPr>
    <p:cSldViewPr snapToGrid="0">
      <p:cViewPr varScale="1">
        <p:scale>
          <a:sx n="54" d="100"/>
          <a:sy n="54" d="100"/>
        </p:scale>
        <p:origin x="528" y="40"/>
      </p:cViewPr>
      <p:guideLst>
        <p:guide pos="288"/>
        <p:guide pos="7392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064"/>
    </p:cViewPr>
  </p:sorterViewPr>
  <p:notesViewPr>
    <p:cSldViewPr snapToGrid="0" showGuides="1">
      <p:cViewPr varScale="1">
        <p:scale>
          <a:sx n="48" d="100"/>
          <a:sy n="48" d="100"/>
        </p:scale>
        <p:origin x="1828" y="4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8AB559B-BA2D-E20B-D1A8-47E4B3545D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512486-6D16-101F-37E5-CFF97EB3FA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EFB7F-0E47-4121-83F8-62610418851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AC2D9-12F5-2D2D-166F-86A9840E54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153D0-67DB-17BF-2392-00DF17801C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604E7-EAE8-4EA1-B471-FE82BC028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28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3C536-D1BA-480E-A9B2-29C6AC118126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DBF23-9C62-439B-AA70-9AC98031DB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85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DBF23-9C62-439B-AA70-9AC98031DBA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134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DBF23-9C62-439B-AA70-9AC98031DBA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370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DBF23-9C62-439B-AA70-9AC98031DBA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933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DBF23-9C62-439B-AA70-9AC98031DBA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242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DBF23-9C62-439B-AA70-9AC98031DBA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685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DBF23-9C62-439B-AA70-9AC98031DBA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298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DBF23-9C62-439B-AA70-9AC98031DBA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54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DBF23-9C62-439B-AA70-9AC98031DBA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331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(D 5/10) I further bubble-</a:t>
            </a:r>
            <a:r>
              <a:rPr lang="en-US" dirty="0" err="1"/>
              <a:t>ized</a:t>
            </a:r>
            <a:r>
              <a:rPr lang="en-US" dirty="0"/>
              <a:t> the bubbles (made them look a little more 3D using the Shape Effects preset #3). I also simplified the animations, changing them from motion paths to fade-ins.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DBF23-9C62-439B-AA70-9AC98031DBA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822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DBF23-9C62-439B-AA70-9AC98031DBA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560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DBF23-9C62-439B-AA70-9AC98031DBA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031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DBF23-9C62-439B-AA70-9AC98031DBA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501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DBF23-9C62-439B-AA70-9AC98031DBA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5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185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449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847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255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80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935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736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204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040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076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798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7587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2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38733D19-FF76-4DF6-985F-DB050AF87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502020104020203"/>
              <a:ea typeface="+mn-ea"/>
              <a:cs typeface="+mn-cs"/>
            </a:endParaRPr>
          </a:p>
        </p:txBody>
      </p:sp>
      <p:pic>
        <p:nvPicPr>
          <p:cNvPr id="4" name="Video 3" descr="A blackboard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5DC18CC5-98C2-B9F3-2AA3-577FC1ACC1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-1" b="-1"/>
          <a:stretch/>
        </p:blipFill>
        <p:spPr>
          <a:xfrm>
            <a:off x="4814467" y="1045029"/>
            <a:ext cx="6035040" cy="3385069"/>
          </a:xfrm>
          <a:prstGeom prst="rect">
            <a:avLst/>
          </a:prstGeom>
        </p:spPr>
      </p:pic>
      <p:pic>
        <p:nvPicPr>
          <p:cNvPr id="6" name="Picture 5" descr="Back of a person's head&#10;&#10;Description automatically generated with medium confidence">
            <a:extLst>
              <a:ext uri="{FF2B5EF4-FFF2-40B4-BE49-F238E27FC236}">
                <a16:creationId xmlns:a16="http://schemas.microsoft.com/office/drawing/2014/main" id="{6ABD0029-9A96-4864-ACED-844D01FACC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98" y="2590800"/>
            <a:ext cx="4649639" cy="3099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Grn citation background">
            <a:extLst>
              <a:ext uri="{FF2B5EF4-FFF2-40B4-BE49-F238E27FC236}">
                <a16:creationId xmlns:a16="http://schemas.microsoft.com/office/drawing/2014/main" id="{39660F51-A7B3-4702-BE7B-AE08347D2F8F}"/>
              </a:ext>
            </a:extLst>
          </p:cNvPr>
          <p:cNvSpPr>
            <a:spLocks noChangeAspect="1"/>
          </p:cNvSpPr>
          <p:nvPr/>
        </p:nvSpPr>
        <p:spPr>
          <a:xfrm>
            <a:off x="454607" y="5690507"/>
            <a:ext cx="11290860" cy="839832"/>
          </a:xfrm>
          <a:prstGeom prst="rect">
            <a:avLst/>
          </a:prstGeom>
          <a:solidFill>
            <a:srgbClr val="465359"/>
          </a:solidFill>
          <a:ln>
            <a:noFill/>
          </a:ln>
          <a:effectLst>
            <a:outerShdw blurRad="76200" dir="1896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16B72-F3F6-493C-8D83-503810BC7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301" y="1216454"/>
            <a:ext cx="4155909" cy="219349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Why Johnny Can’t See The </a:t>
            </a:r>
            <a:br>
              <a:rPr lang="en-US" b="1" dirty="0"/>
            </a:br>
            <a:r>
              <a:rPr lang="en-US" b="1" dirty="0"/>
              <a:t>Big Picture of Statistics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853446-5BE1-4123-84E0-13F6DF2F6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301" y="3510778"/>
            <a:ext cx="4155906" cy="590321"/>
          </a:xfrm>
        </p:spPr>
        <p:txBody>
          <a:bodyPr>
            <a:normAutofit/>
          </a:bodyPr>
          <a:lstStyle/>
          <a:p>
            <a:r>
              <a:rPr lang="en-US" sz="2000" b="1" dirty="0"/>
              <a:t>and what we can do about it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8931767-514A-4E70-9129-DB6B46BFA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92556C3-D615-4E70-B4AD-7791DE6BB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D468424-DF72-426E-8DB3-F91B8857C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Rebecca">
            <a:hlinkClick r:id="" action="ppaction://noaction"/>
            <a:extLst>
              <a:ext uri="{FF2B5EF4-FFF2-40B4-BE49-F238E27FC236}">
                <a16:creationId xmlns:a16="http://schemas.microsoft.com/office/drawing/2014/main" id="{2C0D928F-AAEC-42B5-966F-F27F93FB03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59" t="4626" r="9163" b="24294"/>
          <a:stretch/>
        </p:blipFill>
        <p:spPr>
          <a:xfrm>
            <a:off x="10395070" y="4993415"/>
            <a:ext cx="1149230" cy="118872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</p:pic>
      <p:pic>
        <p:nvPicPr>
          <p:cNvPr id="16" name="Matt" descr="A person smiling for the camera&#10;&#10;Description automatically generated with low confidence">
            <a:hlinkClick r:id="" action="ppaction://noaction"/>
            <a:extLst>
              <a:ext uri="{FF2B5EF4-FFF2-40B4-BE49-F238E27FC236}">
                <a16:creationId xmlns:a16="http://schemas.microsoft.com/office/drawing/2014/main" id="{54B1588C-3D0A-4808-8128-B1FF6F89B2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66" t="716" r="4168" b="1998"/>
          <a:stretch/>
        </p:blipFill>
        <p:spPr>
          <a:xfrm>
            <a:off x="631019" y="4992507"/>
            <a:ext cx="1147010" cy="118872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</p:pic>
      <p:sp>
        <p:nvSpPr>
          <p:cNvPr id="13" name="Rebecca title">
            <a:extLst>
              <a:ext uri="{FF2B5EF4-FFF2-40B4-BE49-F238E27FC236}">
                <a16:creationId xmlns:a16="http://schemas.microsoft.com/office/drawing/2014/main" id="{6A9F8FAC-0C34-4B7F-B986-C82AE6DFED62}"/>
              </a:ext>
            </a:extLst>
          </p:cNvPr>
          <p:cNvSpPr txBox="1">
            <a:spLocks/>
          </p:cNvSpPr>
          <p:nvPr/>
        </p:nvSpPr>
        <p:spPr>
          <a:xfrm>
            <a:off x="7229972" y="5751382"/>
            <a:ext cx="416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88900" dir="2700000" algn="tl" rotWithShape="0">
                    <a:srgbClr val="212745"/>
                  </a:outerShdw>
                </a:effectLst>
                <a:uLnTx/>
                <a:uFillTx/>
                <a:latin typeface="Tw Cen MT" panose="020B0502020104020203"/>
                <a:ea typeface="+mn-ea"/>
                <a:cs typeface="+mn-cs"/>
              </a:rPr>
              <a:t>Rebecca L. Pierce, PhD Statistics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88900" dir="2700000" algn="tl" rotWithShape="0">
                    <a:srgbClr val="212745"/>
                  </a:outerShdw>
                </a:effectLst>
                <a:uLnTx/>
                <a:uFillTx/>
                <a:latin typeface="Tw Cen MT" panose="020B0502020104020203"/>
                <a:ea typeface="+mn-ea"/>
                <a:cs typeface="+mn-cs"/>
              </a:rPr>
              <a:t>Ball State University</a:t>
            </a:r>
          </a:p>
        </p:txBody>
      </p:sp>
      <p:sp>
        <p:nvSpPr>
          <p:cNvPr id="15" name="Matt title">
            <a:extLst>
              <a:ext uri="{FF2B5EF4-FFF2-40B4-BE49-F238E27FC236}">
                <a16:creationId xmlns:a16="http://schemas.microsoft.com/office/drawing/2014/main" id="{FAFD6F09-AED8-4D1D-8A97-B9BD0B481A48}"/>
              </a:ext>
            </a:extLst>
          </p:cNvPr>
          <p:cNvSpPr txBox="1"/>
          <p:nvPr/>
        </p:nvSpPr>
        <p:spPr>
          <a:xfrm>
            <a:off x="1848390" y="5751382"/>
            <a:ext cx="39159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>
                  <a:outerShdw blurRad="50800" dist="88900" dir="2700000" algn="tl" rotWithShape="0">
                    <a:srgbClr val="212745"/>
                  </a:outerShdw>
                </a:effectLst>
                <a:uLnTx/>
                <a:uFillTx/>
                <a:latin typeface="Tw Cen MT" panose="020B0502020104020203"/>
                <a:ea typeface="+mn-ea"/>
                <a:cs typeface="+mn-cs"/>
              </a:rPr>
              <a:t>Matthew T. Brenneman, M.S. Statistics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>
                  <a:outerShdw blurRad="50800" dist="88900" dir="2700000" algn="tl" rotWithShape="0">
                    <a:srgbClr val="212745"/>
                  </a:outerShdw>
                </a:effectLst>
                <a:uLnTx/>
                <a:uFillTx/>
                <a:latin typeface="Tw Cen MT" panose="020B0502020104020203"/>
                <a:ea typeface="+mn-ea"/>
                <a:cs typeface="+mn-cs"/>
              </a:rPr>
              <a:t>Embry-Riddle Aeronautical University</a:t>
            </a:r>
          </a:p>
        </p:txBody>
      </p:sp>
    </p:spTree>
    <p:extLst>
      <p:ext uri="{BB962C8B-B14F-4D97-AF65-F5344CB8AC3E}">
        <p14:creationId xmlns:p14="http://schemas.microsoft.com/office/powerpoint/2010/main" val="191698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 Freeform: Shape 23">
            <a:extLst>
              <a:ext uri="{FF2B5EF4-FFF2-40B4-BE49-F238E27FC236}">
                <a16:creationId xmlns:a16="http://schemas.microsoft.com/office/drawing/2014/main" id="{6AE3EE38-B332-252B-30F7-39256F8EFE3D}"/>
              </a:ext>
            </a:extLst>
          </p:cNvPr>
          <p:cNvSpPr/>
          <p:nvPr/>
        </p:nvSpPr>
        <p:spPr>
          <a:xfrm>
            <a:off x="1484906" y="5164357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DO</a:t>
            </a:r>
          </a:p>
        </p:txBody>
      </p:sp>
      <p:sp>
        <p:nvSpPr>
          <p:cNvPr id="22" name="EXPLAIN Freeform: Shape 21">
            <a:extLst>
              <a:ext uri="{FF2B5EF4-FFF2-40B4-BE49-F238E27FC236}">
                <a16:creationId xmlns:a16="http://schemas.microsoft.com/office/drawing/2014/main" id="{19CF6903-26B3-F5BA-B6AA-0C668F1F1420}"/>
              </a:ext>
            </a:extLst>
          </p:cNvPr>
          <p:cNvSpPr/>
          <p:nvPr/>
        </p:nvSpPr>
        <p:spPr>
          <a:xfrm>
            <a:off x="779637" y="3695587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EXPLAIN</a:t>
            </a:r>
          </a:p>
        </p:txBody>
      </p:sp>
      <p:sp>
        <p:nvSpPr>
          <p:cNvPr id="20" name="QUESTION Freeform: Shape 19">
            <a:extLst>
              <a:ext uri="{FF2B5EF4-FFF2-40B4-BE49-F238E27FC236}">
                <a16:creationId xmlns:a16="http://schemas.microsoft.com/office/drawing/2014/main" id="{DF820B76-ACD2-7484-06D4-3145E30548C7}"/>
              </a:ext>
            </a:extLst>
          </p:cNvPr>
          <p:cNvSpPr/>
          <p:nvPr/>
        </p:nvSpPr>
        <p:spPr>
          <a:xfrm>
            <a:off x="1481570" y="2228926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QUESTION</a:t>
            </a:r>
          </a:p>
        </p:txBody>
      </p:sp>
      <p:sp>
        <p:nvSpPr>
          <p:cNvPr id="30" name="STEP 1 - ASK A QUESTION">
            <a:extLst>
              <a:ext uri="{FF2B5EF4-FFF2-40B4-BE49-F238E27FC236}">
                <a16:creationId xmlns:a16="http://schemas.microsoft.com/office/drawing/2014/main" id="{07596C78-B4D6-85E8-0057-5EDC84B4EC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1192" y="685800"/>
            <a:ext cx="11029616" cy="9883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STEP 1 – ASK A QUESTION</a:t>
            </a:r>
            <a:endParaRPr lang="en-US" dirty="0"/>
          </a:p>
        </p:txBody>
      </p:sp>
      <p:sp>
        <p:nvSpPr>
          <p:cNvPr id="49" name="Do Arc">
            <a:extLst>
              <a:ext uri="{FF2B5EF4-FFF2-40B4-BE49-F238E27FC236}">
                <a16:creationId xmlns:a16="http://schemas.microsoft.com/office/drawing/2014/main" id="{C50B7FC4-CFAA-C5D5-0D6F-A9A39D41E11F}"/>
              </a:ext>
            </a:extLst>
          </p:cNvPr>
          <p:cNvSpPr/>
          <p:nvPr/>
        </p:nvSpPr>
        <p:spPr>
          <a:xfrm>
            <a:off x="1111776" y="4424749"/>
            <a:ext cx="2139985" cy="2140841"/>
          </a:xfrm>
          <a:prstGeom prst="blockArc">
            <a:avLst>
              <a:gd name="adj1" fmla="val 13500000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Explain Arc">
            <a:extLst>
              <a:ext uri="{FF2B5EF4-FFF2-40B4-BE49-F238E27FC236}">
                <a16:creationId xmlns:a16="http://schemas.microsoft.com/office/drawing/2014/main" id="{B9046C0A-6576-1E06-D108-D25C2931E2B2}"/>
              </a:ext>
            </a:extLst>
          </p:cNvPr>
          <p:cNvSpPr/>
          <p:nvPr/>
        </p:nvSpPr>
        <p:spPr>
          <a:xfrm>
            <a:off x="242685" y="2822092"/>
            <a:ext cx="2490801" cy="2491180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Question Arc">
            <a:extLst>
              <a:ext uri="{FF2B5EF4-FFF2-40B4-BE49-F238E27FC236}">
                <a16:creationId xmlns:a16="http://schemas.microsoft.com/office/drawing/2014/main" id="{7DF988AB-ED6B-BA93-71FB-AD4FB55663C6}"/>
              </a:ext>
            </a:extLst>
          </p:cNvPr>
          <p:cNvSpPr/>
          <p:nvPr/>
        </p:nvSpPr>
        <p:spPr>
          <a:xfrm>
            <a:off x="934497" y="1390723"/>
            <a:ext cx="2490801" cy="2491180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0F8B1F-C4E3-5ACE-8239-34215953EFA7}"/>
              </a:ext>
            </a:extLst>
          </p:cNvPr>
          <p:cNvSpPr txBox="1"/>
          <p:nvPr/>
        </p:nvSpPr>
        <p:spPr>
          <a:xfrm>
            <a:off x="4334531" y="1416067"/>
            <a:ext cx="6449753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46535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Statistical questions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46535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are questions about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46535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 parameter’s value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A6CB82-98E6-71D1-5A10-618346140F4B}"/>
              </a:ext>
            </a:extLst>
          </p:cNvPr>
          <p:cNvSpPr txBox="1"/>
          <p:nvPr/>
        </p:nvSpPr>
        <p:spPr>
          <a:xfrm>
            <a:off x="4795289" y="3918142"/>
            <a:ext cx="5528236" cy="26776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srgbClr val="465359"/>
                </a:solidFill>
                <a:latin typeface="+mj-lt"/>
              </a:rPr>
              <a:t>What t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465359"/>
                </a:solidFill>
                <a:effectLst/>
                <a:uLnTx/>
                <a:uFillTx/>
                <a:latin typeface="+mj-lt"/>
              </a:rPr>
              <a:t>ypes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465359"/>
                </a:solidFill>
                <a:effectLst/>
                <a:uLnTx/>
                <a:uFillTx/>
                <a:latin typeface="+mj-lt"/>
              </a:rPr>
              <a:t> of statistical questions can we ask?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i="1" dirty="0">
              <a:solidFill>
                <a:srgbClr val="465359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1" u="none" strike="noStrike" kern="1200" cap="none" spc="0" normalizeH="0" baseline="0" noProof="0" dirty="0">
              <a:ln>
                <a:noFill/>
              </a:ln>
              <a:solidFill>
                <a:srgbClr val="465359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" b="1" i="1" dirty="0">
              <a:solidFill>
                <a:srgbClr val="465359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" b="1" i="1" dirty="0">
              <a:solidFill>
                <a:srgbClr val="465359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" b="1" i="1" dirty="0">
              <a:solidFill>
                <a:srgbClr val="465359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" b="1" i="1" dirty="0">
              <a:solidFill>
                <a:srgbClr val="465359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" b="1" i="1" dirty="0">
              <a:solidFill>
                <a:srgbClr val="465359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" b="1" i="1" dirty="0">
              <a:solidFill>
                <a:srgbClr val="465359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" b="1" i="1" dirty="0">
              <a:solidFill>
                <a:srgbClr val="465359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1" u="none" strike="noStrike" kern="1200" cap="none" spc="0" normalizeH="0" baseline="0" noProof="0" dirty="0">
              <a:ln>
                <a:noFill/>
              </a:ln>
              <a:solidFill>
                <a:srgbClr val="465359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" b="1" i="1" dirty="0">
              <a:solidFill>
                <a:srgbClr val="465359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1" u="none" strike="noStrike" kern="1200" cap="none" spc="0" normalizeH="0" baseline="0" noProof="0" dirty="0">
              <a:ln>
                <a:noFill/>
              </a:ln>
              <a:solidFill>
                <a:srgbClr val="465359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" b="1" i="1" dirty="0">
              <a:solidFill>
                <a:srgbClr val="465359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1" u="none" strike="noStrike" kern="1200" cap="none" spc="0" normalizeH="0" baseline="0" noProof="0" dirty="0">
              <a:ln>
                <a:noFill/>
              </a:ln>
              <a:solidFill>
                <a:srgbClr val="465359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" b="1" i="1" dirty="0">
              <a:solidFill>
                <a:srgbClr val="465359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1" u="none" strike="noStrike" kern="1200" cap="none" spc="0" normalizeH="0" baseline="0" noProof="0" dirty="0">
              <a:ln>
                <a:noFill/>
              </a:ln>
              <a:solidFill>
                <a:srgbClr val="465359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" b="1" i="1" dirty="0">
              <a:solidFill>
                <a:srgbClr val="465359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1" u="none" strike="noStrike" kern="1200" cap="none" spc="0" normalizeH="0" baseline="0" noProof="0" dirty="0">
              <a:ln>
                <a:noFill/>
              </a:ln>
              <a:solidFill>
                <a:srgbClr val="465359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" b="1" i="1" dirty="0">
              <a:solidFill>
                <a:srgbClr val="465359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1" u="none" strike="noStrike" kern="1200" cap="none" spc="0" normalizeH="0" baseline="0" noProof="0" dirty="0">
              <a:ln>
                <a:noFill/>
              </a:ln>
              <a:solidFill>
                <a:srgbClr val="465359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" b="1" i="1" dirty="0">
              <a:solidFill>
                <a:srgbClr val="465359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1" u="none" strike="noStrike" kern="1200" cap="none" spc="0" normalizeH="0" baseline="0" noProof="0" dirty="0">
              <a:ln>
                <a:noFill/>
              </a:ln>
              <a:solidFill>
                <a:srgbClr val="465359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" b="1" i="1" dirty="0">
              <a:solidFill>
                <a:srgbClr val="465359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1" u="none" strike="noStrike" kern="1200" cap="none" spc="0" normalizeH="0" baseline="0" noProof="0" dirty="0">
              <a:ln>
                <a:noFill/>
              </a:ln>
              <a:solidFill>
                <a:srgbClr val="465359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" b="1" i="1" dirty="0">
              <a:solidFill>
                <a:srgbClr val="465359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1" u="none" strike="noStrike" kern="1200" cap="none" spc="0" normalizeH="0" baseline="0" noProof="0" dirty="0">
              <a:ln>
                <a:noFill/>
              </a:ln>
              <a:solidFill>
                <a:srgbClr val="465359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" b="1" i="1" dirty="0">
              <a:solidFill>
                <a:srgbClr val="465359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1" u="none" strike="noStrike" kern="1200" cap="none" spc="0" normalizeH="0" baseline="0" noProof="0" dirty="0">
              <a:ln>
                <a:noFill/>
              </a:ln>
              <a:solidFill>
                <a:srgbClr val="465359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" b="1" i="1" dirty="0">
              <a:solidFill>
                <a:srgbClr val="465359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1" u="none" strike="noStrike" kern="1200" cap="none" spc="0" normalizeH="0" baseline="0" noProof="0" dirty="0">
              <a:ln>
                <a:noFill/>
              </a:ln>
              <a:solidFill>
                <a:srgbClr val="465359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1" u="none" strike="noStrike" kern="1200" cap="none" spc="0" normalizeH="0" baseline="0" noProof="0" dirty="0">
              <a:ln>
                <a:noFill/>
              </a:ln>
              <a:solidFill>
                <a:srgbClr val="465359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EF8EB6-8B80-ACC2-18E0-B687E31E48E7}"/>
              </a:ext>
            </a:extLst>
          </p:cNvPr>
          <p:cNvSpPr txBox="1"/>
          <p:nvPr/>
        </p:nvSpPr>
        <p:spPr>
          <a:xfrm>
            <a:off x="5680716" y="5256970"/>
            <a:ext cx="3757383" cy="1200329"/>
          </a:xfrm>
          <a:prstGeom prst="rect">
            <a:avLst/>
          </a:prstGeom>
          <a:solidFill>
            <a:srgbClr val="465359"/>
          </a:solidFill>
          <a:ln w="28575">
            <a:noFill/>
          </a:ln>
          <a:effectLst>
            <a:outerShdw blurRad="190500" dist="139700" dir="22200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Hypothesis Tests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i="1" dirty="0">
                <a:solidFill>
                  <a:schemeClr val="bg1"/>
                </a:solidFill>
                <a:latin typeface="+mj-lt"/>
              </a:rPr>
              <a:t>Confidence Intervals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613B5772-3B4A-A4E8-52AF-817A0985FE45}"/>
              </a:ext>
            </a:extLst>
          </p:cNvPr>
          <p:cNvSpPr/>
          <p:nvPr/>
        </p:nvSpPr>
        <p:spPr>
          <a:xfrm>
            <a:off x="7302624" y="3281669"/>
            <a:ext cx="513567" cy="600233"/>
          </a:xfrm>
          <a:prstGeom prst="downArrow">
            <a:avLst/>
          </a:prstGeom>
          <a:solidFill>
            <a:srgbClr val="465359"/>
          </a:solidFill>
          <a:ln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412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pen book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04AAA164-0CB3-203C-803E-C4AADBB649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2" b="9659"/>
          <a:stretch/>
        </p:blipFill>
        <p:spPr>
          <a:xfrm rot="-240000">
            <a:off x="-1295382" y="-266695"/>
            <a:ext cx="13444570" cy="7553069"/>
          </a:xfrm>
          <a:prstGeom prst="rect">
            <a:avLst/>
          </a:prstGeom>
          <a:ln>
            <a:noFill/>
          </a:ln>
        </p:spPr>
      </p:pic>
      <p:sp>
        <p:nvSpPr>
          <p:cNvPr id="2" name="Chapter 1">
            <a:extLst>
              <a:ext uri="{FF2B5EF4-FFF2-40B4-BE49-F238E27FC236}">
                <a16:creationId xmlns:a16="http://schemas.microsoft.com/office/drawing/2014/main" id="{ED6B7B3E-C95B-862B-8D63-9FF9BCC9E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40000">
            <a:off x="5085900" y="592724"/>
            <a:ext cx="3730810" cy="1247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CHAPTER 2</a:t>
            </a:r>
            <a:endParaRPr lang="en-US" sz="3600" b="0" kern="1200" cap="all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Persnickety Population">
            <a:extLst>
              <a:ext uri="{FF2B5EF4-FFF2-40B4-BE49-F238E27FC236}">
                <a16:creationId xmlns:a16="http://schemas.microsoft.com/office/drawing/2014/main" id="{CA577C0C-F9C6-E1EC-A76A-438979DA5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21240000">
            <a:off x="5308826" y="2205408"/>
            <a:ext cx="3474720" cy="3076348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Elucidating</a:t>
            </a:r>
            <a:br>
              <a:rPr lang="en-US" sz="3600" b="1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sz="36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Estimator</a:t>
            </a:r>
            <a:br>
              <a:rPr lang="en-US" sz="3600" b="1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sz="36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Explanation</a:t>
            </a:r>
          </a:p>
        </p:txBody>
      </p:sp>
      <p:pic>
        <p:nvPicPr>
          <p:cNvPr id="6" name="Picture 5" descr="A picture containing circle&#10;&#10;Description automatically generated">
            <a:extLst>
              <a:ext uri="{FF2B5EF4-FFF2-40B4-BE49-F238E27FC236}">
                <a16:creationId xmlns:a16="http://schemas.microsoft.com/office/drawing/2014/main" id="{396CC842-F6DF-4B15-2791-159492358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40000">
            <a:off x="1512520" y="1759011"/>
            <a:ext cx="3342857" cy="33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10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 Freeform: Shape 23">
            <a:extLst>
              <a:ext uri="{FF2B5EF4-FFF2-40B4-BE49-F238E27FC236}">
                <a16:creationId xmlns:a16="http://schemas.microsoft.com/office/drawing/2014/main" id="{6AE3EE38-B332-252B-30F7-39256F8EFE3D}"/>
              </a:ext>
            </a:extLst>
          </p:cNvPr>
          <p:cNvSpPr/>
          <p:nvPr/>
        </p:nvSpPr>
        <p:spPr>
          <a:xfrm>
            <a:off x="1484906" y="5164357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DO</a:t>
            </a:r>
          </a:p>
        </p:txBody>
      </p:sp>
      <p:sp>
        <p:nvSpPr>
          <p:cNvPr id="22" name="EXPLAIN Freeform: Shape 21">
            <a:extLst>
              <a:ext uri="{FF2B5EF4-FFF2-40B4-BE49-F238E27FC236}">
                <a16:creationId xmlns:a16="http://schemas.microsoft.com/office/drawing/2014/main" id="{19CF6903-26B3-F5BA-B6AA-0C668F1F1420}"/>
              </a:ext>
            </a:extLst>
          </p:cNvPr>
          <p:cNvSpPr/>
          <p:nvPr/>
        </p:nvSpPr>
        <p:spPr>
          <a:xfrm>
            <a:off x="779637" y="3695587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EXPLAIN</a:t>
            </a:r>
          </a:p>
        </p:txBody>
      </p:sp>
      <p:sp>
        <p:nvSpPr>
          <p:cNvPr id="20" name="QUESTION Freeform: Shape 19">
            <a:extLst>
              <a:ext uri="{FF2B5EF4-FFF2-40B4-BE49-F238E27FC236}">
                <a16:creationId xmlns:a16="http://schemas.microsoft.com/office/drawing/2014/main" id="{DF820B76-ACD2-7484-06D4-3145E30548C7}"/>
              </a:ext>
            </a:extLst>
          </p:cNvPr>
          <p:cNvSpPr/>
          <p:nvPr/>
        </p:nvSpPr>
        <p:spPr>
          <a:xfrm>
            <a:off x="1481570" y="2228926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QUESTION</a:t>
            </a:r>
          </a:p>
        </p:txBody>
      </p:sp>
      <p:sp>
        <p:nvSpPr>
          <p:cNvPr id="30" name="STEP 1 - ASK A QUESTION">
            <a:extLst>
              <a:ext uri="{FF2B5EF4-FFF2-40B4-BE49-F238E27FC236}">
                <a16:creationId xmlns:a16="http://schemas.microsoft.com/office/drawing/2014/main" id="{07596C78-B4D6-85E8-0057-5EDC84B4EC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1192" y="686538"/>
            <a:ext cx="11029616" cy="9883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STEP 2 – SAMPLE</a:t>
            </a:r>
            <a:endParaRPr lang="en-US" dirty="0"/>
          </a:p>
        </p:txBody>
      </p:sp>
      <p:sp>
        <p:nvSpPr>
          <p:cNvPr id="49" name="Do Arc">
            <a:extLst>
              <a:ext uri="{FF2B5EF4-FFF2-40B4-BE49-F238E27FC236}">
                <a16:creationId xmlns:a16="http://schemas.microsoft.com/office/drawing/2014/main" id="{C50B7FC4-CFAA-C5D5-0D6F-A9A39D41E11F}"/>
              </a:ext>
            </a:extLst>
          </p:cNvPr>
          <p:cNvSpPr/>
          <p:nvPr/>
        </p:nvSpPr>
        <p:spPr>
          <a:xfrm>
            <a:off x="1111776" y="4424749"/>
            <a:ext cx="2139985" cy="2140841"/>
          </a:xfrm>
          <a:prstGeom prst="blockArc">
            <a:avLst>
              <a:gd name="adj1" fmla="val 13500000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Explain Arc">
            <a:extLst>
              <a:ext uri="{FF2B5EF4-FFF2-40B4-BE49-F238E27FC236}">
                <a16:creationId xmlns:a16="http://schemas.microsoft.com/office/drawing/2014/main" id="{B9046C0A-6576-1E06-D108-D25C2931E2B2}"/>
              </a:ext>
            </a:extLst>
          </p:cNvPr>
          <p:cNvSpPr/>
          <p:nvPr/>
        </p:nvSpPr>
        <p:spPr>
          <a:xfrm>
            <a:off x="242685" y="2822092"/>
            <a:ext cx="2490801" cy="2491180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Question Arc">
            <a:extLst>
              <a:ext uri="{FF2B5EF4-FFF2-40B4-BE49-F238E27FC236}">
                <a16:creationId xmlns:a16="http://schemas.microsoft.com/office/drawing/2014/main" id="{7DF988AB-ED6B-BA93-71FB-AD4FB55663C6}"/>
              </a:ext>
            </a:extLst>
          </p:cNvPr>
          <p:cNvSpPr/>
          <p:nvPr/>
        </p:nvSpPr>
        <p:spPr>
          <a:xfrm>
            <a:off x="934497" y="1390723"/>
            <a:ext cx="2490801" cy="2491180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51" name="Connector 1">
            <a:extLst>
              <a:ext uri="{FF2B5EF4-FFF2-40B4-BE49-F238E27FC236}">
                <a16:creationId xmlns:a16="http://schemas.microsoft.com/office/drawing/2014/main" id="{2ED001BA-D4FF-8106-EA95-EE793D867168}"/>
              </a:ext>
            </a:extLst>
          </p:cNvPr>
          <p:cNvCxnSpPr>
            <a:cxnSpLocks/>
          </p:cNvCxnSpPr>
          <p:nvPr/>
        </p:nvCxnSpPr>
        <p:spPr>
          <a:xfrm>
            <a:off x="3391265" y="3162413"/>
            <a:ext cx="1484405" cy="1077078"/>
          </a:xfrm>
          <a:prstGeom prst="line">
            <a:avLst/>
          </a:prstGeom>
          <a:ln w="508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Why Bubble group">
            <a:extLst>
              <a:ext uri="{FF2B5EF4-FFF2-40B4-BE49-F238E27FC236}">
                <a16:creationId xmlns:a16="http://schemas.microsoft.com/office/drawing/2014/main" id="{3A0FC7DD-E827-2F11-01F2-688A029B190D}"/>
              </a:ext>
            </a:extLst>
          </p:cNvPr>
          <p:cNvGrpSpPr/>
          <p:nvPr/>
        </p:nvGrpSpPr>
        <p:grpSpPr>
          <a:xfrm>
            <a:off x="4875670" y="3695587"/>
            <a:ext cx="2377440" cy="2377440"/>
            <a:chOff x="4907280" y="2326429"/>
            <a:chExt cx="2377440" cy="2377440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54" name="Why Oval">
              <a:extLst>
                <a:ext uri="{FF2B5EF4-FFF2-40B4-BE49-F238E27FC236}">
                  <a16:creationId xmlns:a16="http://schemas.microsoft.com/office/drawing/2014/main" id="{7B995D42-1D89-83DC-F4E4-20AD5430DD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7280" y="2326429"/>
              <a:ext cx="2377440" cy="23774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Why text">
              <a:extLst>
                <a:ext uri="{FF2B5EF4-FFF2-40B4-BE49-F238E27FC236}">
                  <a16:creationId xmlns:a16="http://schemas.microsoft.com/office/drawing/2014/main" id="{6374E5D4-AD75-86D0-D7D6-2213531F65D1}"/>
                </a:ext>
              </a:extLst>
            </p:cNvPr>
            <p:cNvSpPr txBox="1"/>
            <p:nvPr/>
          </p:nvSpPr>
          <p:spPr>
            <a:xfrm>
              <a:off x="5058219" y="3176595"/>
              <a:ext cx="2111841" cy="677108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defRPr/>
              </a:pPr>
              <a:r>
                <a:rPr lang="en-US" sz="2200" dirty="0">
                  <a:latin typeface="Franklin Gothic Book" panose="020B0503020102020204" pitchFamily="34" charset="0"/>
                </a:rPr>
                <a:t>Why do we need a sample?</a:t>
              </a:r>
            </a:p>
          </p:txBody>
        </p:sp>
      </p:grpSp>
      <p:cxnSp>
        <p:nvCxnSpPr>
          <p:cNvPr id="57" name="Connector 2">
            <a:extLst>
              <a:ext uri="{FF2B5EF4-FFF2-40B4-BE49-F238E27FC236}">
                <a16:creationId xmlns:a16="http://schemas.microsoft.com/office/drawing/2014/main" id="{632CDAFF-101E-ED44-A1C3-40DBD4B3E7BE}"/>
              </a:ext>
            </a:extLst>
          </p:cNvPr>
          <p:cNvCxnSpPr>
            <a:cxnSpLocks/>
          </p:cNvCxnSpPr>
          <p:nvPr/>
        </p:nvCxnSpPr>
        <p:spPr>
          <a:xfrm flipV="1">
            <a:off x="7253110" y="3277590"/>
            <a:ext cx="1378172" cy="961901"/>
          </a:xfrm>
          <a:prstGeom prst="line">
            <a:avLst/>
          </a:prstGeom>
          <a:ln w="508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Parameter Group">
            <a:extLst>
              <a:ext uri="{FF2B5EF4-FFF2-40B4-BE49-F238E27FC236}">
                <a16:creationId xmlns:a16="http://schemas.microsoft.com/office/drawing/2014/main" id="{F2CE1EB9-E75F-9C77-913A-E8573F2CA7FE}"/>
              </a:ext>
            </a:extLst>
          </p:cNvPr>
          <p:cNvGrpSpPr/>
          <p:nvPr/>
        </p:nvGrpSpPr>
        <p:grpSpPr>
          <a:xfrm>
            <a:off x="8631282" y="1287510"/>
            <a:ext cx="2377440" cy="2377440"/>
            <a:chOff x="8703483" y="1064468"/>
            <a:chExt cx="2377440" cy="2377440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59" name="Parameter Oval">
              <a:hlinkClick r:id="" action="ppaction://noaction"/>
              <a:extLst>
                <a:ext uri="{FF2B5EF4-FFF2-40B4-BE49-F238E27FC236}">
                  <a16:creationId xmlns:a16="http://schemas.microsoft.com/office/drawing/2014/main" id="{D5A80DF9-46FA-326A-8E95-A8B81FDFFE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03483" y="1064468"/>
              <a:ext cx="2377440" cy="23774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Parameter text">
              <a:extLst>
                <a:ext uri="{FF2B5EF4-FFF2-40B4-BE49-F238E27FC236}">
                  <a16:creationId xmlns:a16="http://schemas.microsoft.com/office/drawing/2014/main" id="{74279969-E449-891E-63A6-CD28DCFE313D}"/>
                </a:ext>
              </a:extLst>
            </p:cNvPr>
            <p:cNvSpPr txBox="1"/>
            <p:nvPr/>
          </p:nvSpPr>
          <p:spPr>
            <a:xfrm>
              <a:off x="8984145" y="1491441"/>
              <a:ext cx="1816117" cy="1523494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anklin Gothic Book" panose="020F0502020204030204"/>
                  <a:ea typeface="+mn-ea"/>
                  <a:cs typeface="+mn-cs"/>
                </a:rPr>
                <a:t>Can’t get a parameter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>
                  <a:latin typeface="Franklin Gothic Book" panose="020F0502020204030204"/>
                </a:rPr>
                <a:t>Need to get an estimate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185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 Freeform: Shape 23">
            <a:extLst>
              <a:ext uri="{FF2B5EF4-FFF2-40B4-BE49-F238E27FC236}">
                <a16:creationId xmlns:a16="http://schemas.microsoft.com/office/drawing/2014/main" id="{6AE3EE38-B332-252B-30F7-39256F8EFE3D}"/>
              </a:ext>
            </a:extLst>
          </p:cNvPr>
          <p:cNvSpPr/>
          <p:nvPr/>
        </p:nvSpPr>
        <p:spPr>
          <a:xfrm>
            <a:off x="1484906" y="5164357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DO</a:t>
            </a:r>
          </a:p>
        </p:txBody>
      </p:sp>
      <p:sp>
        <p:nvSpPr>
          <p:cNvPr id="22" name="EXPLAIN Freeform: Shape 21">
            <a:extLst>
              <a:ext uri="{FF2B5EF4-FFF2-40B4-BE49-F238E27FC236}">
                <a16:creationId xmlns:a16="http://schemas.microsoft.com/office/drawing/2014/main" id="{19CF6903-26B3-F5BA-B6AA-0C668F1F1420}"/>
              </a:ext>
            </a:extLst>
          </p:cNvPr>
          <p:cNvSpPr/>
          <p:nvPr/>
        </p:nvSpPr>
        <p:spPr>
          <a:xfrm>
            <a:off x="779637" y="3695587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EXPLAIN</a:t>
            </a:r>
          </a:p>
        </p:txBody>
      </p:sp>
      <p:sp>
        <p:nvSpPr>
          <p:cNvPr id="20" name="QUESTION Freeform: Shape 19">
            <a:extLst>
              <a:ext uri="{FF2B5EF4-FFF2-40B4-BE49-F238E27FC236}">
                <a16:creationId xmlns:a16="http://schemas.microsoft.com/office/drawing/2014/main" id="{DF820B76-ACD2-7484-06D4-3145E30548C7}"/>
              </a:ext>
            </a:extLst>
          </p:cNvPr>
          <p:cNvSpPr/>
          <p:nvPr/>
        </p:nvSpPr>
        <p:spPr>
          <a:xfrm>
            <a:off x="1481570" y="2228926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QUESTION</a:t>
            </a:r>
          </a:p>
        </p:txBody>
      </p:sp>
      <p:sp>
        <p:nvSpPr>
          <p:cNvPr id="30" name="STEP 1 - ASK A QUESTION">
            <a:extLst>
              <a:ext uri="{FF2B5EF4-FFF2-40B4-BE49-F238E27FC236}">
                <a16:creationId xmlns:a16="http://schemas.microsoft.com/office/drawing/2014/main" id="{07596C78-B4D6-85E8-0057-5EDC84B4EC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1192" y="685800"/>
            <a:ext cx="11029616" cy="9883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STEP 2 – SAMPLE</a:t>
            </a:r>
            <a:endParaRPr lang="en-US" dirty="0"/>
          </a:p>
        </p:txBody>
      </p:sp>
      <p:cxnSp>
        <p:nvCxnSpPr>
          <p:cNvPr id="27" name="Connector 2">
            <a:extLst>
              <a:ext uri="{FF2B5EF4-FFF2-40B4-BE49-F238E27FC236}">
                <a16:creationId xmlns:a16="http://schemas.microsoft.com/office/drawing/2014/main" id="{705A7B35-3496-3B80-51DF-EAFB4D4A65B7}"/>
              </a:ext>
            </a:extLst>
          </p:cNvPr>
          <p:cNvCxnSpPr>
            <a:cxnSpLocks/>
          </p:cNvCxnSpPr>
          <p:nvPr/>
        </p:nvCxnSpPr>
        <p:spPr>
          <a:xfrm>
            <a:off x="7284679" y="2643960"/>
            <a:ext cx="1097280" cy="5671"/>
          </a:xfrm>
          <a:prstGeom prst="line">
            <a:avLst/>
          </a:prstGeom>
          <a:ln w="508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Two things group">
            <a:extLst>
              <a:ext uri="{FF2B5EF4-FFF2-40B4-BE49-F238E27FC236}">
                <a16:creationId xmlns:a16="http://schemas.microsoft.com/office/drawing/2014/main" id="{D796E4A9-E9EC-4CD2-1476-6448A6F03978}"/>
              </a:ext>
            </a:extLst>
          </p:cNvPr>
          <p:cNvGrpSpPr/>
          <p:nvPr/>
        </p:nvGrpSpPr>
        <p:grpSpPr>
          <a:xfrm>
            <a:off x="8461210" y="1437955"/>
            <a:ext cx="2377440" cy="2377440"/>
            <a:chOff x="8445278" y="1437955"/>
            <a:chExt cx="2377440" cy="2377440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28" name="Two things oval">
              <a:hlinkClick r:id="" action="ppaction://noaction"/>
              <a:extLst>
                <a:ext uri="{FF2B5EF4-FFF2-40B4-BE49-F238E27FC236}">
                  <a16:creationId xmlns:a16="http://schemas.microsoft.com/office/drawing/2014/main" id="{EBDAD884-77D5-8E85-4FDC-6F8F55AEA4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5278" y="1437955"/>
              <a:ext cx="2377440" cy="23774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wo things text">
              <a:extLst>
                <a:ext uri="{FF2B5EF4-FFF2-40B4-BE49-F238E27FC236}">
                  <a16:creationId xmlns:a16="http://schemas.microsoft.com/office/drawing/2014/main" id="{242F3EF0-623F-FE47-E423-AA26ECBD43C9}"/>
                </a:ext>
              </a:extLst>
            </p:cNvPr>
            <p:cNvSpPr txBox="1"/>
            <p:nvPr/>
          </p:nvSpPr>
          <p:spPr>
            <a:xfrm>
              <a:off x="8517478" y="2072677"/>
              <a:ext cx="2233040" cy="1107996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anklin Gothic Book" panose="020F0502020204030204"/>
                  <a:ea typeface="+mn-ea"/>
                  <a:cs typeface="+mn-cs"/>
                </a:rPr>
                <a:t>Two things affect how good our estimator is</a:t>
              </a:r>
            </a:p>
          </p:txBody>
        </p:sp>
      </p:grpSp>
      <p:sp>
        <p:nvSpPr>
          <p:cNvPr id="49" name="Do Arc">
            <a:extLst>
              <a:ext uri="{FF2B5EF4-FFF2-40B4-BE49-F238E27FC236}">
                <a16:creationId xmlns:a16="http://schemas.microsoft.com/office/drawing/2014/main" id="{C50B7FC4-CFAA-C5D5-0D6F-A9A39D41E11F}"/>
              </a:ext>
            </a:extLst>
          </p:cNvPr>
          <p:cNvSpPr/>
          <p:nvPr/>
        </p:nvSpPr>
        <p:spPr>
          <a:xfrm>
            <a:off x="1111776" y="4424749"/>
            <a:ext cx="2139985" cy="2140841"/>
          </a:xfrm>
          <a:prstGeom prst="blockArc">
            <a:avLst>
              <a:gd name="adj1" fmla="val 13500000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Explain Arc">
            <a:extLst>
              <a:ext uri="{FF2B5EF4-FFF2-40B4-BE49-F238E27FC236}">
                <a16:creationId xmlns:a16="http://schemas.microsoft.com/office/drawing/2014/main" id="{B9046C0A-6576-1E06-D108-D25C2931E2B2}"/>
              </a:ext>
            </a:extLst>
          </p:cNvPr>
          <p:cNvSpPr/>
          <p:nvPr/>
        </p:nvSpPr>
        <p:spPr>
          <a:xfrm>
            <a:off x="242685" y="2822092"/>
            <a:ext cx="2490801" cy="2491180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Question Arc">
            <a:extLst>
              <a:ext uri="{FF2B5EF4-FFF2-40B4-BE49-F238E27FC236}">
                <a16:creationId xmlns:a16="http://schemas.microsoft.com/office/drawing/2014/main" id="{7DF988AB-ED6B-BA93-71FB-AD4FB55663C6}"/>
              </a:ext>
            </a:extLst>
          </p:cNvPr>
          <p:cNvSpPr/>
          <p:nvPr/>
        </p:nvSpPr>
        <p:spPr>
          <a:xfrm>
            <a:off x="934497" y="1390723"/>
            <a:ext cx="2490801" cy="2491180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12" name="Connector 1">
            <a:extLst>
              <a:ext uri="{FF2B5EF4-FFF2-40B4-BE49-F238E27FC236}">
                <a16:creationId xmlns:a16="http://schemas.microsoft.com/office/drawing/2014/main" id="{9DC5F684-C60D-2FE3-E6A1-02E2C252C8D5}"/>
              </a:ext>
            </a:extLst>
          </p:cNvPr>
          <p:cNvCxnSpPr>
            <a:cxnSpLocks/>
          </p:cNvCxnSpPr>
          <p:nvPr/>
        </p:nvCxnSpPr>
        <p:spPr>
          <a:xfrm flipV="1">
            <a:off x="2470369" y="3187700"/>
            <a:ext cx="2292131" cy="920294"/>
          </a:xfrm>
          <a:prstGeom prst="line">
            <a:avLst/>
          </a:prstGeom>
          <a:ln w="508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How sample group">
            <a:extLst>
              <a:ext uri="{FF2B5EF4-FFF2-40B4-BE49-F238E27FC236}">
                <a16:creationId xmlns:a16="http://schemas.microsoft.com/office/drawing/2014/main" id="{2540C0DD-1D22-9311-F2BE-68C251B286CE}"/>
              </a:ext>
            </a:extLst>
          </p:cNvPr>
          <p:cNvGrpSpPr/>
          <p:nvPr/>
        </p:nvGrpSpPr>
        <p:grpSpPr>
          <a:xfrm>
            <a:off x="4762500" y="1437955"/>
            <a:ext cx="2377440" cy="2377440"/>
            <a:chOff x="4746568" y="1437955"/>
            <a:chExt cx="2377440" cy="2377440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16" name="How sample oval">
              <a:extLst>
                <a:ext uri="{FF2B5EF4-FFF2-40B4-BE49-F238E27FC236}">
                  <a16:creationId xmlns:a16="http://schemas.microsoft.com/office/drawing/2014/main" id="{1239C6E3-0041-8C20-D001-E1879936A4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46568" y="1437955"/>
              <a:ext cx="2377440" cy="2377440"/>
            </a:xfrm>
            <a:prstGeom prst="ellipse">
              <a:avLst/>
            </a:prstGeom>
            <a:solidFill>
              <a:srgbClr val="E6C46D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How sample text">
              <a:extLst>
                <a:ext uri="{FF2B5EF4-FFF2-40B4-BE49-F238E27FC236}">
                  <a16:creationId xmlns:a16="http://schemas.microsoft.com/office/drawing/2014/main" id="{F5439AC5-2654-76CA-6E8A-489A1217E529}"/>
                </a:ext>
              </a:extLst>
            </p:cNvPr>
            <p:cNvSpPr txBox="1"/>
            <p:nvPr/>
          </p:nvSpPr>
          <p:spPr>
            <a:xfrm>
              <a:off x="5093181" y="2072677"/>
              <a:ext cx="1684215" cy="1107996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>
                  <a:latin typeface="Franklin Gothic Book" panose="020B0503020102020204" pitchFamily="34" charset="0"/>
                </a:rPr>
                <a:t>How do we get a good sample?</a:t>
              </a:r>
            </a:p>
          </p:txBody>
        </p:sp>
      </p:grpSp>
      <p:grpSp>
        <p:nvGrpSpPr>
          <p:cNvPr id="3" name="Random Group">
            <a:extLst>
              <a:ext uri="{FF2B5EF4-FFF2-40B4-BE49-F238E27FC236}">
                <a16:creationId xmlns:a16="http://schemas.microsoft.com/office/drawing/2014/main" id="{82011D35-B20F-36E7-AD47-5198B1D8415A}"/>
              </a:ext>
            </a:extLst>
          </p:cNvPr>
          <p:cNvGrpSpPr/>
          <p:nvPr/>
        </p:nvGrpSpPr>
        <p:grpSpPr>
          <a:xfrm>
            <a:off x="5782381" y="4656689"/>
            <a:ext cx="1684216" cy="1684216"/>
            <a:chOff x="5782381" y="4656689"/>
            <a:chExt cx="1684216" cy="1684216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42" name="Random oval">
              <a:extLst>
                <a:ext uri="{FF2B5EF4-FFF2-40B4-BE49-F238E27FC236}">
                  <a16:creationId xmlns:a16="http://schemas.microsoft.com/office/drawing/2014/main" id="{45B64043-6E31-D22B-CBB9-68AC357AEC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2381" y="4656689"/>
              <a:ext cx="1684216" cy="16842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andom text">
              <a:extLst>
                <a:ext uri="{FF2B5EF4-FFF2-40B4-BE49-F238E27FC236}">
                  <a16:creationId xmlns:a16="http://schemas.microsoft.com/office/drawing/2014/main" id="{FAA41ADB-6C89-9142-ED5B-86CF35D215C5}"/>
                </a:ext>
              </a:extLst>
            </p:cNvPr>
            <p:cNvSpPr txBox="1"/>
            <p:nvPr/>
          </p:nvSpPr>
          <p:spPr>
            <a:xfrm>
              <a:off x="5833529" y="5114077"/>
              <a:ext cx="1581921" cy="769441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200" dirty="0">
                  <a:latin typeface="Franklin Gothic Book" panose="020B0503020102020204" pitchFamily="34" charset="0"/>
                </a:rPr>
                <a:t>Randomly chosen</a:t>
              </a:r>
            </a:p>
          </p:txBody>
        </p:sp>
      </p:grpSp>
      <p:grpSp>
        <p:nvGrpSpPr>
          <p:cNvPr id="4" name="Large Group">
            <a:extLst>
              <a:ext uri="{FF2B5EF4-FFF2-40B4-BE49-F238E27FC236}">
                <a16:creationId xmlns:a16="http://schemas.microsoft.com/office/drawing/2014/main" id="{C05192CB-323B-ABDE-E603-BE8B1B433794}"/>
              </a:ext>
            </a:extLst>
          </p:cNvPr>
          <p:cNvGrpSpPr/>
          <p:nvPr/>
        </p:nvGrpSpPr>
        <p:grpSpPr>
          <a:xfrm>
            <a:off x="9082234" y="4674679"/>
            <a:ext cx="1684216" cy="1684216"/>
            <a:chOff x="9797405" y="4656689"/>
            <a:chExt cx="1684216" cy="1684216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54" name="Large oval">
              <a:extLst>
                <a:ext uri="{FF2B5EF4-FFF2-40B4-BE49-F238E27FC236}">
                  <a16:creationId xmlns:a16="http://schemas.microsoft.com/office/drawing/2014/main" id="{C9B6863D-6D84-49B2-490D-6E75810073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97405" y="4656689"/>
              <a:ext cx="1684216" cy="16842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Large text">
              <a:extLst>
                <a:ext uri="{FF2B5EF4-FFF2-40B4-BE49-F238E27FC236}">
                  <a16:creationId xmlns:a16="http://schemas.microsoft.com/office/drawing/2014/main" id="{8C00DBD3-2C44-6255-3D38-C37725D3E7B3}"/>
                </a:ext>
              </a:extLst>
            </p:cNvPr>
            <p:cNvSpPr txBox="1"/>
            <p:nvPr/>
          </p:nvSpPr>
          <p:spPr>
            <a:xfrm>
              <a:off x="9848553" y="5114077"/>
              <a:ext cx="1581921" cy="769441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200" dirty="0">
                  <a:latin typeface="Franklin Gothic Book" panose="020B0503020102020204" pitchFamily="34" charset="0"/>
                </a:rPr>
                <a:t>Large enough</a:t>
              </a:r>
            </a:p>
          </p:txBody>
        </p:sp>
      </p:grpSp>
      <p:cxnSp>
        <p:nvCxnSpPr>
          <p:cNvPr id="78" name="Connector 4">
            <a:extLst>
              <a:ext uri="{FF2B5EF4-FFF2-40B4-BE49-F238E27FC236}">
                <a16:creationId xmlns:a16="http://schemas.microsoft.com/office/drawing/2014/main" id="{D684897C-DFF3-309C-511D-B428935BF0E4}"/>
              </a:ext>
            </a:extLst>
          </p:cNvPr>
          <p:cNvCxnSpPr>
            <a:cxnSpLocks/>
          </p:cNvCxnSpPr>
          <p:nvPr/>
        </p:nvCxnSpPr>
        <p:spPr>
          <a:xfrm flipV="1">
            <a:off x="7284679" y="3695587"/>
            <a:ext cx="1516445" cy="1050909"/>
          </a:xfrm>
          <a:prstGeom prst="line">
            <a:avLst/>
          </a:prstGeom>
          <a:ln w="508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 6">
            <a:extLst>
              <a:ext uri="{FF2B5EF4-FFF2-40B4-BE49-F238E27FC236}">
                <a16:creationId xmlns:a16="http://schemas.microsoft.com/office/drawing/2014/main" id="{D0F3DD8A-4E34-6736-BD91-59871D89B248}"/>
              </a:ext>
            </a:extLst>
          </p:cNvPr>
          <p:cNvCxnSpPr>
            <a:cxnSpLocks/>
          </p:cNvCxnSpPr>
          <p:nvPr/>
        </p:nvCxnSpPr>
        <p:spPr>
          <a:xfrm flipV="1">
            <a:off x="9924342" y="3881903"/>
            <a:ext cx="0" cy="685647"/>
          </a:xfrm>
          <a:prstGeom prst="line">
            <a:avLst/>
          </a:prstGeom>
          <a:ln w="508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71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 Freeform: Shape 23">
            <a:extLst>
              <a:ext uri="{FF2B5EF4-FFF2-40B4-BE49-F238E27FC236}">
                <a16:creationId xmlns:a16="http://schemas.microsoft.com/office/drawing/2014/main" id="{6AE3EE38-B332-252B-30F7-39256F8EFE3D}"/>
              </a:ext>
            </a:extLst>
          </p:cNvPr>
          <p:cNvSpPr/>
          <p:nvPr/>
        </p:nvSpPr>
        <p:spPr>
          <a:xfrm>
            <a:off x="1484906" y="5164357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DO</a:t>
            </a:r>
          </a:p>
        </p:txBody>
      </p:sp>
      <p:sp>
        <p:nvSpPr>
          <p:cNvPr id="22" name="EXPLAIN Freeform: Shape 21">
            <a:extLst>
              <a:ext uri="{FF2B5EF4-FFF2-40B4-BE49-F238E27FC236}">
                <a16:creationId xmlns:a16="http://schemas.microsoft.com/office/drawing/2014/main" id="{19CF6903-26B3-F5BA-B6AA-0C668F1F1420}"/>
              </a:ext>
            </a:extLst>
          </p:cNvPr>
          <p:cNvSpPr/>
          <p:nvPr/>
        </p:nvSpPr>
        <p:spPr>
          <a:xfrm>
            <a:off x="779637" y="3695587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EXPLAIN</a:t>
            </a:r>
          </a:p>
        </p:txBody>
      </p:sp>
      <p:sp>
        <p:nvSpPr>
          <p:cNvPr id="20" name="QUESTION Freeform: Shape 19">
            <a:extLst>
              <a:ext uri="{FF2B5EF4-FFF2-40B4-BE49-F238E27FC236}">
                <a16:creationId xmlns:a16="http://schemas.microsoft.com/office/drawing/2014/main" id="{DF820B76-ACD2-7484-06D4-3145E30548C7}"/>
              </a:ext>
            </a:extLst>
          </p:cNvPr>
          <p:cNvSpPr/>
          <p:nvPr/>
        </p:nvSpPr>
        <p:spPr>
          <a:xfrm>
            <a:off x="1481570" y="2228926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QUESTION</a:t>
            </a:r>
          </a:p>
        </p:txBody>
      </p:sp>
      <p:cxnSp>
        <p:nvCxnSpPr>
          <p:cNvPr id="12" name="Connector 1">
            <a:extLst>
              <a:ext uri="{FF2B5EF4-FFF2-40B4-BE49-F238E27FC236}">
                <a16:creationId xmlns:a16="http://schemas.microsoft.com/office/drawing/2014/main" id="{9DC5F684-C60D-2FE3-E6A1-02E2C252C8D5}"/>
              </a:ext>
            </a:extLst>
          </p:cNvPr>
          <p:cNvCxnSpPr>
            <a:cxnSpLocks/>
          </p:cNvCxnSpPr>
          <p:nvPr/>
        </p:nvCxnSpPr>
        <p:spPr>
          <a:xfrm flipV="1">
            <a:off x="3249784" y="3657062"/>
            <a:ext cx="1630539" cy="1048588"/>
          </a:xfrm>
          <a:prstGeom prst="line">
            <a:avLst/>
          </a:prstGeom>
          <a:ln w="508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TEP 1 - ASK A QUESTION">
            <a:extLst>
              <a:ext uri="{FF2B5EF4-FFF2-40B4-BE49-F238E27FC236}">
                <a16:creationId xmlns:a16="http://schemas.microsoft.com/office/drawing/2014/main" id="{07596C78-B4D6-85E8-0057-5EDC84B4EC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1192" y="685800"/>
            <a:ext cx="11029616" cy="9883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STEP 2 – SAMPLE</a:t>
            </a:r>
            <a:endParaRPr lang="en-US" dirty="0"/>
          </a:p>
        </p:txBody>
      </p:sp>
      <p:cxnSp>
        <p:nvCxnSpPr>
          <p:cNvPr id="27" name="Connector 2">
            <a:extLst>
              <a:ext uri="{FF2B5EF4-FFF2-40B4-BE49-F238E27FC236}">
                <a16:creationId xmlns:a16="http://schemas.microsoft.com/office/drawing/2014/main" id="{705A7B35-3496-3B80-51DF-EAFB4D4A65B7}"/>
              </a:ext>
            </a:extLst>
          </p:cNvPr>
          <p:cNvCxnSpPr>
            <a:cxnSpLocks/>
          </p:cNvCxnSpPr>
          <p:nvPr/>
        </p:nvCxnSpPr>
        <p:spPr>
          <a:xfrm>
            <a:off x="7315610" y="3395089"/>
            <a:ext cx="1496304" cy="652928"/>
          </a:xfrm>
          <a:prstGeom prst="line">
            <a:avLst/>
          </a:prstGeom>
          <a:ln w="508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Do Arc">
            <a:extLst>
              <a:ext uri="{FF2B5EF4-FFF2-40B4-BE49-F238E27FC236}">
                <a16:creationId xmlns:a16="http://schemas.microsoft.com/office/drawing/2014/main" id="{C50B7FC4-CFAA-C5D5-0D6F-A9A39D41E11F}"/>
              </a:ext>
            </a:extLst>
          </p:cNvPr>
          <p:cNvSpPr/>
          <p:nvPr/>
        </p:nvSpPr>
        <p:spPr>
          <a:xfrm>
            <a:off x="1111776" y="4424749"/>
            <a:ext cx="2139985" cy="2140841"/>
          </a:xfrm>
          <a:prstGeom prst="blockArc">
            <a:avLst>
              <a:gd name="adj1" fmla="val 13500000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Explain Arc">
            <a:extLst>
              <a:ext uri="{FF2B5EF4-FFF2-40B4-BE49-F238E27FC236}">
                <a16:creationId xmlns:a16="http://schemas.microsoft.com/office/drawing/2014/main" id="{B9046C0A-6576-1E06-D108-D25C2931E2B2}"/>
              </a:ext>
            </a:extLst>
          </p:cNvPr>
          <p:cNvSpPr/>
          <p:nvPr/>
        </p:nvSpPr>
        <p:spPr>
          <a:xfrm>
            <a:off x="242685" y="2822092"/>
            <a:ext cx="2490801" cy="2491180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Question Arc">
            <a:extLst>
              <a:ext uri="{FF2B5EF4-FFF2-40B4-BE49-F238E27FC236}">
                <a16:creationId xmlns:a16="http://schemas.microsoft.com/office/drawing/2014/main" id="{7DF988AB-ED6B-BA93-71FB-AD4FB55663C6}"/>
              </a:ext>
            </a:extLst>
          </p:cNvPr>
          <p:cNvSpPr/>
          <p:nvPr/>
        </p:nvSpPr>
        <p:spPr>
          <a:xfrm>
            <a:off x="934497" y="1390723"/>
            <a:ext cx="2490801" cy="2491180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" name="Different Group">
            <a:extLst>
              <a:ext uri="{FF2B5EF4-FFF2-40B4-BE49-F238E27FC236}">
                <a16:creationId xmlns:a16="http://schemas.microsoft.com/office/drawing/2014/main" id="{F1C30A6A-DDC7-E8CB-6C40-2D6430D747CD}"/>
              </a:ext>
            </a:extLst>
          </p:cNvPr>
          <p:cNvGrpSpPr/>
          <p:nvPr/>
        </p:nvGrpSpPr>
        <p:grpSpPr>
          <a:xfrm>
            <a:off x="8985718" y="3211728"/>
            <a:ext cx="2377440" cy="2377440"/>
            <a:chOff x="9051472" y="1053271"/>
            <a:chExt cx="2377440" cy="2377440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40" name="Different types oval">
              <a:extLst>
                <a:ext uri="{FF2B5EF4-FFF2-40B4-BE49-F238E27FC236}">
                  <a16:creationId xmlns:a16="http://schemas.microsoft.com/office/drawing/2014/main" id="{2DE7CD7C-CD32-A3DB-86F8-6FAD8CE7BF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51472" y="1053271"/>
              <a:ext cx="2377440" cy="237744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Different types text">
              <a:extLst>
                <a:ext uri="{FF2B5EF4-FFF2-40B4-BE49-F238E27FC236}">
                  <a16:creationId xmlns:a16="http://schemas.microsoft.com/office/drawing/2014/main" id="{AB8F7F87-BDB3-7C31-4EE5-DFD42C0B932E}"/>
                </a:ext>
              </a:extLst>
            </p:cNvPr>
            <p:cNvSpPr txBox="1"/>
            <p:nvPr/>
          </p:nvSpPr>
          <p:spPr>
            <a:xfrm>
              <a:off x="9225276" y="1480244"/>
              <a:ext cx="2029832" cy="1523494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anklin Gothic Book" panose="020F0502020204030204"/>
                  <a:ea typeface="+mn-ea"/>
                  <a:cs typeface="+mn-cs"/>
                </a:rPr>
                <a:t>Different types of studies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anklin Gothic Book" panose="020F0502020204030204"/>
                  <a:ea typeface="+mn-ea"/>
                  <a:cs typeface="+mn-cs"/>
                </a:rPr>
                <a:t>Sampling methods</a:t>
              </a:r>
            </a:p>
          </p:txBody>
        </p:sp>
      </p:grpSp>
      <p:grpSp>
        <p:nvGrpSpPr>
          <p:cNvPr id="2" name="What need group">
            <a:extLst>
              <a:ext uri="{FF2B5EF4-FFF2-40B4-BE49-F238E27FC236}">
                <a16:creationId xmlns:a16="http://schemas.microsoft.com/office/drawing/2014/main" id="{3900DDC6-1FF6-DAFB-9F2F-DD9956452314}"/>
              </a:ext>
            </a:extLst>
          </p:cNvPr>
          <p:cNvGrpSpPr/>
          <p:nvPr/>
        </p:nvGrpSpPr>
        <p:grpSpPr>
          <a:xfrm>
            <a:off x="4886126" y="1745067"/>
            <a:ext cx="2377440" cy="2377440"/>
            <a:chOff x="4911225" y="1509547"/>
            <a:chExt cx="2377440" cy="2377440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16" name="What need to know Oval">
              <a:extLst>
                <a:ext uri="{FF2B5EF4-FFF2-40B4-BE49-F238E27FC236}">
                  <a16:creationId xmlns:a16="http://schemas.microsoft.com/office/drawing/2014/main" id="{1239C6E3-0041-8C20-D001-E1879936A4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11225" y="1509547"/>
              <a:ext cx="2377440" cy="237744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What need to know text">
              <a:extLst>
                <a:ext uri="{FF2B5EF4-FFF2-40B4-BE49-F238E27FC236}">
                  <a16:creationId xmlns:a16="http://schemas.microsoft.com/office/drawing/2014/main" id="{222208A4-9D7D-DDC7-F6C0-5B75ED40BEFE}"/>
                </a:ext>
              </a:extLst>
            </p:cNvPr>
            <p:cNvSpPr txBox="1"/>
            <p:nvPr/>
          </p:nvSpPr>
          <p:spPr>
            <a:xfrm>
              <a:off x="5079226" y="1974992"/>
              <a:ext cx="2041438" cy="1446550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>
                  <a:latin typeface="Franklin Gothic Book" panose="020B0503020102020204" pitchFamily="34" charset="0"/>
                </a:rPr>
                <a:t>What do we need to know to get a good sample?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97224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 Freeform: Shape 23">
            <a:extLst>
              <a:ext uri="{FF2B5EF4-FFF2-40B4-BE49-F238E27FC236}">
                <a16:creationId xmlns:a16="http://schemas.microsoft.com/office/drawing/2014/main" id="{6AE3EE38-B332-252B-30F7-39256F8EFE3D}"/>
              </a:ext>
            </a:extLst>
          </p:cNvPr>
          <p:cNvSpPr/>
          <p:nvPr/>
        </p:nvSpPr>
        <p:spPr>
          <a:xfrm>
            <a:off x="1484906" y="5164357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DO</a:t>
            </a:r>
          </a:p>
        </p:txBody>
      </p:sp>
      <p:sp>
        <p:nvSpPr>
          <p:cNvPr id="22" name="EXPLAIN Freeform: Shape 21">
            <a:extLst>
              <a:ext uri="{FF2B5EF4-FFF2-40B4-BE49-F238E27FC236}">
                <a16:creationId xmlns:a16="http://schemas.microsoft.com/office/drawing/2014/main" id="{19CF6903-26B3-F5BA-B6AA-0C668F1F1420}"/>
              </a:ext>
            </a:extLst>
          </p:cNvPr>
          <p:cNvSpPr/>
          <p:nvPr/>
        </p:nvSpPr>
        <p:spPr>
          <a:xfrm>
            <a:off x="779637" y="3695587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EXPLAIN</a:t>
            </a:r>
          </a:p>
        </p:txBody>
      </p:sp>
      <p:sp>
        <p:nvSpPr>
          <p:cNvPr id="20" name="QUESTION Freeform: Shape 19">
            <a:extLst>
              <a:ext uri="{FF2B5EF4-FFF2-40B4-BE49-F238E27FC236}">
                <a16:creationId xmlns:a16="http://schemas.microsoft.com/office/drawing/2014/main" id="{DF820B76-ACD2-7484-06D4-3145E30548C7}"/>
              </a:ext>
            </a:extLst>
          </p:cNvPr>
          <p:cNvSpPr/>
          <p:nvPr/>
        </p:nvSpPr>
        <p:spPr>
          <a:xfrm>
            <a:off x="1481570" y="2228926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QUESTION</a:t>
            </a:r>
          </a:p>
        </p:txBody>
      </p:sp>
      <p:sp>
        <p:nvSpPr>
          <p:cNvPr id="30" name="STEP 1 - ASK A QUESTION">
            <a:extLst>
              <a:ext uri="{FF2B5EF4-FFF2-40B4-BE49-F238E27FC236}">
                <a16:creationId xmlns:a16="http://schemas.microsoft.com/office/drawing/2014/main" id="{07596C78-B4D6-85E8-0057-5EDC84B4EC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1192" y="685800"/>
            <a:ext cx="11029616" cy="9883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STEP 2 – SAMPLE</a:t>
            </a:r>
            <a:endParaRPr lang="en-US" dirty="0"/>
          </a:p>
        </p:txBody>
      </p:sp>
      <p:sp>
        <p:nvSpPr>
          <p:cNvPr id="49" name="Do Arc">
            <a:extLst>
              <a:ext uri="{FF2B5EF4-FFF2-40B4-BE49-F238E27FC236}">
                <a16:creationId xmlns:a16="http://schemas.microsoft.com/office/drawing/2014/main" id="{C50B7FC4-CFAA-C5D5-0D6F-A9A39D41E11F}"/>
              </a:ext>
            </a:extLst>
          </p:cNvPr>
          <p:cNvSpPr/>
          <p:nvPr/>
        </p:nvSpPr>
        <p:spPr>
          <a:xfrm>
            <a:off x="1111776" y="4424749"/>
            <a:ext cx="2139985" cy="2140841"/>
          </a:xfrm>
          <a:prstGeom prst="blockArc">
            <a:avLst>
              <a:gd name="adj1" fmla="val 13500000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Explain Arc">
            <a:extLst>
              <a:ext uri="{FF2B5EF4-FFF2-40B4-BE49-F238E27FC236}">
                <a16:creationId xmlns:a16="http://schemas.microsoft.com/office/drawing/2014/main" id="{B9046C0A-6576-1E06-D108-D25C2931E2B2}"/>
              </a:ext>
            </a:extLst>
          </p:cNvPr>
          <p:cNvSpPr/>
          <p:nvPr/>
        </p:nvSpPr>
        <p:spPr>
          <a:xfrm>
            <a:off x="242685" y="2822092"/>
            <a:ext cx="2490801" cy="2491180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Question Arc">
            <a:extLst>
              <a:ext uri="{FF2B5EF4-FFF2-40B4-BE49-F238E27FC236}">
                <a16:creationId xmlns:a16="http://schemas.microsoft.com/office/drawing/2014/main" id="{7DF988AB-ED6B-BA93-71FB-AD4FB55663C6}"/>
              </a:ext>
            </a:extLst>
          </p:cNvPr>
          <p:cNvSpPr/>
          <p:nvPr/>
        </p:nvSpPr>
        <p:spPr>
          <a:xfrm>
            <a:off x="934497" y="1390723"/>
            <a:ext cx="2490801" cy="2491180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0F8B1F-C4E3-5ACE-8239-34215953EFA7}"/>
              </a:ext>
            </a:extLst>
          </p:cNvPr>
          <p:cNvSpPr txBox="1"/>
          <p:nvPr/>
        </p:nvSpPr>
        <p:spPr>
          <a:xfrm>
            <a:off x="5041150" y="1390723"/>
            <a:ext cx="5669280" cy="10972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Samples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estimate population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91D480-ECE2-68EF-9F54-2E079DF39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904" y="3137520"/>
            <a:ext cx="4307904" cy="28140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607D1A-4BA0-4B68-735B-9E4922F99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055" y="3192926"/>
            <a:ext cx="3214864" cy="2814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86660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856E13-9401-3BC1-5991-D57A0C101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2589" y1="65417" x2="62589" y2="65417"/>
                        <a14:foregroundMark x1="72695" y1="54583" x2="72695" y2="54583"/>
                        <a14:foregroundMark x1="69326" y1="49583" x2="69326" y2="49583"/>
                        <a14:foregroundMark x1="84752" y1="39167" x2="84752" y2="39167"/>
                        <a14:foregroundMark x1="84220" y1="60417" x2="84220" y2="60417"/>
                        <a14:foregroundMark x1="63121" y1="68750" x2="63121" y2="68750"/>
                        <a14:foregroundMark x1="58511" y1="74583" x2="58511" y2="74583"/>
                        <a14:foregroundMark x1="55142" y1="70417" x2="55142" y2="70417"/>
                        <a14:foregroundMark x1="58156" y1="67500" x2="58156" y2="67500"/>
                        <a14:foregroundMark x1="51950" y1="57500" x2="51950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09" y="388926"/>
            <a:ext cx="5308825" cy="225907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6EA818-B068-AD3C-1EC1-28F1A455B5F9}"/>
              </a:ext>
            </a:extLst>
          </p:cNvPr>
          <p:cNvSpPr txBox="1"/>
          <p:nvPr/>
        </p:nvSpPr>
        <p:spPr>
          <a:xfrm>
            <a:off x="363088" y="2386941"/>
            <a:ext cx="78073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Acknowledgements: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Professor Bada Dehili (Survey administration)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Denise Perry (PowerPoint Design)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B44AD3-5323-98ED-34B4-D501F134FCF6}"/>
              </a:ext>
            </a:extLst>
          </p:cNvPr>
          <p:cNvSpPr txBox="1"/>
          <p:nvPr/>
        </p:nvSpPr>
        <p:spPr>
          <a:xfrm>
            <a:off x="365760" y="4356953"/>
            <a:ext cx="1158958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More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Full length talk about QED from recent Data Science conference</a:t>
            </a:r>
          </a:p>
          <a:p>
            <a:r>
              <a:rPr lang="en-US" sz="3200" i="1" dirty="0"/>
              <a:t>   https://sites.google.com/view/goldenjubileestat/home?authuser=0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QED-based Textbook (“Intro Stats Done Right”) to be published soon</a:t>
            </a:r>
          </a:p>
        </p:txBody>
      </p:sp>
    </p:spTree>
    <p:extLst>
      <p:ext uri="{BB962C8B-B14F-4D97-AF65-F5344CB8AC3E}">
        <p14:creationId xmlns:p14="http://schemas.microsoft.com/office/powerpoint/2010/main" val="3980590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34D69EC-8A6E-33D9-94B8-FC521E0CAFAA}"/>
              </a:ext>
            </a:extLst>
          </p:cNvPr>
          <p:cNvSpPr/>
          <p:nvPr/>
        </p:nvSpPr>
        <p:spPr>
          <a:xfrm rot="19698979">
            <a:off x="6290443" y="1513875"/>
            <a:ext cx="4578728" cy="4149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842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4CA4C-B41D-FABE-D839-2B1CAC6B5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36" y="393397"/>
            <a:ext cx="11029616" cy="1188720"/>
          </a:xfrm>
        </p:spPr>
        <p:txBody>
          <a:bodyPr>
            <a:normAutofit/>
          </a:bodyPr>
          <a:lstStyle/>
          <a:p>
            <a:r>
              <a:rPr lang="en-US" sz="4800" dirty="0"/>
              <a:t>Maybe it’s us…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8C974-47B6-8D95-10AB-32DECD3A9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129" y="2081330"/>
            <a:ext cx="4209715" cy="1068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i="1" dirty="0"/>
              <a:t>“We teach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E95AE-BFBA-52F5-CF45-7DA9C9725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446" y="2007397"/>
            <a:ext cx="3168114" cy="27867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A03331-049D-C5B8-4C31-D17B51D32ADF}"/>
              </a:ext>
            </a:extLst>
          </p:cNvPr>
          <p:cNvSpPr txBox="1"/>
          <p:nvPr/>
        </p:nvSpPr>
        <p:spPr>
          <a:xfrm>
            <a:off x="7070419" y="4794164"/>
            <a:ext cx="30187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Vice President ASA </a:t>
            </a:r>
          </a:p>
          <a:p>
            <a:r>
              <a:rPr lang="en-US" sz="2800" dirty="0"/>
              <a:t>(2019-2020)</a:t>
            </a:r>
          </a:p>
          <a:p>
            <a:pPr algn="ctr"/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A35726-6A12-9750-BD1D-0DF4DDC6EC21}"/>
              </a:ext>
            </a:extLst>
          </p:cNvPr>
          <p:cNvSpPr txBox="1"/>
          <p:nvPr/>
        </p:nvSpPr>
        <p:spPr>
          <a:xfrm>
            <a:off x="7824535" y="1530343"/>
            <a:ext cx="22646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Dick DeVeaux</a:t>
            </a:r>
          </a:p>
          <a:p>
            <a:pPr algn="ctr"/>
            <a:endParaRPr lang="en-US" sz="2800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37E0CA-3AF0-5A43-D904-E130AD62B381}"/>
              </a:ext>
            </a:extLst>
          </p:cNvPr>
          <p:cNvSpPr txBox="1">
            <a:spLocks/>
          </p:cNvSpPr>
          <p:nvPr/>
        </p:nvSpPr>
        <p:spPr>
          <a:xfrm>
            <a:off x="692832" y="2961031"/>
            <a:ext cx="4209715" cy="88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4000" i="1" dirty="0"/>
              <a:t>the wrong stuff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527C761-EA90-F8D9-C418-2AC430838A34}"/>
              </a:ext>
            </a:extLst>
          </p:cNvPr>
          <p:cNvSpPr txBox="1">
            <a:spLocks/>
          </p:cNvSpPr>
          <p:nvPr/>
        </p:nvSpPr>
        <p:spPr>
          <a:xfrm>
            <a:off x="692832" y="3775647"/>
            <a:ext cx="4209715" cy="881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4000" i="1" dirty="0"/>
              <a:t>in the wrong way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58BF85-6A4C-92FE-8A89-5782040794F5}"/>
              </a:ext>
            </a:extLst>
          </p:cNvPr>
          <p:cNvSpPr txBox="1">
            <a:spLocks/>
          </p:cNvSpPr>
          <p:nvPr/>
        </p:nvSpPr>
        <p:spPr>
          <a:xfrm>
            <a:off x="692833" y="4648906"/>
            <a:ext cx="4209715" cy="1530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4000" i="1" dirty="0"/>
              <a:t>in the wrong order”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sz="4000" i="1" dirty="0"/>
              <a:t>(2015 USCOTS)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1021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  <p:bldP spid="5" grpId="0"/>
      <p:bldP spid="7" grpId="0"/>
      <p:bldP spid="8" grpId="0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Right 10">
            <a:extLst>
              <a:ext uri="{FF2B5EF4-FFF2-40B4-BE49-F238E27FC236}">
                <a16:creationId xmlns:a16="http://schemas.microsoft.com/office/drawing/2014/main" id="{445C2A54-C463-2E33-F97A-F96A49505119}"/>
              </a:ext>
            </a:extLst>
          </p:cNvPr>
          <p:cNvSpPr/>
          <p:nvPr/>
        </p:nvSpPr>
        <p:spPr>
          <a:xfrm>
            <a:off x="5665427" y="622505"/>
            <a:ext cx="825748" cy="596421"/>
          </a:xfrm>
          <a:prstGeom prst="rightArrow">
            <a:avLst>
              <a:gd name="adj1" fmla="val 50000"/>
              <a:gd name="adj2" fmla="val 46018"/>
            </a:avLst>
          </a:prstGeom>
          <a:solidFill>
            <a:srgbClr val="465359"/>
          </a:solidFill>
          <a:ln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C46D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FBA6A-D8DC-F775-BB78-B43042ED6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47004"/>
            <a:ext cx="5458892" cy="758509"/>
          </a:xfrm>
          <a:solidFill>
            <a:srgbClr val="465359"/>
          </a:solidFill>
          <a:ln>
            <a:noFill/>
          </a:ln>
        </p:spPr>
        <p:txBody>
          <a:bodyPr anchor="ctr" anchorCtr="0">
            <a:normAutofit/>
          </a:bodyPr>
          <a:lstStyle/>
          <a:p>
            <a:pPr algn="ctr"/>
            <a:r>
              <a:rPr lang="en-US" sz="3000" b="1" dirty="0">
                <a:solidFill>
                  <a:srgbClr val="E6C46D"/>
                </a:solidFill>
              </a:rPr>
              <a:t>We teach the wrong stuFF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49D74D-F566-C28D-C42A-030DBD52B8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532283"/>
              </p:ext>
            </p:extLst>
          </p:nvPr>
        </p:nvGraphicFramePr>
        <p:xfrm>
          <a:off x="519196" y="2342606"/>
          <a:ext cx="5396897" cy="173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0034">
                  <a:extLst>
                    <a:ext uri="{9D8B030D-6E8A-4147-A177-3AD203B41FA5}">
                      <a16:colId xmlns:a16="http://schemas.microsoft.com/office/drawing/2014/main" val="2431172528"/>
                    </a:ext>
                  </a:extLst>
                </a:gridCol>
                <a:gridCol w="1540034">
                  <a:extLst>
                    <a:ext uri="{9D8B030D-6E8A-4147-A177-3AD203B41FA5}">
                      <a16:colId xmlns:a16="http://schemas.microsoft.com/office/drawing/2014/main" val="4274826620"/>
                    </a:ext>
                  </a:extLst>
                </a:gridCol>
                <a:gridCol w="2316829">
                  <a:extLst>
                    <a:ext uri="{9D8B030D-6E8A-4147-A177-3AD203B41FA5}">
                      <a16:colId xmlns:a16="http://schemas.microsoft.com/office/drawing/2014/main" val="726076385"/>
                    </a:ext>
                  </a:extLst>
                </a:gridCol>
              </a:tblGrid>
              <a:tr h="422344">
                <a:tc gridSpan="3">
                  <a:txBody>
                    <a:bodyPr/>
                    <a:lstStyle/>
                    <a:p>
                      <a:pPr marL="0" indent="0"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SURVEY QUESTION ABOUT</a:t>
                      </a:r>
                    </a:p>
                    <a:p>
                      <a:pPr marL="0" indent="0"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STEPS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OF THE PROCESS (4 choices)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indent="0"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SURVEY QUESTION ABOUT</a:t>
                      </a:r>
                    </a:p>
                    <a:p>
                      <a:pPr marL="0" indent="0"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STEPS OF THE PROCESS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928440"/>
                  </a:ext>
                </a:extLst>
              </a:tr>
              <a:tr h="3744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Response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Correct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Incorrect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0912769"/>
                  </a:ext>
                </a:extLst>
              </a:tr>
              <a:tr h="3744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# students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322562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F662934-0B3D-FA38-CE04-BCA586F2B9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797558"/>
              </p:ext>
            </p:extLst>
          </p:nvPr>
        </p:nvGraphicFramePr>
        <p:xfrm>
          <a:off x="519195" y="4644488"/>
          <a:ext cx="5396898" cy="173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8966">
                  <a:extLst>
                    <a:ext uri="{9D8B030D-6E8A-4147-A177-3AD203B41FA5}">
                      <a16:colId xmlns:a16="http://schemas.microsoft.com/office/drawing/2014/main" val="3421533816"/>
                    </a:ext>
                  </a:extLst>
                </a:gridCol>
                <a:gridCol w="1798966">
                  <a:extLst>
                    <a:ext uri="{9D8B030D-6E8A-4147-A177-3AD203B41FA5}">
                      <a16:colId xmlns:a16="http://schemas.microsoft.com/office/drawing/2014/main" val="4274826620"/>
                    </a:ext>
                  </a:extLst>
                </a:gridCol>
                <a:gridCol w="1798966">
                  <a:extLst>
                    <a:ext uri="{9D8B030D-6E8A-4147-A177-3AD203B41FA5}">
                      <a16:colId xmlns:a16="http://schemas.microsoft.com/office/drawing/2014/main" val="726076385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0" indent="0" algn="ctr"/>
                      <a:r>
                        <a:rPr lang="en-US" sz="2400" b="0" dirty="0">
                          <a:solidFill>
                            <a:schemeClr val="accent1"/>
                          </a:solidFill>
                        </a:rPr>
                        <a:t>SURVEY QUESTION ABOUT</a:t>
                      </a:r>
                    </a:p>
                    <a:p>
                      <a:pPr marL="0" indent="0" algn="ctr"/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PURPOSE</a:t>
                      </a:r>
                      <a:r>
                        <a:rPr lang="en-US" sz="2400" b="0" dirty="0">
                          <a:solidFill>
                            <a:schemeClr val="accent1"/>
                          </a:solidFill>
                        </a:rPr>
                        <a:t> OF THE PROCESS (3 choices)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indent="0" algn="ctr"/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SURVEY QUESTION ABOUT</a:t>
                      </a:r>
                    </a:p>
                    <a:p>
                      <a:pPr marL="0" indent="0" algn="ctr"/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PURPOSE OF THE PROCESS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928440"/>
                  </a:ext>
                </a:extLst>
              </a:tr>
              <a:tr h="3744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Response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Correct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Incorrect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912769"/>
                  </a:ext>
                </a:extLst>
              </a:tr>
              <a:tr h="3744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# students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58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3225627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43B1501C-E17B-8F20-AC53-9125920FD1DB}"/>
              </a:ext>
            </a:extLst>
          </p:cNvPr>
          <p:cNvSpPr txBox="1">
            <a:spLocks/>
          </p:cNvSpPr>
          <p:nvPr/>
        </p:nvSpPr>
        <p:spPr>
          <a:xfrm>
            <a:off x="6325993" y="548640"/>
            <a:ext cx="5669280" cy="758509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b="1" dirty="0">
                <a:solidFill>
                  <a:srgbClr val="465359"/>
                </a:solidFill>
              </a:rPr>
              <a:t>Teach steps not the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797238-392A-BFCE-F692-283AFE49404D}"/>
              </a:ext>
            </a:extLst>
          </p:cNvPr>
          <p:cNvSpPr txBox="1"/>
          <p:nvPr/>
        </p:nvSpPr>
        <p:spPr>
          <a:xfrm>
            <a:off x="219722" y="1663920"/>
            <a:ext cx="601482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69FA8"/>
                </a:solidFill>
              </a:rPr>
              <a:t>DATA (SURVEY QUESTIONS, n=93)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F22894-55EB-666F-70EB-9F64AEAE4A2E}"/>
              </a:ext>
            </a:extLst>
          </p:cNvPr>
          <p:cNvSpPr txBox="1"/>
          <p:nvPr/>
        </p:nvSpPr>
        <p:spPr>
          <a:xfrm>
            <a:off x="6462621" y="1663920"/>
            <a:ext cx="539602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69FA8"/>
                </a:solidFill>
              </a:rPr>
              <a:t>TESTS (H</a:t>
            </a:r>
            <a:r>
              <a:rPr lang="en-US" sz="2800" b="1" baseline="-25000" dirty="0">
                <a:solidFill>
                  <a:srgbClr val="969FA8"/>
                </a:solidFill>
              </a:rPr>
              <a:t>0</a:t>
            </a:r>
            <a:r>
              <a:rPr lang="en-US" sz="2800" b="1" dirty="0">
                <a:solidFill>
                  <a:srgbClr val="969FA8"/>
                </a:solidFill>
              </a:rPr>
              <a:t>: </a:t>
            </a:r>
            <a:r>
              <a:rPr lang="en-US" sz="2800" b="1" dirty="0">
                <a:solidFill>
                  <a:srgbClr val="969FA8"/>
                </a:solidFill>
                <a:latin typeface="Symbol" panose="05050102010706020507" pitchFamily="18" charset="2"/>
              </a:rPr>
              <a:t>p </a:t>
            </a:r>
            <a:r>
              <a:rPr lang="en-US" sz="2800" b="1" dirty="0">
                <a:solidFill>
                  <a:srgbClr val="969FA8"/>
                </a:solidFill>
              </a:rPr>
              <a:t>= </a:t>
            </a:r>
            <a:r>
              <a:rPr lang="en-US" sz="2800" b="1" dirty="0">
                <a:solidFill>
                  <a:srgbClr val="969FA8"/>
                </a:solidFill>
                <a:latin typeface="Symbol" panose="05050102010706020507" pitchFamily="18" charset="2"/>
              </a:rPr>
              <a:t>p</a:t>
            </a:r>
            <a:r>
              <a:rPr lang="en-US" sz="2800" b="1" baseline="-25000" dirty="0">
                <a:solidFill>
                  <a:srgbClr val="969FA8"/>
                </a:solidFill>
              </a:rPr>
              <a:t>0</a:t>
            </a:r>
            <a:r>
              <a:rPr lang="en-US" sz="2800" b="1" dirty="0">
                <a:solidFill>
                  <a:srgbClr val="969FA8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7875F4A-86A0-9FB7-042D-40B9D2565CFD}"/>
                  </a:ext>
                </a:extLst>
              </p:cNvPr>
              <p:cNvSpPr txBox="1"/>
              <p:nvPr/>
            </p:nvSpPr>
            <p:spPr>
              <a:xfrm>
                <a:off x="7693886" y="3020284"/>
                <a:ext cx="29334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𝒗𝒂𝒍𝒖𝒆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𝟎𝟏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7875F4A-86A0-9FB7-042D-40B9D2565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886" y="3020284"/>
                <a:ext cx="2933495" cy="369332"/>
              </a:xfrm>
              <a:prstGeom prst="rect">
                <a:avLst/>
              </a:prstGeom>
              <a:blipFill>
                <a:blip r:embed="rId3"/>
                <a:stretch>
                  <a:fillRect l="-3742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93C71102-8EBC-890D-00EB-6478287259B9}"/>
              </a:ext>
            </a:extLst>
          </p:cNvPr>
          <p:cNvSpPr txBox="1"/>
          <p:nvPr/>
        </p:nvSpPr>
        <p:spPr>
          <a:xfrm>
            <a:off x="7253701" y="3420143"/>
            <a:ext cx="3813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Students are learning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6AC153-D419-5E3B-C912-807A7E105DB2}"/>
                  </a:ext>
                </a:extLst>
              </p:cNvPr>
              <p:cNvSpPr txBox="1"/>
              <p:nvPr/>
            </p:nvSpPr>
            <p:spPr>
              <a:xfrm>
                <a:off x="8354790" y="2458807"/>
                <a:ext cx="161168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46535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46535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465359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46535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465359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465359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1" i="1" smtClean="0">
                          <a:solidFill>
                            <a:srgbClr val="465359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6AC153-D419-5E3B-C912-807A7E105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790" y="2458807"/>
                <a:ext cx="1611687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35AAB3-86BE-B71D-7B26-F90B90C2B62A}"/>
                  </a:ext>
                </a:extLst>
              </p:cNvPr>
              <p:cNvSpPr txBox="1"/>
              <p:nvPr/>
            </p:nvSpPr>
            <p:spPr>
              <a:xfrm>
                <a:off x="7891856" y="5423898"/>
                <a:ext cx="25375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  <m:r>
                        <a:rPr lang="en-US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𝒗𝒂𝒍𝒖𝒆</m:t>
                      </m:r>
                      <m:r>
                        <a:rPr lang="en-US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𝟏𝟗</m:t>
                      </m:r>
                      <m:r>
                        <a:rPr lang="en-US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35AAB3-86BE-B71D-7B26-F90B90C2B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856" y="5423898"/>
                <a:ext cx="2537554" cy="369332"/>
              </a:xfrm>
              <a:prstGeom prst="rect">
                <a:avLst/>
              </a:prstGeom>
              <a:blipFill>
                <a:blip r:embed="rId5"/>
                <a:stretch>
                  <a:fillRect l="-2404" r="-216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A437357D-C013-5787-2FD6-B1AE1C5542FF}"/>
              </a:ext>
            </a:extLst>
          </p:cNvPr>
          <p:cNvSpPr txBox="1"/>
          <p:nvPr/>
        </p:nvSpPr>
        <p:spPr>
          <a:xfrm>
            <a:off x="7763295" y="5823757"/>
            <a:ext cx="2794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1"/>
                </a:solidFill>
              </a:rPr>
              <a:t>but not the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5973CDE-9471-813D-353C-5D7A1C3B6C72}"/>
                  </a:ext>
                </a:extLst>
              </p:cNvPr>
              <p:cNvSpPr txBox="1"/>
              <p:nvPr/>
            </p:nvSpPr>
            <p:spPr>
              <a:xfrm>
                <a:off x="8354790" y="4862421"/>
                <a:ext cx="161168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ED842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ED842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ED8428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ED842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ED8428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ED8428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1" i="1" smtClean="0">
                          <a:solidFill>
                            <a:srgbClr val="ED8428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2400" b="1" dirty="0">
                  <a:solidFill>
                    <a:srgbClr val="ED8428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5973CDE-9471-813D-353C-5D7A1C3B6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790" y="4862421"/>
                <a:ext cx="1611687" cy="461665"/>
              </a:xfrm>
              <a:prstGeom prst="rect">
                <a:avLst/>
              </a:prstGeom>
              <a:blipFill>
                <a:blip r:embed="rId6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70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rrow: Right 32">
            <a:extLst>
              <a:ext uri="{FF2B5EF4-FFF2-40B4-BE49-F238E27FC236}">
                <a16:creationId xmlns:a16="http://schemas.microsoft.com/office/drawing/2014/main" id="{47882DB1-A022-A7B0-5FFB-85B2394EFDC6}"/>
              </a:ext>
            </a:extLst>
          </p:cNvPr>
          <p:cNvSpPr/>
          <p:nvPr/>
        </p:nvSpPr>
        <p:spPr>
          <a:xfrm>
            <a:off x="4585386" y="634821"/>
            <a:ext cx="825748" cy="596421"/>
          </a:xfrm>
          <a:prstGeom prst="rightArrow">
            <a:avLst>
              <a:gd name="adj1" fmla="val 50000"/>
              <a:gd name="adj2" fmla="val 46018"/>
            </a:avLst>
          </a:prstGeom>
          <a:solidFill>
            <a:srgbClr val="465359"/>
          </a:solidFill>
          <a:ln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C46D"/>
              </a:solidFill>
            </a:endParaRPr>
          </a:p>
        </p:txBody>
      </p:sp>
      <p:sp>
        <p:nvSpPr>
          <p:cNvPr id="30" name="How Do Freeform: Shape 38">
            <a:extLst>
              <a:ext uri="{FF2B5EF4-FFF2-40B4-BE49-F238E27FC236}">
                <a16:creationId xmlns:a16="http://schemas.microsoft.com/office/drawing/2014/main" id="{7B544D0E-0536-DE0C-307F-F005174D4444}"/>
              </a:ext>
            </a:extLst>
          </p:cNvPr>
          <p:cNvSpPr/>
          <p:nvPr/>
        </p:nvSpPr>
        <p:spPr>
          <a:xfrm>
            <a:off x="8906256" y="3118104"/>
            <a:ext cx="2334806" cy="548640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dirty="0"/>
              <a:t>What do we do</a:t>
            </a:r>
            <a:r>
              <a:rPr lang="en-US" sz="2200" kern="1200" dirty="0"/>
              <a:t>?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D57B98A-BAF0-95BD-9A35-41B47F51FF8E}"/>
              </a:ext>
            </a:extLst>
          </p:cNvPr>
          <p:cNvSpPr/>
          <p:nvPr/>
        </p:nvSpPr>
        <p:spPr>
          <a:xfrm>
            <a:off x="6016752" y="3118104"/>
            <a:ext cx="2560320" cy="548640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/>
              <a:t>How </a:t>
            </a:r>
            <a:r>
              <a:rPr lang="en-US" sz="2200" dirty="0"/>
              <a:t>does this work</a:t>
            </a:r>
            <a:r>
              <a:rPr lang="en-US" sz="2200" kern="1200" dirty="0"/>
              <a:t>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FBA6A-D8DC-F775-BB78-B43042ED6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48640"/>
            <a:ext cx="4128186" cy="758508"/>
          </a:xfrm>
          <a:solidFill>
            <a:srgbClr val="465359"/>
          </a:solidFill>
        </p:spPr>
        <p:txBody>
          <a:bodyPr lIns="91440" tIns="91440" rIns="91440" bIns="91440" anchor="ctr" anchorCtr="0">
            <a:normAutofit/>
          </a:bodyPr>
          <a:lstStyle/>
          <a:p>
            <a:pPr algn="ctr"/>
            <a:r>
              <a:rPr lang="en-US" sz="3000" b="1" dirty="0">
                <a:solidFill>
                  <a:srgbClr val="E6C46D"/>
                </a:solidFill>
              </a:rPr>
              <a:t>In the wrong way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ACD0D0D-3745-C140-0803-C1852C014C45}"/>
              </a:ext>
            </a:extLst>
          </p:cNvPr>
          <p:cNvSpPr/>
          <p:nvPr/>
        </p:nvSpPr>
        <p:spPr>
          <a:xfrm>
            <a:off x="2798064" y="4152900"/>
            <a:ext cx="2944368" cy="731520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/>
              <a:t>Motivation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8783C29-954C-EE45-E7DC-C07768C3F785}"/>
              </a:ext>
            </a:extLst>
          </p:cNvPr>
          <p:cNvSpPr/>
          <p:nvPr/>
        </p:nvSpPr>
        <p:spPr>
          <a:xfrm>
            <a:off x="2798064" y="5279531"/>
            <a:ext cx="2944368" cy="731520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200" kern="1200" dirty="0"/>
              <a:t>Statistical </a:t>
            </a:r>
          </a:p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200" kern="1200" dirty="0"/>
              <a:t>Reasoning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38F4B31-AC48-F2AF-647A-F65E84DF584E}"/>
              </a:ext>
            </a:extLst>
          </p:cNvPr>
          <p:cNvSpPr/>
          <p:nvPr/>
        </p:nvSpPr>
        <p:spPr>
          <a:xfrm>
            <a:off x="6016752" y="4152900"/>
            <a:ext cx="2560320" cy="731520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/>
              <a:t>Principles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8845D03-1C4C-6067-941C-612442F34D12}"/>
              </a:ext>
            </a:extLst>
          </p:cNvPr>
          <p:cNvSpPr/>
          <p:nvPr/>
        </p:nvSpPr>
        <p:spPr>
          <a:xfrm>
            <a:off x="6016752" y="5276088"/>
            <a:ext cx="2560320" cy="731520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200" kern="1200" dirty="0"/>
              <a:t>Statistical 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200" kern="1200" dirty="0"/>
              <a:t>Thinking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7E3DC6C-A17C-1DFD-D0F9-AE6AF65E501E}"/>
              </a:ext>
            </a:extLst>
          </p:cNvPr>
          <p:cNvSpPr/>
          <p:nvPr/>
        </p:nvSpPr>
        <p:spPr>
          <a:xfrm>
            <a:off x="8906256" y="4152900"/>
            <a:ext cx="2331720" cy="731520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/>
              <a:t>Notation, terms, formulas, etc.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220B0DD-E6C1-0F7C-1937-7334881313A7}"/>
              </a:ext>
            </a:extLst>
          </p:cNvPr>
          <p:cNvSpPr/>
          <p:nvPr/>
        </p:nvSpPr>
        <p:spPr>
          <a:xfrm>
            <a:off x="8906256" y="5276088"/>
            <a:ext cx="2331720" cy="731520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200" kern="1200" dirty="0"/>
              <a:t>Statistical </a:t>
            </a:r>
          </a:p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200" kern="1200" dirty="0"/>
              <a:t>Literacy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12C467F-DE01-88A3-C6A9-C697AAA2F077}"/>
              </a:ext>
            </a:extLst>
          </p:cNvPr>
          <p:cNvSpPr/>
          <p:nvPr/>
        </p:nvSpPr>
        <p:spPr>
          <a:xfrm>
            <a:off x="666064" y="4205637"/>
            <a:ext cx="1828800" cy="640080"/>
          </a:xfrm>
          <a:custGeom>
            <a:avLst/>
            <a:gdLst>
              <a:gd name="connsiteX0" fmla="*/ 0 w 2135187"/>
              <a:gd name="connsiteY0" fmla="*/ 128111 h 1281112"/>
              <a:gd name="connsiteX1" fmla="*/ 128111 w 2135187"/>
              <a:gd name="connsiteY1" fmla="*/ 0 h 1281112"/>
              <a:gd name="connsiteX2" fmla="*/ 2007076 w 2135187"/>
              <a:gd name="connsiteY2" fmla="*/ 0 h 1281112"/>
              <a:gd name="connsiteX3" fmla="*/ 2135187 w 2135187"/>
              <a:gd name="connsiteY3" fmla="*/ 128111 h 1281112"/>
              <a:gd name="connsiteX4" fmla="*/ 2135187 w 2135187"/>
              <a:gd name="connsiteY4" fmla="*/ 1153001 h 1281112"/>
              <a:gd name="connsiteX5" fmla="*/ 2007076 w 2135187"/>
              <a:gd name="connsiteY5" fmla="*/ 1281112 h 1281112"/>
              <a:gd name="connsiteX6" fmla="*/ 128111 w 2135187"/>
              <a:gd name="connsiteY6" fmla="*/ 1281112 h 1281112"/>
              <a:gd name="connsiteX7" fmla="*/ 0 w 2135187"/>
              <a:gd name="connsiteY7" fmla="*/ 1153001 h 1281112"/>
              <a:gd name="connsiteX8" fmla="*/ 0 w 2135187"/>
              <a:gd name="connsiteY8" fmla="*/ 128111 h 1281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5187" h="1281112">
                <a:moveTo>
                  <a:pt x="0" y="128111"/>
                </a:moveTo>
                <a:cubicBezTo>
                  <a:pt x="0" y="57357"/>
                  <a:pt x="57357" y="0"/>
                  <a:pt x="128111" y="0"/>
                </a:cubicBezTo>
                <a:lnTo>
                  <a:pt x="2007076" y="0"/>
                </a:lnTo>
                <a:cubicBezTo>
                  <a:pt x="2077830" y="0"/>
                  <a:pt x="2135187" y="57357"/>
                  <a:pt x="2135187" y="128111"/>
                </a:cubicBezTo>
                <a:lnTo>
                  <a:pt x="2135187" y="1153001"/>
                </a:lnTo>
                <a:cubicBezTo>
                  <a:pt x="2135187" y="1223755"/>
                  <a:pt x="2077830" y="1281112"/>
                  <a:pt x="2007076" y="1281112"/>
                </a:cubicBezTo>
                <a:lnTo>
                  <a:pt x="128111" y="1281112"/>
                </a:lnTo>
                <a:cubicBezTo>
                  <a:pt x="57357" y="1281112"/>
                  <a:pt x="0" y="1223755"/>
                  <a:pt x="0" y="1153001"/>
                </a:cubicBezTo>
                <a:lnTo>
                  <a:pt x="0" y="12811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962" tIns="128962" rIns="128962" bIns="128962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/>
              <a:t>PURPOSE</a:t>
            </a:r>
            <a:endParaRPr lang="en-US" sz="2200" b="1" kern="12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31946DE-1AA1-B64C-13FF-E690A4C038C9}"/>
              </a:ext>
            </a:extLst>
          </p:cNvPr>
          <p:cNvSpPr/>
          <p:nvPr/>
        </p:nvSpPr>
        <p:spPr>
          <a:xfrm>
            <a:off x="676713" y="5348736"/>
            <a:ext cx="1828800" cy="640080"/>
          </a:xfrm>
          <a:custGeom>
            <a:avLst/>
            <a:gdLst>
              <a:gd name="connsiteX0" fmla="*/ 0 w 2135187"/>
              <a:gd name="connsiteY0" fmla="*/ 128111 h 1281112"/>
              <a:gd name="connsiteX1" fmla="*/ 128111 w 2135187"/>
              <a:gd name="connsiteY1" fmla="*/ 0 h 1281112"/>
              <a:gd name="connsiteX2" fmla="*/ 2007076 w 2135187"/>
              <a:gd name="connsiteY2" fmla="*/ 0 h 1281112"/>
              <a:gd name="connsiteX3" fmla="*/ 2135187 w 2135187"/>
              <a:gd name="connsiteY3" fmla="*/ 128111 h 1281112"/>
              <a:gd name="connsiteX4" fmla="*/ 2135187 w 2135187"/>
              <a:gd name="connsiteY4" fmla="*/ 1153001 h 1281112"/>
              <a:gd name="connsiteX5" fmla="*/ 2007076 w 2135187"/>
              <a:gd name="connsiteY5" fmla="*/ 1281112 h 1281112"/>
              <a:gd name="connsiteX6" fmla="*/ 128111 w 2135187"/>
              <a:gd name="connsiteY6" fmla="*/ 1281112 h 1281112"/>
              <a:gd name="connsiteX7" fmla="*/ 0 w 2135187"/>
              <a:gd name="connsiteY7" fmla="*/ 1153001 h 1281112"/>
              <a:gd name="connsiteX8" fmla="*/ 0 w 2135187"/>
              <a:gd name="connsiteY8" fmla="*/ 128111 h 1281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5187" h="1281112">
                <a:moveTo>
                  <a:pt x="0" y="128111"/>
                </a:moveTo>
                <a:cubicBezTo>
                  <a:pt x="0" y="57357"/>
                  <a:pt x="57357" y="0"/>
                  <a:pt x="128111" y="0"/>
                </a:cubicBezTo>
                <a:lnTo>
                  <a:pt x="2007076" y="0"/>
                </a:lnTo>
                <a:cubicBezTo>
                  <a:pt x="2077830" y="0"/>
                  <a:pt x="2135187" y="57357"/>
                  <a:pt x="2135187" y="128111"/>
                </a:cubicBezTo>
                <a:lnTo>
                  <a:pt x="2135187" y="1153001"/>
                </a:lnTo>
                <a:cubicBezTo>
                  <a:pt x="2135187" y="1223755"/>
                  <a:pt x="2077830" y="1281112"/>
                  <a:pt x="2007076" y="1281112"/>
                </a:cubicBezTo>
                <a:lnTo>
                  <a:pt x="128111" y="1281112"/>
                </a:lnTo>
                <a:cubicBezTo>
                  <a:pt x="57357" y="1281112"/>
                  <a:pt x="0" y="1223755"/>
                  <a:pt x="0" y="1153001"/>
                </a:cubicBezTo>
                <a:lnTo>
                  <a:pt x="0" y="12811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5152" tIns="125152" rIns="125152" bIns="125152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/>
              <a:t>OUTCOME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F6E144-8424-36E6-79CC-9F2F5AAD18FC}"/>
              </a:ext>
            </a:extLst>
          </p:cNvPr>
          <p:cNvGrpSpPr/>
          <p:nvPr/>
        </p:nvGrpSpPr>
        <p:grpSpPr>
          <a:xfrm>
            <a:off x="2801393" y="2272034"/>
            <a:ext cx="2011680" cy="548640"/>
            <a:chOff x="1437322" y="2896648"/>
            <a:chExt cx="2393156" cy="640080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A52713DF-725D-E113-6E9C-04D3AA5E73D5}"/>
                </a:ext>
              </a:extLst>
            </p:cNvPr>
            <p:cNvSpPr/>
            <p:nvPr/>
          </p:nvSpPr>
          <p:spPr>
            <a:xfrm>
              <a:off x="1437322" y="2896648"/>
              <a:ext cx="2393156" cy="640080"/>
            </a:xfrm>
            <a:prstGeom prst="chevron">
              <a:avLst>
                <a:gd name="adj" fmla="val 4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lIns="91440" tIns="0" rIns="0" bIns="0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F1FD279-D0D2-204A-A842-FA2B5A2E3138}"/>
                </a:ext>
              </a:extLst>
            </p:cNvPr>
            <p:cNvSpPr/>
            <p:nvPr/>
          </p:nvSpPr>
          <p:spPr>
            <a:xfrm>
              <a:off x="1701255" y="2922407"/>
              <a:ext cx="1910443" cy="558444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91440" tIns="0" rIns="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QUESTION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EC21A72-44F3-C338-67C5-F08C70FCFE8B}"/>
              </a:ext>
            </a:extLst>
          </p:cNvPr>
          <p:cNvGrpSpPr/>
          <p:nvPr/>
        </p:nvGrpSpPr>
        <p:grpSpPr>
          <a:xfrm>
            <a:off x="6017629" y="2270760"/>
            <a:ext cx="2011680" cy="548640"/>
            <a:chOff x="1437322" y="4111583"/>
            <a:chExt cx="2393156" cy="640080"/>
          </a:xfrm>
        </p:grpSpPr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2F4B1C20-9293-376B-852F-25BD82EF98AC}"/>
                </a:ext>
              </a:extLst>
            </p:cNvPr>
            <p:cNvSpPr/>
            <p:nvPr/>
          </p:nvSpPr>
          <p:spPr>
            <a:xfrm>
              <a:off x="1437322" y="4111583"/>
              <a:ext cx="2393156" cy="640080"/>
            </a:xfrm>
            <a:prstGeom prst="chevron">
              <a:avLst>
                <a:gd name="adj" fmla="val 4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lIns="0" tIns="0" rIns="0" bIns="0"/>
            <a:lstStyle/>
            <a:p>
              <a:endParaRPr lang="en-US" dirty="0"/>
            </a:p>
          </p:txBody>
        </p:sp>
        <p:sp>
          <p:nvSpPr>
            <p:cNvPr id="24" name="Explain Freeform: Shape 36">
              <a:extLst>
                <a:ext uri="{FF2B5EF4-FFF2-40B4-BE49-F238E27FC236}">
                  <a16:creationId xmlns:a16="http://schemas.microsoft.com/office/drawing/2014/main" id="{25D8D8A5-7332-3E8E-A3E7-A0874CB3DD19}"/>
                </a:ext>
              </a:extLst>
            </p:cNvPr>
            <p:cNvSpPr/>
            <p:nvPr/>
          </p:nvSpPr>
          <p:spPr>
            <a:xfrm>
              <a:off x="1701255" y="4134737"/>
              <a:ext cx="1910443" cy="558444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0" tIns="0" rIns="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EXPLAIN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1B1DEF-D9EB-9FA9-3166-A26F62C35256}"/>
              </a:ext>
            </a:extLst>
          </p:cNvPr>
          <p:cNvGrpSpPr/>
          <p:nvPr/>
        </p:nvGrpSpPr>
        <p:grpSpPr>
          <a:xfrm>
            <a:off x="8904919" y="2270760"/>
            <a:ext cx="2011680" cy="548640"/>
            <a:chOff x="1437322" y="5328993"/>
            <a:chExt cx="2393156" cy="640080"/>
          </a:xfrm>
        </p:grpSpPr>
        <p:sp>
          <p:nvSpPr>
            <p:cNvPr id="26" name="Arrow: Chevron 25">
              <a:extLst>
                <a:ext uri="{FF2B5EF4-FFF2-40B4-BE49-F238E27FC236}">
                  <a16:creationId xmlns:a16="http://schemas.microsoft.com/office/drawing/2014/main" id="{206B04BE-B986-DBF2-A97E-E15A4980705C}"/>
                </a:ext>
              </a:extLst>
            </p:cNvPr>
            <p:cNvSpPr/>
            <p:nvPr/>
          </p:nvSpPr>
          <p:spPr>
            <a:xfrm>
              <a:off x="1437322" y="5328993"/>
              <a:ext cx="2393156" cy="640080"/>
            </a:xfrm>
            <a:prstGeom prst="chevron">
              <a:avLst>
                <a:gd name="adj" fmla="val 4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lIns="0" tIns="0" rIns="0" bIns="0"/>
            <a:lstStyle/>
            <a:p>
              <a:endParaRPr lang="en-US" dirty="0"/>
            </a:p>
          </p:txBody>
        </p:sp>
        <p:sp>
          <p:nvSpPr>
            <p:cNvPr id="27" name="Do Freeform: Shape 39">
              <a:extLst>
                <a:ext uri="{FF2B5EF4-FFF2-40B4-BE49-F238E27FC236}">
                  <a16:creationId xmlns:a16="http://schemas.microsoft.com/office/drawing/2014/main" id="{F8E802AB-F0B2-DF3A-528D-C84507E80FC1}"/>
                </a:ext>
              </a:extLst>
            </p:cNvPr>
            <p:cNvSpPr/>
            <p:nvPr/>
          </p:nvSpPr>
          <p:spPr>
            <a:xfrm>
              <a:off x="1701255" y="5352147"/>
              <a:ext cx="1910443" cy="558444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0" tIns="0" rIns="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DO</a:t>
              </a: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E1F8EA5-7405-F73E-004F-22966EBBD19B}"/>
              </a:ext>
            </a:extLst>
          </p:cNvPr>
          <p:cNvSpPr/>
          <p:nvPr/>
        </p:nvSpPr>
        <p:spPr>
          <a:xfrm>
            <a:off x="2794953" y="3117873"/>
            <a:ext cx="2948271" cy="548640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/>
              <a:t>Why are we doing this?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BBA28F3-3CDD-5C34-3840-C3EA5FFE276A}"/>
              </a:ext>
            </a:extLst>
          </p:cNvPr>
          <p:cNvSpPr/>
          <p:nvPr/>
        </p:nvSpPr>
        <p:spPr>
          <a:xfrm>
            <a:off x="666064" y="3072384"/>
            <a:ext cx="1828800" cy="640080"/>
          </a:xfrm>
          <a:custGeom>
            <a:avLst/>
            <a:gdLst>
              <a:gd name="connsiteX0" fmla="*/ 0 w 2135187"/>
              <a:gd name="connsiteY0" fmla="*/ 128111 h 1281112"/>
              <a:gd name="connsiteX1" fmla="*/ 128111 w 2135187"/>
              <a:gd name="connsiteY1" fmla="*/ 0 h 1281112"/>
              <a:gd name="connsiteX2" fmla="*/ 2007076 w 2135187"/>
              <a:gd name="connsiteY2" fmla="*/ 0 h 1281112"/>
              <a:gd name="connsiteX3" fmla="*/ 2135187 w 2135187"/>
              <a:gd name="connsiteY3" fmla="*/ 128111 h 1281112"/>
              <a:gd name="connsiteX4" fmla="*/ 2135187 w 2135187"/>
              <a:gd name="connsiteY4" fmla="*/ 1153001 h 1281112"/>
              <a:gd name="connsiteX5" fmla="*/ 2007076 w 2135187"/>
              <a:gd name="connsiteY5" fmla="*/ 1281112 h 1281112"/>
              <a:gd name="connsiteX6" fmla="*/ 128111 w 2135187"/>
              <a:gd name="connsiteY6" fmla="*/ 1281112 h 1281112"/>
              <a:gd name="connsiteX7" fmla="*/ 0 w 2135187"/>
              <a:gd name="connsiteY7" fmla="*/ 1153001 h 1281112"/>
              <a:gd name="connsiteX8" fmla="*/ 0 w 2135187"/>
              <a:gd name="connsiteY8" fmla="*/ 128111 h 1281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5187" h="1281112">
                <a:moveTo>
                  <a:pt x="0" y="128111"/>
                </a:moveTo>
                <a:cubicBezTo>
                  <a:pt x="0" y="57357"/>
                  <a:pt x="57357" y="0"/>
                  <a:pt x="128111" y="0"/>
                </a:cubicBezTo>
                <a:lnTo>
                  <a:pt x="2007076" y="0"/>
                </a:lnTo>
                <a:cubicBezTo>
                  <a:pt x="2077830" y="0"/>
                  <a:pt x="2135187" y="57357"/>
                  <a:pt x="2135187" y="128111"/>
                </a:cubicBezTo>
                <a:lnTo>
                  <a:pt x="2135187" y="1153001"/>
                </a:lnTo>
                <a:cubicBezTo>
                  <a:pt x="2135187" y="1223755"/>
                  <a:pt x="2077830" y="1281112"/>
                  <a:pt x="2007076" y="1281112"/>
                </a:cubicBezTo>
                <a:lnTo>
                  <a:pt x="128111" y="1281112"/>
                </a:lnTo>
                <a:cubicBezTo>
                  <a:pt x="57357" y="1281112"/>
                  <a:pt x="0" y="1223755"/>
                  <a:pt x="0" y="1153001"/>
                </a:cubicBezTo>
                <a:lnTo>
                  <a:pt x="0" y="12811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962" tIns="128962" rIns="128962" bIns="128962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/>
              <a:t>“QED”</a:t>
            </a:r>
            <a:endParaRPr lang="en-US" sz="2200" b="1" kern="1200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E672EAEC-9844-7BF2-D226-14C46C92EC42}"/>
              </a:ext>
            </a:extLst>
          </p:cNvPr>
          <p:cNvSpPr txBox="1">
            <a:spLocks/>
          </p:cNvSpPr>
          <p:nvPr/>
        </p:nvSpPr>
        <p:spPr>
          <a:xfrm>
            <a:off x="5008851" y="455502"/>
            <a:ext cx="6777867" cy="105302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b="1" u="sng" dirty="0">
                <a:solidFill>
                  <a:srgbClr val="465359"/>
                </a:solidFill>
              </a:rPr>
              <a:t>EVERYTHING</a:t>
            </a:r>
            <a:r>
              <a:rPr lang="en-US" sz="3000" b="1" dirty="0">
                <a:solidFill>
                  <a:srgbClr val="465359"/>
                </a:solidFill>
              </a:rPr>
              <a:t> SHOULD BE centered </a:t>
            </a:r>
          </a:p>
          <a:p>
            <a:pPr algn="ctr"/>
            <a:r>
              <a:rPr lang="en-US" sz="3000" b="1" dirty="0">
                <a:solidFill>
                  <a:srgbClr val="465359"/>
                </a:solidFill>
              </a:rPr>
              <a:t>around the logic of inference</a:t>
            </a:r>
          </a:p>
        </p:txBody>
      </p:sp>
    </p:spTree>
    <p:extLst>
      <p:ext uri="{BB962C8B-B14F-4D97-AF65-F5344CB8AC3E}">
        <p14:creationId xmlns:p14="http://schemas.microsoft.com/office/powerpoint/2010/main" val="159861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" decel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2000" decel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2000" decel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accel="4000" decel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accel="4000" decel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accel="4000" decel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8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Right 7">
            <a:extLst>
              <a:ext uri="{FF2B5EF4-FFF2-40B4-BE49-F238E27FC236}">
                <a16:creationId xmlns:a16="http://schemas.microsoft.com/office/drawing/2014/main" id="{A6F92315-6D24-0B9D-D092-DDDAD68008C1}"/>
              </a:ext>
            </a:extLst>
          </p:cNvPr>
          <p:cNvSpPr/>
          <p:nvPr/>
        </p:nvSpPr>
        <p:spPr>
          <a:xfrm>
            <a:off x="4087782" y="655914"/>
            <a:ext cx="825748" cy="596421"/>
          </a:xfrm>
          <a:prstGeom prst="rightArrow">
            <a:avLst>
              <a:gd name="adj1" fmla="val 50000"/>
              <a:gd name="adj2" fmla="val 46018"/>
            </a:avLst>
          </a:prstGeom>
          <a:solidFill>
            <a:srgbClr val="465359"/>
          </a:solidFill>
          <a:ln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C46D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FBA6A-D8DC-F775-BB78-B43042ED6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548640"/>
            <a:ext cx="4023360" cy="758509"/>
          </a:xfrm>
          <a:solidFill>
            <a:srgbClr val="465359"/>
          </a:solidFill>
          <a:ln>
            <a:noFill/>
          </a:ln>
        </p:spPr>
        <p:txBody>
          <a:bodyPr lIns="0" rIns="0" anchor="ctr" anchorCtr="0">
            <a:noAutofit/>
          </a:bodyPr>
          <a:lstStyle/>
          <a:p>
            <a:pPr algn="ctr"/>
            <a:r>
              <a:rPr lang="en-US" sz="3000" b="1" dirty="0">
                <a:solidFill>
                  <a:srgbClr val="E6C46D"/>
                </a:solidFill>
              </a:rPr>
              <a:t>In the wrong order</a:t>
            </a:r>
          </a:p>
        </p:txBody>
      </p:sp>
      <p:sp>
        <p:nvSpPr>
          <p:cNvPr id="13" name="The story behind the picture">
            <a:extLst>
              <a:ext uri="{FF2B5EF4-FFF2-40B4-BE49-F238E27FC236}">
                <a16:creationId xmlns:a16="http://schemas.microsoft.com/office/drawing/2014/main" id="{3D6E285C-6285-5B24-0560-43A18A96DCB0}"/>
              </a:ext>
            </a:extLst>
          </p:cNvPr>
          <p:cNvSpPr txBox="1"/>
          <p:nvPr/>
        </p:nvSpPr>
        <p:spPr>
          <a:xfrm>
            <a:off x="4754880" y="1992392"/>
            <a:ext cx="729800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With QED We Can Tell Statistics as a Story</a:t>
            </a:r>
            <a:endParaRPr lang="en-US" sz="3600" dirty="0"/>
          </a:p>
          <a:p>
            <a:endParaRPr lang="en-US" sz="3200" b="1" dirty="0"/>
          </a:p>
          <a:p>
            <a:r>
              <a:rPr lang="en-US" sz="3200" b="1" dirty="0"/>
              <a:t>Characters: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/>
              <a:t>Parameter &amp; the Estimator</a:t>
            </a:r>
          </a:p>
          <a:p>
            <a:r>
              <a:rPr lang="en-US" sz="3200" b="1" dirty="0"/>
              <a:t>Plot: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/>
              <a:t>Estimator approximates Parameter</a:t>
            </a:r>
          </a:p>
          <a:p>
            <a:r>
              <a:rPr lang="en-US" sz="3200" b="1" dirty="0"/>
              <a:t>Setting: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/>
              <a:t>Context of our problem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83DBBC4-3C60-558F-ED0D-7CEDBB7B4EC1}"/>
              </a:ext>
            </a:extLst>
          </p:cNvPr>
          <p:cNvSpPr txBox="1">
            <a:spLocks/>
          </p:cNvSpPr>
          <p:nvPr/>
        </p:nvSpPr>
        <p:spPr>
          <a:xfrm>
            <a:off x="4750525" y="548640"/>
            <a:ext cx="7323116" cy="758509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b="1" dirty="0">
                <a:solidFill>
                  <a:srgbClr val="465359"/>
                </a:solidFill>
              </a:rPr>
              <a:t>key elements are introduced at end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6B083A-0679-5811-89DB-EF2E53E2D566}"/>
              </a:ext>
            </a:extLst>
          </p:cNvPr>
          <p:cNvGrpSpPr/>
          <p:nvPr/>
        </p:nvGrpSpPr>
        <p:grpSpPr>
          <a:xfrm>
            <a:off x="-4" y="881633"/>
            <a:ext cx="4877795" cy="5964210"/>
            <a:chOff x="-4" y="881633"/>
            <a:chExt cx="4877795" cy="5964210"/>
          </a:xfrm>
        </p:grpSpPr>
        <p:pic>
          <p:nvPicPr>
            <p:cNvPr id="11" name="BPOS Book" descr="A hand holding a piece of paper&#10;&#10;Description automatically generated">
              <a:extLst>
                <a:ext uri="{FF2B5EF4-FFF2-40B4-BE49-F238E27FC236}">
                  <a16:creationId xmlns:a16="http://schemas.microsoft.com/office/drawing/2014/main" id="{77FC1332-DCAF-68D4-9C8B-CFA0A311C56B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9" t="6370" r="11434" b="11811"/>
            <a:stretch/>
          </p:blipFill>
          <p:spPr>
            <a:xfrm>
              <a:off x="-4" y="881633"/>
              <a:ext cx="4877795" cy="59642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58035A76-4120-FC6C-335F-0BEFA408D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0000">
              <a:off x="1086734" y="2266892"/>
              <a:ext cx="2764286" cy="2761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979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AAAB002-E48E-4009-828A-511F7A828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Open book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04AAA164-0CB3-203C-803E-C4AADBB649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2" b="9659"/>
          <a:stretch/>
        </p:blipFill>
        <p:spPr>
          <a:xfrm rot="-240000">
            <a:off x="-1295382" y="-266695"/>
            <a:ext cx="13444570" cy="75530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6B7B3E-C95B-862B-8D63-9FF9BCC9E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40000">
            <a:off x="5085900" y="592724"/>
            <a:ext cx="3730810" cy="1247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CHAPTER 1</a:t>
            </a:r>
            <a:endParaRPr lang="en-US" sz="3600" b="0" kern="1200" cap="all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77C0C-F9C6-E1EC-A76A-438979DA5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21240000">
            <a:off x="5350621" y="2075694"/>
            <a:ext cx="3474720" cy="3023423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Persnickety Population Parameter Problem</a:t>
            </a:r>
            <a:endParaRPr lang="en-US" sz="28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7" name="Picture 6" descr="A picture containing circle&#10;&#10;Description automatically generated">
            <a:extLst>
              <a:ext uri="{FF2B5EF4-FFF2-40B4-BE49-F238E27FC236}">
                <a16:creationId xmlns:a16="http://schemas.microsoft.com/office/drawing/2014/main" id="{8C0D5D58-3028-12DC-0C96-90309CEE8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40000">
            <a:off x="1512520" y="1759011"/>
            <a:ext cx="3342857" cy="33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70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 Freeform: Shape 23">
            <a:extLst>
              <a:ext uri="{FF2B5EF4-FFF2-40B4-BE49-F238E27FC236}">
                <a16:creationId xmlns:a16="http://schemas.microsoft.com/office/drawing/2014/main" id="{6AE3EE38-B332-252B-30F7-39256F8EFE3D}"/>
              </a:ext>
            </a:extLst>
          </p:cNvPr>
          <p:cNvSpPr/>
          <p:nvPr/>
        </p:nvSpPr>
        <p:spPr>
          <a:xfrm>
            <a:off x="1484906" y="5164357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DO</a:t>
            </a:r>
          </a:p>
        </p:txBody>
      </p:sp>
      <p:sp>
        <p:nvSpPr>
          <p:cNvPr id="22" name="EXPLAIN Freeform: Shape 21">
            <a:extLst>
              <a:ext uri="{FF2B5EF4-FFF2-40B4-BE49-F238E27FC236}">
                <a16:creationId xmlns:a16="http://schemas.microsoft.com/office/drawing/2014/main" id="{19CF6903-26B3-F5BA-B6AA-0C668F1F1420}"/>
              </a:ext>
            </a:extLst>
          </p:cNvPr>
          <p:cNvSpPr/>
          <p:nvPr/>
        </p:nvSpPr>
        <p:spPr>
          <a:xfrm>
            <a:off x="779637" y="3695587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EXPLAIN</a:t>
            </a:r>
          </a:p>
        </p:txBody>
      </p:sp>
      <p:sp>
        <p:nvSpPr>
          <p:cNvPr id="20" name="QUESTION Freeform: Shape 19">
            <a:extLst>
              <a:ext uri="{FF2B5EF4-FFF2-40B4-BE49-F238E27FC236}">
                <a16:creationId xmlns:a16="http://schemas.microsoft.com/office/drawing/2014/main" id="{DF820B76-ACD2-7484-06D4-3145E30548C7}"/>
              </a:ext>
            </a:extLst>
          </p:cNvPr>
          <p:cNvSpPr/>
          <p:nvPr/>
        </p:nvSpPr>
        <p:spPr>
          <a:xfrm>
            <a:off x="1481570" y="2228926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QUESTION</a:t>
            </a:r>
          </a:p>
        </p:txBody>
      </p:sp>
      <p:cxnSp>
        <p:nvCxnSpPr>
          <p:cNvPr id="12" name="Connector 1">
            <a:extLst>
              <a:ext uri="{FF2B5EF4-FFF2-40B4-BE49-F238E27FC236}">
                <a16:creationId xmlns:a16="http://schemas.microsoft.com/office/drawing/2014/main" id="{9DC5F684-C60D-2FE3-E6A1-02E2C252C8D5}"/>
              </a:ext>
            </a:extLst>
          </p:cNvPr>
          <p:cNvCxnSpPr>
            <a:cxnSpLocks/>
          </p:cNvCxnSpPr>
          <p:nvPr/>
        </p:nvCxnSpPr>
        <p:spPr>
          <a:xfrm>
            <a:off x="3367110" y="2643960"/>
            <a:ext cx="1280160" cy="5671"/>
          </a:xfrm>
          <a:prstGeom prst="line">
            <a:avLst/>
          </a:prstGeom>
          <a:ln w="508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Why bubble group">
            <a:extLst>
              <a:ext uri="{FF2B5EF4-FFF2-40B4-BE49-F238E27FC236}">
                <a16:creationId xmlns:a16="http://schemas.microsoft.com/office/drawing/2014/main" id="{6416195E-5A27-FA59-6304-C66E04A10663}"/>
              </a:ext>
            </a:extLst>
          </p:cNvPr>
          <p:cNvGrpSpPr/>
          <p:nvPr/>
        </p:nvGrpSpPr>
        <p:grpSpPr>
          <a:xfrm>
            <a:off x="4746568" y="1437955"/>
            <a:ext cx="2377440" cy="2377440"/>
            <a:chOff x="5020887" y="1662406"/>
            <a:chExt cx="2377440" cy="2377440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16" name="Why Oval">
              <a:extLst>
                <a:ext uri="{FF2B5EF4-FFF2-40B4-BE49-F238E27FC236}">
                  <a16:creationId xmlns:a16="http://schemas.microsoft.com/office/drawing/2014/main" id="{1239C6E3-0041-8C20-D001-E1879936A4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20887" y="1662406"/>
              <a:ext cx="2377440" cy="23774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Why text">
              <a:extLst>
                <a:ext uri="{FF2B5EF4-FFF2-40B4-BE49-F238E27FC236}">
                  <a16:creationId xmlns:a16="http://schemas.microsoft.com/office/drawing/2014/main" id="{41540B51-0916-B06B-C345-F7339E17A892}"/>
                </a:ext>
              </a:extLst>
            </p:cNvPr>
            <p:cNvSpPr txBox="1"/>
            <p:nvPr/>
          </p:nvSpPr>
          <p:spPr>
            <a:xfrm>
              <a:off x="5093087" y="2321138"/>
              <a:ext cx="2233040" cy="1107996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200" dirty="0">
                  <a:latin typeface="Franklin Gothic Book" panose="020B0503020102020204" pitchFamily="34" charset="0"/>
                </a:rPr>
                <a:t>Why do we need a statistical question?</a:t>
              </a:r>
            </a:p>
          </p:txBody>
        </p:sp>
      </p:grpSp>
      <p:sp>
        <p:nvSpPr>
          <p:cNvPr id="30" name="STEP 1 - ASK A QUESTION">
            <a:extLst>
              <a:ext uri="{FF2B5EF4-FFF2-40B4-BE49-F238E27FC236}">
                <a16:creationId xmlns:a16="http://schemas.microsoft.com/office/drawing/2014/main" id="{07596C78-B4D6-85E8-0057-5EDC84B4EC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1192" y="686538"/>
            <a:ext cx="11029616" cy="9883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STEP 1 – ASK A QUESTION</a:t>
            </a:r>
            <a:endParaRPr lang="en-US" dirty="0"/>
          </a:p>
        </p:txBody>
      </p:sp>
      <p:pic>
        <p:nvPicPr>
          <p:cNvPr id="31" name="Comic 1" descr="Text, whiteboard&#10;&#10;Description automatically generated">
            <a:extLst>
              <a:ext uri="{FF2B5EF4-FFF2-40B4-BE49-F238E27FC236}">
                <a16:creationId xmlns:a16="http://schemas.microsoft.com/office/drawing/2014/main" id="{B00DD452-577B-4F25-674A-13D78DC89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43" y="4313272"/>
            <a:ext cx="4046398" cy="17240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2" name="Comic 2">
            <a:extLst>
              <a:ext uri="{FF2B5EF4-FFF2-40B4-BE49-F238E27FC236}">
                <a16:creationId xmlns:a16="http://schemas.microsoft.com/office/drawing/2014/main" id="{75E598C5-D8FE-0366-B732-9B5D1B93DEA4}"/>
              </a:ext>
            </a:extLst>
          </p:cNvPr>
          <p:cNvGrpSpPr>
            <a:grpSpLocks noChangeAspect="1"/>
          </p:cNvGrpSpPr>
          <p:nvPr/>
        </p:nvGrpSpPr>
        <p:grpSpPr>
          <a:xfrm>
            <a:off x="7676243" y="4569928"/>
            <a:ext cx="4140528" cy="1723212"/>
            <a:chOff x="3715766" y="2217410"/>
            <a:chExt cx="4760468" cy="1981219"/>
          </a:xfrm>
          <a:scene3d>
            <a:camera prst="orthographicFront">
              <a:rot lat="0" lon="0" rev="21299999"/>
            </a:camera>
            <a:lightRig rig="threePt" dir="t"/>
          </a:scene3d>
        </p:grpSpPr>
        <p:pic>
          <p:nvPicPr>
            <p:cNvPr id="33" name="He's not my dog" descr="Diagram&#10;&#10;Description automatically generated">
              <a:extLst>
                <a:ext uri="{FF2B5EF4-FFF2-40B4-BE49-F238E27FC236}">
                  <a16:creationId xmlns:a16="http://schemas.microsoft.com/office/drawing/2014/main" id="{F6BC9FA1-88FA-761C-4DFA-ADE00FB0C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5766" y="2217410"/>
              <a:ext cx="4760468" cy="198121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p3d contourW="12700">
              <a:bevelT w="25400" h="19050"/>
              <a:contourClr>
                <a:srgbClr val="969696"/>
              </a:contourClr>
            </a:sp3d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4082888-0700-FC40-F230-2EFF4029BFD8}"/>
                </a:ext>
              </a:extLst>
            </p:cNvPr>
            <p:cNvGrpSpPr/>
            <p:nvPr/>
          </p:nvGrpSpPr>
          <p:grpSpPr>
            <a:xfrm>
              <a:off x="5673149" y="3112526"/>
              <a:ext cx="970654" cy="318472"/>
              <a:chOff x="5673149" y="3112526"/>
              <a:chExt cx="970654" cy="318472"/>
            </a:xfrm>
          </p:grpSpPr>
          <p:sp>
            <p:nvSpPr>
              <p:cNvPr id="35" name="nom 2">
                <a:extLst>
                  <a:ext uri="{FF2B5EF4-FFF2-40B4-BE49-F238E27FC236}">
                    <a16:creationId xmlns:a16="http://schemas.microsoft.com/office/drawing/2014/main" id="{7C090ADE-AFCE-E4A7-FC99-FB818D1759F3}"/>
                  </a:ext>
                </a:extLst>
              </p:cNvPr>
              <p:cNvSpPr txBox="1"/>
              <p:nvPr/>
            </p:nvSpPr>
            <p:spPr>
              <a:xfrm rot="20677485">
                <a:off x="5673149" y="3112526"/>
                <a:ext cx="515470" cy="318472"/>
              </a:xfrm>
              <a:prstGeom prst="rect">
                <a:avLst/>
              </a:prstGeom>
              <a:noFill/>
            </p:spPr>
            <p:txBody>
              <a:bodyPr wrap="square" lIns="0" tIns="0" rIns="0" bIns="91440" rtlCol="0">
                <a:spAutoFit/>
              </a:bodyPr>
              <a:lstStyle/>
              <a:p>
                <a:r>
                  <a:rPr lang="en-US" sz="1200" b="1" i="1" dirty="0">
                    <a:latin typeface="Comic Sans MS" panose="030F0702030302020204" pitchFamily="66" charset="0"/>
                  </a:rPr>
                  <a:t>nom</a:t>
                </a:r>
              </a:p>
            </p:txBody>
          </p:sp>
          <p:sp>
            <p:nvSpPr>
              <p:cNvPr id="36" name="nom 1">
                <a:extLst>
                  <a:ext uri="{FF2B5EF4-FFF2-40B4-BE49-F238E27FC236}">
                    <a16:creationId xmlns:a16="http://schemas.microsoft.com/office/drawing/2014/main" id="{0661C0E2-804E-8715-39E9-6ACA76235147}"/>
                  </a:ext>
                </a:extLst>
              </p:cNvPr>
              <p:cNvSpPr txBox="1"/>
              <p:nvPr/>
            </p:nvSpPr>
            <p:spPr>
              <a:xfrm rot="1282417">
                <a:off x="6128333" y="3162482"/>
                <a:ext cx="515470" cy="265393"/>
              </a:xfrm>
              <a:prstGeom prst="rect">
                <a:avLst/>
              </a:prstGeom>
              <a:noFill/>
            </p:spPr>
            <p:txBody>
              <a:bodyPr wrap="square" lIns="0" tIns="0" rIns="0" rtlCol="0">
                <a:spAutoFit/>
              </a:bodyPr>
              <a:lstStyle/>
              <a:p>
                <a:r>
                  <a:rPr lang="en-US" sz="1200" b="1" i="1" dirty="0">
                    <a:latin typeface="Comic Sans MS" panose="030F0702030302020204" pitchFamily="66" charset="0"/>
                  </a:rPr>
                  <a:t>nom</a:t>
                </a:r>
              </a:p>
            </p:txBody>
          </p:sp>
        </p:grpSp>
      </p:grpSp>
      <p:cxnSp>
        <p:nvCxnSpPr>
          <p:cNvPr id="38" name="Connector 3">
            <a:extLst>
              <a:ext uri="{FF2B5EF4-FFF2-40B4-BE49-F238E27FC236}">
                <a16:creationId xmlns:a16="http://schemas.microsoft.com/office/drawing/2014/main" id="{58C3F4F9-2077-8203-1E62-CF88516408E8}"/>
              </a:ext>
            </a:extLst>
          </p:cNvPr>
          <p:cNvCxnSpPr>
            <a:cxnSpLocks/>
          </p:cNvCxnSpPr>
          <p:nvPr/>
        </p:nvCxnSpPr>
        <p:spPr>
          <a:xfrm flipV="1">
            <a:off x="7909180" y="3525869"/>
            <a:ext cx="790320" cy="582125"/>
          </a:xfrm>
          <a:prstGeom prst="line">
            <a:avLst/>
          </a:prstGeom>
          <a:ln w="508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 2">
            <a:extLst>
              <a:ext uri="{FF2B5EF4-FFF2-40B4-BE49-F238E27FC236}">
                <a16:creationId xmlns:a16="http://schemas.microsoft.com/office/drawing/2014/main" id="{705A7B35-3496-3B80-51DF-EAFB4D4A65B7}"/>
              </a:ext>
            </a:extLst>
          </p:cNvPr>
          <p:cNvCxnSpPr>
            <a:cxnSpLocks/>
          </p:cNvCxnSpPr>
          <p:nvPr/>
        </p:nvCxnSpPr>
        <p:spPr>
          <a:xfrm>
            <a:off x="7284679" y="2643960"/>
            <a:ext cx="1097280" cy="5671"/>
          </a:xfrm>
          <a:prstGeom prst="line">
            <a:avLst/>
          </a:prstGeom>
          <a:ln w="508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Vague bubble group">
            <a:extLst>
              <a:ext uri="{FF2B5EF4-FFF2-40B4-BE49-F238E27FC236}">
                <a16:creationId xmlns:a16="http://schemas.microsoft.com/office/drawing/2014/main" id="{B2EC5A6E-79CF-1CA5-4BDB-6175357B3427}"/>
              </a:ext>
            </a:extLst>
          </p:cNvPr>
          <p:cNvGrpSpPr/>
          <p:nvPr/>
        </p:nvGrpSpPr>
        <p:grpSpPr>
          <a:xfrm>
            <a:off x="8477058" y="1437955"/>
            <a:ext cx="2377440" cy="2377440"/>
            <a:chOff x="8477058" y="1664208"/>
            <a:chExt cx="2377440" cy="2377440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28" name="Vague Oval">
              <a:extLst>
                <a:ext uri="{FF2B5EF4-FFF2-40B4-BE49-F238E27FC236}">
                  <a16:creationId xmlns:a16="http://schemas.microsoft.com/office/drawing/2014/main" id="{EBDAD884-77D5-8E85-4FDC-6F8F55AEA4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77058" y="1664208"/>
              <a:ext cx="2377440" cy="23774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Vague text">
              <a:extLst>
                <a:ext uri="{FF2B5EF4-FFF2-40B4-BE49-F238E27FC236}">
                  <a16:creationId xmlns:a16="http://schemas.microsoft.com/office/drawing/2014/main" id="{242F3EF0-623F-FE47-E423-AA26ECBD43C9}"/>
                </a:ext>
              </a:extLst>
            </p:cNvPr>
            <p:cNvSpPr txBox="1"/>
            <p:nvPr/>
          </p:nvSpPr>
          <p:spPr>
            <a:xfrm>
              <a:off x="8549258" y="2321138"/>
              <a:ext cx="2233040" cy="1107996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anklin Gothic Book" panose="020F0502020204030204"/>
                  <a:ea typeface="+mn-ea"/>
                  <a:cs typeface="+mn-cs"/>
                </a:rPr>
                <a:t>Vague, imprecise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anklin Gothic Book" panose="020F0502020204030204"/>
                  <a:ea typeface="+mn-ea"/>
                  <a:cs typeface="+mn-cs"/>
                </a:rPr>
                <a:t>questions cause problems</a:t>
              </a:r>
            </a:p>
          </p:txBody>
        </p:sp>
      </p:grpSp>
      <p:sp>
        <p:nvSpPr>
          <p:cNvPr id="49" name="Do Arc">
            <a:extLst>
              <a:ext uri="{FF2B5EF4-FFF2-40B4-BE49-F238E27FC236}">
                <a16:creationId xmlns:a16="http://schemas.microsoft.com/office/drawing/2014/main" id="{C50B7FC4-CFAA-C5D5-0D6F-A9A39D41E11F}"/>
              </a:ext>
            </a:extLst>
          </p:cNvPr>
          <p:cNvSpPr/>
          <p:nvPr/>
        </p:nvSpPr>
        <p:spPr>
          <a:xfrm>
            <a:off x="1111776" y="4424749"/>
            <a:ext cx="2139985" cy="2140841"/>
          </a:xfrm>
          <a:prstGeom prst="blockArc">
            <a:avLst>
              <a:gd name="adj1" fmla="val 13500000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Explain Arc">
            <a:extLst>
              <a:ext uri="{FF2B5EF4-FFF2-40B4-BE49-F238E27FC236}">
                <a16:creationId xmlns:a16="http://schemas.microsoft.com/office/drawing/2014/main" id="{B9046C0A-6576-1E06-D108-D25C2931E2B2}"/>
              </a:ext>
            </a:extLst>
          </p:cNvPr>
          <p:cNvSpPr/>
          <p:nvPr/>
        </p:nvSpPr>
        <p:spPr>
          <a:xfrm>
            <a:off x="242685" y="2822092"/>
            <a:ext cx="2490801" cy="2491180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Question Arc">
            <a:extLst>
              <a:ext uri="{FF2B5EF4-FFF2-40B4-BE49-F238E27FC236}">
                <a16:creationId xmlns:a16="http://schemas.microsoft.com/office/drawing/2014/main" id="{7DF988AB-ED6B-BA93-71FB-AD4FB55663C6}"/>
              </a:ext>
            </a:extLst>
          </p:cNvPr>
          <p:cNvSpPr/>
          <p:nvPr/>
        </p:nvSpPr>
        <p:spPr>
          <a:xfrm>
            <a:off x="934497" y="1390723"/>
            <a:ext cx="2490801" cy="2491180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31355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 Freeform: Shape 23">
            <a:extLst>
              <a:ext uri="{FF2B5EF4-FFF2-40B4-BE49-F238E27FC236}">
                <a16:creationId xmlns:a16="http://schemas.microsoft.com/office/drawing/2014/main" id="{6AE3EE38-B332-252B-30F7-39256F8EFE3D}"/>
              </a:ext>
            </a:extLst>
          </p:cNvPr>
          <p:cNvSpPr/>
          <p:nvPr/>
        </p:nvSpPr>
        <p:spPr>
          <a:xfrm>
            <a:off x="1484906" y="5164357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DO</a:t>
            </a:r>
          </a:p>
        </p:txBody>
      </p:sp>
      <p:sp>
        <p:nvSpPr>
          <p:cNvPr id="22" name="EXPLAIN Freeform: Shape 21">
            <a:extLst>
              <a:ext uri="{FF2B5EF4-FFF2-40B4-BE49-F238E27FC236}">
                <a16:creationId xmlns:a16="http://schemas.microsoft.com/office/drawing/2014/main" id="{19CF6903-26B3-F5BA-B6AA-0C668F1F1420}"/>
              </a:ext>
            </a:extLst>
          </p:cNvPr>
          <p:cNvSpPr/>
          <p:nvPr/>
        </p:nvSpPr>
        <p:spPr>
          <a:xfrm>
            <a:off x="779637" y="3695587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EXPLAIN</a:t>
            </a:r>
          </a:p>
        </p:txBody>
      </p:sp>
      <p:sp>
        <p:nvSpPr>
          <p:cNvPr id="20" name="QUESTION Freeform: Shape 19">
            <a:extLst>
              <a:ext uri="{FF2B5EF4-FFF2-40B4-BE49-F238E27FC236}">
                <a16:creationId xmlns:a16="http://schemas.microsoft.com/office/drawing/2014/main" id="{DF820B76-ACD2-7484-06D4-3145E30548C7}"/>
              </a:ext>
            </a:extLst>
          </p:cNvPr>
          <p:cNvSpPr/>
          <p:nvPr/>
        </p:nvSpPr>
        <p:spPr>
          <a:xfrm>
            <a:off x="1481570" y="2228926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QUESTION</a:t>
            </a:r>
          </a:p>
        </p:txBody>
      </p:sp>
      <p:sp>
        <p:nvSpPr>
          <p:cNvPr id="30" name="STEP 1 - ASK A QUESTION">
            <a:extLst>
              <a:ext uri="{FF2B5EF4-FFF2-40B4-BE49-F238E27FC236}">
                <a16:creationId xmlns:a16="http://schemas.microsoft.com/office/drawing/2014/main" id="{07596C78-B4D6-85E8-0057-5EDC84B4EC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1192" y="685800"/>
            <a:ext cx="11029616" cy="9883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STEP 1 – ASK A QUESTION</a:t>
            </a:r>
            <a:endParaRPr lang="en-US" dirty="0"/>
          </a:p>
        </p:txBody>
      </p:sp>
      <p:cxnSp>
        <p:nvCxnSpPr>
          <p:cNvPr id="38" name="Connector 3">
            <a:extLst>
              <a:ext uri="{FF2B5EF4-FFF2-40B4-BE49-F238E27FC236}">
                <a16:creationId xmlns:a16="http://schemas.microsoft.com/office/drawing/2014/main" id="{58C3F4F9-2077-8203-1E62-CF88516408E8}"/>
              </a:ext>
            </a:extLst>
          </p:cNvPr>
          <p:cNvCxnSpPr>
            <a:cxnSpLocks/>
          </p:cNvCxnSpPr>
          <p:nvPr/>
        </p:nvCxnSpPr>
        <p:spPr>
          <a:xfrm flipV="1">
            <a:off x="5459085" y="3276296"/>
            <a:ext cx="3055919" cy="1615744"/>
          </a:xfrm>
          <a:prstGeom prst="line">
            <a:avLst/>
          </a:prstGeom>
          <a:ln w="508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 2">
            <a:extLst>
              <a:ext uri="{FF2B5EF4-FFF2-40B4-BE49-F238E27FC236}">
                <a16:creationId xmlns:a16="http://schemas.microsoft.com/office/drawing/2014/main" id="{705A7B35-3496-3B80-51DF-EAFB4D4A65B7}"/>
              </a:ext>
            </a:extLst>
          </p:cNvPr>
          <p:cNvCxnSpPr>
            <a:cxnSpLocks/>
          </p:cNvCxnSpPr>
          <p:nvPr/>
        </p:nvCxnSpPr>
        <p:spPr>
          <a:xfrm>
            <a:off x="7284679" y="2643960"/>
            <a:ext cx="1097280" cy="5671"/>
          </a:xfrm>
          <a:prstGeom prst="line">
            <a:avLst/>
          </a:prstGeom>
          <a:ln w="508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Specify bubble group">
            <a:extLst>
              <a:ext uri="{FF2B5EF4-FFF2-40B4-BE49-F238E27FC236}">
                <a16:creationId xmlns:a16="http://schemas.microsoft.com/office/drawing/2014/main" id="{5288B9CE-0E0B-EFE8-E698-3D1433BC7586}"/>
              </a:ext>
            </a:extLst>
          </p:cNvPr>
          <p:cNvGrpSpPr/>
          <p:nvPr/>
        </p:nvGrpSpPr>
        <p:grpSpPr>
          <a:xfrm>
            <a:off x="8445278" y="1437955"/>
            <a:ext cx="2377440" cy="2377440"/>
            <a:chOff x="8445278" y="1437955"/>
            <a:chExt cx="2377440" cy="2377440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28" name="Specify Oval">
              <a:extLst>
                <a:ext uri="{FF2B5EF4-FFF2-40B4-BE49-F238E27FC236}">
                  <a16:creationId xmlns:a16="http://schemas.microsoft.com/office/drawing/2014/main" id="{EBDAD884-77D5-8E85-4FDC-6F8F55AEA4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5278" y="1437955"/>
              <a:ext cx="2377440" cy="23774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Specify text">
              <a:extLst>
                <a:ext uri="{FF2B5EF4-FFF2-40B4-BE49-F238E27FC236}">
                  <a16:creationId xmlns:a16="http://schemas.microsoft.com/office/drawing/2014/main" id="{242F3EF0-623F-FE47-E423-AA26ECBD43C9}"/>
                </a:ext>
              </a:extLst>
            </p:cNvPr>
            <p:cNvSpPr txBox="1"/>
            <p:nvPr/>
          </p:nvSpPr>
          <p:spPr>
            <a:xfrm>
              <a:off x="8517478" y="2211177"/>
              <a:ext cx="2233040" cy="830997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anklin Gothic Book" panose="020F0502020204030204"/>
                  <a:ea typeface="+mn-ea"/>
                  <a:cs typeface="+mn-cs"/>
                </a:rPr>
                <a:t>Need to specify four things</a:t>
              </a:r>
            </a:p>
          </p:txBody>
        </p:sp>
      </p:grpSp>
      <p:sp>
        <p:nvSpPr>
          <p:cNvPr id="49" name="Do Arc">
            <a:extLst>
              <a:ext uri="{FF2B5EF4-FFF2-40B4-BE49-F238E27FC236}">
                <a16:creationId xmlns:a16="http://schemas.microsoft.com/office/drawing/2014/main" id="{C50B7FC4-CFAA-C5D5-0D6F-A9A39D41E11F}"/>
              </a:ext>
            </a:extLst>
          </p:cNvPr>
          <p:cNvSpPr/>
          <p:nvPr/>
        </p:nvSpPr>
        <p:spPr>
          <a:xfrm>
            <a:off x="1111776" y="4424749"/>
            <a:ext cx="2139985" cy="2140841"/>
          </a:xfrm>
          <a:prstGeom prst="blockArc">
            <a:avLst>
              <a:gd name="adj1" fmla="val 13500000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Explain Arc">
            <a:extLst>
              <a:ext uri="{FF2B5EF4-FFF2-40B4-BE49-F238E27FC236}">
                <a16:creationId xmlns:a16="http://schemas.microsoft.com/office/drawing/2014/main" id="{B9046C0A-6576-1E06-D108-D25C2931E2B2}"/>
              </a:ext>
            </a:extLst>
          </p:cNvPr>
          <p:cNvSpPr/>
          <p:nvPr/>
        </p:nvSpPr>
        <p:spPr>
          <a:xfrm>
            <a:off x="242685" y="2822092"/>
            <a:ext cx="2490801" cy="2491180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Question Arc">
            <a:extLst>
              <a:ext uri="{FF2B5EF4-FFF2-40B4-BE49-F238E27FC236}">
                <a16:creationId xmlns:a16="http://schemas.microsoft.com/office/drawing/2014/main" id="{7DF988AB-ED6B-BA93-71FB-AD4FB55663C6}"/>
              </a:ext>
            </a:extLst>
          </p:cNvPr>
          <p:cNvSpPr/>
          <p:nvPr/>
        </p:nvSpPr>
        <p:spPr>
          <a:xfrm>
            <a:off x="934497" y="1390723"/>
            <a:ext cx="2490801" cy="2491180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12" name="Connector 1">
            <a:extLst>
              <a:ext uri="{FF2B5EF4-FFF2-40B4-BE49-F238E27FC236}">
                <a16:creationId xmlns:a16="http://schemas.microsoft.com/office/drawing/2014/main" id="{9DC5F684-C60D-2FE3-E6A1-02E2C252C8D5}"/>
              </a:ext>
            </a:extLst>
          </p:cNvPr>
          <p:cNvCxnSpPr>
            <a:cxnSpLocks/>
          </p:cNvCxnSpPr>
          <p:nvPr/>
        </p:nvCxnSpPr>
        <p:spPr>
          <a:xfrm flipV="1">
            <a:off x="2470369" y="3187700"/>
            <a:ext cx="2292131" cy="920294"/>
          </a:xfrm>
          <a:prstGeom prst="line">
            <a:avLst/>
          </a:prstGeom>
          <a:ln w="508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Principles bubble group">
            <a:extLst>
              <a:ext uri="{FF2B5EF4-FFF2-40B4-BE49-F238E27FC236}">
                <a16:creationId xmlns:a16="http://schemas.microsoft.com/office/drawing/2014/main" id="{468346CC-49E9-34BB-8BE4-E635BFB93198}"/>
              </a:ext>
            </a:extLst>
          </p:cNvPr>
          <p:cNvGrpSpPr/>
          <p:nvPr/>
        </p:nvGrpSpPr>
        <p:grpSpPr>
          <a:xfrm>
            <a:off x="4746568" y="1437955"/>
            <a:ext cx="2377440" cy="2377440"/>
            <a:chOff x="4746568" y="1437955"/>
            <a:chExt cx="2377440" cy="2377440"/>
          </a:xfrm>
          <a:solidFill>
            <a:srgbClr val="E6C46D"/>
          </a:solidFill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16" name="Principles Oval">
              <a:extLst>
                <a:ext uri="{FF2B5EF4-FFF2-40B4-BE49-F238E27FC236}">
                  <a16:creationId xmlns:a16="http://schemas.microsoft.com/office/drawing/2014/main" id="{1239C6E3-0041-8C20-D001-E1879936A4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46568" y="1437955"/>
              <a:ext cx="2377440" cy="2377440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Principles text">
              <a:extLst>
                <a:ext uri="{FF2B5EF4-FFF2-40B4-BE49-F238E27FC236}">
                  <a16:creationId xmlns:a16="http://schemas.microsoft.com/office/drawing/2014/main" id="{F5439AC5-2654-76CA-6E8A-489A1217E529}"/>
                </a:ext>
              </a:extLst>
            </p:cNvPr>
            <p:cNvSpPr txBox="1"/>
            <p:nvPr/>
          </p:nvSpPr>
          <p:spPr>
            <a:xfrm>
              <a:off x="5093181" y="1734123"/>
              <a:ext cx="1684215" cy="1785104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>
                  <a:latin typeface="Franklin Gothic Book" panose="020B0503020102020204" pitchFamily="34" charset="0"/>
                </a:rPr>
                <a:t>Principles behind forming </a:t>
              </a:r>
            </a:p>
            <a:p>
              <a:pPr algn="ctr"/>
              <a:r>
                <a:rPr lang="en-US" sz="2200" dirty="0">
                  <a:latin typeface="Franklin Gothic Book" panose="020B0503020102020204" pitchFamily="34" charset="0"/>
                </a:rPr>
                <a:t>a statistical question</a:t>
              </a:r>
            </a:p>
          </p:txBody>
        </p:sp>
      </p:grpSp>
      <p:grpSp>
        <p:nvGrpSpPr>
          <p:cNvPr id="18" name="Purpose bubble group">
            <a:extLst>
              <a:ext uri="{FF2B5EF4-FFF2-40B4-BE49-F238E27FC236}">
                <a16:creationId xmlns:a16="http://schemas.microsoft.com/office/drawing/2014/main" id="{9EE31BF8-8600-8E2B-9261-63EBD17DF331}"/>
              </a:ext>
            </a:extLst>
          </p:cNvPr>
          <p:cNvGrpSpPr/>
          <p:nvPr/>
        </p:nvGrpSpPr>
        <p:grpSpPr>
          <a:xfrm>
            <a:off x="3774869" y="4656689"/>
            <a:ext cx="1684216" cy="1684216"/>
            <a:chOff x="3774869" y="4656689"/>
            <a:chExt cx="1684216" cy="1684216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37" name="Purpose Oval">
              <a:extLst>
                <a:ext uri="{FF2B5EF4-FFF2-40B4-BE49-F238E27FC236}">
                  <a16:creationId xmlns:a16="http://schemas.microsoft.com/office/drawing/2014/main" id="{EA9321D4-FD7C-FA86-4027-7CBAF26A4B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74869" y="4656689"/>
              <a:ext cx="1684216" cy="16842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Purpose text">
              <a:extLst>
                <a:ext uri="{FF2B5EF4-FFF2-40B4-BE49-F238E27FC236}">
                  <a16:creationId xmlns:a16="http://schemas.microsoft.com/office/drawing/2014/main" id="{5D0B773D-BB54-35C1-E790-AD12C7CEFF3B}"/>
                </a:ext>
              </a:extLst>
            </p:cNvPr>
            <p:cNvSpPr txBox="1"/>
            <p:nvPr/>
          </p:nvSpPr>
          <p:spPr>
            <a:xfrm>
              <a:off x="3826017" y="5283354"/>
              <a:ext cx="1581921" cy="430887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200" dirty="0">
                  <a:latin typeface="Franklin Gothic Book" panose="020B0503020102020204" pitchFamily="34" charset="0"/>
                </a:rPr>
                <a:t>Purpose</a:t>
              </a:r>
            </a:p>
          </p:txBody>
        </p:sp>
      </p:grpSp>
      <p:grpSp>
        <p:nvGrpSpPr>
          <p:cNvPr id="19" name="Population bubble group">
            <a:extLst>
              <a:ext uri="{FF2B5EF4-FFF2-40B4-BE49-F238E27FC236}">
                <a16:creationId xmlns:a16="http://schemas.microsoft.com/office/drawing/2014/main" id="{E0B504CE-4719-F704-3430-425479B5FB5D}"/>
              </a:ext>
            </a:extLst>
          </p:cNvPr>
          <p:cNvGrpSpPr/>
          <p:nvPr/>
        </p:nvGrpSpPr>
        <p:grpSpPr>
          <a:xfrm>
            <a:off x="5782381" y="4656689"/>
            <a:ext cx="1684216" cy="1684216"/>
            <a:chOff x="5788833" y="4656689"/>
            <a:chExt cx="1684216" cy="1684216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42" name="Population Oval">
              <a:extLst>
                <a:ext uri="{FF2B5EF4-FFF2-40B4-BE49-F238E27FC236}">
                  <a16:creationId xmlns:a16="http://schemas.microsoft.com/office/drawing/2014/main" id="{45B64043-6E31-D22B-CBB9-68AC357AEC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8833" y="4656689"/>
              <a:ext cx="1684216" cy="16842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Population text">
              <a:extLst>
                <a:ext uri="{FF2B5EF4-FFF2-40B4-BE49-F238E27FC236}">
                  <a16:creationId xmlns:a16="http://schemas.microsoft.com/office/drawing/2014/main" id="{FAA41ADB-6C89-9142-ED5B-86CF35D215C5}"/>
                </a:ext>
              </a:extLst>
            </p:cNvPr>
            <p:cNvSpPr txBox="1"/>
            <p:nvPr/>
          </p:nvSpPr>
          <p:spPr>
            <a:xfrm>
              <a:off x="5839981" y="5283354"/>
              <a:ext cx="1581921" cy="430887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200" dirty="0">
                  <a:latin typeface="Franklin Gothic Book" panose="020B0503020102020204" pitchFamily="34" charset="0"/>
                </a:rPr>
                <a:t>Population</a:t>
              </a:r>
            </a:p>
          </p:txBody>
        </p:sp>
      </p:grpSp>
      <p:grpSp>
        <p:nvGrpSpPr>
          <p:cNvPr id="21" name="Variable bubble group">
            <a:extLst>
              <a:ext uri="{FF2B5EF4-FFF2-40B4-BE49-F238E27FC236}">
                <a16:creationId xmlns:a16="http://schemas.microsoft.com/office/drawing/2014/main" id="{E3C11277-BE0A-20EE-BA07-2C88EA7EB3E3}"/>
              </a:ext>
            </a:extLst>
          </p:cNvPr>
          <p:cNvGrpSpPr/>
          <p:nvPr/>
        </p:nvGrpSpPr>
        <p:grpSpPr>
          <a:xfrm>
            <a:off x="7789893" y="4656689"/>
            <a:ext cx="1684216" cy="1684216"/>
            <a:chOff x="7793119" y="4656689"/>
            <a:chExt cx="1684216" cy="1684216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46" name="Variable Oval">
              <a:extLst>
                <a:ext uri="{FF2B5EF4-FFF2-40B4-BE49-F238E27FC236}">
                  <a16:creationId xmlns:a16="http://schemas.microsoft.com/office/drawing/2014/main" id="{11E6C8AB-5A32-9F27-DDDD-4DB27E49E3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3119" y="4656689"/>
              <a:ext cx="1684216" cy="16842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Variable text">
              <a:extLst>
                <a:ext uri="{FF2B5EF4-FFF2-40B4-BE49-F238E27FC236}">
                  <a16:creationId xmlns:a16="http://schemas.microsoft.com/office/drawing/2014/main" id="{62825A1C-8AAF-2D51-CB95-906B31D381EF}"/>
                </a:ext>
              </a:extLst>
            </p:cNvPr>
            <p:cNvSpPr txBox="1"/>
            <p:nvPr/>
          </p:nvSpPr>
          <p:spPr>
            <a:xfrm>
              <a:off x="7844267" y="5283354"/>
              <a:ext cx="1581921" cy="430887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200" dirty="0">
                  <a:latin typeface="Franklin Gothic Book" panose="020B0503020102020204" pitchFamily="34" charset="0"/>
                </a:rPr>
                <a:t>Variable</a:t>
              </a:r>
            </a:p>
          </p:txBody>
        </p:sp>
      </p:grpSp>
      <p:grpSp>
        <p:nvGrpSpPr>
          <p:cNvPr id="23" name="Parameter bubble group">
            <a:extLst>
              <a:ext uri="{FF2B5EF4-FFF2-40B4-BE49-F238E27FC236}">
                <a16:creationId xmlns:a16="http://schemas.microsoft.com/office/drawing/2014/main" id="{37C1A749-362D-566B-5542-561F324B46E1}"/>
              </a:ext>
            </a:extLst>
          </p:cNvPr>
          <p:cNvGrpSpPr/>
          <p:nvPr/>
        </p:nvGrpSpPr>
        <p:grpSpPr>
          <a:xfrm>
            <a:off x="9797405" y="4656689"/>
            <a:ext cx="1684216" cy="1684216"/>
            <a:chOff x="9797405" y="4656689"/>
            <a:chExt cx="1684216" cy="1684216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54" name="Parameter Oval">
              <a:extLst>
                <a:ext uri="{FF2B5EF4-FFF2-40B4-BE49-F238E27FC236}">
                  <a16:creationId xmlns:a16="http://schemas.microsoft.com/office/drawing/2014/main" id="{C9B6863D-6D84-49B2-490D-6E75810073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97405" y="4656689"/>
              <a:ext cx="1684216" cy="16842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Parameter text">
              <a:extLst>
                <a:ext uri="{FF2B5EF4-FFF2-40B4-BE49-F238E27FC236}">
                  <a16:creationId xmlns:a16="http://schemas.microsoft.com/office/drawing/2014/main" id="{8C00DBD3-2C44-6255-3D38-C37725D3E7B3}"/>
                </a:ext>
              </a:extLst>
            </p:cNvPr>
            <p:cNvSpPr txBox="1"/>
            <p:nvPr/>
          </p:nvSpPr>
          <p:spPr>
            <a:xfrm>
              <a:off x="9848553" y="5283354"/>
              <a:ext cx="1581921" cy="430887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200" dirty="0">
                  <a:latin typeface="Franklin Gothic Book" panose="020B0503020102020204" pitchFamily="34" charset="0"/>
                </a:rPr>
                <a:t>Parameter</a:t>
              </a:r>
            </a:p>
          </p:txBody>
        </p:sp>
      </p:grpSp>
      <p:cxnSp>
        <p:nvCxnSpPr>
          <p:cNvPr id="78" name="Connector 4">
            <a:extLst>
              <a:ext uri="{FF2B5EF4-FFF2-40B4-BE49-F238E27FC236}">
                <a16:creationId xmlns:a16="http://schemas.microsoft.com/office/drawing/2014/main" id="{D684897C-DFF3-309C-511D-B428935BF0E4}"/>
              </a:ext>
            </a:extLst>
          </p:cNvPr>
          <p:cNvCxnSpPr>
            <a:cxnSpLocks/>
          </p:cNvCxnSpPr>
          <p:nvPr/>
        </p:nvCxnSpPr>
        <p:spPr>
          <a:xfrm flipV="1">
            <a:off x="7284679" y="3695587"/>
            <a:ext cx="1516445" cy="1050909"/>
          </a:xfrm>
          <a:prstGeom prst="line">
            <a:avLst/>
          </a:prstGeom>
          <a:ln w="508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or 5">
            <a:extLst>
              <a:ext uri="{FF2B5EF4-FFF2-40B4-BE49-F238E27FC236}">
                <a16:creationId xmlns:a16="http://schemas.microsoft.com/office/drawing/2014/main" id="{8879768D-E87D-1088-D942-FD47363258AE}"/>
              </a:ext>
            </a:extLst>
          </p:cNvPr>
          <p:cNvCxnSpPr>
            <a:cxnSpLocks/>
          </p:cNvCxnSpPr>
          <p:nvPr/>
        </p:nvCxnSpPr>
        <p:spPr>
          <a:xfrm flipV="1">
            <a:off x="8999266" y="3909411"/>
            <a:ext cx="365170" cy="614829"/>
          </a:xfrm>
          <a:prstGeom prst="line">
            <a:avLst/>
          </a:prstGeom>
          <a:ln w="508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 6">
            <a:extLst>
              <a:ext uri="{FF2B5EF4-FFF2-40B4-BE49-F238E27FC236}">
                <a16:creationId xmlns:a16="http://schemas.microsoft.com/office/drawing/2014/main" id="{D0F3DD8A-4E34-6736-BD91-59871D89B248}"/>
              </a:ext>
            </a:extLst>
          </p:cNvPr>
          <p:cNvCxnSpPr>
            <a:cxnSpLocks/>
          </p:cNvCxnSpPr>
          <p:nvPr/>
        </p:nvCxnSpPr>
        <p:spPr>
          <a:xfrm flipH="1" flipV="1">
            <a:off x="10313629" y="3815395"/>
            <a:ext cx="234628" cy="626665"/>
          </a:xfrm>
          <a:prstGeom prst="line">
            <a:avLst/>
          </a:prstGeom>
          <a:ln w="508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09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 Freeform: Shape 23">
            <a:extLst>
              <a:ext uri="{FF2B5EF4-FFF2-40B4-BE49-F238E27FC236}">
                <a16:creationId xmlns:a16="http://schemas.microsoft.com/office/drawing/2014/main" id="{6AE3EE38-B332-252B-30F7-39256F8EFE3D}"/>
              </a:ext>
            </a:extLst>
          </p:cNvPr>
          <p:cNvSpPr/>
          <p:nvPr/>
        </p:nvSpPr>
        <p:spPr>
          <a:xfrm>
            <a:off x="1484906" y="5164357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DO</a:t>
            </a:r>
          </a:p>
        </p:txBody>
      </p:sp>
      <p:sp>
        <p:nvSpPr>
          <p:cNvPr id="22" name="EXPLAIN Freeform: Shape 21">
            <a:extLst>
              <a:ext uri="{FF2B5EF4-FFF2-40B4-BE49-F238E27FC236}">
                <a16:creationId xmlns:a16="http://schemas.microsoft.com/office/drawing/2014/main" id="{19CF6903-26B3-F5BA-B6AA-0C668F1F1420}"/>
              </a:ext>
            </a:extLst>
          </p:cNvPr>
          <p:cNvSpPr/>
          <p:nvPr/>
        </p:nvSpPr>
        <p:spPr>
          <a:xfrm>
            <a:off x="779637" y="3695587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EXPLAIN</a:t>
            </a:r>
          </a:p>
        </p:txBody>
      </p:sp>
      <p:sp>
        <p:nvSpPr>
          <p:cNvPr id="20" name="QUESTION Freeform: Shape 19">
            <a:extLst>
              <a:ext uri="{FF2B5EF4-FFF2-40B4-BE49-F238E27FC236}">
                <a16:creationId xmlns:a16="http://schemas.microsoft.com/office/drawing/2014/main" id="{DF820B76-ACD2-7484-06D4-3145E30548C7}"/>
              </a:ext>
            </a:extLst>
          </p:cNvPr>
          <p:cNvSpPr/>
          <p:nvPr/>
        </p:nvSpPr>
        <p:spPr>
          <a:xfrm>
            <a:off x="1481570" y="2228926"/>
            <a:ext cx="1410061" cy="704861"/>
          </a:xfrm>
          <a:custGeom>
            <a:avLst/>
            <a:gdLst>
              <a:gd name="connsiteX0" fmla="*/ 0 w 1410061"/>
              <a:gd name="connsiteY0" fmla="*/ 0 h 704861"/>
              <a:gd name="connsiteX1" fmla="*/ 1410061 w 1410061"/>
              <a:gd name="connsiteY1" fmla="*/ 0 h 704861"/>
              <a:gd name="connsiteX2" fmla="*/ 1410061 w 1410061"/>
              <a:gd name="connsiteY2" fmla="*/ 704861 h 704861"/>
              <a:gd name="connsiteX3" fmla="*/ 0 w 1410061"/>
              <a:gd name="connsiteY3" fmla="*/ 704861 h 704861"/>
              <a:gd name="connsiteX4" fmla="*/ 0 w 1410061"/>
              <a:gd name="connsiteY4" fmla="*/ 0 h 7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061" h="704861">
                <a:moveTo>
                  <a:pt x="0" y="0"/>
                </a:moveTo>
                <a:lnTo>
                  <a:pt x="1410061" y="0"/>
                </a:lnTo>
                <a:lnTo>
                  <a:pt x="1410061" y="704861"/>
                </a:lnTo>
                <a:lnTo>
                  <a:pt x="0" y="7048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QUESTION</a:t>
            </a:r>
          </a:p>
        </p:txBody>
      </p:sp>
      <p:cxnSp>
        <p:nvCxnSpPr>
          <p:cNvPr id="12" name="Connector 1">
            <a:extLst>
              <a:ext uri="{FF2B5EF4-FFF2-40B4-BE49-F238E27FC236}">
                <a16:creationId xmlns:a16="http://schemas.microsoft.com/office/drawing/2014/main" id="{9DC5F684-C60D-2FE3-E6A1-02E2C252C8D5}"/>
              </a:ext>
            </a:extLst>
          </p:cNvPr>
          <p:cNvCxnSpPr>
            <a:cxnSpLocks/>
          </p:cNvCxnSpPr>
          <p:nvPr/>
        </p:nvCxnSpPr>
        <p:spPr>
          <a:xfrm flipV="1">
            <a:off x="3249784" y="3514725"/>
            <a:ext cx="1747855" cy="1190925"/>
          </a:xfrm>
          <a:prstGeom prst="line">
            <a:avLst/>
          </a:prstGeom>
          <a:ln w="508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TEP 1 - ASK A QUESTION">
            <a:extLst>
              <a:ext uri="{FF2B5EF4-FFF2-40B4-BE49-F238E27FC236}">
                <a16:creationId xmlns:a16="http://schemas.microsoft.com/office/drawing/2014/main" id="{07596C78-B4D6-85E8-0057-5EDC84B4EC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1192" y="685800"/>
            <a:ext cx="11029616" cy="9883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STEP 1 – ASK A QUESTION</a:t>
            </a:r>
            <a:endParaRPr lang="en-US" dirty="0"/>
          </a:p>
        </p:txBody>
      </p:sp>
      <p:cxnSp>
        <p:nvCxnSpPr>
          <p:cNvPr id="27" name="Connector 2">
            <a:extLst>
              <a:ext uri="{FF2B5EF4-FFF2-40B4-BE49-F238E27FC236}">
                <a16:creationId xmlns:a16="http://schemas.microsoft.com/office/drawing/2014/main" id="{705A7B35-3496-3B80-51DF-EAFB4D4A65B7}"/>
              </a:ext>
            </a:extLst>
          </p:cNvPr>
          <p:cNvCxnSpPr>
            <a:cxnSpLocks/>
          </p:cNvCxnSpPr>
          <p:nvPr/>
        </p:nvCxnSpPr>
        <p:spPr>
          <a:xfrm>
            <a:off x="7367063" y="3290617"/>
            <a:ext cx="1335721" cy="591286"/>
          </a:xfrm>
          <a:prstGeom prst="line">
            <a:avLst/>
          </a:prstGeom>
          <a:ln w="508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Do Arc">
            <a:extLst>
              <a:ext uri="{FF2B5EF4-FFF2-40B4-BE49-F238E27FC236}">
                <a16:creationId xmlns:a16="http://schemas.microsoft.com/office/drawing/2014/main" id="{C50B7FC4-CFAA-C5D5-0D6F-A9A39D41E11F}"/>
              </a:ext>
            </a:extLst>
          </p:cNvPr>
          <p:cNvSpPr/>
          <p:nvPr/>
        </p:nvSpPr>
        <p:spPr>
          <a:xfrm>
            <a:off x="1111776" y="4424749"/>
            <a:ext cx="2139985" cy="2140841"/>
          </a:xfrm>
          <a:prstGeom prst="blockArc">
            <a:avLst>
              <a:gd name="adj1" fmla="val 13500000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Explain Arc">
            <a:extLst>
              <a:ext uri="{FF2B5EF4-FFF2-40B4-BE49-F238E27FC236}">
                <a16:creationId xmlns:a16="http://schemas.microsoft.com/office/drawing/2014/main" id="{B9046C0A-6576-1E06-D108-D25C2931E2B2}"/>
              </a:ext>
            </a:extLst>
          </p:cNvPr>
          <p:cNvSpPr/>
          <p:nvPr/>
        </p:nvSpPr>
        <p:spPr>
          <a:xfrm>
            <a:off x="242685" y="2822092"/>
            <a:ext cx="2490801" cy="2491180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Question Arc">
            <a:extLst>
              <a:ext uri="{FF2B5EF4-FFF2-40B4-BE49-F238E27FC236}">
                <a16:creationId xmlns:a16="http://schemas.microsoft.com/office/drawing/2014/main" id="{7DF988AB-ED6B-BA93-71FB-AD4FB55663C6}"/>
              </a:ext>
            </a:extLst>
          </p:cNvPr>
          <p:cNvSpPr/>
          <p:nvPr/>
        </p:nvSpPr>
        <p:spPr>
          <a:xfrm>
            <a:off x="934497" y="1390723"/>
            <a:ext cx="2490801" cy="2491180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Data types bubble group">
            <a:extLst>
              <a:ext uri="{FF2B5EF4-FFF2-40B4-BE49-F238E27FC236}">
                <a16:creationId xmlns:a16="http://schemas.microsoft.com/office/drawing/2014/main" id="{BB7D6F3C-9507-02F3-A68B-4E4287ACF065}"/>
              </a:ext>
            </a:extLst>
          </p:cNvPr>
          <p:cNvGrpSpPr/>
          <p:nvPr/>
        </p:nvGrpSpPr>
        <p:grpSpPr>
          <a:xfrm>
            <a:off x="8702784" y="3290617"/>
            <a:ext cx="2377440" cy="2377440"/>
            <a:chOff x="8613322" y="1119946"/>
            <a:chExt cx="2377440" cy="2377440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40" name="Data types Oval">
              <a:extLst>
                <a:ext uri="{FF2B5EF4-FFF2-40B4-BE49-F238E27FC236}">
                  <a16:creationId xmlns:a16="http://schemas.microsoft.com/office/drawing/2014/main" id="{2DE7CD7C-CD32-A3DB-86F8-6FAD8CE7BF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13322" y="1119946"/>
              <a:ext cx="2377440" cy="237744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Data types text">
              <a:extLst>
                <a:ext uri="{FF2B5EF4-FFF2-40B4-BE49-F238E27FC236}">
                  <a16:creationId xmlns:a16="http://schemas.microsoft.com/office/drawing/2014/main" id="{AB8F7F87-BDB3-7C31-4EE5-DFD42C0B932E}"/>
                </a:ext>
              </a:extLst>
            </p:cNvPr>
            <p:cNvSpPr txBox="1"/>
            <p:nvPr/>
          </p:nvSpPr>
          <p:spPr>
            <a:xfrm>
              <a:off x="8685522" y="1785703"/>
              <a:ext cx="2233040" cy="1045927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anklin Gothic Book" panose="020F0502020204030204"/>
                  <a:ea typeface="+mn-ea"/>
                  <a:cs typeface="+mn-cs"/>
                </a:rPr>
                <a:t>Data types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>
                  <a:latin typeface="Franklin Gothic Book" panose="020F0502020204030204"/>
                </a:rPr>
                <a:t>Parameters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What need to know bubble group">
            <a:extLst>
              <a:ext uri="{FF2B5EF4-FFF2-40B4-BE49-F238E27FC236}">
                <a16:creationId xmlns:a16="http://schemas.microsoft.com/office/drawing/2014/main" id="{311875F8-B3CF-B21F-E786-D12E53E385E3}"/>
              </a:ext>
            </a:extLst>
          </p:cNvPr>
          <p:cNvGrpSpPr/>
          <p:nvPr/>
        </p:nvGrpSpPr>
        <p:grpSpPr>
          <a:xfrm>
            <a:off x="4911225" y="1509547"/>
            <a:ext cx="2377440" cy="2377440"/>
            <a:chOff x="4402692" y="2407060"/>
            <a:chExt cx="2377440" cy="2377440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16" name="What need to know Oval">
              <a:extLst>
                <a:ext uri="{FF2B5EF4-FFF2-40B4-BE49-F238E27FC236}">
                  <a16:creationId xmlns:a16="http://schemas.microsoft.com/office/drawing/2014/main" id="{1239C6E3-0041-8C20-D001-E1879936A4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02692" y="2407060"/>
              <a:ext cx="2377440" cy="237744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What need to know text">
              <a:extLst>
                <a:ext uri="{FF2B5EF4-FFF2-40B4-BE49-F238E27FC236}">
                  <a16:creationId xmlns:a16="http://schemas.microsoft.com/office/drawing/2014/main" id="{222208A4-9D7D-DDC7-F6C0-5B75ED40BEFE}"/>
                </a:ext>
              </a:extLst>
            </p:cNvPr>
            <p:cNvSpPr txBox="1"/>
            <p:nvPr/>
          </p:nvSpPr>
          <p:spPr>
            <a:xfrm>
              <a:off x="4559489" y="2703228"/>
              <a:ext cx="2063846" cy="1785104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>
                  <a:latin typeface="Franklin Gothic Book" panose="020B0503020102020204" pitchFamily="34" charset="0"/>
                </a:rPr>
                <a:t>What do we need to know to form a statistical question?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9828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3666</TotalTime>
  <Words>567</Words>
  <Application>Microsoft Office PowerPoint</Application>
  <PresentationFormat>Widescreen</PresentationFormat>
  <Paragraphs>190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Baskerville Old Face</vt:lpstr>
      <vt:lpstr>Calibri</vt:lpstr>
      <vt:lpstr>Cambria Math</vt:lpstr>
      <vt:lpstr>Comic Sans MS</vt:lpstr>
      <vt:lpstr>Franklin Gothic Book</vt:lpstr>
      <vt:lpstr>Symbol</vt:lpstr>
      <vt:lpstr>Tw Cen MT</vt:lpstr>
      <vt:lpstr>Wingdings 2</vt:lpstr>
      <vt:lpstr>DividendVTI</vt:lpstr>
      <vt:lpstr>Why Johnny Can’t See The  Big Picture of Statistics</vt:lpstr>
      <vt:lpstr>Maybe it’s us…</vt:lpstr>
      <vt:lpstr>We teach the wrong stuFF</vt:lpstr>
      <vt:lpstr>In the wrong way</vt:lpstr>
      <vt:lpstr>In the wrong order</vt:lpstr>
      <vt:lpstr>CHAPTER 1</vt:lpstr>
      <vt:lpstr>PowerPoint Presentation</vt:lpstr>
      <vt:lpstr>PowerPoint Presentation</vt:lpstr>
      <vt:lpstr>PowerPoint Presentation</vt:lpstr>
      <vt:lpstr>PowerPoint Presentation</vt:lpstr>
      <vt:lpstr>CHAPTER 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Johnny Can’t See the Big Picture (of Statistics)</dc:title>
  <dc:creator>Matthew Brenneman</dc:creator>
  <cp:lastModifiedBy>Matthew Brenneman</cp:lastModifiedBy>
  <cp:revision>199</cp:revision>
  <dcterms:created xsi:type="dcterms:W3CDTF">2022-04-28T12:18:03Z</dcterms:created>
  <dcterms:modified xsi:type="dcterms:W3CDTF">2022-05-11T20:05:57Z</dcterms:modified>
</cp:coreProperties>
</file>