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2"/>
  </p:notesMasterIdLst>
  <p:sldIdLst>
    <p:sldId id="256" r:id="rId2"/>
    <p:sldId id="258" r:id="rId3"/>
    <p:sldId id="259" r:id="rId4"/>
    <p:sldId id="260" r:id="rId5"/>
    <p:sldId id="261" r:id="rId6"/>
    <p:sldId id="269" r:id="rId7"/>
    <p:sldId id="496" r:id="rId8"/>
    <p:sldId id="262" r:id="rId9"/>
    <p:sldId id="263" r:id="rId10"/>
    <p:sldId id="264" r:id="rId11"/>
    <p:sldId id="497" r:id="rId12"/>
    <p:sldId id="521" r:id="rId13"/>
    <p:sldId id="498" r:id="rId14"/>
    <p:sldId id="268" r:id="rId15"/>
    <p:sldId id="507" r:id="rId16"/>
    <p:sldId id="509" r:id="rId17"/>
    <p:sldId id="510" r:id="rId18"/>
    <p:sldId id="516" r:id="rId19"/>
    <p:sldId id="519" r:id="rId20"/>
    <p:sldId id="520"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718"/>
    <p:restoredTop sz="96405"/>
  </p:normalViewPr>
  <p:slideViewPr>
    <p:cSldViewPr snapToGrid="0" snapToObjects="1">
      <p:cViewPr varScale="1">
        <p:scale>
          <a:sx n="127" d="100"/>
          <a:sy n="127" d="100"/>
        </p:scale>
        <p:origin x="744" y="176"/>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2795DD-4427-E74B-BF82-8D8E7F0D094B}" type="datetimeFigureOut">
              <a:rPr lang="en-US" smtClean="0"/>
              <a:t>5/21/22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734A86-877B-4C4D-A8A4-B4C3184F8F66}" type="slidenum">
              <a:rPr lang="en-US" smtClean="0"/>
              <a:t>‹#›</a:t>
            </a:fld>
            <a:endParaRPr lang="en-US"/>
          </a:p>
        </p:txBody>
      </p:sp>
    </p:spTree>
    <p:extLst>
      <p:ext uri="{BB962C8B-B14F-4D97-AF65-F5344CB8AC3E}">
        <p14:creationId xmlns:p14="http://schemas.microsoft.com/office/powerpoint/2010/main" val="1705598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a:extLst>
              <a:ext uri="{FF2B5EF4-FFF2-40B4-BE49-F238E27FC236}">
                <a16:creationId xmlns:a16="http://schemas.microsoft.com/office/drawing/2014/main" id="{2CD77EAC-3B0D-9B4B-890C-940C821870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Notes Placeholder 2">
            <a:extLst>
              <a:ext uri="{FF2B5EF4-FFF2-40B4-BE49-F238E27FC236}">
                <a16:creationId xmlns:a16="http://schemas.microsoft.com/office/drawing/2014/main" id="{0119BFFC-5D7C-8140-A411-DCCC037DB1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Gigernenzer and Marewski, Surrogate Science </a:t>
            </a:r>
          </a:p>
        </p:txBody>
      </p:sp>
      <p:sp>
        <p:nvSpPr>
          <p:cNvPr id="39939" name="Slide Number Placeholder 3">
            <a:extLst>
              <a:ext uri="{FF2B5EF4-FFF2-40B4-BE49-F238E27FC236}">
                <a16:creationId xmlns:a16="http://schemas.microsoft.com/office/drawing/2014/main" id="{84BAF19C-6B64-604C-9910-B79BD853760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66"/>
                </a:solidFill>
                <a:latin typeface="Times New Roman" panose="02020603050405020304" pitchFamily="18" charset="0"/>
                <a:ea typeface="ＭＳ Ｐゴシック" panose="020B0600070205080204" pitchFamily="34" charset="-128"/>
              </a:defRPr>
            </a:lvl1pPr>
            <a:lvl2pPr marL="742950" indent="-285750">
              <a:defRPr sz="2400">
                <a:solidFill>
                  <a:srgbClr val="FFFF66"/>
                </a:solidFill>
                <a:latin typeface="Times New Roman" panose="02020603050405020304" pitchFamily="18" charset="0"/>
                <a:ea typeface="ＭＳ Ｐゴシック" panose="020B0600070205080204" pitchFamily="34" charset="-128"/>
              </a:defRPr>
            </a:lvl2pPr>
            <a:lvl3pPr marL="1143000" indent="-228600">
              <a:defRPr sz="2400">
                <a:solidFill>
                  <a:srgbClr val="FFFF66"/>
                </a:solidFill>
                <a:latin typeface="Times New Roman" panose="02020603050405020304" pitchFamily="18" charset="0"/>
                <a:ea typeface="ＭＳ Ｐゴシック" panose="020B0600070205080204" pitchFamily="34" charset="-128"/>
              </a:defRPr>
            </a:lvl3pPr>
            <a:lvl4pPr marL="1600200" indent="-228600">
              <a:defRPr sz="2400">
                <a:solidFill>
                  <a:srgbClr val="FFFF66"/>
                </a:solidFill>
                <a:latin typeface="Times New Roman" panose="02020603050405020304" pitchFamily="18" charset="0"/>
                <a:ea typeface="ＭＳ Ｐゴシック" panose="020B0600070205080204" pitchFamily="34" charset="-128"/>
              </a:defRPr>
            </a:lvl4pPr>
            <a:lvl5pPr marL="2057400" indent="-228600">
              <a:defRPr sz="2400">
                <a:solidFill>
                  <a:srgbClr val="FFFF66"/>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rgbClr val="FFFF66"/>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rgbClr val="FFFF66"/>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rgbClr val="FFFF66"/>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rgbClr val="FFFF66"/>
                </a:solidFill>
                <a:latin typeface="Times New Roman" panose="02020603050405020304" pitchFamily="18" charset="0"/>
                <a:ea typeface="ＭＳ Ｐゴシック" panose="020B0600070205080204" pitchFamily="34" charset="-128"/>
              </a:defRPr>
            </a:lvl9pPr>
          </a:lstStyle>
          <a:p>
            <a:fld id="{A68F4A8A-84B1-044B-A81D-C3502026B3E7}" type="slidenum">
              <a:rPr lang="en-US" altLang="en-US" sz="1200" smtClean="0"/>
              <a:pPr/>
              <a:t>7</a:t>
            </a:fld>
            <a:endParaRPr lang="en-US" altLang="en-US" sz="1200"/>
          </a:p>
        </p:txBody>
      </p:sp>
    </p:spTree>
    <p:extLst>
      <p:ext uri="{BB962C8B-B14F-4D97-AF65-F5344CB8AC3E}">
        <p14:creationId xmlns:p14="http://schemas.microsoft.com/office/powerpoint/2010/main" val="1580406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60418" name="Notes Placeholder 2"/>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6041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rgbClr val="FFFF66"/>
                </a:solidFill>
                <a:latin typeface="Times New Roman" charset="0"/>
                <a:ea typeface="ＭＳ Ｐゴシック" charset="0"/>
                <a:cs typeface="ＭＳ Ｐゴシック" charset="0"/>
              </a:defRPr>
            </a:lvl1pPr>
            <a:lvl2pPr marL="742950" indent="-285750">
              <a:defRPr sz="2400">
                <a:solidFill>
                  <a:srgbClr val="FFFF66"/>
                </a:solidFill>
                <a:latin typeface="Times New Roman" charset="0"/>
                <a:ea typeface="ＭＳ Ｐゴシック" charset="0"/>
              </a:defRPr>
            </a:lvl2pPr>
            <a:lvl3pPr marL="1143000" indent="-228600">
              <a:defRPr sz="2400">
                <a:solidFill>
                  <a:srgbClr val="FFFF66"/>
                </a:solidFill>
                <a:latin typeface="Times New Roman" charset="0"/>
                <a:ea typeface="ＭＳ Ｐゴシック" charset="0"/>
              </a:defRPr>
            </a:lvl3pPr>
            <a:lvl4pPr marL="1600200" indent="-228600">
              <a:defRPr sz="2400">
                <a:solidFill>
                  <a:srgbClr val="FFFF66"/>
                </a:solidFill>
                <a:latin typeface="Times New Roman" charset="0"/>
                <a:ea typeface="ＭＳ Ｐゴシック" charset="0"/>
              </a:defRPr>
            </a:lvl4pPr>
            <a:lvl5pPr marL="2057400" indent="-228600">
              <a:defRPr sz="2400">
                <a:solidFill>
                  <a:srgbClr val="FFFF66"/>
                </a:solidFill>
                <a:latin typeface="Times New Roman" charset="0"/>
                <a:ea typeface="ＭＳ Ｐゴシック" charset="0"/>
              </a:defRPr>
            </a:lvl5pPr>
            <a:lvl6pPr marL="2514600" indent="-228600" eaLnBrk="0" fontAlgn="base" hangingPunct="0">
              <a:spcBef>
                <a:spcPct val="0"/>
              </a:spcBef>
              <a:spcAft>
                <a:spcPct val="0"/>
              </a:spcAft>
              <a:defRPr sz="2400">
                <a:solidFill>
                  <a:srgbClr val="FFFF66"/>
                </a:solidFill>
                <a:latin typeface="Times New Roman" charset="0"/>
                <a:ea typeface="ＭＳ Ｐゴシック" charset="0"/>
              </a:defRPr>
            </a:lvl6pPr>
            <a:lvl7pPr marL="2971800" indent="-228600" eaLnBrk="0" fontAlgn="base" hangingPunct="0">
              <a:spcBef>
                <a:spcPct val="0"/>
              </a:spcBef>
              <a:spcAft>
                <a:spcPct val="0"/>
              </a:spcAft>
              <a:defRPr sz="2400">
                <a:solidFill>
                  <a:srgbClr val="FFFF66"/>
                </a:solidFill>
                <a:latin typeface="Times New Roman" charset="0"/>
                <a:ea typeface="ＭＳ Ｐゴシック" charset="0"/>
              </a:defRPr>
            </a:lvl7pPr>
            <a:lvl8pPr marL="3429000" indent="-228600" eaLnBrk="0" fontAlgn="base" hangingPunct="0">
              <a:spcBef>
                <a:spcPct val="0"/>
              </a:spcBef>
              <a:spcAft>
                <a:spcPct val="0"/>
              </a:spcAft>
              <a:defRPr sz="2400">
                <a:solidFill>
                  <a:srgbClr val="FFFF66"/>
                </a:solidFill>
                <a:latin typeface="Times New Roman" charset="0"/>
                <a:ea typeface="ＭＳ Ｐゴシック" charset="0"/>
              </a:defRPr>
            </a:lvl8pPr>
            <a:lvl9pPr marL="3886200" indent="-228600" eaLnBrk="0" fontAlgn="base" hangingPunct="0">
              <a:spcBef>
                <a:spcPct val="0"/>
              </a:spcBef>
              <a:spcAft>
                <a:spcPct val="0"/>
              </a:spcAft>
              <a:defRPr sz="2400">
                <a:solidFill>
                  <a:srgbClr val="FFFF66"/>
                </a:solidFill>
                <a:latin typeface="Times New Roman" charset="0"/>
                <a:ea typeface="ＭＳ Ｐゴシック" charset="0"/>
              </a:defRPr>
            </a:lvl9pPr>
          </a:lstStyle>
          <a:p>
            <a:fld id="{A004F0F9-349B-C741-BEF9-85E5F53619D7}" type="slidenum">
              <a:rPr lang="en-US" sz="1200"/>
              <a:pPr/>
              <a:t>15</a:t>
            </a:fld>
            <a:endParaRPr lang="en-US" sz="1200"/>
          </a:p>
        </p:txBody>
      </p:sp>
    </p:spTree>
    <p:extLst>
      <p:ext uri="{BB962C8B-B14F-4D97-AF65-F5344CB8AC3E}">
        <p14:creationId xmlns:p14="http://schemas.microsoft.com/office/powerpoint/2010/main" val="1920997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60418" name="Notes Placeholder 2"/>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6041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rgbClr val="FFFF66"/>
                </a:solidFill>
                <a:latin typeface="Times New Roman" charset="0"/>
                <a:ea typeface="ＭＳ Ｐゴシック" charset="0"/>
                <a:cs typeface="ＭＳ Ｐゴシック" charset="0"/>
              </a:defRPr>
            </a:lvl1pPr>
            <a:lvl2pPr marL="742950" indent="-285750">
              <a:defRPr sz="2400">
                <a:solidFill>
                  <a:srgbClr val="FFFF66"/>
                </a:solidFill>
                <a:latin typeface="Times New Roman" charset="0"/>
                <a:ea typeface="ＭＳ Ｐゴシック" charset="0"/>
              </a:defRPr>
            </a:lvl2pPr>
            <a:lvl3pPr marL="1143000" indent="-228600">
              <a:defRPr sz="2400">
                <a:solidFill>
                  <a:srgbClr val="FFFF66"/>
                </a:solidFill>
                <a:latin typeface="Times New Roman" charset="0"/>
                <a:ea typeface="ＭＳ Ｐゴシック" charset="0"/>
              </a:defRPr>
            </a:lvl3pPr>
            <a:lvl4pPr marL="1600200" indent="-228600">
              <a:defRPr sz="2400">
                <a:solidFill>
                  <a:srgbClr val="FFFF66"/>
                </a:solidFill>
                <a:latin typeface="Times New Roman" charset="0"/>
                <a:ea typeface="ＭＳ Ｐゴシック" charset="0"/>
              </a:defRPr>
            </a:lvl4pPr>
            <a:lvl5pPr marL="2057400" indent="-228600">
              <a:defRPr sz="2400">
                <a:solidFill>
                  <a:srgbClr val="FFFF66"/>
                </a:solidFill>
                <a:latin typeface="Times New Roman" charset="0"/>
                <a:ea typeface="ＭＳ Ｐゴシック" charset="0"/>
              </a:defRPr>
            </a:lvl5pPr>
            <a:lvl6pPr marL="2514600" indent="-228600" eaLnBrk="0" fontAlgn="base" hangingPunct="0">
              <a:spcBef>
                <a:spcPct val="0"/>
              </a:spcBef>
              <a:spcAft>
                <a:spcPct val="0"/>
              </a:spcAft>
              <a:defRPr sz="2400">
                <a:solidFill>
                  <a:srgbClr val="FFFF66"/>
                </a:solidFill>
                <a:latin typeface="Times New Roman" charset="0"/>
                <a:ea typeface="ＭＳ Ｐゴシック" charset="0"/>
              </a:defRPr>
            </a:lvl6pPr>
            <a:lvl7pPr marL="2971800" indent="-228600" eaLnBrk="0" fontAlgn="base" hangingPunct="0">
              <a:spcBef>
                <a:spcPct val="0"/>
              </a:spcBef>
              <a:spcAft>
                <a:spcPct val="0"/>
              </a:spcAft>
              <a:defRPr sz="2400">
                <a:solidFill>
                  <a:srgbClr val="FFFF66"/>
                </a:solidFill>
                <a:latin typeface="Times New Roman" charset="0"/>
                <a:ea typeface="ＭＳ Ｐゴシック" charset="0"/>
              </a:defRPr>
            </a:lvl7pPr>
            <a:lvl8pPr marL="3429000" indent="-228600" eaLnBrk="0" fontAlgn="base" hangingPunct="0">
              <a:spcBef>
                <a:spcPct val="0"/>
              </a:spcBef>
              <a:spcAft>
                <a:spcPct val="0"/>
              </a:spcAft>
              <a:defRPr sz="2400">
                <a:solidFill>
                  <a:srgbClr val="FFFF66"/>
                </a:solidFill>
                <a:latin typeface="Times New Roman" charset="0"/>
                <a:ea typeface="ＭＳ Ｐゴシック" charset="0"/>
              </a:defRPr>
            </a:lvl8pPr>
            <a:lvl9pPr marL="3886200" indent="-228600" eaLnBrk="0" fontAlgn="base" hangingPunct="0">
              <a:spcBef>
                <a:spcPct val="0"/>
              </a:spcBef>
              <a:spcAft>
                <a:spcPct val="0"/>
              </a:spcAft>
              <a:defRPr sz="2400">
                <a:solidFill>
                  <a:srgbClr val="FFFF66"/>
                </a:solidFill>
                <a:latin typeface="Times New Roman" charset="0"/>
                <a:ea typeface="ＭＳ Ｐゴシック" charset="0"/>
              </a:defRPr>
            </a:lvl9pPr>
          </a:lstStyle>
          <a:p>
            <a:fld id="{A004F0F9-349B-C741-BEF9-85E5F53619D7}" type="slidenum">
              <a:rPr lang="en-US" sz="1200"/>
              <a:pPr/>
              <a:t>16</a:t>
            </a:fld>
            <a:endParaRPr lang="en-US" sz="1200"/>
          </a:p>
        </p:txBody>
      </p:sp>
    </p:spTree>
    <p:extLst>
      <p:ext uri="{BB962C8B-B14F-4D97-AF65-F5344CB8AC3E}">
        <p14:creationId xmlns:p14="http://schemas.microsoft.com/office/powerpoint/2010/main" val="3078388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60418" name="Notes Placeholder 2"/>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6041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rgbClr val="FFFF66"/>
                </a:solidFill>
                <a:latin typeface="Times New Roman" charset="0"/>
                <a:ea typeface="ＭＳ Ｐゴシック" charset="0"/>
                <a:cs typeface="ＭＳ Ｐゴシック" charset="0"/>
              </a:defRPr>
            </a:lvl1pPr>
            <a:lvl2pPr marL="742950" indent="-285750">
              <a:defRPr sz="2400">
                <a:solidFill>
                  <a:srgbClr val="FFFF66"/>
                </a:solidFill>
                <a:latin typeface="Times New Roman" charset="0"/>
                <a:ea typeface="ＭＳ Ｐゴシック" charset="0"/>
              </a:defRPr>
            </a:lvl2pPr>
            <a:lvl3pPr marL="1143000" indent="-228600">
              <a:defRPr sz="2400">
                <a:solidFill>
                  <a:srgbClr val="FFFF66"/>
                </a:solidFill>
                <a:latin typeface="Times New Roman" charset="0"/>
                <a:ea typeface="ＭＳ Ｐゴシック" charset="0"/>
              </a:defRPr>
            </a:lvl3pPr>
            <a:lvl4pPr marL="1600200" indent="-228600">
              <a:defRPr sz="2400">
                <a:solidFill>
                  <a:srgbClr val="FFFF66"/>
                </a:solidFill>
                <a:latin typeface="Times New Roman" charset="0"/>
                <a:ea typeface="ＭＳ Ｐゴシック" charset="0"/>
              </a:defRPr>
            </a:lvl4pPr>
            <a:lvl5pPr marL="2057400" indent="-228600">
              <a:defRPr sz="2400">
                <a:solidFill>
                  <a:srgbClr val="FFFF66"/>
                </a:solidFill>
                <a:latin typeface="Times New Roman" charset="0"/>
                <a:ea typeface="ＭＳ Ｐゴシック" charset="0"/>
              </a:defRPr>
            </a:lvl5pPr>
            <a:lvl6pPr marL="2514600" indent="-228600" eaLnBrk="0" fontAlgn="base" hangingPunct="0">
              <a:spcBef>
                <a:spcPct val="0"/>
              </a:spcBef>
              <a:spcAft>
                <a:spcPct val="0"/>
              </a:spcAft>
              <a:defRPr sz="2400">
                <a:solidFill>
                  <a:srgbClr val="FFFF66"/>
                </a:solidFill>
                <a:latin typeface="Times New Roman" charset="0"/>
                <a:ea typeface="ＭＳ Ｐゴシック" charset="0"/>
              </a:defRPr>
            </a:lvl6pPr>
            <a:lvl7pPr marL="2971800" indent="-228600" eaLnBrk="0" fontAlgn="base" hangingPunct="0">
              <a:spcBef>
                <a:spcPct val="0"/>
              </a:spcBef>
              <a:spcAft>
                <a:spcPct val="0"/>
              </a:spcAft>
              <a:defRPr sz="2400">
                <a:solidFill>
                  <a:srgbClr val="FFFF66"/>
                </a:solidFill>
                <a:latin typeface="Times New Roman" charset="0"/>
                <a:ea typeface="ＭＳ Ｐゴシック" charset="0"/>
              </a:defRPr>
            </a:lvl7pPr>
            <a:lvl8pPr marL="3429000" indent="-228600" eaLnBrk="0" fontAlgn="base" hangingPunct="0">
              <a:spcBef>
                <a:spcPct val="0"/>
              </a:spcBef>
              <a:spcAft>
                <a:spcPct val="0"/>
              </a:spcAft>
              <a:defRPr sz="2400">
                <a:solidFill>
                  <a:srgbClr val="FFFF66"/>
                </a:solidFill>
                <a:latin typeface="Times New Roman" charset="0"/>
                <a:ea typeface="ＭＳ Ｐゴシック" charset="0"/>
              </a:defRPr>
            </a:lvl8pPr>
            <a:lvl9pPr marL="3886200" indent="-228600" eaLnBrk="0" fontAlgn="base" hangingPunct="0">
              <a:spcBef>
                <a:spcPct val="0"/>
              </a:spcBef>
              <a:spcAft>
                <a:spcPct val="0"/>
              </a:spcAft>
              <a:defRPr sz="2400">
                <a:solidFill>
                  <a:srgbClr val="FFFF66"/>
                </a:solidFill>
                <a:latin typeface="Times New Roman" charset="0"/>
                <a:ea typeface="ＭＳ Ｐゴシック" charset="0"/>
              </a:defRPr>
            </a:lvl9pPr>
          </a:lstStyle>
          <a:p>
            <a:fld id="{A004F0F9-349B-C741-BEF9-85E5F53619D7}" type="slidenum">
              <a:rPr lang="en-US" sz="1200"/>
              <a:pPr/>
              <a:t>17</a:t>
            </a:fld>
            <a:endParaRPr lang="en-US" sz="1200"/>
          </a:p>
        </p:txBody>
      </p:sp>
    </p:spTree>
    <p:extLst>
      <p:ext uri="{BB962C8B-B14F-4D97-AF65-F5344CB8AC3E}">
        <p14:creationId xmlns:p14="http://schemas.microsoft.com/office/powerpoint/2010/main" val="3990629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0B419B9-262C-A145-AA1A-17EF1C9E45F6}" type="datetimeFigureOut">
              <a:rPr lang="en-US" smtClean="0"/>
              <a:t>5/21/22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FBB7C-7491-904C-BD48-099EADF29D1A}" type="slidenum">
              <a:rPr lang="en-US" smtClean="0"/>
              <a:t>‹#›</a:t>
            </a:fld>
            <a:endParaRPr lang="en-US"/>
          </a:p>
        </p:txBody>
      </p:sp>
    </p:spTree>
    <p:extLst>
      <p:ext uri="{BB962C8B-B14F-4D97-AF65-F5344CB8AC3E}">
        <p14:creationId xmlns:p14="http://schemas.microsoft.com/office/powerpoint/2010/main" val="345468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B419B9-262C-A145-AA1A-17EF1C9E45F6}" type="datetimeFigureOut">
              <a:rPr lang="en-US" smtClean="0"/>
              <a:t>5/21/22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FBB7C-7491-904C-BD48-099EADF29D1A}" type="slidenum">
              <a:rPr lang="en-US" smtClean="0"/>
              <a:t>‹#›</a:t>
            </a:fld>
            <a:endParaRPr lang="en-US"/>
          </a:p>
        </p:txBody>
      </p:sp>
    </p:spTree>
    <p:extLst>
      <p:ext uri="{BB962C8B-B14F-4D97-AF65-F5344CB8AC3E}">
        <p14:creationId xmlns:p14="http://schemas.microsoft.com/office/powerpoint/2010/main" val="1497295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B419B9-262C-A145-AA1A-17EF1C9E45F6}" type="datetimeFigureOut">
              <a:rPr lang="en-US" smtClean="0"/>
              <a:t>5/21/22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FBB7C-7491-904C-BD48-099EADF29D1A}" type="slidenum">
              <a:rPr lang="en-US" smtClean="0"/>
              <a:t>‹#›</a:t>
            </a:fld>
            <a:endParaRPr lang="en-US"/>
          </a:p>
        </p:txBody>
      </p:sp>
    </p:spTree>
    <p:extLst>
      <p:ext uri="{BB962C8B-B14F-4D97-AF65-F5344CB8AC3E}">
        <p14:creationId xmlns:p14="http://schemas.microsoft.com/office/powerpoint/2010/main" val="371510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B419B9-262C-A145-AA1A-17EF1C9E45F6}" type="datetimeFigureOut">
              <a:rPr lang="en-US" smtClean="0"/>
              <a:t>5/21/22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FBB7C-7491-904C-BD48-099EADF29D1A}" type="slidenum">
              <a:rPr lang="en-US" smtClean="0"/>
              <a:t>‹#›</a:t>
            </a:fld>
            <a:endParaRPr lang="en-US"/>
          </a:p>
        </p:txBody>
      </p:sp>
    </p:spTree>
    <p:extLst>
      <p:ext uri="{BB962C8B-B14F-4D97-AF65-F5344CB8AC3E}">
        <p14:creationId xmlns:p14="http://schemas.microsoft.com/office/powerpoint/2010/main" val="279868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B419B9-262C-A145-AA1A-17EF1C9E45F6}" type="datetimeFigureOut">
              <a:rPr lang="en-US" smtClean="0"/>
              <a:t>5/21/22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FBB7C-7491-904C-BD48-099EADF29D1A}" type="slidenum">
              <a:rPr lang="en-US" smtClean="0"/>
              <a:t>‹#›</a:t>
            </a:fld>
            <a:endParaRPr lang="en-US"/>
          </a:p>
        </p:txBody>
      </p:sp>
    </p:spTree>
    <p:extLst>
      <p:ext uri="{BB962C8B-B14F-4D97-AF65-F5344CB8AC3E}">
        <p14:creationId xmlns:p14="http://schemas.microsoft.com/office/powerpoint/2010/main" val="1702250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0B419B9-262C-A145-AA1A-17EF1C9E45F6}" type="datetimeFigureOut">
              <a:rPr lang="en-US" smtClean="0"/>
              <a:t>5/21/22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0FBB7C-7491-904C-BD48-099EADF29D1A}" type="slidenum">
              <a:rPr lang="en-US" smtClean="0"/>
              <a:t>‹#›</a:t>
            </a:fld>
            <a:endParaRPr lang="en-US"/>
          </a:p>
        </p:txBody>
      </p:sp>
    </p:spTree>
    <p:extLst>
      <p:ext uri="{BB962C8B-B14F-4D97-AF65-F5344CB8AC3E}">
        <p14:creationId xmlns:p14="http://schemas.microsoft.com/office/powerpoint/2010/main" val="158982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B419B9-262C-A145-AA1A-17EF1C9E45F6}" type="datetimeFigureOut">
              <a:rPr lang="en-US" smtClean="0"/>
              <a:t>5/21/22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0FBB7C-7491-904C-BD48-099EADF29D1A}" type="slidenum">
              <a:rPr lang="en-US" smtClean="0"/>
              <a:t>‹#›</a:t>
            </a:fld>
            <a:endParaRPr lang="en-US"/>
          </a:p>
        </p:txBody>
      </p:sp>
    </p:spTree>
    <p:extLst>
      <p:ext uri="{BB962C8B-B14F-4D97-AF65-F5344CB8AC3E}">
        <p14:creationId xmlns:p14="http://schemas.microsoft.com/office/powerpoint/2010/main" val="1336486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0B419B9-262C-A145-AA1A-17EF1C9E45F6}" type="datetimeFigureOut">
              <a:rPr lang="en-US" smtClean="0"/>
              <a:t>5/21/22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0FBB7C-7491-904C-BD48-099EADF29D1A}" type="slidenum">
              <a:rPr lang="en-US" smtClean="0"/>
              <a:t>‹#›</a:t>
            </a:fld>
            <a:endParaRPr lang="en-US"/>
          </a:p>
        </p:txBody>
      </p:sp>
    </p:spTree>
    <p:extLst>
      <p:ext uri="{BB962C8B-B14F-4D97-AF65-F5344CB8AC3E}">
        <p14:creationId xmlns:p14="http://schemas.microsoft.com/office/powerpoint/2010/main" val="1171975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B419B9-262C-A145-AA1A-17EF1C9E45F6}" type="datetimeFigureOut">
              <a:rPr lang="en-US" smtClean="0"/>
              <a:t>5/21/22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0FBB7C-7491-904C-BD48-099EADF29D1A}" type="slidenum">
              <a:rPr lang="en-US" smtClean="0"/>
              <a:t>‹#›</a:t>
            </a:fld>
            <a:endParaRPr lang="en-US"/>
          </a:p>
        </p:txBody>
      </p:sp>
    </p:spTree>
    <p:extLst>
      <p:ext uri="{BB962C8B-B14F-4D97-AF65-F5344CB8AC3E}">
        <p14:creationId xmlns:p14="http://schemas.microsoft.com/office/powerpoint/2010/main" val="1939178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B419B9-262C-A145-AA1A-17EF1C9E45F6}" type="datetimeFigureOut">
              <a:rPr lang="en-US" smtClean="0"/>
              <a:t>5/21/22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0FBB7C-7491-904C-BD48-099EADF29D1A}" type="slidenum">
              <a:rPr lang="en-US" smtClean="0"/>
              <a:t>‹#›</a:t>
            </a:fld>
            <a:endParaRPr lang="en-US"/>
          </a:p>
        </p:txBody>
      </p:sp>
    </p:spTree>
    <p:extLst>
      <p:ext uri="{BB962C8B-B14F-4D97-AF65-F5344CB8AC3E}">
        <p14:creationId xmlns:p14="http://schemas.microsoft.com/office/powerpoint/2010/main" val="713978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B419B9-262C-A145-AA1A-17EF1C9E45F6}" type="datetimeFigureOut">
              <a:rPr lang="en-US" smtClean="0"/>
              <a:t>5/21/22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0FBB7C-7491-904C-BD48-099EADF29D1A}" type="slidenum">
              <a:rPr lang="en-US" smtClean="0"/>
              <a:t>‹#›</a:t>
            </a:fld>
            <a:endParaRPr lang="en-US"/>
          </a:p>
        </p:txBody>
      </p:sp>
    </p:spTree>
    <p:extLst>
      <p:ext uri="{BB962C8B-B14F-4D97-AF65-F5344CB8AC3E}">
        <p14:creationId xmlns:p14="http://schemas.microsoft.com/office/powerpoint/2010/main" val="2287701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B419B9-262C-A145-AA1A-17EF1C9E45F6}" type="datetimeFigureOut">
              <a:rPr lang="en-US" smtClean="0"/>
              <a:t>5/21/22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0FBB7C-7491-904C-BD48-099EADF29D1A}" type="slidenum">
              <a:rPr lang="en-US" smtClean="0"/>
              <a:t>‹#›</a:t>
            </a:fld>
            <a:endParaRPr lang="en-US"/>
          </a:p>
        </p:txBody>
      </p:sp>
    </p:spTree>
    <p:extLst>
      <p:ext uri="{BB962C8B-B14F-4D97-AF65-F5344CB8AC3E}">
        <p14:creationId xmlns:p14="http://schemas.microsoft.com/office/powerpoint/2010/main" val="1574391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nl.nytimes.com/f/a/hnVwu07BrsPyfF7HvoX51w~~/AAAAAQA~/RgRi00MTP4QCAWh0dHBzOi8vZG9jcy5nb29nbGUuY29tL3NwcmVhZHNoZWV0cy9kLzFHSW92a1Bmd1VKdkZaZUZQZE9pMGZLOFJyN2FPVkZDWUJ6cmxNRzRWanJvL2VkaXQ_Y2FtcGFpZ25faWQ9NTYmZW1jPWVkaXRfY25fMjAyMTA3MTUmaW5zdGFuY2VfaWQ9MzU0MzYmbmw9b24tcG9saXRpY3Mtd2l0aC1saXNhLWxlcmVyJnJlZ2lfaWQ9MzEwMDIyMiZzZWdtZW50X2lkPTYzNTc4JnRlPTEmdXNlcl9pZD1hODZhMDU5NjY5MGQ5NDRjNWNhYjMzNzdjYzM1ZWRiYiNnaWQ9MFcDbnl0Qgpg7hO-8GDwpTuUUhdqZWZmLndpdG1lckBvYmVybGluLmVkdVgEAAAAAA~~"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DAE1236-EAF6-7E4F-8114-6F553CE52658}"/>
              </a:ext>
            </a:extLst>
          </p:cNvPr>
          <p:cNvSpPr/>
          <p:nvPr/>
        </p:nvSpPr>
        <p:spPr>
          <a:xfrm>
            <a:off x="893298" y="291904"/>
            <a:ext cx="7069015" cy="1446550"/>
          </a:xfrm>
          <a:prstGeom prst="rect">
            <a:avLst/>
          </a:prstGeom>
        </p:spPr>
        <p:txBody>
          <a:bodyPr wrap="square">
            <a:spAutoFit/>
          </a:bodyPr>
          <a:lstStyle/>
          <a:p>
            <a:pPr algn="ctr"/>
            <a:r>
              <a:rPr lang="en-US" sz="4400" dirty="0">
                <a:latin typeface="Times" pitchFamily="2" charset="0"/>
              </a:rPr>
              <a:t>What Might We Do Differently in STAT 101?</a:t>
            </a:r>
          </a:p>
        </p:txBody>
      </p:sp>
      <p:sp>
        <p:nvSpPr>
          <p:cNvPr id="6" name="Rectangle 5">
            <a:extLst>
              <a:ext uri="{FF2B5EF4-FFF2-40B4-BE49-F238E27FC236}">
                <a16:creationId xmlns:a16="http://schemas.microsoft.com/office/drawing/2014/main" id="{4F47C5B1-BFA7-3A45-B945-681C0D83138D}"/>
              </a:ext>
            </a:extLst>
          </p:cNvPr>
          <p:cNvSpPr/>
          <p:nvPr/>
        </p:nvSpPr>
        <p:spPr>
          <a:xfrm>
            <a:off x="1037492" y="3461824"/>
            <a:ext cx="7069015" cy="1323439"/>
          </a:xfrm>
          <a:prstGeom prst="rect">
            <a:avLst/>
          </a:prstGeom>
        </p:spPr>
        <p:txBody>
          <a:bodyPr wrap="square">
            <a:spAutoFit/>
          </a:bodyPr>
          <a:lstStyle/>
          <a:p>
            <a:pPr algn="ctr"/>
            <a:r>
              <a:rPr lang="en-US" sz="4400" dirty="0">
                <a:latin typeface="Times" pitchFamily="2" charset="0"/>
              </a:rPr>
              <a:t>Jeff Witmer</a:t>
            </a:r>
          </a:p>
          <a:p>
            <a:pPr algn="ctr"/>
            <a:r>
              <a:rPr lang="en-US" sz="3600" dirty="0">
                <a:latin typeface="Times" pitchFamily="2" charset="0"/>
              </a:rPr>
              <a:t>Oberlin College</a:t>
            </a:r>
          </a:p>
        </p:txBody>
      </p:sp>
    </p:spTree>
    <p:extLst>
      <p:ext uri="{BB962C8B-B14F-4D97-AF65-F5344CB8AC3E}">
        <p14:creationId xmlns:p14="http://schemas.microsoft.com/office/powerpoint/2010/main" val="2601013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25F8DC3-6FDA-4843-8FBC-D878EE5D9B62}"/>
              </a:ext>
            </a:extLst>
          </p:cNvPr>
          <p:cNvSpPr/>
          <p:nvPr/>
        </p:nvSpPr>
        <p:spPr>
          <a:xfrm>
            <a:off x="173570" y="4576580"/>
            <a:ext cx="8796859" cy="1815882"/>
          </a:xfrm>
          <a:prstGeom prst="rect">
            <a:avLst/>
          </a:prstGeom>
        </p:spPr>
        <p:txBody>
          <a:bodyPr wrap="square">
            <a:spAutoFit/>
          </a:bodyPr>
          <a:lstStyle/>
          <a:p>
            <a:r>
              <a:rPr lang="en-US" sz="2800" dirty="0"/>
              <a:t>“That’s definitely statistically significant,” said Brian Schaffner, a professor of political science at Tufts University. “Married men are a pretty big group,” he added, “so that’s pretty meaningful in terms of the ultimate margin.”</a:t>
            </a:r>
            <a:endParaRPr lang="en-US" sz="2800" i="1" dirty="0"/>
          </a:p>
        </p:txBody>
      </p:sp>
      <p:graphicFrame>
        <p:nvGraphicFramePr>
          <p:cNvPr id="2" name="Table 1">
            <a:extLst>
              <a:ext uri="{FF2B5EF4-FFF2-40B4-BE49-F238E27FC236}">
                <a16:creationId xmlns:a16="http://schemas.microsoft.com/office/drawing/2014/main" id="{488D314B-0D4E-CD44-9700-4465105FF77D}"/>
              </a:ext>
            </a:extLst>
          </p:cNvPr>
          <p:cNvGraphicFramePr>
            <a:graphicFrameLocks noGrp="1"/>
          </p:cNvGraphicFramePr>
          <p:nvPr>
            <p:extLst>
              <p:ext uri="{D42A27DB-BD31-4B8C-83A1-F6EECF244321}">
                <p14:modId xmlns:p14="http://schemas.microsoft.com/office/powerpoint/2010/main" val="484454293"/>
              </p:ext>
            </p:extLst>
          </p:nvPr>
        </p:nvGraphicFramePr>
        <p:xfrm>
          <a:off x="471833" y="151030"/>
          <a:ext cx="8422785" cy="4267200"/>
        </p:xfrm>
        <a:graphic>
          <a:graphicData uri="http://schemas.openxmlformats.org/drawingml/2006/table">
            <a:tbl>
              <a:tblPr/>
              <a:tblGrid>
                <a:gridCol w="8422785">
                  <a:extLst>
                    <a:ext uri="{9D8B030D-6E8A-4147-A177-3AD203B41FA5}">
                      <a16:colId xmlns:a16="http://schemas.microsoft.com/office/drawing/2014/main" val="2420659268"/>
                    </a:ext>
                  </a:extLst>
                </a:gridCol>
              </a:tblGrid>
              <a:tr h="2364522">
                <a:tc>
                  <a:txBody>
                    <a:bodyPr/>
                    <a:lstStyle/>
                    <a:p>
                      <a:pPr algn="l"/>
                      <a:r>
                        <a:rPr lang="en-US" sz="2800" dirty="0">
                          <a:solidFill>
                            <a:srgbClr val="333333"/>
                          </a:solidFill>
                          <a:effectLst/>
                          <a:latin typeface="Georgia" panose="02040502050405020303" pitchFamily="18" charset="0"/>
                        </a:rPr>
                        <a:t>(NYT 7/15/21) Recent </a:t>
                      </a:r>
                      <a:r>
                        <a:rPr lang="en-US" sz="2800" dirty="0">
                          <a:solidFill>
                            <a:srgbClr val="286ED0"/>
                          </a:solidFill>
                          <a:effectLst/>
                          <a:latin typeface="inherit"/>
                          <a:hlinkClick r:id="rId2"/>
                        </a:rPr>
                        <a:t>data</a:t>
                      </a:r>
                      <a:r>
                        <a:rPr lang="en-US" sz="2800" dirty="0">
                          <a:solidFill>
                            <a:srgbClr val="333333"/>
                          </a:solidFill>
                          <a:effectLst/>
                          <a:latin typeface="Georgia" panose="02040502050405020303" pitchFamily="18" charset="0"/>
                        </a:rPr>
                        <a:t> from the Pew Research Center revealed that married men went from voting 62 percent for Donald Trump and 32 percent for Hillary Clinton in 2016, to 54 percent for Trump and 44 percent for Joe Biden last year. That sizable shift — a 30-percentage-point margin sliced to 10 points, and a 12-point jump for the Democratic candidate — was underscored by the much lower movement Pew found among unmarried men, married women and unmarried women.</a:t>
                      </a:r>
                    </a:p>
                  </a:txBody>
                  <a:tcPr marL="0" marR="0" marT="0" marB="0" anchor="ctr">
                    <a:lnL>
                      <a:noFill/>
                    </a:lnL>
                    <a:lnR>
                      <a:noFill/>
                    </a:lnR>
                    <a:lnT>
                      <a:noFill/>
                    </a:lnT>
                    <a:lnB>
                      <a:noFill/>
                    </a:lnB>
                  </a:tcPr>
                </a:tc>
                <a:extLst>
                  <a:ext uri="{0D108BD9-81ED-4DB2-BD59-A6C34878D82A}">
                    <a16:rowId xmlns:a16="http://schemas.microsoft.com/office/drawing/2014/main" val="3469489819"/>
                  </a:ext>
                </a:extLst>
              </a:tr>
            </a:tbl>
          </a:graphicData>
        </a:graphic>
      </p:graphicFrame>
    </p:spTree>
    <p:extLst>
      <p:ext uri="{BB962C8B-B14F-4D97-AF65-F5344CB8AC3E}">
        <p14:creationId xmlns:p14="http://schemas.microsoft.com/office/powerpoint/2010/main" val="3297434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7EA59F-E1A4-D643-BE2E-266D25337E0E}"/>
              </a:ext>
            </a:extLst>
          </p:cNvPr>
          <p:cNvSpPr/>
          <p:nvPr/>
        </p:nvSpPr>
        <p:spPr>
          <a:xfrm>
            <a:off x="428288" y="219617"/>
            <a:ext cx="7984192" cy="1200329"/>
          </a:xfrm>
          <a:prstGeom prst="rect">
            <a:avLst/>
          </a:prstGeom>
        </p:spPr>
        <p:txBody>
          <a:bodyPr wrap="square">
            <a:spAutoFit/>
          </a:bodyPr>
          <a:lstStyle/>
          <a:p>
            <a:r>
              <a:rPr lang="en-US" sz="3600" dirty="0">
                <a:latin typeface="Times" pitchFamily="2" charset="0"/>
                <a:ea typeface="Calibri" panose="020F0502020204030204" pitchFamily="34" charset="0"/>
                <a:cs typeface="Times New Roman" panose="02020603050405020304" pitchFamily="18" charset="0"/>
              </a:rPr>
              <a:t>5. </a:t>
            </a:r>
            <a:r>
              <a:rPr lang="en-US" sz="3600" dirty="0"/>
              <a:t>We teach Simpson’s paradox, but not how to adjust for a confounder. </a:t>
            </a:r>
            <a:endParaRPr lang="en-US" sz="3600" dirty="0">
              <a:latin typeface="Times" pitchFamily="2" charset="0"/>
            </a:endParaRPr>
          </a:p>
        </p:txBody>
      </p:sp>
      <p:pic>
        <p:nvPicPr>
          <p:cNvPr id="6" name="Picture 5">
            <a:extLst>
              <a:ext uri="{FF2B5EF4-FFF2-40B4-BE49-F238E27FC236}">
                <a16:creationId xmlns:a16="http://schemas.microsoft.com/office/drawing/2014/main" id="{1D9BA8EA-715A-F343-AC87-E67B8BE61512}"/>
              </a:ext>
            </a:extLst>
          </p:cNvPr>
          <p:cNvPicPr>
            <a:picLocks noChangeAspect="1"/>
          </p:cNvPicPr>
          <p:nvPr/>
        </p:nvPicPr>
        <p:blipFill>
          <a:blip r:embed="rId2"/>
          <a:stretch>
            <a:fillRect/>
          </a:stretch>
        </p:blipFill>
        <p:spPr>
          <a:xfrm>
            <a:off x="868680" y="1419946"/>
            <a:ext cx="7543800" cy="4432300"/>
          </a:xfrm>
          <a:prstGeom prst="rect">
            <a:avLst/>
          </a:prstGeom>
        </p:spPr>
      </p:pic>
      <p:sp>
        <p:nvSpPr>
          <p:cNvPr id="7" name="Rectangle 6">
            <a:extLst>
              <a:ext uri="{FF2B5EF4-FFF2-40B4-BE49-F238E27FC236}">
                <a16:creationId xmlns:a16="http://schemas.microsoft.com/office/drawing/2014/main" id="{B47BB3BE-3B5F-6B48-A2C4-7A0014D8EE81}"/>
              </a:ext>
            </a:extLst>
          </p:cNvPr>
          <p:cNvSpPr/>
          <p:nvPr/>
        </p:nvSpPr>
        <p:spPr>
          <a:xfrm>
            <a:off x="97765" y="5852246"/>
            <a:ext cx="8813479" cy="584775"/>
          </a:xfrm>
          <a:prstGeom prst="rect">
            <a:avLst/>
          </a:prstGeom>
        </p:spPr>
        <p:txBody>
          <a:bodyPr wrap="square">
            <a:spAutoFit/>
          </a:bodyPr>
          <a:lstStyle/>
          <a:p>
            <a:r>
              <a:rPr lang="en-US" sz="3200" dirty="0"/>
              <a:t>City hosp. has 90% poor cond. vs 30% for rural hosp.</a:t>
            </a:r>
          </a:p>
        </p:txBody>
      </p:sp>
    </p:spTree>
    <p:extLst>
      <p:ext uri="{BB962C8B-B14F-4D97-AF65-F5344CB8AC3E}">
        <p14:creationId xmlns:p14="http://schemas.microsoft.com/office/powerpoint/2010/main" val="3969363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02DEE5B-4E0C-AE49-9C31-A85F95301F5E}"/>
              </a:ext>
            </a:extLst>
          </p:cNvPr>
          <p:cNvPicPr>
            <a:picLocks noChangeAspect="1"/>
          </p:cNvPicPr>
          <p:nvPr/>
        </p:nvPicPr>
        <p:blipFill>
          <a:blip r:embed="rId2"/>
          <a:stretch>
            <a:fillRect/>
          </a:stretch>
        </p:blipFill>
        <p:spPr>
          <a:xfrm>
            <a:off x="502417" y="1039519"/>
            <a:ext cx="7686323" cy="4135384"/>
          </a:xfrm>
          <a:prstGeom prst="rect">
            <a:avLst/>
          </a:prstGeom>
        </p:spPr>
      </p:pic>
    </p:spTree>
    <p:extLst>
      <p:ext uri="{BB962C8B-B14F-4D97-AF65-F5344CB8AC3E}">
        <p14:creationId xmlns:p14="http://schemas.microsoft.com/office/powerpoint/2010/main" val="265741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E00B74D-7119-BD46-A2F7-A75453234CF5}"/>
              </a:ext>
            </a:extLst>
          </p:cNvPr>
          <p:cNvPicPr>
            <a:picLocks noChangeAspect="1"/>
          </p:cNvPicPr>
          <p:nvPr/>
        </p:nvPicPr>
        <p:blipFill>
          <a:blip r:embed="rId2"/>
          <a:stretch>
            <a:fillRect/>
          </a:stretch>
        </p:blipFill>
        <p:spPr>
          <a:xfrm>
            <a:off x="800100" y="1168400"/>
            <a:ext cx="7543800" cy="4521200"/>
          </a:xfrm>
          <a:prstGeom prst="rect">
            <a:avLst/>
          </a:prstGeom>
        </p:spPr>
      </p:pic>
      <p:sp>
        <p:nvSpPr>
          <p:cNvPr id="6" name="Rectangle 5">
            <a:extLst>
              <a:ext uri="{FF2B5EF4-FFF2-40B4-BE49-F238E27FC236}">
                <a16:creationId xmlns:a16="http://schemas.microsoft.com/office/drawing/2014/main" id="{A34A46CA-C2DA-7E49-98C3-77E5B780E651}"/>
              </a:ext>
            </a:extLst>
          </p:cNvPr>
          <p:cNvSpPr/>
          <p:nvPr/>
        </p:nvSpPr>
        <p:spPr>
          <a:xfrm>
            <a:off x="347147" y="232842"/>
            <a:ext cx="8547471" cy="584775"/>
          </a:xfrm>
          <a:prstGeom prst="rect">
            <a:avLst/>
          </a:prstGeom>
        </p:spPr>
        <p:txBody>
          <a:bodyPr wrap="square">
            <a:spAutoFit/>
          </a:bodyPr>
          <a:lstStyle/>
          <a:p>
            <a:r>
              <a:rPr lang="en-US" sz="3200" dirty="0"/>
              <a:t>Suppose each hospital had 60% in poor condition.</a:t>
            </a:r>
          </a:p>
        </p:txBody>
      </p:sp>
    </p:spTree>
    <p:extLst>
      <p:ext uri="{BB962C8B-B14F-4D97-AF65-F5344CB8AC3E}">
        <p14:creationId xmlns:p14="http://schemas.microsoft.com/office/powerpoint/2010/main" val="902130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8072906-984C-834A-8C69-4C4AC1E00806}"/>
              </a:ext>
            </a:extLst>
          </p:cNvPr>
          <p:cNvSpPr/>
          <p:nvPr/>
        </p:nvSpPr>
        <p:spPr>
          <a:xfrm>
            <a:off x="395036" y="1094983"/>
            <a:ext cx="8433079" cy="5016758"/>
          </a:xfrm>
          <a:prstGeom prst="rect">
            <a:avLst/>
          </a:prstGeom>
        </p:spPr>
        <p:txBody>
          <a:bodyPr wrap="square">
            <a:spAutoFit/>
          </a:bodyPr>
          <a:lstStyle/>
          <a:p>
            <a:r>
              <a:rPr lang="en-US" sz="2800" b="1" i="1" dirty="0"/>
              <a:t>Cornfield Conditions </a:t>
            </a:r>
            <a:r>
              <a:rPr lang="en-US" sz="2800" dirty="0"/>
              <a:t>(Jerry Cornfield, 1959) </a:t>
            </a:r>
          </a:p>
          <a:p>
            <a:r>
              <a:rPr lang="en-US" sz="2800" dirty="0"/>
              <a:t>In the presence of a confounder, an association is nullified or reversed only if two conditions are satisfied:</a:t>
            </a:r>
          </a:p>
          <a:p>
            <a:pPr marL="346075" indent="-330200"/>
            <a:r>
              <a:rPr lang="en-US" sz="2800" dirty="0"/>
              <a:t>• the confounder (patient condition) has a stronger association with the outcome (death) than does the predictor (hospital).</a:t>
            </a:r>
          </a:p>
          <a:p>
            <a:pPr marL="296863" indent="-280988"/>
            <a:r>
              <a:rPr lang="en-US" sz="2800" dirty="0"/>
              <a:t>• the predictor (hospital) has a stronger association with the confounder (patient condition) than with the outcome (death).</a:t>
            </a:r>
          </a:p>
          <a:p>
            <a:pPr marL="296863" indent="-280988"/>
            <a:endParaRPr lang="en-US" sz="1200" dirty="0"/>
          </a:p>
          <a:p>
            <a:pPr marL="296863" indent="-280988"/>
            <a:r>
              <a:rPr lang="en-US" sz="2800" dirty="0"/>
              <a:t>In the causal diagram, the Z </a:t>
            </a:r>
            <a:r>
              <a:rPr lang="en-US" sz="2800" dirty="0">
                <a:sym typeface="Wingdings" pitchFamily="2" charset="2"/>
              </a:rPr>
              <a:t></a:t>
            </a:r>
            <a:r>
              <a:rPr lang="en-US" sz="2800" dirty="0"/>
              <a:t> X and Z </a:t>
            </a:r>
            <a:r>
              <a:rPr lang="en-US" sz="2800" dirty="0">
                <a:sym typeface="Wingdings" pitchFamily="2" charset="2"/>
              </a:rPr>
              <a:t></a:t>
            </a:r>
            <a:r>
              <a:rPr lang="en-US" sz="2800" dirty="0"/>
              <a:t> Y arrows are thicker than the X </a:t>
            </a:r>
            <a:r>
              <a:rPr lang="en-US" sz="2800" dirty="0">
                <a:sym typeface="Wingdings" pitchFamily="2" charset="2"/>
              </a:rPr>
              <a:t></a:t>
            </a:r>
            <a:r>
              <a:rPr lang="en-US" sz="2800" dirty="0"/>
              <a:t> Y arrow.</a:t>
            </a:r>
          </a:p>
        </p:txBody>
      </p:sp>
    </p:spTree>
    <p:extLst>
      <p:ext uri="{BB962C8B-B14F-4D97-AF65-F5344CB8AC3E}">
        <p14:creationId xmlns:p14="http://schemas.microsoft.com/office/powerpoint/2010/main" val="484118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4617D20F-81AC-2C4B-99C7-4AA869EF8C69}"/>
              </a:ext>
            </a:extLst>
          </p:cNvPr>
          <p:cNvSpPr>
            <a:spLocks noChangeArrowheads="1"/>
          </p:cNvSpPr>
          <p:nvPr/>
        </p:nvSpPr>
        <p:spPr bwMode="auto">
          <a:xfrm>
            <a:off x="495300" y="1192010"/>
            <a:ext cx="7620000" cy="1569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sz="3200" dirty="0"/>
              <a:t>Sometimes when we condition on a variable, we create a negative association that isn’t present in the full population.</a:t>
            </a:r>
            <a:endParaRPr lang="en-US" sz="3200" baseline="-25000" dirty="0">
              <a:solidFill>
                <a:schemeClr val="bg1"/>
              </a:solidFill>
            </a:endParaRPr>
          </a:p>
        </p:txBody>
      </p:sp>
      <p:sp>
        <p:nvSpPr>
          <p:cNvPr id="15" name="Rectangle 1">
            <a:extLst>
              <a:ext uri="{FF2B5EF4-FFF2-40B4-BE49-F238E27FC236}">
                <a16:creationId xmlns:a16="http://schemas.microsoft.com/office/drawing/2014/main" id="{3F6112AB-9459-054D-88AE-29D505706E28}"/>
              </a:ext>
            </a:extLst>
          </p:cNvPr>
          <p:cNvSpPr>
            <a:spLocks noChangeArrowheads="1"/>
          </p:cNvSpPr>
          <p:nvPr/>
        </p:nvSpPr>
        <p:spPr bwMode="auto">
          <a:xfrm>
            <a:off x="495300" y="3048000"/>
            <a:ext cx="7620000" cy="25545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sz="3200" dirty="0"/>
              <a:t>Suppose you can end up in the hospital if you have disease 1 or disease 2 (or both). Then among hospital patients there will be a negative association between incidence of the two diseases.</a:t>
            </a:r>
            <a:endParaRPr lang="en-US" sz="3200" baseline="-25000" dirty="0">
              <a:solidFill>
                <a:schemeClr val="bg1"/>
              </a:solidFill>
            </a:endParaRPr>
          </a:p>
        </p:txBody>
      </p:sp>
      <p:sp>
        <p:nvSpPr>
          <p:cNvPr id="5" name="Rectangle 4">
            <a:extLst>
              <a:ext uri="{FF2B5EF4-FFF2-40B4-BE49-F238E27FC236}">
                <a16:creationId xmlns:a16="http://schemas.microsoft.com/office/drawing/2014/main" id="{243B9EE9-EC3F-B74F-91E6-9F6C56F02207}"/>
              </a:ext>
            </a:extLst>
          </p:cNvPr>
          <p:cNvSpPr/>
          <p:nvPr/>
        </p:nvSpPr>
        <p:spPr>
          <a:xfrm>
            <a:off x="611169" y="259350"/>
            <a:ext cx="6837036" cy="646331"/>
          </a:xfrm>
          <a:prstGeom prst="rect">
            <a:avLst/>
          </a:prstGeom>
        </p:spPr>
        <p:txBody>
          <a:bodyPr wrap="square">
            <a:spAutoFit/>
          </a:bodyPr>
          <a:lstStyle/>
          <a:p>
            <a:r>
              <a:rPr lang="en-US" sz="3600" dirty="0"/>
              <a:t>Let’s teach </a:t>
            </a:r>
            <a:r>
              <a:rPr lang="en-US" sz="3600" dirty="0" err="1"/>
              <a:t>Berkson’s</a:t>
            </a:r>
            <a:r>
              <a:rPr lang="en-US" sz="3600" dirty="0"/>
              <a:t> paradox also.</a:t>
            </a:r>
          </a:p>
        </p:txBody>
      </p:sp>
    </p:spTree>
    <p:extLst>
      <p:ext uri="{BB962C8B-B14F-4D97-AF65-F5344CB8AC3E}">
        <p14:creationId xmlns:p14="http://schemas.microsoft.com/office/powerpoint/2010/main" val="1973661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4617D20F-81AC-2C4B-99C7-4AA869EF8C69}"/>
              </a:ext>
            </a:extLst>
          </p:cNvPr>
          <p:cNvSpPr>
            <a:spLocks noChangeArrowheads="1"/>
          </p:cNvSpPr>
          <p:nvPr/>
        </p:nvSpPr>
        <p:spPr bwMode="auto">
          <a:xfrm>
            <a:off x="546432" y="3518815"/>
            <a:ext cx="8064167" cy="1569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sz="3200" dirty="0"/>
              <a:t>If you aren’t a smoker, then you are more likely to have COVID-19 – because you were admitted to the hospital for some reason.</a:t>
            </a:r>
            <a:endParaRPr lang="en-US" sz="3200" baseline="-25000" dirty="0">
              <a:solidFill>
                <a:schemeClr val="bg1"/>
              </a:solidFill>
            </a:endParaRPr>
          </a:p>
        </p:txBody>
      </p:sp>
      <p:grpSp>
        <p:nvGrpSpPr>
          <p:cNvPr id="2" name="Group 1">
            <a:extLst>
              <a:ext uri="{FF2B5EF4-FFF2-40B4-BE49-F238E27FC236}">
                <a16:creationId xmlns:a16="http://schemas.microsoft.com/office/drawing/2014/main" id="{23147CCE-2EFE-EB44-BE68-8D375FDF69A0}"/>
              </a:ext>
            </a:extLst>
          </p:cNvPr>
          <p:cNvGrpSpPr/>
          <p:nvPr/>
        </p:nvGrpSpPr>
        <p:grpSpPr>
          <a:xfrm>
            <a:off x="1828800" y="533400"/>
            <a:ext cx="4772668" cy="2592794"/>
            <a:chOff x="1465096" y="3064712"/>
            <a:chExt cx="4772668" cy="2592794"/>
          </a:xfrm>
        </p:grpSpPr>
        <p:cxnSp>
          <p:nvCxnSpPr>
            <p:cNvPr id="5" name="Straight Arrow Connector 4">
              <a:extLst>
                <a:ext uri="{FF2B5EF4-FFF2-40B4-BE49-F238E27FC236}">
                  <a16:creationId xmlns:a16="http://schemas.microsoft.com/office/drawing/2014/main" id="{A62774B2-4013-6542-BDDD-990163A66EDA}"/>
                </a:ext>
              </a:extLst>
            </p:cNvPr>
            <p:cNvCxnSpPr>
              <a:cxnSpLocks noChangeShapeType="1"/>
            </p:cNvCxnSpPr>
            <p:nvPr/>
          </p:nvCxnSpPr>
          <p:spPr bwMode="auto">
            <a:xfrm flipH="1">
              <a:off x="3770172" y="4128727"/>
              <a:ext cx="445114" cy="506919"/>
            </a:xfrm>
            <a:prstGeom prst="straightConnector1">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cxnSp>
        <p:sp>
          <p:nvSpPr>
            <p:cNvPr id="6" name="TextBox 5">
              <a:extLst>
                <a:ext uri="{FF2B5EF4-FFF2-40B4-BE49-F238E27FC236}">
                  <a16:creationId xmlns:a16="http://schemas.microsoft.com/office/drawing/2014/main" id="{3B8C7388-5224-4D42-86F6-E0865DC7D16F}"/>
                </a:ext>
              </a:extLst>
            </p:cNvPr>
            <p:cNvSpPr txBox="1"/>
            <p:nvPr/>
          </p:nvSpPr>
          <p:spPr>
            <a:xfrm>
              <a:off x="2400300" y="3519748"/>
              <a:ext cx="397866" cy="584775"/>
            </a:xfrm>
            <a:prstGeom prst="rect">
              <a:avLst/>
            </a:prstGeom>
            <a:noFill/>
          </p:spPr>
          <p:txBody>
            <a:bodyPr wrap="none" rtlCol="0">
              <a:spAutoFit/>
            </a:bodyPr>
            <a:lstStyle/>
            <a:p>
              <a:r>
                <a:rPr lang="en-US" sz="3200" dirty="0"/>
                <a:t>X</a:t>
              </a:r>
            </a:p>
          </p:txBody>
        </p:sp>
        <p:sp>
          <p:nvSpPr>
            <p:cNvPr id="7" name="TextBox 6">
              <a:extLst>
                <a:ext uri="{FF2B5EF4-FFF2-40B4-BE49-F238E27FC236}">
                  <a16:creationId xmlns:a16="http://schemas.microsoft.com/office/drawing/2014/main" id="{77019459-2E8B-2748-8F97-77CAC402B2E0}"/>
                </a:ext>
              </a:extLst>
            </p:cNvPr>
            <p:cNvSpPr txBox="1"/>
            <p:nvPr/>
          </p:nvSpPr>
          <p:spPr>
            <a:xfrm>
              <a:off x="3335726" y="4549473"/>
              <a:ext cx="434446" cy="584775"/>
            </a:xfrm>
            <a:prstGeom prst="rect">
              <a:avLst/>
            </a:prstGeom>
            <a:noFill/>
          </p:spPr>
          <p:txBody>
            <a:bodyPr wrap="square" rtlCol="0">
              <a:spAutoFit/>
            </a:bodyPr>
            <a:lstStyle/>
            <a:p>
              <a:r>
                <a:rPr lang="en-US" sz="3200" dirty="0"/>
                <a:t>Z</a:t>
              </a:r>
            </a:p>
          </p:txBody>
        </p:sp>
        <p:sp>
          <p:nvSpPr>
            <p:cNvPr id="8" name="TextBox 7">
              <a:extLst>
                <a:ext uri="{FF2B5EF4-FFF2-40B4-BE49-F238E27FC236}">
                  <a16:creationId xmlns:a16="http://schemas.microsoft.com/office/drawing/2014/main" id="{CA2ACC1D-F89C-724F-9145-7A1AFA395076}"/>
                </a:ext>
              </a:extLst>
            </p:cNvPr>
            <p:cNvSpPr txBox="1"/>
            <p:nvPr/>
          </p:nvSpPr>
          <p:spPr>
            <a:xfrm>
              <a:off x="4303908" y="3530025"/>
              <a:ext cx="385042" cy="584775"/>
            </a:xfrm>
            <a:prstGeom prst="rect">
              <a:avLst/>
            </a:prstGeom>
            <a:noFill/>
          </p:spPr>
          <p:txBody>
            <a:bodyPr wrap="none" rtlCol="0">
              <a:spAutoFit/>
            </a:bodyPr>
            <a:lstStyle/>
            <a:p>
              <a:r>
                <a:rPr lang="en-US" sz="3200" dirty="0"/>
                <a:t>Y</a:t>
              </a:r>
            </a:p>
          </p:txBody>
        </p:sp>
        <p:cxnSp>
          <p:nvCxnSpPr>
            <p:cNvPr id="10" name="Straight Arrow Connector 9">
              <a:extLst>
                <a:ext uri="{FF2B5EF4-FFF2-40B4-BE49-F238E27FC236}">
                  <a16:creationId xmlns:a16="http://schemas.microsoft.com/office/drawing/2014/main" id="{D62E2A3D-6B95-EF4D-8316-E0BCF78812E9}"/>
                </a:ext>
              </a:extLst>
            </p:cNvPr>
            <p:cNvCxnSpPr>
              <a:cxnSpLocks noChangeShapeType="1"/>
            </p:cNvCxnSpPr>
            <p:nvPr/>
          </p:nvCxnSpPr>
          <p:spPr bwMode="auto">
            <a:xfrm>
              <a:off x="2869725" y="4128727"/>
              <a:ext cx="465778" cy="514721"/>
            </a:xfrm>
            <a:prstGeom prst="straightConnector1">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cxnSp>
        <p:sp>
          <p:nvSpPr>
            <p:cNvPr id="12" name="TextBox 11">
              <a:extLst>
                <a:ext uri="{FF2B5EF4-FFF2-40B4-BE49-F238E27FC236}">
                  <a16:creationId xmlns:a16="http://schemas.microsoft.com/office/drawing/2014/main" id="{C21F40CE-5043-9246-B1B9-DAD76EB82429}"/>
                </a:ext>
              </a:extLst>
            </p:cNvPr>
            <p:cNvSpPr txBox="1"/>
            <p:nvPr/>
          </p:nvSpPr>
          <p:spPr>
            <a:xfrm>
              <a:off x="1465096" y="3083518"/>
              <a:ext cx="1870407" cy="584775"/>
            </a:xfrm>
            <a:prstGeom prst="rect">
              <a:avLst/>
            </a:prstGeom>
            <a:noFill/>
          </p:spPr>
          <p:txBody>
            <a:bodyPr wrap="square" rtlCol="0">
              <a:spAutoFit/>
            </a:bodyPr>
            <a:lstStyle/>
            <a:p>
              <a:r>
                <a:rPr lang="en-US" sz="3200" dirty="0"/>
                <a:t>Smoking</a:t>
              </a:r>
            </a:p>
          </p:txBody>
        </p:sp>
        <p:sp>
          <p:nvSpPr>
            <p:cNvPr id="13" name="TextBox 12">
              <a:extLst>
                <a:ext uri="{FF2B5EF4-FFF2-40B4-BE49-F238E27FC236}">
                  <a16:creationId xmlns:a16="http://schemas.microsoft.com/office/drawing/2014/main" id="{E5333555-DCD9-9446-A2C1-F5F3DA61F0D7}"/>
                </a:ext>
              </a:extLst>
            </p:cNvPr>
            <p:cNvSpPr txBox="1"/>
            <p:nvPr/>
          </p:nvSpPr>
          <p:spPr>
            <a:xfrm>
              <a:off x="2380320" y="5072731"/>
              <a:ext cx="3013753" cy="584775"/>
            </a:xfrm>
            <a:prstGeom prst="rect">
              <a:avLst/>
            </a:prstGeom>
            <a:noFill/>
          </p:spPr>
          <p:txBody>
            <a:bodyPr wrap="square" rtlCol="0">
              <a:spAutoFit/>
            </a:bodyPr>
            <a:lstStyle/>
            <a:p>
              <a:r>
                <a:rPr lang="en-US" sz="3200" dirty="0"/>
                <a:t>Hospitalization</a:t>
              </a:r>
            </a:p>
          </p:txBody>
        </p:sp>
        <p:sp>
          <p:nvSpPr>
            <p:cNvPr id="14" name="TextBox 13">
              <a:extLst>
                <a:ext uri="{FF2B5EF4-FFF2-40B4-BE49-F238E27FC236}">
                  <a16:creationId xmlns:a16="http://schemas.microsoft.com/office/drawing/2014/main" id="{C64C9A0C-0138-C64A-AEE7-48F6A6B360FD}"/>
                </a:ext>
              </a:extLst>
            </p:cNvPr>
            <p:cNvSpPr txBox="1"/>
            <p:nvPr/>
          </p:nvSpPr>
          <p:spPr>
            <a:xfrm>
              <a:off x="3907176" y="3064712"/>
              <a:ext cx="2330588" cy="584775"/>
            </a:xfrm>
            <a:prstGeom prst="rect">
              <a:avLst/>
            </a:prstGeom>
            <a:noFill/>
          </p:spPr>
          <p:txBody>
            <a:bodyPr wrap="square" rtlCol="0">
              <a:spAutoFit/>
            </a:bodyPr>
            <a:lstStyle/>
            <a:p>
              <a:r>
                <a:rPr lang="en-US" sz="3200" dirty="0"/>
                <a:t>COVID-19</a:t>
              </a:r>
            </a:p>
          </p:txBody>
        </p:sp>
      </p:grpSp>
    </p:spTree>
    <p:extLst>
      <p:ext uri="{BB962C8B-B14F-4D97-AF65-F5344CB8AC3E}">
        <p14:creationId xmlns:p14="http://schemas.microsoft.com/office/powerpoint/2010/main" val="3852985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4617D20F-81AC-2C4B-99C7-4AA869EF8C69}"/>
              </a:ext>
            </a:extLst>
          </p:cNvPr>
          <p:cNvSpPr>
            <a:spLocks noChangeArrowheads="1"/>
          </p:cNvSpPr>
          <p:nvPr/>
        </p:nvSpPr>
        <p:spPr bwMode="auto">
          <a:xfrm>
            <a:off x="546432" y="3518815"/>
            <a:ext cx="8064167" cy="20621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sz="3200" dirty="0"/>
              <a:t>If you can’t hit, then you must be a good pitcher, because you are in MLB (and if you were bad at both hitting and pitching then you wouldn’t be a profession player).</a:t>
            </a:r>
            <a:endParaRPr lang="en-US" sz="3200" baseline="-25000" dirty="0">
              <a:solidFill>
                <a:schemeClr val="bg1"/>
              </a:solidFill>
            </a:endParaRPr>
          </a:p>
        </p:txBody>
      </p:sp>
      <p:grpSp>
        <p:nvGrpSpPr>
          <p:cNvPr id="2" name="Group 1">
            <a:extLst>
              <a:ext uri="{FF2B5EF4-FFF2-40B4-BE49-F238E27FC236}">
                <a16:creationId xmlns:a16="http://schemas.microsoft.com/office/drawing/2014/main" id="{23147CCE-2EFE-EB44-BE68-8D375FDF69A0}"/>
              </a:ext>
            </a:extLst>
          </p:cNvPr>
          <p:cNvGrpSpPr/>
          <p:nvPr/>
        </p:nvGrpSpPr>
        <p:grpSpPr>
          <a:xfrm>
            <a:off x="1828800" y="533400"/>
            <a:ext cx="5037512" cy="2550742"/>
            <a:chOff x="1465096" y="3064712"/>
            <a:chExt cx="5037512" cy="2550742"/>
          </a:xfrm>
        </p:grpSpPr>
        <p:cxnSp>
          <p:nvCxnSpPr>
            <p:cNvPr id="5" name="Straight Arrow Connector 4">
              <a:extLst>
                <a:ext uri="{FF2B5EF4-FFF2-40B4-BE49-F238E27FC236}">
                  <a16:creationId xmlns:a16="http://schemas.microsoft.com/office/drawing/2014/main" id="{A62774B2-4013-6542-BDDD-990163A66EDA}"/>
                </a:ext>
              </a:extLst>
            </p:cNvPr>
            <p:cNvCxnSpPr>
              <a:cxnSpLocks noChangeShapeType="1"/>
            </p:cNvCxnSpPr>
            <p:nvPr/>
          </p:nvCxnSpPr>
          <p:spPr bwMode="auto">
            <a:xfrm flipH="1">
              <a:off x="3770172" y="4128727"/>
              <a:ext cx="445114" cy="506919"/>
            </a:xfrm>
            <a:prstGeom prst="straightConnector1">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cxnSp>
        <p:sp>
          <p:nvSpPr>
            <p:cNvPr id="6" name="TextBox 5">
              <a:extLst>
                <a:ext uri="{FF2B5EF4-FFF2-40B4-BE49-F238E27FC236}">
                  <a16:creationId xmlns:a16="http://schemas.microsoft.com/office/drawing/2014/main" id="{3B8C7388-5224-4D42-86F6-E0865DC7D16F}"/>
                </a:ext>
              </a:extLst>
            </p:cNvPr>
            <p:cNvSpPr txBox="1"/>
            <p:nvPr/>
          </p:nvSpPr>
          <p:spPr>
            <a:xfrm>
              <a:off x="2400300" y="3519748"/>
              <a:ext cx="397866" cy="584775"/>
            </a:xfrm>
            <a:prstGeom prst="rect">
              <a:avLst/>
            </a:prstGeom>
            <a:noFill/>
          </p:spPr>
          <p:txBody>
            <a:bodyPr wrap="none" rtlCol="0">
              <a:spAutoFit/>
            </a:bodyPr>
            <a:lstStyle/>
            <a:p>
              <a:r>
                <a:rPr lang="en-US" sz="3200" dirty="0"/>
                <a:t>X</a:t>
              </a:r>
            </a:p>
          </p:txBody>
        </p:sp>
        <p:sp>
          <p:nvSpPr>
            <p:cNvPr id="7" name="TextBox 6">
              <a:extLst>
                <a:ext uri="{FF2B5EF4-FFF2-40B4-BE49-F238E27FC236}">
                  <a16:creationId xmlns:a16="http://schemas.microsoft.com/office/drawing/2014/main" id="{77019459-2E8B-2748-8F97-77CAC402B2E0}"/>
                </a:ext>
              </a:extLst>
            </p:cNvPr>
            <p:cNvSpPr txBox="1"/>
            <p:nvPr/>
          </p:nvSpPr>
          <p:spPr>
            <a:xfrm>
              <a:off x="3335726" y="4549473"/>
              <a:ext cx="434446" cy="584775"/>
            </a:xfrm>
            <a:prstGeom prst="rect">
              <a:avLst/>
            </a:prstGeom>
            <a:noFill/>
          </p:spPr>
          <p:txBody>
            <a:bodyPr wrap="square" rtlCol="0">
              <a:spAutoFit/>
            </a:bodyPr>
            <a:lstStyle/>
            <a:p>
              <a:r>
                <a:rPr lang="en-US" sz="3200" dirty="0"/>
                <a:t>Z</a:t>
              </a:r>
            </a:p>
          </p:txBody>
        </p:sp>
        <p:sp>
          <p:nvSpPr>
            <p:cNvPr id="8" name="TextBox 7">
              <a:extLst>
                <a:ext uri="{FF2B5EF4-FFF2-40B4-BE49-F238E27FC236}">
                  <a16:creationId xmlns:a16="http://schemas.microsoft.com/office/drawing/2014/main" id="{CA2ACC1D-F89C-724F-9145-7A1AFA395076}"/>
                </a:ext>
              </a:extLst>
            </p:cNvPr>
            <p:cNvSpPr txBox="1"/>
            <p:nvPr/>
          </p:nvSpPr>
          <p:spPr>
            <a:xfrm>
              <a:off x="4387033" y="3530025"/>
              <a:ext cx="385042" cy="584775"/>
            </a:xfrm>
            <a:prstGeom prst="rect">
              <a:avLst/>
            </a:prstGeom>
            <a:noFill/>
          </p:spPr>
          <p:txBody>
            <a:bodyPr wrap="none" rtlCol="0">
              <a:spAutoFit/>
            </a:bodyPr>
            <a:lstStyle/>
            <a:p>
              <a:r>
                <a:rPr lang="en-US" sz="3200" dirty="0"/>
                <a:t>Y</a:t>
              </a:r>
            </a:p>
          </p:txBody>
        </p:sp>
        <p:cxnSp>
          <p:nvCxnSpPr>
            <p:cNvPr id="10" name="Straight Arrow Connector 9">
              <a:extLst>
                <a:ext uri="{FF2B5EF4-FFF2-40B4-BE49-F238E27FC236}">
                  <a16:creationId xmlns:a16="http://schemas.microsoft.com/office/drawing/2014/main" id="{D62E2A3D-6B95-EF4D-8316-E0BCF78812E9}"/>
                </a:ext>
              </a:extLst>
            </p:cNvPr>
            <p:cNvCxnSpPr>
              <a:cxnSpLocks noChangeShapeType="1"/>
            </p:cNvCxnSpPr>
            <p:nvPr/>
          </p:nvCxnSpPr>
          <p:spPr bwMode="auto">
            <a:xfrm>
              <a:off x="2869725" y="4128727"/>
              <a:ext cx="465778" cy="514721"/>
            </a:xfrm>
            <a:prstGeom prst="straightConnector1">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cxnSp>
        <p:sp>
          <p:nvSpPr>
            <p:cNvPr id="12" name="TextBox 11">
              <a:extLst>
                <a:ext uri="{FF2B5EF4-FFF2-40B4-BE49-F238E27FC236}">
                  <a16:creationId xmlns:a16="http://schemas.microsoft.com/office/drawing/2014/main" id="{C21F40CE-5043-9246-B1B9-DAD76EB82429}"/>
                </a:ext>
              </a:extLst>
            </p:cNvPr>
            <p:cNvSpPr txBox="1"/>
            <p:nvPr/>
          </p:nvSpPr>
          <p:spPr>
            <a:xfrm>
              <a:off x="1465096" y="3083518"/>
              <a:ext cx="2133600" cy="584775"/>
            </a:xfrm>
            <a:prstGeom prst="rect">
              <a:avLst/>
            </a:prstGeom>
            <a:noFill/>
          </p:spPr>
          <p:txBody>
            <a:bodyPr wrap="square" rtlCol="0">
              <a:spAutoFit/>
            </a:bodyPr>
            <a:lstStyle/>
            <a:p>
              <a:r>
                <a:rPr lang="en-US" sz="3200" dirty="0"/>
                <a:t>Good hitter</a:t>
              </a:r>
            </a:p>
          </p:txBody>
        </p:sp>
        <p:sp>
          <p:nvSpPr>
            <p:cNvPr id="13" name="TextBox 12">
              <a:extLst>
                <a:ext uri="{FF2B5EF4-FFF2-40B4-BE49-F238E27FC236}">
                  <a16:creationId xmlns:a16="http://schemas.microsoft.com/office/drawing/2014/main" id="{E5333555-DCD9-9446-A2C1-F5F3DA61F0D7}"/>
                </a:ext>
              </a:extLst>
            </p:cNvPr>
            <p:cNvSpPr txBox="1"/>
            <p:nvPr/>
          </p:nvSpPr>
          <p:spPr>
            <a:xfrm>
              <a:off x="1590388" y="5030679"/>
              <a:ext cx="4647376" cy="584775"/>
            </a:xfrm>
            <a:prstGeom prst="rect">
              <a:avLst/>
            </a:prstGeom>
            <a:noFill/>
          </p:spPr>
          <p:txBody>
            <a:bodyPr wrap="square" rtlCol="0">
              <a:spAutoFit/>
            </a:bodyPr>
            <a:lstStyle/>
            <a:p>
              <a:r>
                <a:rPr lang="en-US" sz="3200" dirty="0"/>
                <a:t>In major league baseball</a:t>
              </a:r>
            </a:p>
          </p:txBody>
        </p:sp>
        <p:sp>
          <p:nvSpPr>
            <p:cNvPr id="14" name="TextBox 13">
              <a:extLst>
                <a:ext uri="{FF2B5EF4-FFF2-40B4-BE49-F238E27FC236}">
                  <a16:creationId xmlns:a16="http://schemas.microsoft.com/office/drawing/2014/main" id="{C64C9A0C-0138-C64A-AEE7-48F6A6B360FD}"/>
                </a:ext>
              </a:extLst>
            </p:cNvPr>
            <p:cNvSpPr txBox="1"/>
            <p:nvPr/>
          </p:nvSpPr>
          <p:spPr>
            <a:xfrm>
              <a:off x="3907175" y="3064712"/>
              <a:ext cx="2595433" cy="584775"/>
            </a:xfrm>
            <a:prstGeom prst="rect">
              <a:avLst/>
            </a:prstGeom>
            <a:noFill/>
          </p:spPr>
          <p:txBody>
            <a:bodyPr wrap="square" rtlCol="0">
              <a:spAutoFit/>
            </a:bodyPr>
            <a:lstStyle/>
            <a:p>
              <a:r>
                <a:rPr lang="en-US" sz="3200" dirty="0"/>
                <a:t>Good pitcher</a:t>
              </a:r>
            </a:p>
          </p:txBody>
        </p:sp>
      </p:grpSp>
    </p:spTree>
    <p:extLst>
      <p:ext uri="{BB962C8B-B14F-4D97-AF65-F5344CB8AC3E}">
        <p14:creationId xmlns:p14="http://schemas.microsoft.com/office/powerpoint/2010/main" val="876907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7EA59F-E1A4-D643-BE2E-266D25337E0E}"/>
              </a:ext>
            </a:extLst>
          </p:cNvPr>
          <p:cNvSpPr/>
          <p:nvPr/>
        </p:nvSpPr>
        <p:spPr>
          <a:xfrm>
            <a:off x="428287" y="219617"/>
            <a:ext cx="8250199" cy="1200329"/>
          </a:xfrm>
          <a:prstGeom prst="rect">
            <a:avLst/>
          </a:prstGeom>
        </p:spPr>
        <p:txBody>
          <a:bodyPr wrap="square">
            <a:spAutoFit/>
          </a:bodyPr>
          <a:lstStyle/>
          <a:p>
            <a:r>
              <a:rPr lang="en-US" sz="3600" dirty="0">
                <a:latin typeface="Times" pitchFamily="2" charset="0"/>
                <a:ea typeface="Calibri" panose="020F0502020204030204" pitchFamily="34" charset="0"/>
                <a:cs typeface="Times New Roman" panose="02020603050405020304" pitchFamily="18" charset="0"/>
              </a:rPr>
              <a:t>6. </a:t>
            </a:r>
            <a:r>
              <a:rPr lang="en-US" sz="3600" dirty="0"/>
              <a:t>We teach prediction intervals only in the regression chapter. </a:t>
            </a:r>
          </a:p>
        </p:txBody>
      </p:sp>
      <p:sp>
        <p:nvSpPr>
          <p:cNvPr id="2" name="Rectangle 1">
            <a:extLst>
              <a:ext uri="{FF2B5EF4-FFF2-40B4-BE49-F238E27FC236}">
                <a16:creationId xmlns:a16="http://schemas.microsoft.com/office/drawing/2014/main" id="{4FD0C4E9-9D21-9D4B-AC22-4C1DD4F23337}"/>
              </a:ext>
            </a:extLst>
          </p:cNvPr>
          <p:cNvSpPr/>
          <p:nvPr/>
        </p:nvSpPr>
        <p:spPr>
          <a:xfrm>
            <a:off x="843922" y="1520785"/>
            <a:ext cx="7635059" cy="1077218"/>
          </a:xfrm>
          <a:prstGeom prst="rect">
            <a:avLst/>
          </a:prstGeom>
        </p:spPr>
        <p:txBody>
          <a:bodyPr wrap="square">
            <a:spAutoFit/>
          </a:bodyPr>
          <a:lstStyle/>
          <a:p>
            <a:r>
              <a:rPr lang="en-US" sz="3200" dirty="0"/>
              <a:t>Why not teach about prediction in the 2-sample chapter (Or the 1-sample chapter)?</a:t>
            </a:r>
          </a:p>
        </p:txBody>
      </p:sp>
      <p:sp>
        <p:nvSpPr>
          <p:cNvPr id="6" name="Rectangle 5">
            <a:extLst>
              <a:ext uri="{FF2B5EF4-FFF2-40B4-BE49-F238E27FC236}">
                <a16:creationId xmlns:a16="http://schemas.microsoft.com/office/drawing/2014/main" id="{C3E6E4EB-F7EF-5248-AC6D-A75E9C352F26}"/>
              </a:ext>
            </a:extLst>
          </p:cNvPr>
          <p:cNvSpPr/>
          <p:nvPr/>
        </p:nvSpPr>
        <p:spPr>
          <a:xfrm>
            <a:off x="428287" y="2869954"/>
            <a:ext cx="7468804" cy="2554545"/>
          </a:xfrm>
          <a:prstGeom prst="rect">
            <a:avLst/>
          </a:prstGeom>
        </p:spPr>
        <p:txBody>
          <a:bodyPr wrap="square">
            <a:spAutoFit/>
          </a:bodyPr>
          <a:lstStyle/>
          <a:p>
            <a:r>
              <a:rPr lang="en-US" sz="3200" dirty="0"/>
              <a:t>If we decide that the drug is better than the placebo, let’s go beyond saying by how much, with a CI for µ, but let’s also make a prediction </a:t>
            </a:r>
            <a:r>
              <a:rPr lang="en-US" sz="3200" i="1" dirty="0"/>
              <a:t>for one person’s response</a:t>
            </a:r>
            <a:r>
              <a:rPr lang="en-US" sz="3200" dirty="0"/>
              <a:t>, with a PI.</a:t>
            </a:r>
          </a:p>
        </p:txBody>
      </p:sp>
    </p:spTree>
    <p:extLst>
      <p:ext uri="{BB962C8B-B14F-4D97-AF65-F5344CB8AC3E}">
        <p14:creationId xmlns:p14="http://schemas.microsoft.com/office/powerpoint/2010/main" val="2379530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7EA59F-E1A4-D643-BE2E-266D25337E0E}"/>
              </a:ext>
            </a:extLst>
          </p:cNvPr>
          <p:cNvSpPr/>
          <p:nvPr/>
        </p:nvSpPr>
        <p:spPr>
          <a:xfrm>
            <a:off x="428287" y="219617"/>
            <a:ext cx="8250199" cy="1200329"/>
          </a:xfrm>
          <a:prstGeom prst="rect">
            <a:avLst/>
          </a:prstGeom>
        </p:spPr>
        <p:txBody>
          <a:bodyPr wrap="square">
            <a:spAutoFit/>
          </a:bodyPr>
          <a:lstStyle/>
          <a:p>
            <a:r>
              <a:rPr lang="en-US" sz="3600" dirty="0">
                <a:latin typeface="Times" pitchFamily="2" charset="0"/>
                <a:ea typeface="Calibri" panose="020F0502020204030204" pitchFamily="34" charset="0"/>
                <a:cs typeface="Times New Roman" panose="02020603050405020304" pitchFamily="18" charset="0"/>
              </a:rPr>
              <a:t>7. </a:t>
            </a:r>
            <a:r>
              <a:rPr lang="en-US" sz="3600" dirty="0"/>
              <a:t>We don’t mention logistic regression until the second course.</a:t>
            </a:r>
          </a:p>
        </p:txBody>
      </p:sp>
    </p:spTree>
    <p:extLst>
      <p:ext uri="{BB962C8B-B14F-4D97-AF65-F5344CB8AC3E}">
        <p14:creationId xmlns:p14="http://schemas.microsoft.com/office/powerpoint/2010/main" val="4269684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7EA59F-E1A4-D643-BE2E-266D25337E0E}"/>
              </a:ext>
            </a:extLst>
          </p:cNvPr>
          <p:cNvSpPr/>
          <p:nvPr/>
        </p:nvSpPr>
        <p:spPr>
          <a:xfrm>
            <a:off x="727546" y="219617"/>
            <a:ext cx="6725440" cy="1754326"/>
          </a:xfrm>
          <a:prstGeom prst="rect">
            <a:avLst/>
          </a:prstGeom>
        </p:spPr>
        <p:txBody>
          <a:bodyPr wrap="square">
            <a:spAutoFit/>
          </a:bodyPr>
          <a:lstStyle/>
          <a:p>
            <a:r>
              <a:rPr lang="en-US" sz="3600" dirty="0">
                <a:latin typeface="Times" pitchFamily="2" charset="0"/>
                <a:ea typeface="Calibri" panose="020F0502020204030204" pitchFamily="34" charset="0"/>
                <a:cs typeface="Times New Roman" panose="02020603050405020304" pitchFamily="18" charset="0"/>
              </a:rPr>
              <a:t>I </a:t>
            </a:r>
            <a:r>
              <a:rPr lang="en-US" altLang="en-US" sz="3600" dirty="0">
                <a:latin typeface="Times" pitchFamily="2" charset="0"/>
              </a:rPr>
              <a:t>have a list of 8 items (pared down from a list of 19 items) but I want to hear from others.</a:t>
            </a:r>
            <a:endParaRPr lang="en-US" sz="3600" dirty="0">
              <a:latin typeface="Times" pitchFamily="2" charset="0"/>
            </a:endParaRPr>
          </a:p>
        </p:txBody>
      </p:sp>
    </p:spTree>
    <p:extLst>
      <p:ext uri="{BB962C8B-B14F-4D97-AF65-F5344CB8AC3E}">
        <p14:creationId xmlns:p14="http://schemas.microsoft.com/office/powerpoint/2010/main" val="35229827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7EA59F-E1A4-D643-BE2E-266D25337E0E}"/>
              </a:ext>
            </a:extLst>
          </p:cNvPr>
          <p:cNvSpPr/>
          <p:nvPr/>
        </p:nvSpPr>
        <p:spPr>
          <a:xfrm>
            <a:off x="446900" y="385872"/>
            <a:ext cx="8250199" cy="1754326"/>
          </a:xfrm>
          <a:prstGeom prst="rect">
            <a:avLst/>
          </a:prstGeom>
        </p:spPr>
        <p:txBody>
          <a:bodyPr wrap="square">
            <a:spAutoFit/>
          </a:bodyPr>
          <a:lstStyle/>
          <a:p>
            <a:r>
              <a:rPr lang="en-US" sz="3600" dirty="0">
                <a:latin typeface="Times" pitchFamily="2" charset="0"/>
                <a:ea typeface="Calibri" panose="020F0502020204030204" pitchFamily="34" charset="0"/>
                <a:cs typeface="Times New Roman" panose="02020603050405020304" pitchFamily="18" charset="0"/>
              </a:rPr>
              <a:t>8. </a:t>
            </a:r>
            <a:r>
              <a:rPr lang="en-US" sz="3600" dirty="0"/>
              <a:t>We teach about p1 – p2 but not about p1/p2 when often relative risk is what matters. </a:t>
            </a:r>
          </a:p>
        </p:txBody>
      </p:sp>
    </p:spTree>
    <p:extLst>
      <p:ext uri="{BB962C8B-B14F-4D97-AF65-F5344CB8AC3E}">
        <p14:creationId xmlns:p14="http://schemas.microsoft.com/office/powerpoint/2010/main" val="3755757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7EA59F-E1A4-D643-BE2E-266D25337E0E}"/>
              </a:ext>
            </a:extLst>
          </p:cNvPr>
          <p:cNvSpPr/>
          <p:nvPr/>
        </p:nvSpPr>
        <p:spPr>
          <a:xfrm>
            <a:off x="727546" y="219617"/>
            <a:ext cx="6725440" cy="646331"/>
          </a:xfrm>
          <a:prstGeom prst="rect">
            <a:avLst/>
          </a:prstGeom>
        </p:spPr>
        <p:txBody>
          <a:bodyPr wrap="square">
            <a:spAutoFit/>
          </a:bodyPr>
          <a:lstStyle/>
          <a:p>
            <a:r>
              <a:rPr lang="en-US" sz="3600" dirty="0">
                <a:latin typeface="Times" pitchFamily="2" charset="0"/>
                <a:ea typeface="Calibri" panose="020F0502020204030204" pitchFamily="34" charset="0"/>
                <a:cs typeface="Times New Roman" panose="02020603050405020304" pitchFamily="18" charset="0"/>
              </a:rPr>
              <a:t>1. </a:t>
            </a:r>
            <a:r>
              <a:rPr lang="en-US" sz="3600" dirty="0"/>
              <a:t>We don’t talk about effect size. </a:t>
            </a:r>
            <a:endParaRPr lang="en-US" sz="3600" dirty="0">
              <a:latin typeface="Times" pitchFamily="2" charset="0"/>
            </a:endParaRPr>
          </a:p>
        </p:txBody>
      </p:sp>
      <p:sp>
        <p:nvSpPr>
          <p:cNvPr id="2" name="Rectangle 1">
            <a:extLst>
              <a:ext uri="{FF2B5EF4-FFF2-40B4-BE49-F238E27FC236}">
                <a16:creationId xmlns:a16="http://schemas.microsoft.com/office/drawing/2014/main" id="{7C555F8A-4F39-EC4F-BC28-990759CB4B55}"/>
              </a:ext>
            </a:extLst>
          </p:cNvPr>
          <p:cNvSpPr/>
          <p:nvPr/>
        </p:nvSpPr>
        <p:spPr>
          <a:xfrm>
            <a:off x="727545" y="1363291"/>
            <a:ext cx="7026065" cy="1815882"/>
          </a:xfrm>
          <a:prstGeom prst="rect">
            <a:avLst/>
          </a:prstGeom>
        </p:spPr>
        <p:txBody>
          <a:bodyPr wrap="square">
            <a:spAutoFit/>
          </a:bodyPr>
          <a:lstStyle/>
          <a:p>
            <a:r>
              <a:rPr lang="en-US" sz="2800" dirty="0">
                <a:latin typeface="Times New Roman" panose="02020603050405020304" pitchFamily="18" charset="0"/>
                <a:ea typeface="Calibri" panose="020F0502020204030204" pitchFamily="34" charset="0"/>
              </a:rPr>
              <a:t>We tell students to find a p-value and then reject or retain H0, but sometimes the effect is rather small and we only rejected H0 because we had a large sample size.</a:t>
            </a:r>
            <a:r>
              <a:rPr lang="en-US" sz="2800" dirty="0"/>
              <a:t> </a:t>
            </a:r>
          </a:p>
        </p:txBody>
      </p:sp>
    </p:spTree>
    <p:extLst>
      <p:ext uri="{BB962C8B-B14F-4D97-AF65-F5344CB8AC3E}">
        <p14:creationId xmlns:p14="http://schemas.microsoft.com/office/powerpoint/2010/main" val="1928546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7EA59F-E1A4-D643-BE2E-266D25337E0E}"/>
              </a:ext>
            </a:extLst>
          </p:cNvPr>
          <p:cNvSpPr/>
          <p:nvPr/>
        </p:nvSpPr>
        <p:spPr>
          <a:xfrm>
            <a:off x="376816" y="344878"/>
            <a:ext cx="7939430" cy="584775"/>
          </a:xfrm>
          <a:prstGeom prst="rect">
            <a:avLst/>
          </a:prstGeom>
        </p:spPr>
        <p:txBody>
          <a:bodyPr wrap="square">
            <a:spAutoFit/>
          </a:bodyPr>
          <a:lstStyle/>
          <a:p>
            <a:r>
              <a:rPr lang="en-US" sz="3200" dirty="0"/>
              <a:t>test stat = (effect size)*(sample size inflation):</a:t>
            </a:r>
            <a:endParaRPr lang="en-US" sz="3200" dirty="0">
              <a:latin typeface="Times" pitchFamily="2" charset="0"/>
            </a:endParaRPr>
          </a:p>
        </p:txBody>
      </p:sp>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7C555F8A-4F39-EC4F-BC28-990759CB4B55}"/>
                  </a:ext>
                </a:extLst>
              </p:cNvPr>
              <p:cNvSpPr/>
              <p:nvPr/>
            </p:nvSpPr>
            <p:spPr>
              <a:xfrm>
                <a:off x="623372" y="1120223"/>
                <a:ext cx="7026065" cy="5790175"/>
              </a:xfrm>
              <a:prstGeom prst="rect">
                <a:avLst/>
              </a:prstGeom>
            </p:spPr>
            <p:txBody>
              <a:bodyPr wrap="square">
                <a:spAutoFit/>
              </a:bodyPr>
              <a:lstStyle/>
              <a:p>
                <a:pPr marL="173038" lvl="2"/>
                <a:r>
                  <a:rPr lang="en-US" dirty="0"/>
                  <a:t>E.g., for a t-test, </a:t>
                </a:r>
              </a:p>
              <a:p>
                <a:pPr marL="173038" lvl="2"/>
                <a:endParaRPr lang="en-US" sz="1200" dirty="0"/>
              </a:p>
              <a:p>
                <a:pPr marL="173038" lvl="2"/>
                <a:r>
                  <a:rPr lang="en-US" dirty="0"/>
                  <a:t> 			</a:t>
                </a:r>
                <a14:m>
                  <m:oMath xmlns:m="http://schemas.openxmlformats.org/officeDocument/2006/math">
                    <m:r>
                      <a:rPr lang="en-US" sz="2400" i="1">
                        <a:latin typeface="Cambria Math" panose="02040503050406030204" pitchFamily="18" charset="0"/>
                      </a:rPr>
                      <m:t>𝑡</m:t>
                    </m:r>
                    <m:r>
                      <a:rPr lang="en-US" sz="2400" i="1">
                        <a:latin typeface="Cambria Math" panose="02040503050406030204" pitchFamily="18" charset="0"/>
                      </a:rPr>
                      <m:t>=</m:t>
                    </m:r>
                    <m:f>
                      <m:fPr>
                        <m:ctrlPr>
                          <a:rPr lang="en-US" sz="2400" i="1">
                            <a:latin typeface="Cambria Math" panose="02040503050406030204" pitchFamily="18" charset="0"/>
                          </a:rPr>
                        </m:ctrlPr>
                      </m:fPr>
                      <m:num>
                        <m:acc>
                          <m:accPr>
                            <m:chr m:val="̅"/>
                            <m:ctrlPr>
                              <a:rPr lang="en-US" sz="2400" i="1">
                                <a:latin typeface="Cambria Math" panose="02040503050406030204" pitchFamily="18" charset="0"/>
                              </a:rPr>
                            </m:ctrlPr>
                          </m:accPr>
                          <m:e>
                            <m:r>
                              <a:rPr lang="en-US" sz="2400" i="1">
                                <a:latin typeface="Cambria Math" panose="02040503050406030204" pitchFamily="18" charset="0"/>
                              </a:rPr>
                              <m:t>𝑦</m:t>
                            </m:r>
                          </m:e>
                        </m:acc>
                        <m:r>
                          <a:rPr lang="en-US" sz="2400" i="1">
                            <a:latin typeface="Cambria Math" panose="02040503050406030204" pitchFamily="18" charset="0"/>
                          </a:rPr>
                          <m:t>−</m:t>
                        </m:r>
                        <m:r>
                          <a:rPr lang="en-US" sz="2400" i="1">
                            <a:latin typeface="Cambria Math" panose="02040503050406030204" pitchFamily="18" charset="0"/>
                          </a:rPr>
                          <m:t>𝜇</m:t>
                        </m:r>
                      </m:num>
                      <m:den>
                        <m:r>
                          <a:rPr lang="en-US" sz="2400" i="1">
                            <a:latin typeface="Cambria Math" panose="02040503050406030204" pitchFamily="18" charset="0"/>
                          </a:rPr>
                          <m:t>𝑠</m:t>
                        </m:r>
                      </m:den>
                    </m:f>
                    <m:r>
                      <a:rPr lang="en-US" sz="2400" i="1">
                        <a:latin typeface="Cambria Math" panose="02040503050406030204" pitchFamily="18" charset="0"/>
                      </a:rPr>
                      <m:t>∗</m:t>
                    </m:r>
                    <m:rad>
                      <m:radPr>
                        <m:degHide m:val="on"/>
                        <m:ctrlPr>
                          <a:rPr lang="en-US" sz="2400" i="1">
                            <a:latin typeface="Cambria Math" panose="02040503050406030204" pitchFamily="18" charset="0"/>
                          </a:rPr>
                        </m:ctrlPr>
                      </m:radPr>
                      <m:deg/>
                      <m:e>
                        <m:r>
                          <a:rPr lang="en-US" sz="2400" i="1">
                            <a:latin typeface="Cambria Math" panose="02040503050406030204" pitchFamily="18" charset="0"/>
                          </a:rPr>
                          <m:t>𝑛</m:t>
                        </m:r>
                      </m:e>
                    </m:rad>
                  </m:oMath>
                </a14:m>
                <a:r>
                  <a:rPr lang="en-US" sz="2400" dirty="0"/>
                  <a:t> </a:t>
                </a:r>
              </a:p>
              <a:p>
                <a:pPr marL="173038" lvl="2"/>
                <a:endParaRPr lang="en-US" dirty="0"/>
              </a:p>
              <a:p>
                <a:pPr marL="173038" lvl="2"/>
                <a:r>
                  <a:rPr lang="en-US" dirty="0"/>
                  <a:t>E.g., for a two-sample t-test, </a:t>
                </a:r>
              </a:p>
              <a:p>
                <a:pPr marL="173038" lvl="2"/>
                <a:endParaRPr lang="en-US" sz="1200" dirty="0"/>
              </a:p>
              <a:p>
                <a:pPr marL="173038" lvl="2"/>
                <a:r>
                  <a:rPr lang="en-US" dirty="0"/>
                  <a:t>			</a:t>
                </a:r>
                <a14:m>
                  <m:oMath xmlns:m="http://schemas.openxmlformats.org/officeDocument/2006/math">
                    <m:r>
                      <a:rPr lang="en-US" sz="2400" i="1">
                        <a:latin typeface="Cambria Math" panose="02040503050406030204" pitchFamily="18" charset="0"/>
                      </a:rPr>
                      <m:t>𝑡</m:t>
                    </m:r>
                    <m:r>
                      <a:rPr lang="en-US" sz="2400" i="1">
                        <a:latin typeface="Cambria Math" panose="02040503050406030204" pitchFamily="18" charset="0"/>
                      </a:rPr>
                      <m:t>=</m:t>
                    </m:r>
                    <m:f>
                      <m:fPr>
                        <m:ctrlPr>
                          <a:rPr lang="en-US" sz="2400" i="1">
                            <a:latin typeface="Cambria Math" panose="02040503050406030204" pitchFamily="18" charset="0"/>
                          </a:rPr>
                        </m:ctrlPr>
                      </m:fPr>
                      <m:num>
                        <m:sSub>
                          <m:sSubPr>
                            <m:ctrlPr>
                              <a:rPr lang="en-US" sz="2400" i="1">
                                <a:latin typeface="Cambria Math" panose="02040503050406030204" pitchFamily="18" charset="0"/>
                              </a:rPr>
                            </m:ctrlPr>
                          </m:sSubPr>
                          <m:e>
                            <m:acc>
                              <m:accPr>
                                <m:chr m:val="̅"/>
                                <m:ctrlPr>
                                  <a:rPr lang="en-US" sz="2400" i="1">
                                    <a:latin typeface="Cambria Math" panose="02040503050406030204" pitchFamily="18" charset="0"/>
                                  </a:rPr>
                                </m:ctrlPr>
                              </m:accPr>
                              <m:e>
                                <m:r>
                                  <a:rPr lang="en-US" sz="2400" i="1">
                                    <a:latin typeface="Cambria Math" panose="02040503050406030204" pitchFamily="18" charset="0"/>
                                  </a:rPr>
                                  <m:t>𝑦</m:t>
                                </m:r>
                              </m:e>
                            </m:acc>
                          </m:e>
                          <m:sub>
                            <m:r>
                              <a:rPr lang="en-US" sz="2400" i="1">
                                <a:latin typeface="Cambria Math" panose="02040503050406030204" pitchFamily="18" charset="0"/>
                              </a:rPr>
                              <m:t>1</m:t>
                            </m:r>
                          </m:sub>
                        </m:sSub>
                        <m:r>
                          <a:rPr lang="en-US" sz="2400" i="1">
                            <a:latin typeface="Cambria Math" panose="02040503050406030204" pitchFamily="18" charset="0"/>
                          </a:rPr>
                          <m:t>− </m:t>
                        </m:r>
                        <m:sSub>
                          <m:sSubPr>
                            <m:ctrlPr>
                              <a:rPr lang="en-US" sz="2400" i="1">
                                <a:latin typeface="Cambria Math" panose="02040503050406030204" pitchFamily="18" charset="0"/>
                              </a:rPr>
                            </m:ctrlPr>
                          </m:sSubPr>
                          <m:e>
                            <m:acc>
                              <m:accPr>
                                <m:chr m:val="̅"/>
                                <m:ctrlPr>
                                  <a:rPr lang="en-US" sz="2400" i="1">
                                    <a:latin typeface="Cambria Math" panose="02040503050406030204" pitchFamily="18" charset="0"/>
                                  </a:rPr>
                                </m:ctrlPr>
                              </m:accPr>
                              <m:e>
                                <m:r>
                                  <a:rPr lang="en-US" sz="2400" i="1">
                                    <a:latin typeface="Cambria Math" panose="02040503050406030204" pitchFamily="18" charset="0"/>
                                  </a:rPr>
                                  <m:t>𝑦</m:t>
                                </m:r>
                              </m:e>
                            </m:acc>
                          </m:e>
                          <m:sub>
                            <m:r>
                              <a:rPr lang="en-US" sz="2400" i="1">
                                <a:latin typeface="Cambria Math" panose="02040503050406030204" pitchFamily="18" charset="0"/>
                              </a:rPr>
                              <m:t>2</m:t>
                            </m:r>
                          </m:sub>
                        </m:sSub>
                      </m:num>
                      <m:den>
                        <m:r>
                          <a:rPr lang="en-US" sz="2400" i="1">
                            <a:latin typeface="Cambria Math" panose="02040503050406030204" pitchFamily="18" charset="0"/>
                          </a:rPr>
                          <m:t>𝑠</m:t>
                        </m:r>
                      </m:den>
                    </m:f>
                    <m:r>
                      <a:rPr lang="en-US" sz="2400" i="1">
                        <a:latin typeface="Cambria Math" panose="02040503050406030204" pitchFamily="18" charset="0"/>
                      </a:rPr>
                      <m:t>∗</m:t>
                    </m:r>
                    <m:rad>
                      <m:radPr>
                        <m:degHide m:val="on"/>
                        <m:ctrlPr>
                          <a:rPr lang="en-US" sz="2400" i="1">
                            <a:latin typeface="Cambria Math" panose="02040503050406030204" pitchFamily="18" charset="0"/>
                          </a:rPr>
                        </m:ctrlPr>
                      </m:radPr>
                      <m:deg/>
                      <m:e>
                        <m:f>
                          <m:fPr>
                            <m:ctrlPr>
                              <a:rPr lang="en-US" sz="2400" i="1">
                                <a:latin typeface="Cambria Math" panose="02040503050406030204" pitchFamily="18" charset="0"/>
                              </a:rPr>
                            </m:ctrlPr>
                          </m:fPr>
                          <m:num>
                            <m:sSub>
                              <m:sSubPr>
                                <m:ctrlPr>
                                  <a:rPr lang="en-US" sz="2400" i="1">
                                    <a:latin typeface="Cambria Math" panose="02040503050406030204" pitchFamily="18" charset="0"/>
                                  </a:rPr>
                                </m:ctrlPr>
                              </m:sSubPr>
                              <m:e>
                                <m:r>
                                  <a:rPr lang="en-US" sz="2400" i="1">
                                    <a:latin typeface="Cambria Math" panose="02040503050406030204" pitchFamily="18" charset="0"/>
                                  </a:rPr>
                                  <m:t>𝑛</m:t>
                                </m:r>
                              </m:e>
                              <m:sub>
                                <m:r>
                                  <a:rPr lang="en-US" sz="2400" i="1">
                                    <a:latin typeface="Cambria Math" panose="02040503050406030204" pitchFamily="18" charset="0"/>
                                  </a:rPr>
                                  <m:t>1</m:t>
                                </m:r>
                              </m:sub>
                            </m:sSub>
                            <m:sSub>
                              <m:sSubPr>
                                <m:ctrlPr>
                                  <a:rPr lang="en-US" sz="2400" i="1">
                                    <a:latin typeface="Cambria Math" panose="02040503050406030204" pitchFamily="18" charset="0"/>
                                  </a:rPr>
                                </m:ctrlPr>
                              </m:sSubPr>
                              <m:e>
                                <m:r>
                                  <a:rPr lang="en-US" sz="2400" i="1">
                                    <a:latin typeface="Cambria Math" panose="02040503050406030204" pitchFamily="18" charset="0"/>
                                  </a:rPr>
                                  <m:t>𝑛</m:t>
                                </m:r>
                              </m:e>
                              <m:sub>
                                <m:r>
                                  <a:rPr lang="en-US" sz="2400" i="1">
                                    <a:latin typeface="Cambria Math" panose="02040503050406030204" pitchFamily="18" charset="0"/>
                                  </a:rPr>
                                  <m:t>2</m:t>
                                </m:r>
                              </m:sub>
                            </m:sSub>
                          </m:num>
                          <m:den>
                            <m:sSub>
                              <m:sSubPr>
                                <m:ctrlPr>
                                  <a:rPr lang="en-US" sz="2400" i="1">
                                    <a:latin typeface="Cambria Math" panose="02040503050406030204" pitchFamily="18" charset="0"/>
                                  </a:rPr>
                                </m:ctrlPr>
                              </m:sSubPr>
                              <m:e>
                                <m:r>
                                  <a:rPr lang="en-US" sz="2400" i="1">
                                    <a:latin typeface="Cambria Math" panose="02040503050406030204" pitchFamily="18" charset="0"/>
                                  </a:rPr>
                                  <m:t>𝑛</m:t>
                                </m:r>
                              </m:e>
                              <m:sub>
                                <m:r>
                                  <a:rPr lang="en-US" sz="2400" i="1">
                                    <a:latin typeface="Cambria Math" panose="02040503050406030204" pitchFamily="18" charset="0"/>
                                  </a:rPr>
                                  <m:t>1</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𝑛</m:t>
                                </m:r>
                              </m:e>
                              <m:sub>
                                <m:r>
                                  <a:rPr lang="en-US" sz="2400" i="1">
                                    <a:latin typeface="Cambria Math" panose="02040503050406030204" pitchFamily="18" charset="0"/>
                                  </a:rPr>
                                  <m:t>2</m:t>
                                </m:r>
                              </m:sub>
                            </m:sSub>
                          </m:den>
                        </m:f>
                      </m:e>
                    </m:rad>
                  </m:oMath>
                </a14:m>
                <a:r>
                  <a:rPr lang="en-US" sz="2400" dirty="0"/>
                  <a:t> </a:t>
                </a:r>
              </a:p>
              <a:p>
                <a:pPr marL="173038" lvl="2"/>
                <a:endParaRPr lang="en-US" dirty="0"/>
              </a:p>
              <a:p>
                <a:pPr marL="173038" lvl="2"/>
                <a:r>
                  <a:rPr lang="en-US" dirty="0"/>
                  <a:t>E.g., for a correlation t-test (equivalent to a slope t-test), </a:t>
                </a:r>
              </a:p>
              <a:p>
                <a:pPr marL="173038" lvl="2"/>
                <a:r>
                  <a:rPr lang="en-US" sz="1200" dirty="0"/>
                  <a:t> </a:t>
                </a:r>
              </a:p>
              <a:p>
                <a:pPr lvl="2"/>
                <a:r>
                  <a:rPr lang="en-US" dirty="0"/>
                  <a:t>			</a:t>
                </a:r>
                <a14:m>
                  <m:oMath xmlns:m="http://schemas.openxmlformats.org/officeDocument/2006/math">
                    <m:r>
                      <a:rPr lang="en-US" sz="2400" i="1">
                        <a:latin typeface="Cambria Math" panose="02040503050406030204" pitchFamily="18" charset="0"/>
                      </a:rPr>
                      <m:t>𝑡</m:t>
                    </m:r>
                    <m:r>
                      <a:rPr lang="en-US" sz="2400" i="1">
                        <a:latin typeface="Cambria Math" panose="02040503050406030204" pitchFamily="18" charset="0"/>
                      </a:rPr>
                      <m:t>=</m:t>
                    </m:r>
                    <m:f>
                      <m:fPr>
                        <m:ctrlPr>
                          <a:rPr lang="en-US" sz="2400" i="1">
                            <a:latin typeface="Cambria Math" panose="02040503050406030204" pitchFamily="18" charset="0"/>
                          </a:rPr>
                        </m:ctrlPr>
                      </m:fPr>
                      <m:num>
                        <m:r>
                          <a:rPr lang="en-US" sz="2400" i="1">
                            <a:latin typeface="Cambria Math" panose="02040503050406030204" pitchFamily="18" charset="0"/>
                          </a:rPr>
                          <m:t>𝑟</m:t>
                        </m:r>
                      </m:num>
                      <m:den>
                        <m:rad>
                          <m:radPr>
                            <m:degHide m:val="on"/>
                            <m:ctrlPr>
                              <a:rPr lang="en-US" sz="2400" i="1">
                                <a:latin typeface="Cambria Math" panose="02040503050406030204" pitchFamily="18" charset="0"/>
                              </a:rPr>
                            </m:ctrlPr>
                          </m:radPr>
                          <m:deg/>
                          <m:e>
                            <m:r>
                              <a:rPr lang="en-US" sz="2400" i="1">
                                <a:latin typeface="Cambria Math" panose="02040503050406030204" pitchFamily="18" charset="0"/>
                              </a:rPr>
                              <m:t>1−</m:t>
                            </m:r>
                            <m:sSup>
                              <m:sSupPr>
                                <m:ctrlPr>
                                  <a:rPr lang="en-US" sz="2400" i="1">
                                    <a:latin typeface="Cambria Math" panose="02040503050406030204" pitchFamily="18" charset="0"/>
                                  </a:rPr>
                                </m:ctrlPr>
                              </m:sSupPr>
                              <m:e>
                                <m:r>
                                  <a:rPr lang="en-US" sz="2400" i="1">
                                    <a:latin typeface="Cambria Math" panose="02040503050406030204" pitchFamily="18" charset="0"/>
                                  </a:rPr>
                                  <m:t>𝑟</m:t>
                                </m:r>
                              </m:e>
                              <m:sup>
                                <m:r>
                                  <a:rPr lang="en-US" sz="2400" i="1">
                                    <a:latin typeface="Cambria Math" panose="02040503050406030204" pitchFamily="18" charset="0"/>
                                  </a:rPr>
                                  <m:t>2</m:t>
                                </m:r>
                              </m:sup>
                            </m:sSup>
                          </m:e>
                        </m:rad>
                      </m:den>
                    </m:f>
                    <m:rad>
                      <m:radPr>
                        <m:degHide m:val="on"/>
                        <m:ctrlPr>
                          <a:rPr lang="en-US" sz="2400" i="1">
                            <a:latin typeface="Cambria Math" panose="02040503050406030204" pitchFamily="18" charset="0"/>
                          </a:rPr>
                        </m:ctrlPr>
                      </m:radPr>
                      <m:deg/>
                      <m:e>
                        <m:r>
                          <a:rPr lang="en-US" sz="2400" i="1">
                            <a:latin typeface="Cambria Math" panose="02040503050406030204" pitchFamily="18" charset="0"/>
                          </a:rPr>
                          <m:t>𝑛</m:t>
                        </m:r>
                        <m:r>
                          <a:rPr lang="en-US" sz="2400" i="1">
                            <a:latin typeface="Cambria Math" panose="02040503050406030204" pitchFamily="18" charset="0"/>
                          </a:rPr>
                          <m:t>−2</m:t>
                        </m:r>
                      </m:e>
                    </m:rad>
                    <m:r>
                      <a:rPr lang="en-US" sz="2400" i="1">
                        <a:latin typeface="Cambria Math" panose="02040503050406030204" pitchFamily="18" charset="0"/>
                      </a:rPr>
                      <m:t> </m:t>
                    </m:r>
                  </m:oMath>
                </a14:m>
                <a:endParaRPr lang="en-US" dirty="0"/>
              </a:p>
              <a:p>
                <a:pPr lvl="2"/>
                <a:endParaRPr lang="en-US" dirty="0"/>
              </a:p>
              <a:p>
                <a:pPr marL="230188" lvl="2"/>
                <a:r>
                  <a:rPr lang="en-US" dirty="0"/>
                  <a:t>E.g., for an F-test, </a:t>
                </a:r>
              </a:p>
              <a:p>
                <a:pPr marL="173038" lvl="2"/>
                <a:r>
                  <a:rPr lang="en-US" sz="1200" dirty="0"/>
                  <a:t> </a:t>
                </a:r>
              </a:p>
              <a:p>
                <a:pPr marL="173038" lvl="2"/>
                <a:r>
                  <a:rPr lang="en-US" dirty="0"/>
                  <a:t>	           </a:t>
                </a:r>
                <a14:m>
                  <m:oMath xmlns:m="http://schemas.openxmlformats.org/officeDocument/2006/math">
                    <m:r>
                      <a:rPr lang="en-US" sz="2400" i="1">
                        <a:latin typeface="Cambria Math" panose="02040503050406030204" pitchFamily="18" charset="0"/>
                      </a:rPr>
                      <m:t>𝐹</m:t>
                    </m:r>
                    <m:r>
                      <a:rPr lang="en-US" sz="2400" i="1">
                        <a:latin typeface="Cambria Math" panose="02040503050406030204" pitchFamily="18" charset="0"/>
                      </a:rPr>
                      <m:t>=</m:t>
                    </m:r>
                    <m:f>
                      <m:fPr>
                        <m:ctrlPr>
                          <a:rPr lang="en-US" sz="2400" i="1">
                            <a:latin typeface="Cambria Math" panose="02040503050406030204" pitchFamily="18" charset="0"/>
                          </a:rPr>
                        </m:ctrlPr>
                      </m:fPr>
                      <m:num>
                        <m:sSup>
                          <m:sSupPr>
                            <m:ctrlPr>
                              <a:rPr lang="en-US" sz="2400" i="1">
                                <a:latin typeface="Cambria Math" panose="02040503050406030204" pitchFamily="18" charset="0"/>
                              </a:rPr>
                            </m:ctrlPr>
                          </m:sSupPr>
                          <m:e>
                            <m:r>
                              <a:rPr lang="en-US" sz="2400" i="1">
                                <a:latin typeface="Cambria Math" panose="02040503050406030204" pitchFamily="18" charset="0"/>
                              </a:rPr>
                              <m:t>𝑅</m:t>
                            </m:r>
                          </m:e>
                          <m:sup>
                            <m:r>
                              <a:rPr lang="en-US" sz="2400" i="1">
                                <a:latin typeface="Cambria Math" panose="02040503050406030204" pitchFamily="18" charset="0"/>
                              </a:rPr>
                              <m:t>2</m:t>
                            </m:r>
                          </m:sup>
                        </m:sSup>
                      </m:num>
                      <m:den>
                        <m:r>
                          <a:rPr lang="en-US" sz="2400" i="1">
                            <a:latin typeface="Cambria Math" panose="02040503050406030204" pitchFamily="18" charset="0"/>
                          </a:rPr>
                          <m:t>1−</m:t>
                        </m:r>
                        <m:sSup>
                          <m:sSupPr>
                            <m:ctrlPr>
                              <a:rPr lang="en-US" sz="2400" i="1">
                                <a:latin typeface="Cambria Math" panose="02040503050406030204" pitchFamily="18" charset="0"/>
                              </a:rPr>
                            </m:ctrlPr>
                          </m:sSupPr>
                          <m:e>
                            <m:r>
                              <a:rPr lang="en-US" sz="2400" i="1">
                                <a:latin typeface="Cambria Math" panose="02040503050406030204" pitchFamily="18" charset="0"/>
                              </a:rPr>
                              <m:t>𝑅</m:t>
                            </m:r>
                          </m:e>
                          <m:sup>
                            <m:r>
                              <a:rPr lang="en-US" sz="2400" i="1">
                                <a:latin typeface="Cambria Math" panose="02040503050406030204" pitchFamily="18" charset="0"/>
                              </a:rPr>
                              <m:t>2</m:t>
                            </m:r>
                          </m:sup>
                        </m:sSup>
                      </m:den>
                    </m:f>
                  </m:oMath>
                </a14:m>
                <a:r>
                  <a:rPr lang="en-US" sz="2400" dirty="0"/>
                  <a:t> </a:t>
                </a:r>
                <a14:m>
                  <m:oMath xmlns:m="http://schemas.openxmlformats.org/officeDocument/2006/math">
                    <m:f>
                      <m:fPr>
                        <m:ctrlPr>
                          <a:rPr lang="en-US" sz="2400" i="1">
                            <a:latin typeface="Cambria Math" panose="02040503050406030204" pitchFamily="18" charset="0"/>
                          </a:rPr>
                        </m:ctrlPr>
                      </m:fPr>
                      <m:num>
                        <m:d>
                          <m:dPr>
                            <m:ctrlPr>
                              <a:rPr lang="en-US" sz="2400" i="1">
                                <a:latin typeface="Cambria Math" panose="02040503050406030204" pitchFamily="18" charset="0"/>
                              </a:rPr>
                            </m:ctrlPr>
                          </m:dPr>
                          <m:e>
                            <m:r>
                              <a:rPr lang="en-US" sz="2400" i="1">
                                <a:latin typeface="Cambria Math" panose="02040503050406030204" pitchFamily="18" charset="0"/>
                              </a:rPr>
                              <m:t>𝑛</m:t>
                            </m:r>
                            <m:r>
                              <a:rPr lang="en-US" sz="2400" i="1">
                                <a:latin typeface="Cambria Math" panose="02040503050406030204" pitchFamily="18" charset="0"/>
                              </a:rPr>
                              <m:t>−</m:t>
                            </m:r>
                            <m:d>
                              <m:dPr>
                                <m:ctrlPr>
                                  <a:rPr lang="en-US" sz="2400" i="1">
                                    <a:latin typeface="Cambria Math" panose="02040503050406030204" pitchFamily="18" charset="0"/>
                                  </a:rPr>
                                </m:ctrlPr>
                              </m:dPr>
                              <m:e>
                                <m:r>
                                  <a:rPr lang="en-US" sz="2400" i="1">
                                    <a:latin typeface="Cambria Math" panose="02040503050406030204" pitchFamily="18" charset="0"/>
                                  </a:rPr>
                                  <m:t>𝑘</m:t>
                                </m:r>
                                <m:r>
                                  <a:rPr lang="en-US" sz="2400" i="1">
                                    <a:latin typeface="Cambria Math" panose="02040503050406030204" pitchFamily="18" charset="0"/>
                                  </a:rPr>
                                  <m:t>+1</m:t>
                                </m:r>
                              </m:e>
                            </m:d>
                          </m:e>
                        </m:d>
                      </m:num>
                      <m:den>
                        <m:r>
                          <a:rPr lang="en-US" sz="2400" i="1">
                            <a:latin typeface="Cambria Math" panose="02040503050406030204" pitchFamily="18" charset="0"/>
                          </a:rPr>
                          <m:t>𝑘</m:t>
                        </m:r>
                      </m:den>
                    </m:f>
                  </m:oMath>
                </a14:m>
                <a:r>
                  <a:rPr lang="en-US" sz="2400" dirty="0"/>
                  <a:t>       or  </a:t>
                </a:r>
                <a14:m>
                  <m:oMath xmlns:m="http://schemas.openxmlformats.org/officeDocument/2006/math">
                    <m:r>
                      <a:rPr lang="en-US" sz="2400" i="1">
                        <a:latin typeface="Cambria Math" panose="02040503050406030204" pitchFamily="18" charset="0"/>
                      </a:rPr>
                      <m:t>𝐹</m:t>
                    </m:r>
                    <m:r>
                      <a:rPr lang="en-US" sz="2400" i="1">
                        <a:latin typeface="Cambria Math" panose="02040503050406030204" pitchFamily="18" charset="0"/>
                      </a:rPr>
                      <m:t>=</m:t>
                    </m:r>
                    <m:f>
                      <m:fPr>
                        <m:ctrlPr>
                          <a:rPr lang="en-US" sz="2400" i="1">
                            <a:latin typeface="Cambria Math" panose="02040503050406030204" pitchFamily="18" charset="0"/>
                          </a:rPr>
                        </m:ctrlPr>
                      </m:fPr>
                      <m:num>
                        <m:sSub>
                          <m:sSubPr>
                            <m:ctrlPr>
                              <a:rPr lang="en-US" sz="2400" i="1">
                                <a:latin typeface="Cambria Math" panose="02040503050406030204" pitchFamily="18" charset="0"/>
                              </a:rPr>
                            </m:ctrlPr>
                          </m:sSubPr>
                          <m:e>
                            <m:r>
                              <a:rPr lang="en-US" sz="2400" i="1">
                                <a:latin typeface="Cambria Math" panose="02040503050406030204" pitchFamily="18" charset="0"/>
                              </a:rPr>
                              <m:t>𝑆𝑆</m:t>
                            </m:r>
                          </m:e>
                          <m:sub>
                            <m:r>
                              <a:rPr lang="en-US" sz="2400" i="1">
                                <a:latin typeface="Cambria Math" panose="02040503050406030204" pitchFamily="18" charset="0"/>
                              </a:rPr>
                              <m:t>𝑚</m:t>
                            </m:r>
                          </m:sub>
                        </m:sSub>
                      </m:num>
                      <m:den>
                        <m:r>
                          <a:rPr lang="en-US" sz="2400" i="1">
                            <a:latin typeface="Cambria Math" panose="02040503050406030204" pitchFamily="18" charset="0"/>
                          </a:rPr>
                          <m:t>𝑆𝑆</m:t>
                        </m:r>
                        <m:r>
                          <a:rPr lang="en-US" sz="2400" b="0" i="1" smtClean="0">
                            <a:latin typeface="Cambria Math" panose="02040503050406030204" pitchFamily="18" charset="0"/>
                          </a:rPr>
                          <m:t>𝐸</m:t>
                        </m:r>
                      </m:den>
                    </m:f>
                    <m:f>
                      <m:fPr>
                        <m:ctrlPr>
                          <a:rPr lang="en-US" sz="2400" b="0" i="1" smtClean="0">
                            <a:latin typeface="Cambria Math" panose="02040503050406030204" pitchFamily="18" charset="0"/>
                          </a:rPr>
                        </m:ctrlPr>
                      </m:fPr>
                      <m:num>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𝑛</m:t>
                            </m:r>
                            <m:r>
                              <a:rPr lang="en-US" sz="2400" b="0" i="1" smtClean="0">
                                <a:latin typeface="Cambria Math" panose="02040503050406030204" pitchFamily="18" charset="0"/>
                              </a:rPr>
                              <m:t>−</m:t>
                            </m:r>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𝑘</m:t>
                                </m:r>
                                <m:r>
                                  <a:rPr lang="en-US" sz="2400" b="0" i="1" smtClean="0">
                                    <a:latin typeface="Cambria Math" panose="02040503050406030204" pitchFamily="18" charset="0"/>
                                  </a:rPr>
                                  <m:t>+1</m:t>
                                </m:r>
                              </m:e>
                            </m:d>
                          </m:e>
                        </m:d>
                      </m:num>
                      <m:den>
                        <m:r>
                          <a:rPr lang="en-US" sz="2400" b="0" i="1" smtClean="0">
                            <a:latin typeface="Cambria Math" panose="02040503050406030204" pitchFamily="18" charset="0"/>
                          </a:rPr>
                          <m:t>𝑘</m:t>
                        </m:r>
                      </m:den>
                    </m:f>
                  </m:oMath>
                </a14:m>
                <a:endParaRPr lang="en-US" sz="2400" dirty="0"/>
              </a:p>
              <a:p>
                <a:pPr marL="173038" lvl="2"/>
                <a:r>
                  <a:rPr lang="en-US" dirty="0"/>
                  <a:t> </a:t>
                </a:r>
              </a:p>
              <a:p>
                <a:pPr marL="173038" lvl="2"/>
                <a:r>
                  <a:rPr lang="en-US" sz="2400" dirty="0"/>
                  <a:t> </a:t>
                </a:r>
              </a:p>
            </p:txBody>
          </p:sp>
        </mc:Choice>
        <mc:Fallback xmlns="">
          <p:sp>
            <p:nvSpPr>
              <p:cNvPr id="2" name="Rectangle 1">
                <a:extLst>
                  <a:ext uri="{FF2B5EF4-FFF2-40B4-BE49-F238E27FC236}">
                    <a16:creationId xmlns:a16="http://schemas.microsoft.com/office/drawing/2014/main" id="{7C555F8A-4F39-EC4F-BC28-990759CB4B55}"/>
                  </a:ext>
                </a:extLst>
              </p:cNvPr>
              <p:cNvSpPr>
                <a:spLocks noRot="1" noChangeAspect="1" noMove="1" noResize="1" noEditPoints="1" noAdjustHandles="1" noChangeArrowheads="1" noChangeShapeType="1" noTextEdit="1"/>
              </p:cNvSpPr>
              <p:nvPr/>
            </p:nvSpPr>
            <p:spPr>
              <a:xfrm>
                <a:off x="623372" y="1120223"/>
                <a:ext cx="7026065" cy="5790175"/>
              </a:xfrm>
              <a:prstGeom prst="rect">
                <a:avLst/>
              </a:prstGeom>
              <a:blipFill>
                <a:blip r:embed="rId2"/>
                <a:stretch>
                  <a:fillRect t="-656"/>
                </a:stretch>
              </a:blipFill>
            </p:spPr>
            <p:txBody>
              <a:bodyPr/>
              <a:lstStyle/>
              <a:p>
                <a:r>
                  <a:rPr lang="en-US">
                    <a:noFill/>
                  </a:rPr>
                  <a:t> </a:t>
                </a:r>
              </a:p>
            </p:txBody>
          </p:sp>
        </mc:Fallback>
      </mc:AlternateContent>
    </p:spTree>
    <p:extLst>
      <p:ext uri="{BB962C8B-B14F-4D97-AF65-F5344CB8AC3E}">
        <p14:creationId xmlns:p14="http://schemas.microsoft.com/office/powerpoint/2010/main" val="3765008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7EA59F-E1A4-D643-BE2E-266D25337E0E}"/>
              </a:ext>
            </a:extLst>
          </p:cNvPr>
          <p:cNvSpPr/>
          <p:nvPr/>
        </p:nvSpPr>
        <p:spPr>
          <a:xfrm>
            <a:off x="579903" y="187140"/>
            <a:ext cx="7984192" cy="646331"/>
          </a:xfrm>
          <a:prstGeom prst="rect">
            <a:avLst/>
          </a:prstGeom>
        </p:spPr>
        <p:txBody>
          <a:bodyPr wrap="square">
            <a:spAutoFit/>
          </a:bodyPr>
          <a:lstStyle/>
          <a:p>
            <a:r>
              <a:rPr lang="en-US" sz="3600" dirty="0">
                <a:latin typeface="Times" pitchFamily="2" charset="0"/>
                <a:ea typeface="Calibri" panose="020F0502020204030204" pitchFamily="34" charset="0"/>
                <a:cs typeface="Times New Roman" panose="02020603050405020304" pitchFamily="18" charset="0"/>
              </a:rPr>
              <a:t>2. </a:t>
            </a:r>
            <a:r>
              <a:rPr lang="en-US" sz="3600" dirty="0"/>
              <a:t>We greatly oversell hypothesis testing.  </a:t>
            </a:r>
            <a:endParaRPr lang="en-US" sz="3600" dirty="0">
              <a:latin typeface="Times" pitchFamily="2" charset="0"/>
            </a:endParaRPr>
          </a:p>
        </p:txBody>
      </p:sp>
      <p:sp>
        <p:nvSpPr>
          <p:cNvPr id="2" name="Rectangle 1">
            <a:extLst>
              <a:ext uri="{FF2B5EF4-FFF2-40B4-BE49-F238E27FC236}">
                <a16:creationId xmlns:a16="http://schemas.microsoft.com/office/drawing/2014/main" id="{7C555F8A-4F39-EC4F-BC28-990759CB4B55}"/>
              </a:ext>
            </a:extLst>
          </p:cNvPr>
          <p:cNvSpPr/>
          <p:nvPr/>
        </p:nvSpPr>
        <p:spPr>
          <a:xfrm>
            <a:off x="854223" y="1234442"/>
            <a:ext cx="7435553" cy="1569660"/>
          </a:xfrm>
          <a:prstGeom prst="rect">
            <a:avLst/>
          </a:prstGeom>
        </p:spPr>
        <p:txBody>
          <a:bodyPr wrap="square">
            <a:spAutoFit/>
          </a:bodyPr>
          <a:lstStyle/>
          <a:p>
            <a:r>
              <a:rPr lang="en-US" sz="3200" dirty="0"/>
              <a:t>For one thing, p-values aren’t good, consistent measures of strength of evidence. (See </a:t>
            </a:r>
            <a:r>
              <a:rPr lang="en-US" sz="3200" i="1" dirty="0"/>
              <a:t>The Dance of the P-Values</a:t>
            </a:r>
            <a:r>
              <a:rPr lang="en-US" sz="3200" dirty="0"/>
              <a:t>.)</a:t>
            </a:r>
          </a:p>
        </p:txBody>
      </p:sp>
      <p:sp>
        <p:nvSpPr>
          <p:cNvPr id="4" name="Rectangle 3">
            <a:extLst>
              <a:ext uri="{FF2B5EF4-FFF2-40B4-BE49-F238E27FC236}">
                <a16:creationId xmlns:a16="http://schemas.microsoft.com/office/drawing/2014/main" id="{276C73C6-F578-D149-9815-69C7F192975C}"/>
              </a:ext>
            </a:extLst>
          </p:cNvPr>
          <p:cNvSpPr/>
          <p:nvPr/>
        </p:nvSpPr>
        <p:spPr>
          <a:xfrm>
            <a:off x="421961" y="3172597"/>
            <a:ext cx="7435553" cy="584775"/>
          </a:xfrm>
          <a:prstGeom prst="rect">
            <a:avLst/>
          </a:prstGeom>
        </p:spPr>
        <p:txBody>
          <a:bodyPr wrap="square">
            <a:spAutoFit/>
          </a:bodyPr>
          <a:lstStyle/>
          <a:p>
            <a:r>
              <a:rPr lang="en-US" sz="3200" dirty="0"/>
              <a:t>For another thing, </a:t>
            </a:r>
            <a:r>
              <a:rPr lang="en-US" sz="3200" dirty="0" err="1"/>
              <a:t>Pr</a:t>
            </a:r>
            <a:r>
              <a:rPr lang="en-US" sz="3200" dirty="0"/>
              <a:t>(H0 true | P) ≈ 8*P.</a:t>
            </a:r>
          </a:p>
        </p:txBody>
      </p:sp>
      <p:sp>
        <p:nvSpPr>
          <p:cNvPr id="5" name="Rectangle 4">
            <a:extLst>
              <a:ext uri="{FF2B5EF4-FFF2-40B4-BE49-F238E27FC236}">
                <a16:creationId xmlns:a16="http://schemas.microsoft.com/office/drawing/2014/main" id="{58C7FD29-585B-EC4D-8316-E4BF89509133}"/>
              </a:ext>
            </a:extLst>
          </p:cNvPr>
          <p:cNvSpPr/>
          <p:nvPr/>
        </p:nvSpPr>
        <p:spPr>
          <a:xfrm>
            <a:off x="1276185" y="3970674"/>
            <a:ext cx="7435553" cy="1077218"/>
          </a:xfrm>
          <a:prstGeom prst="rect">
            <a:avLst/>
          </a:prstGeom>
        </p:spPr>
        <p:txBody>
          <a:bodyPr wrap="square">
            <a:spAutoFit/>
          </a:bodyPr>
          <a:lstStyle/>
          <a:p>
            <a:r>
              <a:rPr lang="en-US" sz="3200" dirty="0"/>
              <a:t>Let’s use more modeling and less formal inference.</a:t>
            </a:r>
          </a:p>
        </p:txBody>
      </p:sp>
      <p:sp>
        <p:nvSpPr>
          <p:cNvPr id="6" name="Rectangle 5">
            <a:extLst>
              <a:ext uri="{FF2B5EF4-FFF2-40B4-BE49-F238E27FC236}">
                <a16:creationId xmlns:a16="http://schemas.microsoft.com/office/drawing/2014/main" id="{6B913F0F-CCF2-AC43-A091-88FD21EA1FAC}"/>
              </a:ext>
            </a:extLst>
          </p:cNvPr>
          <p:cNvSpPr/>
          <p:nvPr/>
        </p:nvSpPr>
        <p:spPr>
          <a:xfrm>
            <a:off x="421960" y="5272852"/>
            <a:ext cx="7435553" cy="1077218"/>
          </a:xfrm>
          <a:prstGeom prst="rect">
            <a:avLst/>
          </a:prstGeom>
        </p:spPr>
        <p:txBody>
          <a:bodyPr wrap="square">
            <a:spAutoFit/>
          </a:bodyPr>
          <a:lstStyle/>
          <a:p>
            <a:r>
              <a:rPr lang="en-US" sz="3200" dirty="0"/>
              <a:t>(There are only 6 answers a witness should give during a trial…)</a:t>
            </a:r>
          </a:p>
        </p:txBody>
      </p:sp>
    </p:spTree>
    <p:extLst>
      <p:ext uri="{BB962C8B-B14F-4D97-AF65-F5344CB8AC3E}">
        <p14:creationId xmlns:p14="http://schemas.microsoft.com/office/powerpoint/2010/main" val="2870363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7EA59F-E1A4-D643-BE2E-266D25337E0E}"/>
              </a:ext>
            </a:extLst>
          </p:cNvPr>
          <p:cNvSpPr/>
          <p:nvPr/>
        </p:nvSpPr>
        <p:spPr>
          <a:xfrm>
            <a:off x="305584" y="186367"/>
            <a:ext cx="8406154" cy="2308324"/>
          </a:xfrm>
          <a:prstGeom prst="rect">
            <a:avLst/>
          </a:prstGeom>
        </p:spPr>
        <p:txBody>
          <a:bodyPr wrap="square">
            <a:spAutoFit/>
          </a:bodyPr>
          <a:lstStyle/>
          <a:p>
            <a:r>
              <a:rPr lang="en-US" sz="3600" dirty="0">
                <a:latin typeface="Times" pitchFamily="2" charset="0"/>
                <a:ea typeface="Calibri" panose="020F0502020204030204" pitchFamily="34" charset="0"/>
                <a:cs typeface="Times New Roman" panose="02020603050405020304" pitchFamily="18" charset="0"/>
              </a:rPr>
              <a:t>3. </a:t>
            </a:r>
            <a:r>
              <a:rPr lang="en-US" sz="3600" dirty="0"/>
              <a:t>We warn students about the multiple testing problem (see https://</a:t>
            </a:r>
            <a:r>
              <a:rPr lang="en-US" sz="3600" dirty="0" err="1"/>
              <a:t>xkcd.com</a:t>
            </a:r>
            <a:r>
              <a:rPr lang="en-US" sz="3600" dirty="0"/>
              <a:t>/882/ on jelly beans) but not about the garden of forking paths (see https://</a:t>
            </a:r>
            <a:r>
              <a:rPr lang="en-US" sz="3600" dirty="0" err="1"/>
              <a:t>xkcd.com</a:t>
            </a:r>
            <a:r>
              <a:rPr lang="en-US" sz="3600" dirty="0"/>
              <a:t>/1478/ ). </a:t>
            </a:r>
            <a:endParaRPr lang="en-US" sz="3600" dirty="0">
              <a:latin typeface="Times" pitchFamily="2" charset="0"/>
            </a:endParaRPr>
          </a:p>
        </p:txBody>
      </p:sp>
      <p:sp>
        <p:nvSpPr>
          <p:cNvPr id="2" name="Rectangle 1">
            <a:extLst>
              <a:ext uri="{FF2B5EF4-FFF2-40B4-BE49-F238E27FC236}">
                <a16:creationId xmlns:a16="http://schemas.microsoft.com/office/drawing/2014/main" id="{7C555F8A-4F39-EC4F-BC28-990759CB4B55}"/>
              </a:ext>
            </a:extLst>
          </p:cNvPr>
          <p:cNvSpPr/>
          <p:nvPr/>
        </p:nvSpPr>
        <p:spPr>
          <a:xfrm>
            <a:off x="1203358" y="2790574"/>
            <a:ext cx="6194970" cy="584775"/>
          </a:xfrm>
          <a:prstGeom prst="rect">
            <a:avLst/>
          </a:prstGeom>
        </p:spPr>
        <p:txBody>
          <a:bodyPr wrap="square">
            <a:spAutoFit/>
          </a:bodyPr>
          <a:lstStyle/>
          <a:p>
            <a:r>
              <a:rPr lang="en-US" sz="3200" dirty="0"/>
              <a:t>See the reproducibility project.</a:t>
            </a:r>
          </a:p>
        </p:txBody>
      </p:sp>
      <p:sp>
        <p:nvSpPr>
          <p:cNvPr id="4" name="Rectangle 3">
            <a:extLst>
              <a:ext uri="{FF2B5EF4-FFF2-40B4-BE49-F238E27FC236}">
                <a16:creationId xmlns:a16="http://schemas.microsoft.com/office/drawing/2014/main" id="{F5B474CD-A354-6649-B8F9-BF6FFB7944A3}"/>
              </a:ext>
            </a:extLst>
          </p:cNvPr>
          <p:cNvSpPr/>
          <p:nvPr/>
        </p:nvSpPr>
        <p:spPr>
          <a:xfrm>
            <a:off x="438585" y="3671232"/>
            <a:ext cx="7435553" cy="584775"/>
          </a:xfrm>
          <a:prstGeom prst="rect">
            <a:avLst/>
          </a:prstGeom>
        </p:spPr>
        <p:txBody>
          <a:bodyPr wrap="square">
            <a:spAutoFit/>
          </a:bodyPr>
          <a:lstStyle/>
          <a:p>
            <a:r>
              <a:rPr lang="en-US" sz="3200" dirty="0"/>
              <a:t>Let’s say more about publication bias.</a:t>
            </a:r>
          </a:p>
        </p:txBody>
      </p:sp>
    </p:spTree>
    <p:extLst>
      <p:ext uri="{BB962C8B-B14F-4D97-AF65-F5344CB8AC3E}">
        <p14:creationId xmlns:p14="http://schemas.microsoft.com/office/powerpoint/2010/main" val="4290810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
            <a:extLst>
              <a:ext uri="{FF2B5EF4-FFF2-40B4-BE49-F238E27FC236}">
                <a16:creationId xmlns:a16="http://schemas.microsoft.com/office/drawing/2014/main" id="{9FB73D7E-7ACF-1A4F-A16E-0969B2A19318}"/>
              </a:ext>
            </a:extLst>
          </p:cNvPr>
          <p:cNvSpPr>
            <a:spLocks noChangeArrowheads="1"/>
          </p:cNvSpPr>
          <p:nvPr/>
        </p:nvSpPr>
        <p:spPr bwMode="auto">
          <a:xfrm>
            <a:off x="1371600" y="0"/>
            <a:ext cx="5943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spcBef>
                <a:spcPts val="600"/>
              </a:spcBef>
              <a:buFontTx/>
              <a:buNone/>
            </a:pPr>
            <a:r>
              <a:rPr lang="en-US" altLang="en-US" b="1" dirty="0"/>
              <a:t>Ben Goldacre TED MED talk</a:t>
            </a:r>
            <a:endParaRPr lang="en-US" altLang="en-US" dirty="0"/>
          </a:p>
        </p:txBody>
      </p:sp>
      <p:pic>
        <p:nvPicPr>
          <p:cNvPr id="3" name="Picture 2">
            <a:extLst>
              <a:ext uri="{FF2B5EF4-FFF2-40B4-BE49-F238E27FC236}">
                <a16:creationId xmlns:a16="http://schemas.microsoft.com/office/drawing/2014/main" id="{1E29CC15-E4D4-4944-93C3-F5A3957453B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85800"/>
            <a:ext cx="596265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D922F9FD-ACD4-0249-A507-652B4EFB227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14600" y="3276600"/>
            <a:ext cx="6430963"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55497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7EA59F-E1A4-D643-BE2E-266D25337E0E}"/>
              </a:ext>
            </a:extLst>
          </p:cNvPr>
          <p:cNvSpPr/>
          <p:nvPr/>
        </p:nvSpPr>
        <p:spPr>
          <a:xfrm>
            <a:off x="155955" y="196214"/>
            <a:ext cx="8672161" cy="646331"/>
          </a:xfrm>
          <a:prstGeom prst="rect">
            <a:avLst/>
          </a:prstGeom>
        </p:spPr>
        <p:txBody>
          <a:bodyPr wrap="square">
            <a:spAutoFit/>
          </a:bodyPr>
          <a:lstStyle/>
          <a:p>
            <a:r>
              <a:rPr lang="en-US" sz="3600" dirty="0">
                <a:latin typeface="Times" pitchFamily="2" charset="0"/>
                <a:ea typeface="Calibri" panose="020F0502020204030204" pitchFamily="34" charset="0"/>
                <a:cs typeface="Times New Roman" panose="02020603050405020304" pitchFamily="18" charset="0"/>
              </a:rPr>
              <a:t>4. </a:t>
            </a:r>
            <a:r>
              <a:rPr lang="en-US" sz="3600" dirty="0"/>
              <a:t>We use the words “statistically significant.”</a:t>
            </a:r>
            <a:endParaRPr lang="en-US" sz="3600" dirty="0">
              <a:latin typeface="Times" pitchFamily="2" charset="0"/>
            </a:endParaRPr>
          </a:p>
        </p:txBody>
      </p:sp>
      <p:sp>
        <p:nvSpPr>
          <p:cNvPr id="2" name="Rectangle 1">
            <a:extLst>
              <a:ext uri="{FF2B5EF4-FFF2-40B4-BE49-F238E27FC236}">
                <a16:creationId xmlns:a16="http://schemas.microsoft.com/office/drawing/2014/main" id="{7C555F8A-4F39-EC4F-BC28-990759CB4B55}"/>
              </a:ext>
            </a:extLst>
          </p:cNvPr>
          <p:cNvSpPr/>
          <p:nvPr/>
        </p:nvSpPr>
        <p:spPr>
          <a:xfrm>
            <a:off x="305583" y="958111"/>
            <a:ext cx="7435553" cy="1077218"/>
          </a:xfrm>
          <a:prstGeom prst="rect">
            <a:avLst/>
          </a:prstGeom>
        </p:spPr>
        <p:txBody>
          <a:bodyPr wrap="square">
            <a:spAutoFit/>
          </a:bodyPr>
          <a:lstStyle/>
          <a:p>
            <a:r>
              <a:rPr lang="en-US" sz="3200" dirty="0"/>
              <a:t>To call an effect “statistically significant” confuses students…and us.</a:t>
            </a:r>
          </a:p>
        </p:txBody>
      </p:sp>
      <p:sp>
        <p:nvSpPr>
          <p:cNvPr id="4" name="Rectangle 3">
            <a:extLst>
              <a:ext uri="{FF2B5EF4-FFF2-40B4-BE49-F238E27FC236}">
                <a16:creationId xmlns:a16="http://schemas.microsoft.com/office/drawing/2014/main" id="{CD3EEFD7-5D0B-1442-A31E-4C686FC08EE1}"/>
              </a:ext>
            </a:extLst>
          </p:cNvPr>
          <p:cNvSpPr/>
          <p:nvPr/>
        </p:nvSpPr>
        <p:spPr>
          <a:xfrm>
            <a:off x="305583" y="2474755"/>
            <a:ext cx="8389530" cy="3539430"/>
          </a:xfrm>
          <a:prstGeom prst="rect">
            <a:avLst/>
          </a:prstGeom>
        </p:spPr>
        <p:txBody>
          <a:bodyPr wrap="square">
            <a:spAutoFit/>
          </a:bodyPr>
          <a:lstStyle/>
          <a:p>
            <a:r>
              <a:rPr lang="en-US" sz="3200" dirty="0"/>
              <a:t>I prefer to call an effect </a:t>
            </a:r>
            <a:r>
              <a:rPr lang="en-US" sz="3200" dirty="0">
                <a:solidFill>
                  <a:srgbClr val="FF0000"/>
                </a:solidFill>
              </a:rPr>
              <a:t>“statistically discernible,”</a:t>
            </a:r>
            <a:r>
              <a:rPr lang="en-US" sz="3200" dirty="0"/>
              <a:t> meaning that the precision of measurement, aided by a large enough sample size, let us discern that an effect exists (and that the sample difference was not likely to arise by chance – which is what a small p-value announces). (“How embarrassed should the null hypothesis be?”)</a:t>
            </a:r>
          </a:p>
        </p:txBody>
      </p:sp>
    </p:spTree>
    <p:extLst>
      <p:ext uri="{BB962C8B-B14F-4D97-AF65-F5344CB8AC3E}">
        <p14:creationId xmlns:p14="http://schemas.microsoft.com/office/powerpoint/2010/main" val="844012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D3EEFD7-5D0B-1442-A31E-4C686FC08EE1}"/>
              </a:ext>
            </a:extLst>
          </p:cNvPr>
          <p:cNvSpPr/>
          <p:nvPr/>
        </p:nvSpPr>
        <p:spPr>
          <a:xfrm>
            <a:off x="471835" y="268783"/>
            <a:ext cx="8125514" cy="4031873"/>
          </a:xfrm>
          <a:prstGeom prst="rect">
            <a:avLst/>
          </a:prstGeom>
        </p:spPr>
        <p:txBody>
          <a:bodyPr wrap="square">
            <a:spAutoFit/>
          </a:bodyPr>
          <a:lstStyle/>
          <a:p>
            <a:r>
              <a:rPr lang="en-US" sz="3200" dirty="0"/>
              <a:t>A quote from a PhD statistician: </a:t>
            </a:r>
            <a:r>
              <a:rPr lang="en-US" sz="3200" dirty="0">
                <a:solidFill>
                  <a:srgbClr val="FF0000"/>
                </a:solidFill>
              </a:rPr>
              <a:t>“Since this p-value is less than 0.05, that means that H0 is rejected and there is a significant difference in degree completion status between men and women.” </a:t>
            </a:r>
          </a:p>
          <a:p>
            <a:r>
              <a:rPr lang="en-US" sz="3200" dirty="0"/>
              <a:t>No; there is evidence of </a:t>
            </a:r>
            <a:r>
              <a:rPr lang="en-US" sz="3200" i="1" dirty="0"/>
              <a:t>a</a:t>
            </a:r>
            <a:r>
              <a:rPr lang="en-US" sz="3200" dirty="0"/>
              <a:t> difference between men and women. (And that difference might be so small that no one should care about it.)</a:t>
            </a:r>
          </a:p>
        </p:txBody>
      </p:sp>
      <p:sp>
        <p:nvSpPr>
          <p:cNvPr id="6" name="Rectangle 5">
            <a:extLst>
              <a:ext uri="{FF2B5EF4-FFF2-40B4-BE49-F238E27FC236}">
                <a16:creationId xmlns:a16="http://schemas.microsoft.com/office/drawing/2014/main" id="{925F8DC3-6FDA-4843-8FBC-D878EE5D9B62}"/>
              </a:ext>
            </a:extLst>
          </p:cNvPr>
          <p:cNvSpPr/>
          <p:nvPr/>
        </p:nvSpPr>
        <p:spPr>
          <a:xfrm>
            <a:off x="471834" y="4342448"/>
            <a:ext cx="8125513" cy="1815882"/>
          </a:xfrm>
          <a:prstGeom prst="rect">
            <a:avLst/>
          </a:prstGeom>
        </p:spPr>
        <p:txBody>
          <a:bodyPr wrap="square">
            <a:spAutoFit/>
          </a:bodyPr>
          <a:lstStyle/>
          <a:p>
            <a:r>
              <a:rPr lang="en-US" sz="2800" dirty="0">
                <a:solidFill>
                  <a:srgbClr val="000000"/>
                </a:solidFill>
                <a:latin typeface="Times New Roman" panose="02020603050405020304" pitchFamily="18" charset="0"/>
                <a:ea typeface="Times New Roman" panose="02020603050405020304" pitchFamily="18" charset="0"/>
              </a:rPr>
              <a:t>In practice, we might only care that the means are close or are not close. It is rarely the case that µ1 – µ2 = 0.0000. A better H0 might be that |µ1 – µ2| &lt; threshold. </a:t>
            </a:r>
            <a:r>
              <a:rPr lang="en-US" sz="2800" i="1" dirty="0">
                <a:solidFill>
                  <a:srgbClr val="000000"/>
                </a:solidFill>
                <a:latin typeface="Times New Roman" panose="02020603050405020304" pitchFamily="18" charset="0"/>
                <a:ea typeface="Times New Roman" panose="02020603050405020304" pitchFamily="18" charset="0"/>
              </a:rPr>
              <a:t>Let’s promote estimation and model fitting.</a:t>
            </a:r>
            <a:r>
              <a:rPr lang="en-US" sz="2800" i="1" dirty="0"/>
              <a:t> </a:t>
            </a:r>
          </a:p>
        </p:txBody>
      </p:sp>
    </p:spTree>
    <p:extLst>
      <p:ext uri="{BB962C8B-B14F-4D97-AF65-F5344CB8AC3E}">
        <p14:creationId xmlns:p14="http://schemas.microsoft.com/office/powerpoint/2010/main" val="2200744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782</TotalTime>
  <Words>1030</Words>
  <Application>Microsoft Macintosh PowerPoint</Application>
  <PresentationFormat>On-screen Show (4:3)</PresentationFormat>
  <Paragraphs>77</Paragraphs>
  <Slides>20</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Calibri</vt:lpstr>
      <vt:lpstr>Calibri Light</vt:lpstr>
      <vt:lpstr>Cambria Math</vt:lpstr>
      <vt:lpstr>Georgia</vt:lpstr>
      <vt:lpstr>inherit</vt:lpstr>
      <vt:lpstr>Times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37</cp:revision>
  <dcterms:created xsi:type="dcterms:W3CDTF">2022-01-26T21:49:43Z</dcterms:created>
  <dcterms:modified xsi:type="dcterms:W3CDTF">2022-05-21T18:55:11Z</dcterms:modified>
</cp:coreProperties>
</file>