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2" r:id="rId4"/>
    <p:sldMasterId id="2147483705" r:id="rId5"/>
    <p:sldMasterId id="2147483717" r:id="rId6"/>
  </p:sldMasterIdLst>
  <p:notesMasterIdLst>
    <p:notesMasterId r:id="rId23"/>
  </p:notesMasterIdLst>
  <p:sldIdLst>
    <p:sldId id="441" r:id="rId7"/>
    <p:sldId id="397" r:id="rId8"/>
    <p:sldId id="393" r:id="rId9"/>
    <p:sldId id="301" r:id="rId10"/>
    <p:sldId id="445" r:id="rId11"/>
    <p:sldId id="327" r:id="rId12"/>
    <p:sldId id="444" r:id="rId13"/>
    <p:sldId id="443" r:id="rId14"/>
    <p:sldId id="451" r:id="rId15"/>
    <p:sldId id="453" r:id="rId16"/>
    <p:sldId id="454" r:id="rId17"/>
    <p:sldId id="450" r:id="rId18"/>
    <p:sldId id="455" r:id="rId19"/>
    <p:sldId id="456" r:id="rId20"/>
    <p:sldId id="457" r:id="rId21"/>
    <p:sldId id="458"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6" autoAdjust="0"/>
    <p:restoredTop sz="94660"/>
  </p:normalViewPr>
  <p:slideViewPr>
    <p:cSldViewPr snapToGrid="0">
      <p:cViewPr varScale="1">
        <p:scale>
          <a:sx n="101" d="100"/>
          <a:sy n="101" d="100"/>
        </p:scale>
        <p:origin x="12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773BAC1-5465-4AB7-AA95-F0E781005952}" type="datetimeFigureOut">
              <a:rPr lang="en-US" smtClean="0"/>
              <a:t>5/31/2023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4B2F27F-76E3-4D61-8972-06FC43F9867E}" type="slidenum">
              <a:rPr lang="en-US" smtClean="0"/>
              <a:t>‹#›</a:t>
            </a:fld>
            <a:endParaRPr lang="en-US"/>
          </a:p>
        </p:txBody>
      </p:sp>
    </p:spTree>
    <p:extLst>
      <p:ext uri="{BB962C8B-B14F-4D97-AF65-F5344CB8AC3E}">
        <p14:creationId xmlns:p14="http://schemas.microsoft.com/office/powerpoint/2010/main" val="48901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fontAlgn="base">
              <a:spcBef>
                <a:spcPct val="0"/>
              </a:spcBef>
              <a:spcAft>
                <a:spcPct val="0"/>
              </a:spcAft>
              <a:defRPr/>
            </a:pPr>
            <a:fld id="{0C7C5E67-4826-4461-BB07-E9E6F5D7040A}" type="slidenum">
              <a:rPr lang="en-US" altLang="en-US">
                <a:solidFill>
                  <a:prstClr val="black"/>
                </a:solidFill>
                <a:latin typeface="Calibri" pitchFamily="34" charset="0"/>
                <a:ea typeface="ＭＳ Ｐゴシック" pitchFamily="34" charset="-128"/>
              </a:rPr>
              <a:pPr defTabSz="471145" fontAlgn="base">
                <a:spcBef>
                  <a:spcPct val="0"/>
                </a:spcBef>
                <a:spcAft>
                  <a:spcPct val="0"/>
                </a:spcAft>
                <a:defRPr/>
              </a:pPr>
              <a:t>4</a:t>
            </a:fld>
            <a:endParaRPr lang="en-US" altLang="en-US">
              <a:solidFill>
                <a:prstClr val="black"/>
              </a:solidFill>
              <a:latin typeface="Calibri" pitchFamily="34" charset="0"/>
              <a:ea typeface="ＭＳ Ｐゴシック" pitchFamily="34" charset="-128"/>
            </a:endParaRPr>
          </a:p>
        </p:txBody>
      </p:sp>
    </p:spTree>
    <p:extLst>
      <p:ext uri="{BB962C8B-B14F-4D97-AF65-F5344CB8AC3E}">
        <p14:creationId xmlns:p14="http://schemas.microsoft.com/office/powerpoint/2010/main" val="168642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48636-5E76-1917-2014-2805D95A0D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2F18D-96C6-1F1A-2386-ADED5AF17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D4A935-6B8A-7A04-FD4B-1303B1FB0F06}"/>
              </a:ext>
            </a:extLst>
          </p:cNvPr>
          <p:cNvSpPr>
            <a:spLocks noGrp="1"/>
          </p:cNvSpPr>
          <p:nvPr>
            <p:ph type="dt" sz="half" idx="10"/>
          </p:nvPr>
        </p:nvSpPr>
        <p:spPr/>
        <p:txBody>
          <a:bodyPr/>
          <a:lstStyle/>
          <a:p>
            <a:fld id="{6BE60257-45ED-4223-8330-44EBFB0B8DB7}" type="datetimeFigureOut">
              <a:rPr lang="en-US" smtClean="0"/>
              <a:t>5/31/2023</a:t>
            </a:fld>
            <a:endParaRPr lang="en-US"/>
          </a:p>
        </p:txBody>
      </p:sp>
      <p:sp>
        <p:nvSpPr>
          <p:cNvPr id="5" name="Footer Placeholder 4">
            <a:extLst>
              <a:ext uri="{FF2B5EF4-FFF2-40B4-BE49-F238E27FC236}">
                <a16:creationId xmlns:a16="http://schemas.microsoft.com/office/drawing/2014/main" id="{7E6A80EB-B2A0-FD2E-41A2-552612C1A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1CCB7-ACFC-F728-066B-E0182EE8C6F1}"/>
              </a:ext>
            </a:extLst>
          </p:cNvPr>
          <p:cNvSpPr>
            <a:spLocks noGrp="1"/>
          </p:cNvSpPr>
          <p:nvPr>
            <p:ph type="sldNum" sz="quarter" idx="12"/>
          </p:nvPr>
        </p:nvSpPr>
        <p:spPr/>
        <p:txBody>
          <a:bodyPr/>
          <a:lstStyle/>
          <a:p>
            <a:fld id="{25D0B85E-E49F-4BE9-AB7C-FFBD6923883F}" type="slidenum">
              <a:rPr lang="en-US" smtClean="0"/>
              <a:t>‹#›</a:t>
            </a:fld>
            <a:endParaRPr lang="en-US"/>
          </a:p>
        </p:txBody>
      </p:sp>
    </p:spTree>
    <p:extLst>
      <p:ext uri="{BB962C8B-B14F-4D97-AF65-F5344CB8AC3E}">
        <p14:creationId xmlns:p14="http://schemas.microsoft.com/office/powerpoint/2010/main" val="198843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F3D2-BC7C-DAE1-BDE5-2C5D111B6D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386F4-060D-408B-A286-ABEA810637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7FE4D-C18C-CE48-C98A-E1D23477C400}"/>
              </a:ext>
            </a:extLst>
          </p:cNvPr>
          <p:cNvSpPr>
            <a:spLocks noGrp="1"/>
          </p:cNvSpPr>
          <p:nvPr>
            <p:ph type="dt" sz="half" idx="10"/>
          </p:nvPr>
        </p:nvSpPr>
        <p:spPr/>
        <p:txBody>
          <a:bodyPr/>
          <a:lstStyle/>
          <a:p>
            <a:fld id="{6BE60257-45ED-4223-8330-44EBFB0B8DB7}" type="datetimeFigureOut">
              <a:rPr lang="en-US" smtClean="0"/>
              <a:t>5/31/2023</a:t>
            </a:fld>
            <a:endParaRPr lang="en-US"/>
          </a:p>
        </p:txBody>
      </p:sp>
      <p:sp>
        <p:nvSpPr>
          <p:cNvPr id="5" name="Footer Placeholder 4">
            <a:extLst>
              <a:ext uri="{FF2B5EF4-FFF2-40B4-BE49-F238E27FC236}">
                <a16:creationId xmlns:a16="http://schemas.microsoft.com/office/drawing/2014/main" id="{67AB143B-7AF8-2348-93F0-50A9AE501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8131B-03D5-7492-2355-0A1DAE7FE796}"/>
              </a:ext>
            </a:extLst>
          </p:cNvPr>
          <p:cNvSpPr>
            <a:spLocks noGrp="1"/>
          </p:cNvSpPr>
          <p:nvPr>
            <p:ph type="sldNum" sz="quarter" idx="12"/>
          </p:nvPr>
        </p:nvSpPr>
        <p:spPr/>
        <p:txBody>
          <a:bodyPr/>
          <a:lstStyle/>
          <a:p>
            <a:fld id="{25D0B85E-E49F-4BE9-AB7C-FFBD6923883F}" type="slidenum">
              <a:rPr lang="en-US" smtClean="0"/>
              <a:t>‹#›</a:t>
            </a:fld>
            <a:endParaRPr lang="en-US"/>
          </a:p>
        </p:txBody>
      </p:sp>
    </p:spTree>
    <p:extLst>
      <p:ext uri="{BB962C8B-B14F-4D97-AF65-F5344CB8AC3E}">
        <p14:creationId xmlns:p14="http://schemas.microsoft.com/office/powerpoint/2010/main" val="391721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6C5C2-01AF-E63C-B424-827561A49F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494EE3-1797-30FD-6413-460CB4659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F94F0-ADD2-6717-EC15-E5ACAF466FE3}"/>
              </a:ext>
            </a:extLst>
          </p:cNvPr>
          <p:cNvSpPr>
            <a:spLocks noGrp="1"/>
          </p:cNvSpPr>
          <p:nvPr>
            <p:ph type="dt" sz="half" idx="10"/>
          </p:nvPr>
        </p:nvSpPr>
        <p:spPr/>
        <p:txBody>
          <a:bodyPr/>
          <a:lstStyle/>
          <a:p>
            <a:fld id="{6BE60257-45ED-4223-8330-44EBFB0B8DB7}" type="datetimeFigureOut">
              <a:rPr lang="en-US" smtClean="0"/>
              <a:t>5/31/2023</a:t>
            </a:fld>
            <a:endParaRPr lang="en-US"/>
          </a:p>
        </p:txBody>
      </p:sp>
      <p:sp>
        <p:nvSpPr>
          <p:cNvPr id="5" name="Footer Placeholder 4">
            <a:extLst>
              <a:ext uri="{FF2B5EF4-FFF2-40B4-BE49-F238E27FC236}">
                <a16:creationId xmlns:a16="http://schemas.microsoft.com/office/drawing/2014/main" id="{7462DEBB-8790-B7F6-E274-34624C8C1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4947B-0B77-5BA5-6C41-07B36770BFA1}"/>
              </a:ext>
            </a:extLst>
          </p:cNvPr>
          <p:cNvSpPr>
            <a:spLocks noGrp="1"/>
          </p:cNvSpPr>
          <p:nvPr>
            <p:ph type="sldNum" sz="quarter" idx="12"/>
          </p:nvPr>
        </p:nvSpPr>
        <p:spPr/>
        <p:txBody>
          <a:bodyPr/>
          <a:lstStyle/>
          <a:p>
            <a:fld id="{25D0B85E-E49F-4BE9-AB7C-FFBD6923883F}" type="slidenum">
              <a:rPr lang="en-US" smtClean="0"/>
              <a:t>‹#›</a:t>
            </a:fld>
            <a:endParaRPr lang="en-US"/>
          </a:p>
        </p:txBody>
      </p:sp>
    </p:spTree>
    <p:extLst>
      <p:ext uri="{BB962C8B-B14F-4D97-AF65-F5344CB8AC3E}">
        <p14:creationId xmlns:p14="http://schemas.microsoft.com/office/powerpoint/2010/main" val="309415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63667" cy="6858000"/>
          </a:xfrm>
          <a:prstGeom prst="rect">
            <a:avLst/>
          </a:prstGeom>
        </p:spPr>
      </p:pic>
      <p:sp>
        <p:nvSpPr>
          <p:cNvPr id="2" name="Title 1"/>
          <p:cNvSpPr>
            <a:spLocks noGrp="1"/>
          </p:cNvSpPr>
          <p:nvPr>
            <p:ph type="ctrTitle"/>
          </p:nvPr>
        </p:nvSpPr>
        <p:spPr>
          <a:xfrm>
            <a:off x="3658631" y="1964267"/>
            <a:ext cx="7618971"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3658631" y="4385734"/>
            <a:ext cx="7618971"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003082" y="5870577"/>
            <a:ext cx="1616231" cy="377825"/>
          </a:xfrm>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a:xfrm>
            <a:off x="3658632" y="5870577"/>
            <a:ext cx="5242849" cy="377825"/>
          </a:xfrm>
        </p:spPr>
        <p:txBody>
          <a:bodyPr/>
          <a:lstStyle/>
          <a:p>
            <a:endParaRPr lang="en-US"/>
          </a:p>
        </p:txBody>
      </p:sp>
      <p:sp>
        <p:nvSpPr>
          <p:cNvPr id="6" name="Slide Number Placeholder 5"/>
          <p:cNvSpPr>
            <a:spLocks noGrp="1"/>
          </p:cNvSpPr>
          <p:nvPr>
            <p:ph type="sldNum" sz="quarter" idx="12"/>
          </p:nvPr>
        </p:nvSpPr>
        <p:spPr>
          <a:xfrm>
            <a:off x="10720913" y="5870577"/>
            <a:ext cx="556688" cy="377825"/>
          </a:xfrm>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1484710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1361441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3" y="3308581"/>
            <a:ext cx="103632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09601" y="4777381"/>
            <a:ext cx="103632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2191264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42068"/>
            <a:ext cx="508406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88737" y="2142069"/>
            <a:ext cx="5084064"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19F310-CAF1-4C34-B949-8D204A83647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3246133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991307" y="2218267"/>
            <a:ext cx="472080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870201"/>
            <a:ext cx="508406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81493" y="2218267"/>
            <a:ext cx="469130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8736" y="2870201"/>
            <a:ext cx="508406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19F310-CAF1-4C34-B949-8D204A836472}"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221848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1" y="609602"/>
            <a:ext cx="103632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19F310-CAF1-4C34-B949-8D204A836472}"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184390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Date Placeholder 1"/>
          <p:cNvSpPr>
            <a:spLocks noGrp="1"/>
          </p:cNvSpPr>
          <p:nvPr>
            <p:ph type="dt" sz="half" idx="10"/>
          </p:nvPr>
        </p:nvSpPr>
        <p:spPr/>
        <p:txBody>
          <a:bodyPr/>
          <a:lstStyle/>
          <a:p>
            <a:fld id="{5019F310-CAF1-4C34-B949-8D204A836472}"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2376321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15624" y="1557868"/>
            <a:ext cx="3817213"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808193" y="609601"/>
            <a:ext cx="6170633"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5624" y="2997201"/>
            <a:ext cx="3817213"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9F310-CAF1-4C34-B949-8D204A83647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391921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1C21-88D6-53CD-8F0D-7E1F1C1F6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17271E-9778-F8EE-4EF8-F58DE8EC6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9DA1E-49FA-A717-75F2-2C2154657F7B}"/>
              </a:ext>
            </a:extLst>
          </p:cNvPr>
          <p:cNvSpPr>
            <a:spLocks noGrp="1"/>
          </p:cNvSpPr>
          <p:nvPr>
            <p:ph type="dt" sz="half" idx="10"/>
          </p:nvPr>
        </p:nvSpPr>
        <p:spPr/>
        <p:txBody>
          <a:bodyPr/>
          <a:lstStyle/>
          <a:p>
            <a:fld id="{6BE60257-45ED-4223-8330-44EBFB0B8DB7}" type="datetimeFigureOut">
              <a:rPr lang="en-US" smtClean="0"/>
              <a:t>5/31/2023</a:t>
            </a:fld>
            <a:endParaRPr lang="en-US"/>
          </a:p>
        </p:txBody>
      </p:sp>
      <p:sp>
        <p:nvSpPr>
          <p:cNvPr id="5" name="Footer Placeholder 4">
            <a:extLst>
              <a:ext uri="{FF2B5EF4-FFF2-40B4-BE49-F238E27FC236}">
                <a16:creationId xmlns:a16="http://schemas.microsoft.com/office/drawing/2014/main" id="{F322D136-CB28-056B-BB2B-3334FE6C8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BFFEE-F05D-0849-D6B3-4C632EFA6909}"/>
              </a:ext>
            </a:extLst>
          </p:cNvPr>
          <p:cNvSpPr>
            <a:spLocks noGrp="1"/>
          </p:cNvSpPr>
          <p:nvPr>
            <p:ph type="sldNum" sz="quarter" idx="12"/>
          </p:nvPr>
        </p:nvSpPr>
        <p:spPr/>
        <p:txBody>
          <a:bodyPr/>
          <a:lstStyle/>
          <a:p>
            <a:fld id="{25D0B85E-E49F-4BE9-AB7C-FFBD6923883F}" type="slidenum">
              <a:rPr lang="en-US" smtClean="0"/>
              <a:t>‹#›</a:t>
            </a:fld>
            <a:endParaRPr lang="en-US"/>
          </a:p>
        </p:txBody>
      </p:sp>
    </p:spTree>
    <p:extLst>
      <p:ext uri="{BB962C8B-B14F-4D97-AF65-F5344CB8AC3E}">
        <p14:creationId xmlns:p14="http://schemas.microsoft.com/office/powerpoint/2010/main" val="1368769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16171" y="1735672"/>
            <a:ext cx="5462939"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6705600" y="914400"/>
            <a:ext cx="42672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616171" y="3107272"/>
            <a:ext cx="5462939"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9F310-CAF1-4C34-B949-8D204A83647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2531843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1" y="4732865"/>
            <a:ext cx="103632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9201" y="932112"/>
            <a:ext cx="9144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609601" y="5299603"/>
            <a:ext cx="103632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9F310-CAF1-4C34-B949-8D204A83647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3786166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5" y="609603"/>
            <a:ext cx="103631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09603" y="4343400"/>
            <a:ext cx="103631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4137254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14" name="TextBox 13"/>
          <p:cNvSpPr txBox="1"/>
          <p:nvPr/>
        </p:nvSpPr>
        <p:spPr>
          <a:xfrm>
            <a:off x="562395" y="718114"/>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314401" y="275167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172154" y="609603"/>
            <a:ext cx="9455063"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318229" y="3352800"/>
            <a:ext cx="9168177"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16355" y="4343400"/>
            <a:ext cx="103632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2755386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2" y="3291648"/>
            <a:ext cx="103632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760448"/>
            <a:ext cx="1036320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315539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11" name="TextBox 10"/>
          <p:cNvSpPr txBox="1"/>
          <p:nvPr/>
        </p:nvSpPr>
        <p:spPr>
          <a:xfrm>
            <a:off x="562395" y="718114"/>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10314401" y="275167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172154" y="609603"/>
            <a:ext cx="9455063"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09601" y="3886200"/>
            <a:ext cx="103632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09601" y="4775200"/>
            <a:ext cx="103632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3408510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19254" y="609603"/>
            <a:ext cx="103632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19254" y="3505200"/>
            <a:ext cx="103632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19253" y="4343400"/>
            <a:ext cx="103632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583914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8" name="Title 1"/>
          <p:cNvSpPr>
            <a:spLocks noGrp="1"/>
          </p:cNvSpPr>
          <p:nvPr>
            <p:ph type="title"/>
          </p:nvPr>
        </p:nvSpPr>
        <p:spPr>
          <a:xfrm>
            <a:off x="609600" y="609602"/>
            <a:ext cx="103632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226246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Vertical Title 1"/>
          <p:cNvSpPr>
            <a:spLocks noGrp="1"/>
          </p:cNvSpPr>
          <p:nvPr>
            <p:ph type="title" orient="vert"/>
          </p:nvPr>
        </p:nvSpPr>
        <p:spPr>
          <a:xfrm>
            <a:off x="8737305" y="609601"/>
            <a:ext cx="2235495"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7986912"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3031078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1BF8235-5881-4A0D-A1B8-30AF4A6204E7}" type="datetime1">
              <a:rPr lang="en-US" altLang="en-US" smtClean="0"/>
              <a:pPr/>
              <a:t>5/31/2023</a:t>
            </a:fld>
            <a:endParaRPr lang="en-US" alt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67D33C8D-2AE9-424E-B904-3921B59563CB}" type="slidenum">
              <a:rPr lang="en-US" altLang="en-US" smtClean="0"/>
              <a:pPr/>
              <a:t>‹#›</a:t>
            </a:fld>
            <a:endParaRPr lang="en-US" altLang="en-US"/>
          </a:p>
        </p:txBody>
      </p:sp>
    </p:spTree>
    <p:extLst>
      <p:ext uri="{BB962C8B-B14F-4D97-AF65-F5344CB8AC3E}">
        <p14:creationId xmlns:p14="http://schemas.microsoft.com/office/powerpoint/2010/main" val="394292122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60A9-2637-866E-47D8-8200F569E7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05C72-ABCC-7D56-392B-D7A5B2F6B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95D92F-00C8-98B3-C330-34BFD2D2BCD2}"/>
              </a:ext>
            </a:extLst>
          </p:cNvPr>
          <p:cNvSpPr>
            <a:spLocks noGrp="1"/>
          </p:cNvSpPr>
          <p:nvPr>
            <p:ph type="dt" sz="half" idx="10"/>
          </p:nvPr>
        </p:nvSpPr>
        <p:spPr/>
        <p:txBody>
          <a:bodyPr/>
          <a:lstStyle/>
          <a:p>
            <a:fld id="{6BE60257-45ED-4223-8330-44EBFB0B8DB7}" type="datetimeFigureOut">
              <a:rPr lang="en-US" smtClean="0"/>
              <a:t>5/31/2023</a:t>
            </a:fld>
            <a:endParaRPr lang="en-US"/>
          </a:p>
        </p:txBody>
      </p:sp>
      <p:sp>
        <p:nvSpPr>
          <p:cNvPr id="5" name="Footer Placeholder 4">
            <a:extLst>
              <a:ext uri="{FF2B5EF4-FFF2-40B4-BE49-F238E27FC236}">
                <a16:creationId xmlns:a16="http://schemas.microsoft.com/office/drawing/2014/main" id="{9F9D68EE-930B-A623-53D8-5129B10BF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455D3-F229-BE87-2C0B-F12E660BE65A}"/>
              </a:ext>
            </a:extLst>
          </p:cNvPr>
          <p:cNvSpPr>
            <a:spLocks noGrp="1"/>
          </p:cNvSpPr>
          <p:nvPr>
            <p:ph type="sldNum" sz="quarter" idx="12"/>
          </p:nvPr>
        </p:nvSpPr>
        <p:spPr/>
        <p:txBody>
          <a:bodyPr/>
          <a:lstStyle/>
          <a:p>
            <a:fld id="{25D0B85E-E49F-4BE9-AB7C-FFBD6923883F}" type="slidenum">
              <a:rPr lang="en-US" smtClean="0"/>
              <a:t>‹#›</a:t>
            </a:fld>
            <a:endParaRPr lang="en-US"/>
          </a:p>
        </p:txBody>
      </p:sp>
    </p:spTree>
    <p:extLst>
      <p:ext uri="{BB962C8B-B14F-4D97-AF65-F5344CB8AC3E}">
        <p14:creationId xmlns:p14="http://schemas.microsoft.com/office/powerpoint/2010/main" val="326899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606A8C-29D8-405C-96EA-F81C0C186CE4}" type="datetime1">
              <a:rPr lang="en-US" altLang="en-US" smtClean="0"/>
              <a:pPr/>
              <a:t>5/31/2023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01AC72-8303-4DBB-A7F5-890B1154B5C0}" type="slidenum">
              <a:rPr lang="en-US" altLang="en-US" smtClean="0"/>
              <a:pPr/>
              <a:t>‹#›</a:t>
            </a:fld>
            <a:endParaRPr lang="en-US" altLang="en-US"/>
          </a:p>
        </p:txBody>
      </p:sp>
    </p:spTree>
    <p:extLst>
      <p:ext uri="{BB962C8B-B14F-4D97-AF65-F5344CB8AC3E}">
        <p14:creationId xmlns:p14="http://schemas.microsoft.com/office/powerpoint/2010/main" val="1688080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5857349-FA4C-49F8-95DD-3922D216E822}" type="datetime1">
              <a:rPr lang="en-US" altLang="en-US" smtClean="0"/>
              <a:pPr/>
              <a:t>5/31/2023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8D2C0C-95BF-4227-897B-A2001DA514FF}" type="slidenum">
              <a:rPr lang="en-US" altLang="en-US" smtClean="0"/>
              <a:pPr/>
              <a:t>‹#›</a:t>
            </a:fld>
            <a:endParaRPr lang="en-US" altLang="en-US"/>
          </a:p>
        </p:txBody>
      </p:sp>
    </p:spTree>
    <p:extLst>
      <p:ext uri="{BB962C8B-B14F-4D97-AF65-F5344CB8AC3E}">
        <p14:creationId xmlns:p14="http://schemas.microsoft.com/office/powerpoint/2010/main" val="139749212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AE7790-5CDE-458D-AD74-C77CB3667944}" type="datetime1">
              <a:rPr lang="en-US" altLang="en-US" smtClean="0"/>
              <a:pPr/>
              <a:t>5/31/2023</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4FCB66D-A6BB-462B-9831-F820B34CAA84}" type="slidenum">
              <a:rPr lang="en-US" altLang="en-US" smtClean="0"/>
              <a:pPr/>
              <a:t>‹#›</a:t>
            </a:fld>
            <a:endParaRPr lang="en-US" altLang="en-US"/>
          </a:p>
        </p:txBody>
      </p:sp>
    </p:spTree>
    <p:extLst>
      <p:ext uri="{BB962C8B-B14F-4D97-AF65-F5344CB8AC3E}">
        <p14:creationId xmlns:p14="http://schemas.microsoft.com/office/powerpoint/2010/main" val="2472217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0AAE74A-00CA-4A92-90D0-843233CCBAF5}" type="datetime1">
              <a:rPr lang="en-US" altLang="en-US" smtClean="0"/>
              <a:pPr/>
              <a:t>5/31/2023</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719F241-2C59-4EDE-82CF-147613CE04C8}" type="slidenum">
              <a:rPr lang="en-US" altLang="en-US" smtClean="0"/>
              <a:pPr/>
              <a:t>‹#›</a:t>
            </a:fld>
            <a:endParaRPr lang="en-US" altLang="en-US"/>
          </a:p>
        </p:txBody>
      </p:sp>
    </p:spTree>
    <p:extLst>
      <p:ext uri="{BB962C8B-B14F-4D97-AF65-F5344CB8AC3E}">
        <p14:creationId xmlns:p14="http://schemas.microsoft.com/office/powerpoint/2010/main" val="3514812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B14B0CE-B775-4270-B421-A9A9E04E067C}" type="datetime1">
              <a:rPr lang="en-US" altLang="en-US" smtClean="0"/>
              <a:pPr/>
              <a:t>5/31/2023</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C2F8F25-AF29-455A-9358-B7DC6EDE6AAE}" type="slidenum">
              <a:rPr lang="en-US" altLang="en-US" smtClean="0"/>
              <a:pPr/>
              <a:t>‹#›</a:t>
            </a:fld>
            <a:endParaRPr lang="en-US" altLang="en-US"/>
          </a:p>
        </p:txBody>
      </p:sp>
    </p:spTree>
    <p:extLst>
      <p:ext uri="{BB962C8B-B14F-4D97-AF65-F5344CB8AC3E}">
        <p14:creationId xmlns:p14="http://schemas.microsoft.com/office/powerpoint/2010/main" val="1821508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9F9D5-5B4C-4140-A27F-C381F7F3AC1F}" type="datetime1">
              <a:rPr lang="en-US" altLang="en-US" smtClean="0"/>
              <a:pPr/>
              <a:t>5/31/2023</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793DCA1-DD8E-4B0A-8C23-98BC46F24517}" type="slidenum">
              <a:rPr lang="en-US" altLang="en-US" smtClean="0"/>
              <a:pPr/>
              <a:t>‹#›</a:t>
            </a:fld>
            <a:endParaRPr lang="en-US" altLang="en-US"/>
          </a:p>
        </p:txBody>
      </p:sp>
    </p:spTree>
    <p:extLst>
      <p:ext uri="{BB962C8B-B14F-4D97-AF65-F5344CB8AC3E}">
        <p14:creationId xmlns:p14="http://schemas.microsoft.com/office/powerpoint/2010/main" val="2737054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2ED32C-9FC7-4166-A668-B60A5014E05F}" type="datetime1">
              <a:rPr lang="en-US" altLang="en-US" smtClean="0"/>
              <a:pPr/>
              <a:t>5/31/2023</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4B55191-A5AE-4A23-8584-EB334F6FC81E}" type="slidenum">
              <a:rPr lang="en-US" altLang="en-US" smtClean="0"/>
              <a:pPr/>
              <a:t>‹#›</a:t>
            </a:fld>
            <a:endParaRPr lang="en-US" altLang="en-US"/>
          </a:p>
        </p:txBody>
      </p:sp>
    </p:spTree>
    <p:extLst>
      <p:ext uri="{BB962C8B-B14F-4D97-AF65-F5344CB8AC3E}">
        <p14:creationId xmlns:p14="http://schemas.microsoft.com/office/powerpoint/2010/main" val="1640663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185768E-CEC7-4CA8-A575-01F753C1EC5D}" type="datetime1">
              <a:rPr lang="en-US" altLang="en-US" smtClean="0"/>
              <a:pPr/>
              <a:t>5/31/2023</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97970055-701E-4D1F-9740-386005FAC7EB}" type="slidenum">
              <a:rPr lang="en-US" altLang="en-US" smtClean="0"/>
              <a:pPr/>
              <a:t>‹#›</a:t>
            </a:fld>
            <a:endParaRPr lang="en-US"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33869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4B4ADD-F490-4BD3-9C71-70ACEDC257DD}" type="datetime1">
              <a:rPr lang="en-US" altLang="en-US" smtClean="0"/>
              <a:pPr/>
              <a:t>5/31/2023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A0E83D9-5BF6-4B9E-9724-7E12A04C7C86}" type="slidenum">
              <a:rPr lang="en-US" altLang="en-US" smtClean="0"/>
              <a:pPr/>
              <a:t>‹#›</a:t>
            </a:fld>
            <a:endParaRPr lang="en-US" altLang="en-US"/>
          </a:p>
        </p:txBody>
      </p:sp>
    </p:spTree>
    <p:extLst>
      <p:ext uri="{BB962C8B-B14F-4D97-AF65-F5344CB8AC3E}">
        <p14:creationId xmlns:p14="http://schemas.microsoft.com/office/powerpoint/2010/main" val="3809402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5A7D84-FF30-4D17-B7C9-C07F9A709131}" type="datetime1">
              <a:rPr lang="en-US" altLang="en-US" smtClean="0"/>
              <a:pPr/>
              <a:t>5/31/2023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1EC5F2B-E495-4A2A-B769-D19875CBF6B4}" type="slidenum">
              <a:rPr lang="en-US" altLang="en-US" smtClean="0"/>
              <a:pPr/>
              <a:t>‹#›</a:t>
            </a:fld>
            <a:endParaRPr lang="en-US" altLang="en-US"/>
          </a:p>
        </p:txBody>
      </p:sp>
    </p:spTree>
    <p:extLst>
      <p:ext uri="{BB962C8B-B14F-4D97-AF65-F5344CB8AC3E}">
        <p14:creationId xmlns:p14="http://schemas.microsoft.com/office/powerpoint/2010/main" val="118562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7E95-6EDC-AB49-7902-735E120AC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C9F5E-8F94-BD2A-8458-BBC9763DA8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3864B8-A403-E753-6213-A46801D6A0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D852C9-3A71-627D-3D0A-1D6F4A01A1F1}"/>
              </a:ext>
            </a:extLst>
          </p:cNvPr>
          <p:cNvSpPr>
            <a:spLocks noGrp="1"/>
          </p:cNvSpPr>
          <p:nvPr>
            <p:ph type="dt" sz="half" idx="10"/>
          </p:nvPr>
        </p:nvSpPr>
        <p:spPr/>
        <p:txBody>
          <a:bodyPr/>
          <a:lstStyle/>
          <a:p>
            <a:fld id="{6BE60257-45ED-4223-8330-44EBFB0B8DB7}" type="datetimeFigureOut">
              <a:rPr lang="en-US" smtClean="0"/>
              <a:t>5/31/2023</a:t>
            </a:fld>
            <a:endParaRPr lang="en-US"/>
          </a:p>
        </p:txBody>
      </p:sp>
      <p:sp>
        <p:nvSpPr>
          <p:cNvPr id="6" name="Footer Placeholder 5">
            <a:extLst>
              <a:ext uri="{FF2B5EF4-FFF2-40B4-BE49-F238E27FC236}">
                <a16:creationId xmlns:a16="http://schemas.microsoft.com/office/drawing/2014/main" id="{2C95B393-BBA3-0108-4564-D8A4ADC69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E29DD-DB45-042A-713E-5DAF17E7C16E}"/>
              </a:ext>
            </a:extLst>
          </p:cNvPr>
          <p:cNvSpPr>
            <a:spLocks noGrp="1"/>
          </p:cNvSpPr>
          <p:nvPr>
            <p:ph type="sldNum" sz="quarter" idx="12"/>
          </p:nvPr>
        </p:nvSpPr>
        <p:spPr/>
        <p:txBody>
          <a:bodyPr/>
          <a:lstStyle/>
          <a:p>
            <a:fld id="{25D0B85E-E49F-4BE9-AB7C-FFBD6923883F}" type="slidenum">
              <a:rPr lang="en-US" smtClean="0"/>
              <a:t>‹#›</a:t>
            </a:fld>
            <a:endParaRPr lang="en-US"/>
          </a:p>
        </p:txBody>
      </p:sp>
    </p:spTree>
    <p:extLst>
      <p:ext uri="{BB962C8B-B14F-4D97-AF65-F5344CB8AC3E}">
        <p14:creationId xmlns:p14="http://schemas.microsoft.com/office/powerpoint/2010/main" val="1726433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Text Placeholder 2"/>
          <p:cNvSpPr>
            <a:spLocks noGrp="1"/>
          </p:cNvSpPr>
          <p:nvPr>
            <p:ph type="body" sz="half" idx="1"/>
          </p:nvPr>
        </p:nvSpPr>
        <p:spPr>
          <a:xfrm>
            <a:off x="914400" y="1714500"/>
            <a:ext cx="508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714500"/>
            <a:ext cx="5080000"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67150"/>
            <a:ext cx="5080000"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fontAlgn="auto">
              <a:spcBef>
                <a:spcPts val="0"/>
              </a:spcBef>
              <a:spcAft>
                <a:spcPts val="0"/>
              </a:spcAft>
              <a:defRPr>
                <a:latin typeface="+mn-lt"/>
                <a:ea typeface="+mn-ea"/>
                <a:cs typeface="+mn-cs"/>
              </a:defRPr>
            </a:lvl1pPr>
          </a:lstStyle>
          <a:p>
            <a:pPr>
              <a:defRPr/>
            </a:pPr>
            <a:r>
              <a:rPr lang="en-US"/>
              <a:t>BPS - 5th Ed.</a:t>
            </a: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pPr>
              <a:defRPr/>
            </a:pPr>
            <a:r>
              <a:rPr lang="en-US"/>
              <a:t>Chapter 5</a:t>
            </a: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2A389B3-4C60-468E-9B99-A0C35B797E5D}" type="slidenum">
              <a:rPr lang="en-US" altLang="en-US"/>
              <a:pPr/>
              <a:t>‹#›</a:t>
            </a:fld>
            <a:endParaRPr lang="en-US" altLang="en-US"/>
          </a:p>
        </p:txBody>
      </p:sp>
    </p:spTree>
    <p:extLst>
      <p:ext uri="{BB962C8B-B14F-4D97-AF65-F5344CB8AC3E}">
        <p14:creationId xmlns:p14="http://schemas.microsoft.com/office/powerpoint/2010/main" val="2242941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Text Placeholder 2"/>
          <p:cNvSpPr>
            <a:spLocks noGrp="1"/>
          </p:cNvSpPr>
          <p:nvPr>
            <p:ph type="body" sz="half" idx="1"/>
          </p:nvPr>
        </p:nvSpPr>
        <p:spPr>
          <a:xfrm>
            <a:off x="914400" y="1714500"/>
            <a:ext cx="508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4500"/>
            <a:ext cx="508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fontAlgn="auto">
              <a:spcBef>
                <a:spcPts val="0"/>
              </a:spcBef>
              <a:spcAft>
                <a:spcPts val="0"/>
              </a:spcAft>
              <a:defRPr>
                <a:latin typeface="+mn-lt"/>
                <a:ea typeface="+mn-ea"/>
                <a:cs typeface="+mn-cs"/>
              </a:defRPr>
            </a:lvl1pPr>
          </a:lstStyle>
          <a:p>
            <a:pPr>
              <a:defRPr/>
            </a:pPr>
            <a:r>
              <a:rPr lang="en-US"/>
              <a:t>BPS - 5th Ed.</a:t>
            </a: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r>
              <a:rPr lang="en-US"/>
              <a:t>Chapter 5</a:t>
            </a: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73651BA-73BA-4068-A50E-6C9A1C56AAD7}" type="slidenum">
              <a:rPr lang="en-US" altLang="en-US"/>
              <a:pPr/>
              <a:t>‹#›</a:t>
            </a:fld>
            <a:endParaRPr lang="en-US" altLang="en-US"/>
          </a:p>
        </p:txBody>
      </p:sp>
    </p:spTree>
    <p:extLst>
      <p:ext uri="{BB962C8B-B14F-4D97-AF65-F5344CB8AC3E}">
        <p14:creationId xmlns:p14="http://schemas.microsoft.com/office/powerpoint/2010/main" val="4182023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E0DD0062-98A3-40BF-A2F9-23961B0102A5}" type="datetime1">
              <a:rPr lang="en-US">
                <a:solidFill>
                  <a:prstClr val="white">
                    <a:tint val="95000"/>
                  </a:prstClr>
                </a:solidFill>
              </a:rPr>
              <a:pPr>
                <a:defRPr/>
              </a:pPr>
              <a:t>5/31/2023</a:t>
            </a:fld>
            <a:endParaRPr lang="en-US">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a:solidFill>
                  <a:prstClr val="white">
                    <a:tint val="95000"/>
                  </a:prstClr>
                </a:solidFill>
              </a:rPr>
              <a:t>Quantitative Research</a:t>
            </a:r>
          </a:p>
        </p:txBody>
      </p:sp>
      <p:sp>
        <p:nvSpPr>
          <p:cNvPr id="8" name="Slide Number Placeholder 5"/>
          <p:cNvSpPr>
            <a:spLocks noGrp="1"/>
          </p:cNvSpPr>
          <p:nvPr>
            <p:ph type="sldNum" sz="quarter" idx="12"/>
          </p:nvPr>
        </p:nvSpPr>
        <p:spPr/>
        <p:txBody>
          <a:bodyPr/>
          <a:lstStyle>
            <a:lvl1pPr>
              <a:defRPr/>
            </a:lvl1pPr>
          </a:lstStyle>
          <a:p>
            <a:pPr>
              <a:defRPr/>
            </a:pPr>
            <a:fld id="{457CCFF3-4C15-49A4-B834-D57C3D9A3035}"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14325594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6E5CBD-D207-48A9-B82E-62FD80399F54}" type="datetime1">
              <a:rPr lang="en-US">
                <a:solidFill>
                  <a:prstClr val="black">
                    <a:tint val="95000"/>
                  </a:prstClr>
                </a:solidFill>
              </a:rPr>
              <a:pPr>
                <a:defRPr/>
              </a:pPr>
              <a:t>5/31/2023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95000"/>
                  </a:prstClr>
                </a:solidFill>
              </a:rPr>
              <a:t>Quantitative Research</a:t>
            </a:r>
          </a:p>
        </p:txBody>
      </p:sp>
      <p:sp>
        <p:nvSpPr>
          <p:cNvPr id="6" name="Slide Number Placeholder 5"/>
          <p:cNvSpPr>
            <a:spLocks noGrp="1"/>
          </p:cNvSpPr>
          <p:nvPr>
            <p:ph type="sldNum" sz="quarter" idx="12"/>
          </p:nvPr>
        </p:nvSpPr>
        <p:spPr/>
        <p:txBody>
          <a:bodyPr/>
          <a:lstStyle>
            <a:lvl1pPr>
              <a:defRPr/>
            </a:lvl1pPr>
          </a:lstStyle>
          <a:p>
            <a:pPr>
              <a:defRPr/>
            </a:pPr>
            <a:fld id="{2FCEDF72-06D4-4A9C-8494-C1EDDAB79DF9}"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6508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D6A139E8-1E89-438B-BF4E-13D9963B5BA1}" type="datetime1">
              <a:rPr lang="en-US">
                <a:solidFill>
                  <a:prstClr val="white">
                    <a:tint val="95000"/>
                  </a:prstClr>
                </a:solidFill>
              </a:rPr>
              <a:pPr>
                <a:defRPr/>
              </a:pPr>
              <a:t>5/31/2023</a:t>
            </a:fld>
            <a:endParaRPr lang="en-US">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a:solidFill>
                  <a:prstClr val="white">
                    <a:tint val="95000"/>
                  </a:prstClr>
                </a:solidFill>
              </a:rPr>
              <a:t>Quantitative Research</a:t>
            </a:r>
          </a:p>
        </p:txBody>
      </p:sp>
      <p:sp>
        <p:nvSpPr>
          <p:cNvPr id="8" name="Slide Number Placeholder 5"/>
          <p:cNvSpPr>
            <a:spLocks noGrp="1"/>
          </p:cNvSpPr>
          <p:nvPr>
            <p:ph type="sldNum" sz="quarter" idx="12"/>
          </p:nvPr>
        </p:nvSpPr>
        <p:spPr/>
        <p:txBody>
          <a:bodyPr/>
          <a:lstStyle>
            <a:lvl1pPr>
              <a:defRPr/>
            </a:lvl1pPr>
          </a:lstStyle>
          <a:p>
            <a:pPr>
              <a:defRPr/>
            </a:pPr>
            <a:fld id="{F9C7EB5E-4DD5-4FBB-B1A9-2482213CE0D5}"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333714662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26C54CC-46CC-4E56-9F8B-A739924A9D88}" type="datetime1">
              <a:rPr lang="en-US">
                <a:solidFill>
                  <a:prstClr val="black">
                    <a:tint val="95000"/>
                  </a:prstClr>
                </a:solidFill>
              </a:rPr>
              <a:pPr>
                <a:defRPr/>
              </a:pPr>
              <a:t>5/31/2023</a:t>
            </a:fld>
            <a:endParaRPr lang="en-US">
              <a:solidFill>
                <a:prstClr val="black">
                  <a:tint val="9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95000"/>
                  </a:prstClr>
                </a:solidFill>
              </a:rPr>
              <a:t>Quantitative Research</a:t>
            </a:r>
          </a:p>
        </p:txBody>
      </p:sp>
      <p:sp>
        <p:nvSpPr>
          <p:cNvPr id="7" name="Slide Number Placeholder 5"/>
          <p:cNvSpPr>
            <a:spLocks noGrp="1"/>
          </p:cNvSpPr>
          <p:nvPr>
            <p:ph type="sldNum" sz="quarter" idx="12"/>
          </p:nvPr>
        </p:nvSpPr>
        <p:spPr/>
        <p:txBody>
          <a:bodyPr/>
          <a:lstStyle>
            <a:lvl1pPr>
              <a:defRPr/>
            </a:lvl1pPr>
          </a:lstStyle>
          <a:p>
            <a:pPr>
              <a:defRPr/>
            </a:pPr>
            <a:fld id="{AEFA2761-6DCE-4B74-A1FF-F5BD7E797FC7}"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0767918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3AD0AED-7B81-4D90-9A36-2BC556F86422}" type="datetime1">
              <a:rPr lang="en-US">
                <a:solidFill>
                  <a:prstClr val="black">
                    <a:tint val="95000"/>
                  </a:prstClr>
                </a:solidFill>
              </a:rPr>
              <a:pPr>
                <a:defRPr/>
              </a:pPr>
              <a:t>5/31/2023</a:t>
            </a:fld>
            <a:endParaRPr lang="en-US">
              <a:solidFill>
                <a:prstClr val="black">
                  <a:tint val="9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95000"/>
                  </a:prstClr>
                </a:solidFill>
              </a:rPr>
              <a:t>Quantitative Research</a:t>
            </a:r>
          </a:p>
        </p:txBody>
      </p:sp>
      <p:sp>
        <p:nvSpPr>
          <p:cNvPr id="9" name="Slide Number Placeholder 5"/>
          <p:cNvSpPr>
            <a:spLocks noGrp="1"/>
          </p:cNvSpPr>
          <p:nvPr>
            <p:ph type="sldNum" sz="quarter" idx="12"/>
          </p:nvPr>
        </p:nvSpPr>
        <p:spPr/>
        <p:txBody>
          <a:bodyPr/>
          <a:lstStyle>
            <a:lvl1pPr>
              <a:defRPr/>
            </a:lvl1pPr>
          </a:lstStyle>
          <a:p>
            <a:pPr>
              <a:defRPr/>
            </a:pPr>
            <a:fld id="{EF209FDF-3CCA-48FC-BC6E-D11CD6E0EC5E}"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888933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F103BD4-DF0D-4389-B3D8-95543E240C2C}" type="datetime1">
              <a:rPr lang="en-US">
                <a:solidFill>
                  <a:prstClr val="black">
                    <a:tint val="95000"/>
                  </a:prstClr>
                </a:solidFill>
              </a:rPr>
              <a:pPr>
                <a:defRPr/>
              </a:pPr>
              <a:t>5/31/2023</a:t>
            </a:fld>
            <a:endParaRPr lang="en-US">
              <a:solidFill>
                <a:prstClr val="black">
                  <a:tint val="9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95000"/>
                  </a:prstClr>
                </a:solidFill>
              </a:rPr>
              <a:t>Quantitative Research</a:t>
            </a:r>
          </a:p>
        </p:txBody>
      </p:sp>
      <p:sp>
        <p:nvSpPr>
          <p:cNvPr id="5" name="Slide Number Placeholder 5"/>
          <p:cNvSpPr>
            <a:spLocks noGrp="1"/>
          </p:cNvSpPr>
          <p:nvPr>
            <p:ph type="sldNum" sz="quarter" idx="12"/>
          </p:nvPr>
        </p:nvSpPr>
        <p:spPr/>
        <p:txBody>
          <a:bodyPr/>
          <a:lstStyle>
            <a:lvl1pPr>
              <a:defRPr/>
            </a:lvl1pPr>
          </a:lstStyle>
          <a:p>
            <a:pPr>
              <a:defRPr/>
            </a:pPr>
            <a:fld id="{11397712-0565-47FC-B40A-29EDB2522766}"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169016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DBA92BA-625E-47DD-8D2E-9CECAC1B3D6D}" type="datetime1">
              <a:rPr lang="en-US">
                <a:solidFill>
                  <a:prstClr val="black">
                    <a:tint val="95000"/>
                  </a:prstClr>
                </a:solidFill>
              </a:rPr>
              <a:pPr>
                <a:defRPr/>
              </a:pPr>
              <a:t>5/31/2023</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en-US">
                <a:solidFill>
                  <a:prstClr val="black">
                    <a:tint val="95000"/>
                  </a:prstClr>
                </a:solidFill>
              </a:rPr>
              <a:t>Quantitative Research</a:t>
            </a:r>
          </a:p>
        </p:txBody>
      </p:sp>
      <p:sp>
        <p:nvSpPr>
          <p:cNvPr id="4" name="Slide Number Placeholder 3"/>
          <p:cNvSpPr>
            <a:spLocks noGrp="1"/>
          </p:cNvSpPr>
          <p:nvPr>
            <p:ph type="sldNum" sz="quarter" idx="12"/>
          </p:nvPr>
        </p:nvSpPr>
        <p:spPr/>
        <p:txBody>
          <a:bodyPr/>
          <a:lstStyle>
            <a:lvl1pPr>
              <a:defRPr/>
            </a:lvl1pPr>
          </a:lstStyle>
          <a:p>
            <a:pPr>
              <a:defRPr/>
            </a:pPr>
            <a:fld id="{E75BCE3A-8885-4421-A920-D53301BA56A9}"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793273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DDA38141-C9D7-445B-B440-FF49E3BD3071}" type="datetime1">
              <a:rPr lang="en-US">
                <a:solidFill>
                  <a:prstClr val="black">
                    <a:tint val="95000"/>
                  </a:prstClr>
                </a:solidFill>
              </a:rPr>
              <a:pPr>
                <a:defRPr/>
              </a:pPr>
              <a:t>5/31/2023</a:t>
            </a:fld>
            <a:endParaRPr lang="en-US">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r>
              <a:rPr lang="en-US">
                <a:solidFill>
                  <a:prstClr val="black">
                    <a:tint val="95000"/>
                  </a:prstClr>
                </a:solidFill>
              </a:rPr>
              <a:t>Quantitative Research</a:t>
            </a:r>
          </a:p>
        </p:txBody>
      </p:sp>
      <p:sp>
        <p:nvSpPr>
          <p:cNvPr id="9" name="Slide Number Placeholder 6"/>
          <p:cNvSpPr>
            <a:spLocks noGrp="1"/>
          </p:cNvSpPr>
          <p:nvPr>
            <p:ph type="sldNum" sz="quarter" idx="12"/>
          </p:nvPr>
        </p:nvSpPr>
        <p:spPr/>
        <p:txBody>
          <a:bodyPr/>
          <a:lstStyle>
            <a:lvl1pPr>
              <a:defRPr/>
            </a:lvl1pPr>
          </a:lstStyle>
          <a:p>
            <a:pPr>
              <a:defRPr/>
            </a:pPr>
            <a:fld id="{0C906B8F-64B8-4AC0-8304-EC567A2090AF}"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66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F706-6DAA-898C-A7F4-60C05A7BDF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78F553-C561-2AD0-3962-CD2D61FFC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CDA75E-CD09-6511-6D18-8B9FED46B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A89C09-EDC4-26CC-A0B0-6C4264C1A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CCA4DB-4200-8D5D-BFE4-AB4B887A54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E54EF3-A80C-6CEB-191A-182C23BF6886}"/>
              </a:ext>
            </a:extLst>
          </p:cNvPr>
          <p:cNvSpPr>
            <a:spLocks noGrp="1"/>
          </p:cNvSpPr>
          <p:nvPr>
            <p:ph type="dt" sz="half" idx="10"/>
          </p:nvPr>
        </p:nvSpPr>
        <p:spPr/>
        <p:txBody>
          <a:bodyPr/>
          <a:lstStyle/>
          <a:p>
            <a:fld id="{6BE60257-45ED-4223-8330-44EBFB0B8DB7}" type="datetimeFigureOut">
              <a:rPr lang="en-US" smtClean="0"/>
              <a:t>5/31/2023</a:t>
            </a:fld>
            <a:endParaRPr lang="en-US"/>
          </a:p>
        </p:txBody>
      </p:sp>
      <p:sp>
        <p:nvSpPr>
          <p:cNvPr id="8" name="Footer Placeholder 7">
            <a:extLst>
              <a:ext uri="{FF2B5EF4-FFF2-40B4-BE49-F238E27FC236}">
                <a16:creationId xmlns:a16="http://schemas.microsoft.com/office/drawing/2014/main" id="{095FCA64-5FC7-610A-1947-4FB59ED7C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3270D4-EC34-F5C7-48A3-CC56490A17E7}"/>
              </a:ext>
            </a:extLst>
          </p:cNvPr>
          <p:cNvSpPr>
            <a:spLocks noGrp="1"/>
          </p:cNvSpPr>
          <p:nvPr>
            <p:ph type="sldNum" sz="quarter" idx="12"/>
          </p:nvPr>
        </p:nvSpPr>
        <p:spPr/>
        <p:txBody>
          <a:bodyPr/>
          <a:lstStyle/>
          <a:p>
            <a:fld id="{25D0B85E-E49F-4BE9-AB7C-FFBD6923883F}" type="slidenum">
              <a:rPr lang="en-US" smtClean="0"/>
              <a:t>‹#›</a:t>
            </a:fld>
            <a:endParaRPr lang="en-US"/>
          </a:p>
        </p:txBody>
      </p:sp>
    </p:spTree>
    <p:extLst>
      <p:ext uri="{BB962C8B-B14F-4D97-AF65-F5344CB8AC3E}">
        <p14:creationId xmlns:p14="http://schemas.microsoft.com/office/powerpoint/2010/main" val="2162437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bwMode="invGray">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220133" y="1169988"/>
            <a:ext cx="3363384" cy="201612"/>
          </a:xfrm>
        </p:spPr>
        <p:txBody>
          <a:bodyPr/>
          <a:lstStyle>
            <a:lvl1pPr>
              <a:defRPr/>
            </a:lvl1pPr>
          </a:lstStyle>
          <a:p>
            <a:pPr>
              <a:defRPr/>
            </a:pPr>
            <a:fld id="{4EF7171D-10CB-4B1D-90F5-4CDBBD80BFF1}" type="datetime1">
              <a:rPr lang="en-US">
                <a:solidFill>
                  <a:prstClr val="black">
                    <a:tint val="95000"/>
                  </a:prstClr>
                </a:solidFill>
              </a:rPr>
              <a:pPr>
                <a:defRPr/>
              </a:pPr>
              <a:t>5/31/2023</a:t>
            </a:fld>
            <a:endParaRPr lang="en-US">
              <a:solidFill>
                <a:prstClr val="black">
                  <a:tint val="95000"/>
                </a:prstClr>
              </a:solidFill>
            </a:endParaRPr>
          </a:p>
        </p:txBody>
      </p:sp>
      <p:sp>
        <p:nvSpPr>
          <p:cNvPr id="8" name="Footer Placeholder 5"/>
          <p:cNvSpPr>
            <a:spLocks noGrp="1"/>
          </p:cNvSpPr>
          <p:nvPr>
            <p:ph type="ftr" sz="quarter" idx="11"/>
          </p:nvPr>
        </p:nvSpPr>
        <p:spPr>
          <a:xfrm>
            <a:off x="4047067" y="1169988"/>
            <a:ext cx="6925733" cy="201612"/>
          </a:xfrm>
        </p:spPr>
        <p:txBody>
          <a:bodyPr/>
          <a:lstStyle>
            <a:lvl1pPr>
              <a:defRPr>
                <a:solidFill>
                  <a:schemeClr val="bg1">
                    <a:shade val="50000"/>
                  </a:schemeClr>
                </a:solidFill>
              </a:defRPr>
            </a:lvl1pPr>
          </a:lstStyle>
          <a:p>
            <a:pPr>
              <a:defRPr/>
            </a:pPr>
            <a:r>
              <a:rPr lang="en-US">
                <a:solidFill>
                  <a:prstClr val="white">
                    <a:shade val="50000"/>
                  </a:prstClr>
                </a:solidFill>
              </a:rPr>
              <a:t>Quantitative Research</a:t>
            </a:r>
          </a:p>
        </p:txBody>
      </p:sp>
      <p:sp>
        <p:nvSpPr>
          <p:cNvPr id="9" name="Slide Number Placeholder 6"/>
          <p:cNvSpPr>
            <a:spLocks noGrp="1"/>
          </p:cNvSpPr>
          <p:nvPr>
            <p:ph type="sldNum" sz="quarter" idx="12"/>
          </p:nvPr>
        </p:nvSpPr>
        <p:spPr>
          <a:xfrm>
            <a:off x="11118851" y="1169988"/>
            <a:ext cx="977900" cy="201612"/>
          </a:xfrm>
        </p:spPr>
        <p:txBody>
          <a:bodyPr/>
          <a:lstStyle>
            <a:lvl1pPr>
              <a:defRPr/>
            </a:lvl1pPr>
          </a:lstStyle>
          <a:p>
            <a:pPr>
              <a:defRPr/>
            </a:pPr>
            <a:fld id="{A4A4B5AE-B122-4F20-9F53-1EDCBD819077}"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20589868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C5C980-C893-4196-B5D1-A7AB8C3847E4}" type="datetime1">
              <a:rPr lang="en-US">
                <a:solidFill>
                  <a:prstClr val="black">
                    <a:tint val="95000"/>
                  </a:prstClr>
                </a:solidFill>
              </a:rPr>
              <a:pPr>
                <a:defRPr/>
              </a:pPr>
              <a:t>5/31/2023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95000"/>
                  </a:prstClr>
                </a:solidFill>
              </a:rPr>
              <a:t>Quantitative Research</a:t>
            </a:r>
          </a:p>
        </p:txBody>
      </p:sp>
      <p:sp>
        <p:nvSpPr>
          <p:cNvPr id="6" name="Slide Number Placeholder 5"/>
          <p:cNvSpPr>
            <a:spLocks noGrp="1"/>
          </p:cNvSpPr>
          <p:nvPr>
            <p:ph type="sldNum" sz="quarter" idx="12"/>
          </p:nvPr>
        </p:nvSpPr>
        <p:spPr/>
        <p:txBody>
          <a:bodyPr/>
          <a:lstStyle>
            <a:lvl1pPr>
              <a:defRPr/>
            </a:lvl1pPr>
          </a:lstStyle>
          <a:p>
            <a:pPr>
              <a:defRPr/>
            </a:pPr>
            <a:fld id="{B8118E46-982C-4B2C-8969-45975C102A2F}"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867488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8798985" y="0"/>
            <a:ext cx="6138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bwMode="ltGray">
          <a:xfrm>
            <a:off x="8864600"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96C9363D-7C19-4652-993F-82AE2EBAE8AD}" type="datetime1">
              <a:rPr lang="en-US">
                <a:solidFill>
                  <a:prstClr val="black">
                    <a:tint val="95000"/>
                  </a:prstClr>
                </a:solidFill>
              </a:rPr>
              <a:pPr>
                <a:defRPr/>
              </a:pPr>
              <a:t>5/31/2023</a:t>
            </a:fld>
            <a:endParaRPr lang="en-US">
              <a:solidFill>
                <a:prstClr val="black">
                  <a:tint val="95000"/>
                </a:prstClr>
              </a:solidFill>
            </a:endParaRPr>
          </a:p>
        </p:txBody>
      </p:sp>
      <p:sp>
        <p:nvSpPr>
          <p:cNvPr id="7" name="Footer Placeholder 4"/>
          <p:cNvSpPr>
            <a:spLocks noGrp="1"/>
          </p:cNvSpPr>
          <p:nvPr>
            <p:ph type="ftr" sz="quarter" idx="11"/>
          </p:nvPr>
        </p:nvSpPr>
        <p:spPr>
          <a:xfrm>
            <a:off x="3520018" y="6376989"/>
            <a:ext cx="5115983" cy="365125"/>
          </a:xfrm>
        </p:spPr>
        <p:txBody>
          <a:bodyPr/>
          <a:lstStyle>
            <a:lvl1pPr>
              <a:defRPr/>
            </a:lvl1pPr>
          </a:lstStyle>
          <a:p>
            <a:pPr>
              <a:defRPr/>
            </a:pPr>
            <a:r>
              <a:rPr lang="en-US">
                <a:solidFill>
                  <a:prstClr val="black">
                    <a:tint val="95000"/>
                  </a:prstClr>
                </a:solidFill>
              </a:rPr>
              <a:t>Quantitative Research</a:t>
            </a:r>
          </a:p>
        </p:txBody>
      </p:sp>
      <p:sp>
        <p:nvSpPr>
          <p:cNvPr id="8" name="Slide Number Placeholder 5"/>
          <p:cNvSpPr>
            <a:spLocks noGrp="1"/>
          </p:cNvSpPr>
          <p:nvPr>
            <p:ph type="sldNum" sz="quarter" idx="12"/>
          </p:nvPr>
        </p:nvSpPr>
        <p:spPr/>
        <p:txBody>
          <a:bodyPr/>
          <a:lstStyle>
            <a:lvl1pPr>
              <a:defRPr/>
            </a:lvl1pPr>
          </a:lstStyle>
          <a:p>
            <a:pPr>
              <a:defRPr/>
            </a:pPr>
            <a:fld id="{EFC4A87B-C97C-40BA-8FEE-44E0F52E5982}"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94247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Content Placeholder 2"/>
          <p:cNvSpPr>
            <a:spLocks noGrp="1"/>
          </p:cNvSpPr>
          <p:nvPr>
            <p:ph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719264"/>
            <a:ext cx="53848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00501"/>
            <a:ext cx="53848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716E737D-B7AA-417C-A664-5AD6793DF3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7782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1B8583-5B72-4D0C-B14A-A2219CC4A420}" type="datetime1">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56D2B-7E7A-48D0-BAB2-D470D4BA0052}" type="slidenum">
              <a:rPr lang="en-US" smtClean="0"/>
              <a:pPr/>
              <a:t>‹#›</a:t>
            </a:fld>
            <a:endParaRPr lang="en-US"/>
          </a:p>
        </p:txBody>
      </p:sp>
    </p:spTree>
    <p:extLst>
      <p:ext uri="{BB962C8B-B14F-4D97-AF65-F5344CB8AC3E}">
        <p14:creationId xmlns:p14="http://schemas.microsoft.com/office/powerpoint/2010/main" val="1877116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34A8DC-2BE3-4CE0-BC8F-A5E55F23EE4F}" type="datetime1">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56D2B-7E7A-48D0-BAB2-D470D4BA0052}" type="slidenum">
              <a:rPr lang="en-US" smtClean="0"/>
              <a:pPr/>
              <a:t>‹#›</a:t>
            </a:fld>
            <a:endParaRPr lang="en-US"/>
          </a:p>
        </p:txBody>
      </p:sp>
    </p:spTree>
    <p:extLst>
      <p:ext uri="{BB962C8B-B14F-4D97-AF65-F5344CB8AC3E}">
        <p14:creationId xmlns:p14="http://schemas.microsoft.com/office/powerpoint/2010/main" val="29934643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676288-4A12-4E40-A9A5-F35CC5FEFCCC}" type="datetime1">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56D2B-7E7A-48D0-BAB2-D470D4BA0052}" type="slidenum">
              <a:rPr lang="en-US" smtClean="0"/>
              <a:pPr/>
              <a:t>‹#›</a:t>
            </a:fld>
            <a:endParaRPr lang="en-US"/>
          </a:p>
        </p:txBody>
      </p:sp>
    </p:spTree>
    <p:extLst>
      <p:ext uri="{BB962C8B-B14F-4D97-AF65-F5344CB8AC3E}">
        <p14:creationId xmlns:p14="http://schemas.microsoft.com/office/powerpoint/2010/main" val="19932614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8BC25F-E478-4405-8C7E-19A2BF6ED100}" type="datetime1">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56D2B-7E7A-48D0-BAB2-D470D4BA0052}" type="slidenum">
              <a:rPr lang="en-US" smtClean="0"/>
              <a:pPr/>
              <a:t>‹#›</a:t>
            </a:fld>
            <a:endParaRPr lang="en-US"/>
          </a:p>
        </p:txBody>
      </p:sp>
    </p:spTree>
    <p:extLst>
      <p:ext uri="{BB962C8B-B14F-4D97-AF65-F5344CB8AC3E}">
        <p14:creationId xmlns:p14="http://schemas.microsoft.com/office/powerpoint/2010/main" val="16566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4756F3-E675-46F7-8543-967C2C3071F7}" type="datetime1">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56D2B-7E7A-48D0-BAB2-D470D4BA0052}" type="slidenum">
              <a:rPr lang="en-US" smtClean="0"/>
              <a:pPr/>
              <a:t>‹#›</a:t>
            </a:fld>
            <a:endParaRPr lang="en-US"/>
          </a:p>
        </p:txBody>
      </p:sp>
    </p:spTree>
    <p:extLst>
      <p:ext uri="{BB962C8B-B14F-4D97-AF65-F5344CB8AC3E}">
        <p14:creationId xmlns:p14="http://schemas.microsoft.com/office/powerpoint/2010/main" val="34563639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06BCAA-939F-4B4F-B4E0-A2669EE7C423}" type="datetime1">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56D2B-7E7A-48D0-BAB2-D470D4BA0052}" type="slidenum">
              <a:rPr lang="en-US" smtClean="0"/>
              <a:pPr/>
              <a:t>‹#›</a:t>
            </a:fld>
            <a:endParaRPr lang="en-US"/>
          </a:p>
        </p:txBody>
      </p:sp>
    </p:spTree>
    <p:extLst>
      <p:ext uri="{BB962C8B-B14F-4D97-AF65-F5344CB8AC3E}">
        <p14:creationId xmlns:p14="http://schemas.microsoft.com/office/powerpoint/2010/main" val="179446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4C57-9057-2EA6-363D-E33B73359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5A3190-340F-1206-3A45-D5B8E1AB7E06}"/>
              </a:ext>
            </a:extLst>
          </p:cNvPr>
          <p:cNvSpPr>
            <a:spLocks noGrp="1"/>
          </p:cNvSpPr>
          <p:nvPr>
            <p:ph type="dt" sz="half" idx="10"/>
          </p:nvPr>
        </p:nvSpPr>
        <p:spPr/>
        <p:txBody>
          <a:bodyPr/>
          <a:lstStyle/>
          <a:p>
            <a:fld id="{6BE60257-45ED-4223-8330-44EBFB0B8DB7}" type="datetimeFigureOut">
              <a:rPr lang="en-US" smtClean="0"/>
              <a:t>5/31/2023</a:t>
            </a:fld>
            <a:endParaRPr lang="en-US"/>
          </a:p>
        </p:txBody>
      </p:sp>
      <p:sp>
        <p:nvSpPr>
          <p:cNvPr id="4" name="Footer Placeholder 3">
            <a:extLst>
              <a:ext uri="{FF2B5EF4-FFF2-40B4-BE49-F238E27FC236}">
                <a16:creationId xmlns:a16="http://schemas.microsoft.com/office/drawing/2014/main" id="{1E46FCFE-0858-5D18-9321-F59B422AC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0CF3F9-1071-4634-6C47-8ABC312C7944}"/>
              </a:ext>
            </a:extLst>
          </p:cNvPr>
          <p:cNvSpPr>
            <a:spLocks noGrp="1"/>
          </p:cNvSpPr>
          <p:nvPr>
            <p:ph type="sldNum" sz="quarter" idx="12"/>
          </p:nvPr>
        </p:nvSpPr>
        <p:spPr/>
        <p:txBody>
          <a:bodyPr/>
          <a:lstStyle/>
          <a:p>
            <a:fld id="{25D0B85E-E49F-4BE9-AB7C-FFBD6923883F}" type="slidenum">
              <a:rPr lang="en-US" smtClean="0"/>
              <a:t>‹#›</a:t>
            </a:fld>
            <a:endParaRPr lang="en-US"/>
          </a:p>
        </p:txBody>
      </p:sp>
    </p:spTree>
    <p:extLst>
      <p:ext uri="{BB962C8B-B14F-4D97-AF65-F5344CB8AC3E}">
        <p14:creationId xmlns:p14="http://schemas.microsoft.com/office/powerpoint/2010/main" val="870419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68CAD-C55A-442B-9819-F5BBDAC7A147}" type="datetime1">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56D2B-7E7A-48D0-BAB2-D470D4BA0052}" type="slidenum">
              <a:rPr lang="en-US" smtClean="0"/>
              <a:pPr/>
              <a:t>‹#›</a:t>
            </a:fld>
            <a:endParaRPr lang="en-US"/>
          </a:p>
        </p:txBody>
      </p:sp>
    </p:spTree>
    <p:extLst>
      <p:ext uri="{BB962C8B-B14F-4D97-AF65-F5344CB8AC3E}">
        <p14:creationId xmlns:p14="http://schemas.microsoft.com/office/powerpoint/2010/main" val="1454035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F3E108-1010-4DA9-B3D0-84521DF9B751}" type="datetime1">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56D2B-7E7A-48D0-BAB2-D470D4BA0052}" type="slidenum">
              <a:rPr lang="en-US" smtClean="0"/>
              <a:pPr/>
              <a:t>‹#›</a:t>
            </a:fld>
            <a:endParaRPr lang="en-US"/>
          </a:p>
        </p:txBody>
      </p:sp>
    </p:spTree>
    <p:extLst>
      <p:ext uri="{BB962C8B-B14F-4D97-AF65-F5344CB8AC3E}">
        <p14:creationId xmlns:p14="http://schemas.microsoft.com/office/powerpoint/2010/main" val="696696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41391F-86B0-4ACE-85C3-1EBEA535E0D5}" type="datetime1">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56D2B-7E7A-48D0-BAB2-D470D4BA0052}" type="slidenum">
              <a:rPr lang="en-US" smtClean="0"/>
              <a:pPr/>
              <a:t>‹#›</a:t>
            </a:fld>
            <a:endParaRPr lang="en-US"/>
          </a:p>
        </p:txBody>
      </p:sp>
    </p:spTree>
    <p:extLst>
      <p:ext uri="{BB962C8B-B14F-4D97-AF65-F5344CB8AC3E}">
        <p14:creationId xmlns:p14="http://schemas.microsoft.com/office/powerpoint/2010/main" val="1539812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48EE33-A728-4563-BD01-E0045F3BD890}" type="datetime1">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56D2B-7E7A-48D0-BAB2-D470D4BA0052}" type="slidenum">
              <a:rPr lang="en-US" smtClean="0"/>
              <a:pPr/>
              <a:t>‹#›</a:t>
            </a:fld>
            <a:endParaRPr lang="en-US"/>
          </a:p>
        </p:txBody>
      </p:sp>
    </p:spTree>
    <p:extLst>
      <p:ext uri="{BB962C8B-B14F-4D97-AF65-F5344CB8AC3E}">
        <p14:creationId xmlns:p14="http://schemas.microsoft.com/office/powerpoint/2010/main" val="3904821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8ADFB-0792-4EFC-8BF2-96FB962891AE}" type="datetime1">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56D2B-7E7A-48D0-BAB2-D470D4BA0052}" type="slidenum">
              <a:rPr lang="en-US" smtClean="0"/>
              <a:pPr/>
              <a:t>‹#›</a:t>
            </a:fld>
            <a:endParaRPr lang="en-US"/>
          </a:p>
        </p:txBody>
      </p:sp>
    </p:spTree>
    <p:extLst>
      <p:ext uri="{BB962C8B-B14F-4D97-AF65-F5344CB8AC3E}">
        <p14:creationId xmlns:p14="http://schemas.microsoft.com/office/powerpoint/2010/main" val="4216141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960121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2175828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4163370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19F310-CAF1-4C34-B949-8D204A83647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428582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9F310-CAF1-4C34-B949-8D204A836472}"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139175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F5877-D045-2FE7-C9DE-AE5C738A9E33}"/>
              </a:ext>
            </a:extLst>
          </p:cNvPr>
          <p:cNvSpPr>
            <a:spLocks noGrp="1"/>
          </p:cNvSpPr>
          <p:nvPr>
            <p:ph type="dt" sz="half" idx="10"/>
          </p:nvPr>
        </p:nvSpPr>
        <p:spPr/>
        <p:txBody>
          <a:bodyPr/>
          <a:lstStyle/>
          <a:p>
            <a:fld id="{6BE60257-45ED-4223-8330-44EBFB0B8DB7}" type="datetimeFigureOut">
              <a:rPr lang="en-US" smtClean="0"/>
              <a:t>5/31/2023</a:t>
            </a:fld>
            <a:endParaRPr lang="en-US"/>
          </a:p>
        </p:txBody>
      </p:sp>
      <p:sp>
        <p:nvSpPr>
          <p:cNvPr id="3" name="Footer Placeholder 2">
            <a:extLst>
              <a:ext uri="{FF2B5EF4-FFF2-40B4-BE49-F238E27FC236}">
                <a16:creationId xmlns:a16="http://schemas.microsoft.com/office/drawing/2014/main" id="{23D79EF0-EF56-E7A4-1AED-46F380E24F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5E34CC-AC82-479B-0D9A-E45604A069A6}"/>
              </a:ext>
            </a:extLst>
          </p:cNvPr>
          <p:cNvSpPr>
            <a:spLocks noGrp="1"/>
          </p:cNvSpPr>
          <p:nvPr>
            <p:ph type="sldNum" sz="quarter" idx="12"/>
          </p:nvPr>
        </p:nvSpPr>
        <p:spPr/>
        <p:txBody>
          <a:bodyPr/>
          <a:lstStyle/>
          <a:p>
            <a:fld id="{25D0B85E-E49F-4BE9-AB7C-FFBD6923883F}" type="slidenum">
              <a:rPr lang="en-US" smtClean="0"/>
              <a:t>‹#›</a:t>
            </a:fld>
            <a:endParaRPr lang="en-US"/>
          </a:p>
        </p:txBody>
      </p:sp>
    </p:spTree>
    <p:extLst>
      <p:ext uri="{BB962C8B-B14F-4D97-AF65-F5344CB8AC3E}">
        <p14:creationId xmlns:p14="http://schemas.microsoft.com/office/powerpoint/2010/main" val="32843355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9F310-CAF1-4C34-B949-8D204A836472}"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30327909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9F310-CAF1-4C34-B949-8D204A836472}"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1156938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9F310-CAF1-4C34-B949-8D204A83647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41926235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9F310-CAF1-4C34-B949-8D204A83647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25166329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927298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9F310-CAF1-4C34-B949-8D204A83647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6C8CD-F650-467E-BFF5-38FD7B714822}" type="slidenum">
              <a:rPr lang="en-US" smtClean="0"/>
              <a:t>‹#›</a:t>
            </a:fld>
            <a:endParaRPr lang="en-US"/>
          </a:p>
        </p:txBody>
      </p:sp>
    </p:spTree>
    <p:extLst>
      <p:ext uri="{BB962C8B-B14F-4D97-AF65-F5344CB8AC3E}">
        <p14:creationId xmlns:p14="http://schemas.microsoft.com/office/powerpoint/2010/main" val="84537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A113-7D4D-0DF3-7C97-C8B4BDF7C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AADCBF-25CC-C31D-FF3B-57F15AB53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68DEE-88F0-5D7D-49DD-C12A88CBF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53CFF-4EFA-9B40-4465-F7495884162B}"/>
              </a:ext>
            </a:extLst>
          </p:cNvPr>
          <p:cNvSpPr>
            <a:spLocks noGrp="1"/>
          </p:cNvSpPr>
          <p:nvPr>
            <p:ph type="dt" sz="half" idx="10"/>
          </p:nvPr>
        </p:nvSpPr>
        <p:spPr/>
        <p:txBody>
          <a:bodyPr/>
          <a:lstStyle/>
          <a:p>
            <a:fld id="{6BE60257-45ED-4223-8330-44EBFB0B8DB7}" type="datetimeFigureOut">
              <a:rPr lang="en-US" smtClean="0"/>
              <a:t>5/31/2023</a:t>
            </a:fld>
            <a:endParaRPr lang="en-US"/>
          </a:p>
        </p:txBody>
      </p:sp>
      <p:sp>
        <p:nvSpPr>
          <p:cNvPr id="6" name="Footer Placeholder 5">
            <a:extLst>
              <a:ext uri="{FF2B5EF4-FFF2-40B4-BE49-F238E27FC236}">
                <a16:creationId xmlns:a16="http://schemas.microsoft.com/office/drawing/2014/main" id="{F9212B9D-E760-3E4D-29BB-5D8CDAA3F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65903-2783-4914-7DC9-7B7B86B725D2}"/>
              </a:ext>
            </a:extLst>
          </p:cNvPr>
          <p:cNvSpPr>
            <a:spLocks noGrp="1"/>
          </p:cNvSpPr>
          <p:nvPr>
            <p:ph type="sldNum" sz="quarter" idx="12"/>
          </p:nvPr>
        </p:nvSpPr>
        <p:spPr/>
        <p:txBody>
          <a:bodyPr/>
          <a:lstStyle/>
          <a:p>
            <a:fld id="{25D0B85E-E49F-4BE9-AB7C-FFBD6923883F}" type="slidenum">
              <a:rPr lang="en-US" smtClean="0"/>
              <a:t>‹#›</a:t>
            </a:fld>
            <a:endParaRPr lang="en-US"/>
          </a:p>
        </p:txBody>
      </p:sp>
    </p:spTree>
    <p:extLst>
      <p:ext uri="{BB962C8B-B14F-4D97-AF65-F5344CB8AC3E}">
        <p14:creationId xmlns:p14="http://schemas.microsoft.com/office/powerpoint/2010/main" val="413660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5474-1B1F-980E-6FEF-86E4FD0D8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46D969-4573-6DDE-5880-5B766B119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3603EB-00A0-0BAF-AE67-45FFD0377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F61B6-AC21-58A7-9512-769B4CDC908C}"/>
              </a:ext>
            </a:extLst>
          </p:cNvPr>
          <p:cNvSpPr>
            <a:spLocks noGrp="1"/>
          </p:cNvSpPr>
          <p:nvPr>
            <p:ph type="dt" sz="half" idx="10"/>
          </p:nvPr>
        </p:nvSpPr>
        <p:spPr/>
        <p:txBody>
          <a:bodyPr/>
          <a:lstStyle/>
          <a:p>
            <a:fld id="{6BE60257-45ED-4223-8330-44EBFB0B8DB7}" type="datetimeFigureOut">
              <a:rPr lang="en-US" smtClean="0"/>
              <a:t>5/31/2023</a:t>
            </a:fld>
            <a:endParaRPr lang="en-US"/>
          </a:p>
        </p:txBody>
      </p:sp>
      <p:sp>
        <p:nvSpPr>
          <p:cNvPr id="6" name="Footer Placeholder 5">
            <a:extLst>
              <a:ext uri="{FF2B5EF4-FFF2-40B4-BE49-F238E27FC236}">
                <a16:creationId xmlns:a16="http://schemas.microsoft.com/office/drawing/2014/main" id="{0E08F06F-18A8-9608-675D-12B506AAA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CD1D3-CE34-2F4E-8DA4-FC5AD85D994E}"/>
              </a:ext>
            </a:extLst>
          </p:cNvPr>
          <p:cNvSpPr>
            <a:spLocks noGrp="1"/>
          </p:cNvSpPr>
          <p:nvPr>
            <p:ph type="sldNum" sz="quarter" idx="12"/>
          </p:nvPr>
        </p:nvSpPr>
        <p:spPr/>
        <p:txBody>
          <a:bodyPr/>
          <a:lstStyle/>
          <a:p>
            <a:fld id="{25D0B85E-E49F-4BE9-AB7C-FFBD6923883F}" type="slidenum">
              <a:rPr lang="en-US" smtClean="0"/>
              <a:t>‹#›</a:t>
            </a:fld>
            <a:endParaRPr lang="en-US"/>
          </a:p>
        </p:txBody>
      </p:sp>
    </p:spTree>
    <p:extLst>
      <p:ext uri="{BB962C8B-B14F-4D97-AF65-F5344CB8AC3E}">
        <p14:creationId xmlns:p14="http://schemas.microsoft.com/office/powerpoint/2010/main" val="257164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17D25D-4C07-D1FC-6987-185E9778B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AED474-25D7-6824-E65C-40D93576C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124E9-7286-359E-760F-CFA63961DD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60257-45ED-4223-8330-44EBFB0B8DB7}" type="datetimeFigureOut">
              <a:rPr lang="en-US" smtClean="0"/>
              <a:t>5/31/2023</a:t>
            </a:fld>
            <a:endParaRPr lang="en-US"/>
          </a:p>
        </p:txBody>
      </p:sp>
      <p:sp>
        <p:nvSpPr>
          <p:cNvPr id="5" name="Footer Placeholder 4">
            <a:extLst>
              <a:ext uri="{FF2B5EF4-FFF2-40B4-BE49-F238E27FC236}">
                <a16:creationId xmlns:a16="http://schemas.microsoft.com/office/drawing/2014/main" id="{8BF79CA5-A9E6-A2FD-AA5D-2948775F0B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AA9DAA-F1B7-A569-906C-FEB1DDA0A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0B85E-E49F-4BE9-AB7C-FFBD6923883F}" type="slidenum">
              <a:rPr lang="en-US" smtClean="0"/>
              <a:t>‹#›</a:t>
            </a:fld>
            <a:endParaRPr lang="en-US"/>
          </a:p>
        </p:txBody>
      </p:sp>
    </p:spTree>
    <p:extLst>
      <p:ext uri="{BB962C8B-B14F-4D97-AF65-F5344CB8AC3E}">
        <p14:creationId xmlns:p14="http://schemas.microsoft.com/office/powerpoint/2010/main" val="55472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09602"/>
            <a:ext cx="103632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42069"/>
            <a:ext cx="103632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98283" y="5870577"/>
            <a:ext cx="1616231"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451CCE-737A-40BA-805F-5A40EBD23D69}" type="datetimeFigureOut">
              <a:rPr lang="en-US" smtClean="0"/>
              <a:t>5/31/2023</a:t>
            </a:fld>
            <a:endParaRPr lang="en-US"/>
          </a:p>
        </p:txBody>
      </p:sp>
      <p:sp>
        <p:nvSpPr>
          <p:cNvPr id="5" name="Footer Placeholder 4"/>
          <p:cNvSpPr>
            <a:spLocks noGrp="1"/>
          </p:cNvSpPr>
          <p:nvPr>
            <p:ph type="ftr" sz="quarter" idx="3"/>
          </p:nvPr>
        </p:nvSpPr>
        <p:spPr>
          <a:xfrm>
            <a:off x="609601" y="5870577"/>
            <a:ext cx="798708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416113" y="5870577"/>
            <a:ext cx="556688"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183B91-5B07-41B2-99E9-084F85AF54CC}" type="slidenum">
              <a:rPr lang="en-US" smtClean="0"/>
              <a:t>‹#›</a:t>
            </a:fld>
            <a:endParaRPr lang="en-US"/>
          </a:p>
        </p:txBody>
      </p:sp>
    </p:spTree>
    <p:extLst>
      <p:ext uri="{BB962C8B-B14F-4D97-AF65-F5344CB8AC3E}">
        <p14:creationId xmlns:p14="http://schemas.microsoft.com/office/powerpoint/2010/main" val="7697759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F7B27F9-E293-4FCA-9A07-27C49BF20ABC}" type="datetime1">
              <a:rPr lang="en-US" altLang="en-US" smtClean="0"/>
              <a:pPr/>
              <a:t>5/31/2023</a:t>
            </a:fld>
            <a:endParaRPr lang="en-US" alt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E1F999-2368-432B-BA68-A061B79D5D45}" type="slidenum">
              <a:rPr lang="en-US" altLang="en-US" smtClean="0"/>
              <a:pPr/>
              <a:t>‹#›</a:t>
            </a:fld>
            <a:endParaRPr lang="en-US"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32457923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F6998671-A88B-4C07-B6D2-496C232E9C62}" type="datetime1">
              <a:rPr lang="en-US">
                <a:solidFill>
                  <a:prstClr val="black">
                    <a:tint val="95000"/>
                  </a:prstClr>
                </a:solidFill>
              </a:rPr>
              <a:pPr>
                <a:defRPr/>
              </a:pPr>
              <a:t>5/31/2023</a:t>
            </a:fld>
            <a:endParaRPr lang="en-US">
              <a:solidFill>
                <a:prstClr val="black">
                  <a:tint val="95000"/>
                </a:prstClr>
              </a:solidFill>
            </a:endParaRPr>
          </a:p>
        </p:txBody>
      </p:sp>
      <p:sp>
        <p:nvSpPr>
          <p:cNvPr id="5" name="Footer Placeholder 4"/>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r>
              <a:rPr lang="en-US">
                <a:solidFill>
                  <a:prstClr val="black">
                    <a:tint val="95000"/>
                  </a:prstClr>
                </a:solidFill>
              </a:rPr>
              <a:t>Quantitative Research</a:t>
            </a:r>
          </a:p>
        </p:txBody>
      </p:sp>
      <p:sp>
        <p:nvSpPr>
          <p:cNvPr id="6" name="Slide Number Placeholder 5"/>
          <p:cNvSpPr>
            <a:spLocks noGrp="1"/>
          </p:cNvSpPr>
          <p:nvPr>
            <p:ph type="sldNum" sz="quarter" idx="4"/>
          </p:nvPr>
        </p:nvSpPr>
        <p:spPr>
          <a:xfrm>
            <a:off x="10938934" y="6477000"/>
            <a:ext cx="977900"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EFE7F81E-B136-4F6F-87E6-A369EC25CCC1}"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3348733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E6D41-330C-4EA8-9812-A9C4374C0D31}" type="datetime1">
              <a:rPr lang="en-US" smtClean="0"/>
              <a:pPr/>
              <a:t>5/31/2023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56D2B-7E7A-48D0-BAB2-D470D4BA0052}" type="slidenum">
              <a:rPr lang="en-US" smtClean="0"/>
              <a:pPr/>
              <a:t>‹#›</a:t>
            </a:fld>
            <a:endParaRPr lang="en-US"/>
          </a:p>
        </p:txBody>
      </p:sp>
    </p:spTree>
    <p:extLst>
      <p:ext uri="{BB962C8B-B14F-4D97-AF65-F5344CB8AC3E}">
        <p14:creationId xmlns:p14="http://schemas.microsoft.com/office/powerpoint/2010/main" val="88689080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9F310-CAF1-4C34-B949-8D204A836472}" type="datetimeFigureOut">
              <a:rPr lang="en-US" smtClean="0"/>
              <a:t>5/31/2023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6C8CD-F650-467E-BFF5-38FD7B714822}" type="slidenum">
              <a:rPr lang="en-US" smtClean="0"/>
              <a:t>‹#›</a:t>
            </a:fld>
            <a:endParaRPr lang="en-US"/>
          </a:p>
        </p:txBody>
      </p:sp>
    </p:spTree>
    <p:extLst>
      <p:ext uri="{BB962C8B-B14F-4D97-AF65-F5344CB8AC3E}">
        <p14:creationId xmlns:p14="http://schemas.microsoft.com/office/powerpoint/2010/main" val="248056240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hyperlink" Target="https://www.joacp.org/" TargetMode="External"/><Relationship Id="rId2" Type="http://schemas.openxmlformats.org/officeDocument/2006/relationships/image" Target="../media/image12.tmp"/><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4DE1-257A-446C-8667-A6C5A73D19A8}"/>
              </a:ext>
            </a:extLst>
          </p:cNvPr>
          <p:cNvSpPr>
            <a:spLocks noGrp="1"/>
          </p:cNvSpPr>
          <p:nvPr>
            <p:ph type="ctrTitle"/>
          </p:nvPr>
        </p:nvSpPr>
        <p:spPr>
          <a:xfrm>
            <a:off x="720089" y="534421"/>
            <a:ext cx="10563225" cy="95410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defTabSz="914400">
              <a:spcBef>
                <a:spcPts val="0"/>
              </a:spcBef>
            </a:pPr>
            <a:r>
              <a:rPr lang="en-US" sz="2800" dirty="0">
                <a:solidFill>
                  <a:schemeClr val="bg1"/>
                </a:solidFill>
                <a:latin typeface="arial" panose="020B0604020202020204" pitchFamily="34" charset="0"/>
                <a:ea typeface="+mn-ea"/>
                <a:cs typeface="+mn-cs"/>
              </a:rPr>
              <a:t>Teaching Statistical Significance </a:t>
            </a:r>
            <a:br>
              <a:rPr lang="en-US" sz="2800" dirty="0">
                <a:solidFill>
                  <a:schemeClr val="bg1"/>
                </a:solidFill>
                <a:latin typeface="arial" panose="020B0604020202020204" pitchFamily="34" charset="0"/>
                <a:ea typeface="+mn-ea"/>
                <a:cs typeface="+mn-cs"/>
              </a:rPr>
            </a:br>
            <a:r>
              <a:rPr lang="en-US" sz="2800" dirty="0">
                <a:solidFill>
                  <a:schemeClr val="bg1"/>
                </a:solidFill>
                <a:latin typeface="arial" panose="020B0604020202020204" pitchFamily="34" charset="0"/>
                <a:ea typeface="+mn-ea"/>
                <a:cs typeface="+mn-cs"/>
              </a:rPr>
              <a:t>UNDER a True and A False Null Hypothesis</a:t>
            </a:r>
          </a:p>
        </p:txBody>
      </p:sp>
      <p:sp>
        <p:nvSpPr>
          <p:cNvPr id="3" name="Subtitle 2">
            <a:extLst>
              <a:ext uri="{FF2B5EF4-FFF2-40B4-BE49-F238E27FC236}">
                <a16:creationId xmlns:a16="http://schemas.microsoft.com/office/drawing/2014/main" id="{A1E2591B-13AF-44A3-AD6D-14041BF0E6AA}"/>
              </a:ext>
            </a:extLst>
          </p:cNvPr>
          <p:cNvSpPr>
            <a:spLocks noGrp="1"/>
          </p:cNvSpPr>
          <p:nvPr>
            <p:ph type="subTitle" idx="1"/>
          </p:nvPr>
        </p:nvSpPr>
        <p:spPr>
          <a:xfrm>
            <a:off x="2453785" y="1916430"/>
            <a:ext cx="7284430" cy="2743200"/>
          </a:xfrm>
        </p:spPr>
        <p:txBody>
          <a:bodyPr>
            <a:normAutofit fontScale="92500" lnSpcReduction="10000"/>
          </a:bodyPr>
          <a:lstStyle/>
          <a:p>
            <a:pPr algn="ctr" fontAlgn="base">
              <a:lnSpc>
                <a:spcPct val="120000"/>
              </a:lnSpc>
              <a:spcAft>
                <a:spcPts val="0"/>
              </a:spcAft>
            </a:pPr>
            <a:r>
              <a:rPr lang="en-US" sz="2400" cap="none" dirty="0">
                <a:latin typeface="Times New Roman" panose="02020603050405020304" pitchFamily="18" charset="0"/>
                <a:cs typeface="Times New Roman" panose="02020603050405020304" pitchFamily="18" charset="0"/>
              </a:rPr>
              <a:t>Eugene Komaroff, Ph.D. </a:t>
            </a:r>
            <a:endParaRPr lang="en-US" sz="4000" cap="none" dirty="0">
              <a:latin typeface="Times New Roman" panose="02020603050405020304" pitchFamily="18" charset="0"/>
              <a:cs typeface="Times New Roman" panose="02020603050405020304" pitchFamily="18" charset="0"/>
            </a:endParaRPr>
          </a:p>
          <a:p>
            <a:pPr algn="ctr" fontAlgn="base">
              <a:lnSpc>
                <a:spcPct val="120000"/>
              </a:lnSpc>
              <a:spcAft>
                <a:spcPts val="0"/>
              </a:spcAft>
            </a:pPr>
            <a:r>
              <a:rPr lang="en-US" sz="2400" cap="none" dirty="0">
                <a:latin typeface="Times New Roman" panose="02020603050405020304" pitchFamily="18" charset="0"/>
                <a:cs typeface="Times New Roman" panose="02020603050405020304" pitchFamily="18" charset="0"/>
              </a:rPr>
              <a:t>Professor of Education</a:t>
            </a:r>
            <a:endParaRPr lang="en-US" sz="4000" cap="none" dirty="0">
              <a:latin typeface="Times New Roman" panose="02020603050405020304" pitchFamily="18" charset="0"/>
              <a:cs typeface="Times New Roman" panose="02020603050405020304" pitchFamily="18" charset="0"/>
            </a:endParaRPr>
          </a:p>
          <a:p>
            <a:pPr algn="ctr" fontAlgn="base">
              <a:lnSpc>
                <a:spcPct val="120000"/>
              </a:lnSpc>
              <a:spcAft>
                <a:spcPts val="0"/>
              </a:spcAft>
            </a:pPr>
            <a:r>
              <a:rPr lang="en-US" sz="2400" cap="none" dirty="0">
                <a:latin typeface="Times New Roman" panose="02020603050405020304" pitchFamily="18" charset="0"/>
                <a:cs typeface="Times New Roman" panose="02020603050405020304" pitchFamily="18" charset="0"/>
              </a:rPr>
              <a:t>Keiser University </a:t>
            </a:r>
            <a:endParaRPr lang="en-US" sz="4000" cap="none" dirty="0">
              <a:latin typeface="Times New Roman" panose="02020603050405020304" pitchFamily="18" charset="0"/>
              <a:cs typeface="Times New Roman" panose="02020603050405020304" pitchFamily="18" charset="0"/>
            </a:endParaRPr>
          </a:p>
          <a:p>
            <a:pPr algn="ctr" fontAlgn="base">
              <a:lnSpc>
                <a:spcPct val="120000"/>
              </a:lnSpc>
              <a:spcAft>
                <a:spcPts val="0"/>
              </a:spcAft>
            </a:pPr>
            <a:r>
              <a:rPr lang="en-US" sz="2400" cap="none" dirty="0">
                <a:latin typeface="Times New Roman" panose="02020603050405020304" pitchFamily="18" charset="0"/>
                <a:cs typeface="Times New Roman" panose="02020603050405020304" pitchFamily="18" charset="0"/>
              </a:rPr>
              <a:t>1900 W. Commercial Blvd.</a:t>
            </a:r>
            <a:endParaRPr lang="en-US" sz="4000" cap="none" dirty="0">
              <a:latin typeface="Times New Roman" panose="02020603050405020304" pitchFamily="18" charset="0"/>
              <a:cs typeface="Times New Roman" panose="02020603050405020304" pitchFamily="18" charset="0"/>
            </a:endParaRPr>
          </a:p>
          <a:p>
            <a:pPr algn="ctr" fontAlgn="base">
              <a:lnSpc>
                <a:spcPct val="120000"/>
              </a:lnSpc>
              <a:spcAft>
                <a:spcPts val="0"/>
              </a:spcAft>
            </a:pPr>
            <a:r>
              <a:rPr lang="en-US" sz="2400" cap="none" dirty="0">
                <a:latin typeface="Times New Roman" panose="02020603050405020304" pitchFamily="18" charset="0"/>
                <a:cs typeface="Times New Roman" panose="02020603050405020304" pitchFamily="18" charset="0"/>
              </a:rPr>
              <a:t>Fort Lauderdale, Fl 33309</a:t>
            </a:r>
            <a:br>
              <a:rPr lang="en-US" sz="2400" cap="none" dirty="0">
                <a:latin typeface="Times New Roman" panose="02020603050405020304" pitchFamily="18" charset="0"/>
                <a:cs typeface="Times New Roman" panose="02020603050405020304" pitchFamily="18" charset="0"/>
              </a:rPr>
            </a:br>
            <a:r>
              <a:rPr lang="en-US" sz="2400" cap="none" dirty="0">
                <a:latin typeface="Times New Roman" panose="02020603050405020304" pitchFamily="18" charset="0"/>
                <a:cs typeface="Times New Roman" panose="02020603050405020304" pitchFamily="18" charset="0"/>
              </a:rPr>
              <a:t>ekomaroff@keiseruniversity.edu</a:t>
            </a:r>
            <a:br>
              <a:rPr lang="en-US" sz="2400" cap="none" dirty="0">
                <a:latin typeface="Times New Roman" panose="02020603050405020304" pitchFamily="18" charset="0"/>
                <a:cs typeface="Times New Roman" panose="02020603050405020304" pitchFamily="18" charset="0"/>
              </a:rPr>
            </a:br>
            <a:r>
              <a:rPr lang="en-US" sz="2400" cap="none" dirty="0">
                <a:latin typeface="Times New Roman" panose="02020603050405020304" pitchFamily="18" charset="0"/>
                <a:cs typeface="Times New Roman" panose="02020603050405020304" pitchFamily="18" charset="0"/>
              </a:rPr>
              <a:t>Cell: 973-900-2963</a:t>
            </a:r>
            <a:endParaRPr lang="en-US" sz="4000" cap="none"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574A6BA-E31A-4F96-BD88-8297AB0A313F}"/>
              </a:ext>
            </a:extLst>
          </p:cNvPr>
          <p:cNvSpPr txBox="1"/>
          <p:nvPr/>
        </p:nvSpPr>
        <p:spPr>
          <a:xfrm>
            <a:off x="1223924" y="4938584"/>
            <a:ext cx="9878415" cy="13849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a:solidFill>
                  <a:schemeClr val="bg1"/>
                </a:solidFill>
                <a:effectLst/>
                <a:latin typeface="arial" panose="020B0604020202020204" pitchFamily="34" charset="0"/>
              </a:rPr>
              <a:t>United States Conference on Teaching Statistics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arial" panose="020B0604020202020204" pitchFamily="34" charset="0"/>
              </a:rPr>
              <a:t>Penn State University</a:t>
            </a:r>
            <a:r>
              <a:rPr lang="en-US" sz="2800" b="1" i="0" dirty="0">
                <a:solidFill>
                  <a:schemeClr val="bg1"/>
                </a:solidFill>
                <a:effectLst/>
                <a:latin typeface="arial" panose="020B0604020202020204" pitchFamily="34" charset="0"/>
              </a:rPr>
              <a:t> </a:t>
            </a:r>
            <a:r>
              <a:rPr lang="en-US" sz="2800" b="0" i="0" dirty="0">
                <a:solidFill>
                  <a:schemeClr val="bg1"/>
                </a:solidFill>
                <a:effectLst/>
                <a:latin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arial" panose="020B0604020202020204" pitchFamily="34" charset="0"/>
              </a:rPr>
              <a:t>June 3, 2023</a:t>
            </a:r>
            <a:endPar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500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68BBA2-7FE2-A1BD-CAAC-F2EE91169052}"/>
              </a:ext>
            </a:extLst>
          </p:cNvPr>
          <p:cNvGrpSpPr/>
          <p:nvPr/>
        </p:nvGrpSpPr>
        <p:grpSpPr>
          <a:xfrm>
            <a:off x="1011186" y="1718181"/>
            <a:ext cx="10741128" cy="4149219"/>
            <a:chOff x="973086" y="1308606"/>
            <a:chExt cx="10741128" cy="4149219"/>
          </a:xfrm>
        </p:grpSpPr>
        <p:sp>
          <p:nvSpPr>
            <p:cNvPr id="4" name="TextBox 3">
              <a:extLst>
                <a:ext uri="{FF2B5EF4-FFF2-40B4-BE49-F238E27FC236}">
                  <a16:creationId xmlns:a16="http://schemas.microsoft.com/office/drawing/2014/main" id="{0085BEB7-BC9F-2B36-0FB8-3969B551E5E6}"/>
                </a:ext>
              </a:extLst>
            </p:cNvPr>
            <p:cNvSpPr txBox="1"/>
            <p:nvPr/>
          </p:nvSpPr>
          <p:spPr>
            <a:xfrm>
              <a:off x="973086" y="1757903"/>
              <a:ext cx="6096000" cy="2031325"/>
            </a:xfrm>
            <a:prstGeom prst="rect">
              <a:avLst/>
            </a:prstGeom>
            <a:noFill/>
          </p:spPr>
          <p:txBody>
            <a:bodyPr wrap="square">
              <a:spAutoFit/>
            </a:bodyPr>
            <a:lstStyle/>
            <a:p>
              <a:r>
                <a:rPr lang="en-US" dirty="0"/>
                <a:t>%MACRO RUNDS(N= );</a:t>
              </a:r>
            </a:p>
            <a:p>
              <a:r>
                <a:rPr lang="en-US" dirty="0"/>
                <a:t>%do </a:t>
              </a:r>
              <a:r>
                <a:rPr lang="en-US" dirty="0" err="1"/>
                <a:t>i</a:t>
              </a:r>
              <a:r>
                <a:rPr lang="en-US" dirty="0"/>
                <a:t>=1 %to 1000; </a:t>
              </a:r>
            </a:p>
            <a:p>
              <a:r>
                <a:rPr lang="en-US" dirty="0"/>
                <a:t>%M2Ttest(runs= &amp;</a:t>
              </a:r>
              <a:r>
                <a:rPr lang="en-US" dirty="0" err="1"/>
                <a:t>i</a:t>
              </a:r>
              <a:r>
                <a:rPr lang="en-US" dirty="0"/>
                <a:t> , N=&amp;N );</a:t>
              </a:r>
            </a:p>
            <a:p>
              <a:r>
                <a:rPr lang="en-US" dirty="0"/>
                <a:t>data </a:t>
              </a:r>
              <a:r>
                <a:rPr lang="en-US" dirty="0" err="1"/>
                <a:t>twogp_n&amp;N</a:t>
              </a:r>
              <a:r>
                <a:rPr lang="en-US" dirty="0"/>
                <a:t>;</a:t>
              </a:r>
            </a:p>
            <a:p>
              <a:r>
                <a:rPr lang="en-US" dirty="0"/>
                <a:t> set %if &amp;</a:t>
              </a:r>
              <a:r>
                <a:rPr lang="en-US" dirty="0" err="1"/>
                <a:t>i</a:t>
              </a:r>
              <a:r>
                <a:rPr lang="en-US" dirty="0"/>
                <a:t> </a:t>
              </a:r>
              <a:r>
                <a:rPr lang="en-US" dirty="0" err="1"/>
                <a:t>gt</a:t>
              </a:r>
              <a:r>
                <a:rPr lang="en-US" dirty="0"/>
                <a:t> 1 %then %do; </a:t>
              </a:r>
              <a:r>
                <a:rPr lang="en-US" dirty="0" err="1"/>
                <a:t>twogp_n&amp;N</a:t>
              </a:r>
              <a:r>
                <a:rPr lang="en-US" dirty="0"/>
                <a:t> %end; </a:t>
              </a:r>
            </a:p>
            <a:p>
              <a:r>
                <a:rPr lang="en-US" dirty="0"/>
                <a:t>  </a:t>
              </a:r>
              <a:r>
                <a:rPr lang="en-US" dirty="0" err="1"/>
                <a:t>twogp&amp;i</a:t>
              </a:r>
              <a:r>
                <a:rPr lang="en-US" dirty="0"/>
                <a:t>;</a:t>
              </a:r>
            </a:p>
            <a:p>
              <a:r>
                <a:rPr lang="en-US" dirty="0"/>
                <a:t>run;</a:t>
              </a:r>
            </a:p>
          </p:txBody>
        </p:sp>
        <p:sp>
          <p:nvSpPr>
            <p:cNvPr id="5" name="Speech Bubble: Oval 4">
              <a:extLst>
                <a:ext uri="{FF2B5EF4-FFF2-40B4-BE49-F238E27FC236}">
                  <a16:creationId xmlns:a16="http://schemas.microsoft.com/office/drawing/2014/main" id="{BA18CAB8-36E7-314F-4C14-AF415232EBD2}"/>
                </a:ext>
              </a:extLst>
            </p:cNvPr>
            <p:cNvSpPr/>
            <p:nvPr/>
          </p:nvSpPr>
          <p:spPr>
            <a:xfrm>
              <a:off x="6607276" y="1308606"/>
              <a:ext cx="4708423" cy="2159410"/>
            </a:xfrm>
            <a:prstGeom prst="wedgeEllipseCallout">
              <a:avLst>
                <a:gd name="adj1" fmla="val -128782"/>
                <a:gd name="adj2" fmla="val -7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This sets number of simulated data sets and t-tests generating that number of means, effect sizes and p-values. </a:t>
              </a:r>
            </a:p>
          </p:txBody>
        </p:sp>
        <p:sp>
          <p:nvSpPr>
            <p:cNvPr id="7" name="TextBox 6">
              <a:extLst>
                <a:ext uri="{FF2B5EF4-FFF2-40B4-BE49-F238E27FC236}">
                  <a16:creationId xmlns:a16="http://schemas.microsoft.com/office/drawing/2014/main" id="{6401F583-721D-0583-9A25-E259FCF98926}"/>
                </a:ext>
              </a:extLst>
            </p:cNvPr>
            <p:cNvSpPr txBox="1"/>
            <p:nvPr/>
          </p:nvSpPr>
          <p:spPr>
            <a:xfrm>
              <a:off x="1039761" y="3932982"/>
              <a:ext cx="6096000" cy="369332"/>
            </a:xfrm>
            <a:prstGeom prst="rect">
              <a:avLst/>
            </a:prstGeom>
            <a:noFill/>
          </p:spPr>
          <p:txBody>
            <a:bodyPr wrap="square">
              <a:spAutoFit/>
            </a:bodyPr>
            <a:lstStyle/>
            <a:p>
              <a:r>
                <a:rPr lang="en-US" dirty="0"/>
                <a:t>%RUNDSALL(ns=%str(15));</a:t>
              </a:r>
            </a:p>
          </p:txBody>
        </p:sp>
        <p:sp>
          <p:nvSpPr>
            <p:cNvPr id="8" name="Speech Bubble: Oval 7">
              <a:extLst>
                <a:ext uri="{FF2B5EF4-FFF2-40B4-BE49-F238E27FC236}">
                  <a16:creationId xmlns:a16="http://schemas.microsoft.com/office/drawing/2014/main" id="{3E4261DC-7E02-53C0-8920-31CBAE52A1BF}"/>
                </a:ext>
              </a:extLst>
            </p:cNvPr>
            <p:cNvSpPr/>
            <p:nvPr/>
          </p:nvSpPr>
          <p:spPr>
            <a:xfrm>
              <a:off x="6483452" y="3705059"/>
              <a:ext cx="5230762" cy="1752766"/>
            </a:xfrm>
            <a:prstGeom prst="wedgeEllipseCallout">
              <a:avLst>
                <a:gd name="adj1" fmla="val -104379"/>
                <a:gd name="adj2" fmla="val -245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This number sets same sample size for each group (e.g., here n = 15 per group, total sample size = 30).</a:t>
              </a:r>
            </a:p>
          </p:txBody>
        </p:sp>
      </p:grpSp>
      <p:sp>
        <p:nvSpPr>
          <p:cNvPr id="3" name="Title 1">
            <a:extLst>
              <a:ext uri="{FF2B5EF4-FFF2-40B4-BE49-F238E27FC236}">
                <a16:creationId xmlns:a16="http://schemas.microsoft.com/office/drawing/2014/main" id="{8DD3CF58-7079-6346-422E-AC3A2B1E8C66}"/>
              </a:ext>
            </a:extLst>
          </p:cNvPr>
          <p:cNvSpPr>
            <a:spLocks noGrp="1"/>
          </p:cNvSpPr>
          <p:nvPr>
            <p:ph type="title"/>
          </p:nvPr>
        </p:nvSpPr>
        <p:spPr>
          <a:xfrm>
            <a:off x="838200" y="155575"/>
            <a:ext cx="10515600" cy="1325563"/>
          </a:xfrm>
          <a:solidFill>
            <a:schemeClr val="tx1"/>
          </a:solidFill>
          <a:ln>
            <a:solidFill>
              <a:schemeClr val="accent1"/>
            </a:solidFill>
          </a:ln>
        </p:spPr>
        <p:txBody>
          <a:bodyPr>
            <a:normAutofit fontScale="90000"/>
          </a:bodyPr>
          <a:lstStyle/>
          <a:p>
            <a:pPr algn="ctr"/>
            <a:r>
              <a:rPr lang="en-US" sz="4000" dirty="0">
                <a:solidFill>
                  <a:schemeClr val="bg1"/>
                </a:solidFill>
              </a:rPr>
              <a:t>True Null Hypothesis </a:t>
            </a:r>
            <a:br>
              <a:rPr lang="en-US" sz="3200" dirty="0">
                <a:solidFill>
                  <a:srgbClr val="FFFF00"/>
                </a:solidFill>
              </a:rPr>
            </a:br>
            <a:r>
              <a:rPr lang="en-US" sz="3200" dirty="0">
                <a:solidFill>
                  <a:srgbClr val="FFFF00"/>
                </a:solidFill>
              </a:rPr>
              <a:t>Snippet from SAS macro that simulates independent, identically, distributed, standard, normal random variables</a:t>
            </a:r>
          </a:p>
        </p:txBody>
      </p:sp>
      <p:sp>
        <p:nvSpPr>
          <p:cNvPr id="6" name="Rectangle: Rounded Corners 5">
            <a:extLst>
              <a:ext uri="{FF2B5EF4-FFF2-40B4-BE49-F238E27FC236}">
                <a16:creationId xmlns:a16="http://schemas.microsoft.com/office/drawing/2014/main" id="{DC4C2F1D-CB3A-90AE-843F-0985BB6F6CC8}"/>
              </a:ext>
            </a:extLst>
          </p:cNvPr>
          <p:cNvSpPr/>
          <p:nvPr/>
        </p:nvSpPr>
        <p:spPr>
          <a:xfrm>
            <a:off x="838200" y="4991017"/>
            <a:ext cx="5610225" cy="169545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To avoid long computer processing time for teaching purposes, 100 simulated t-test for two independent groups with relatively small sample sizes (e.g., 2, 15) is sufficient for teaching concepts involving sampling distributions, effect sizes, p-values and statistical significance </a:t>
            </a:r>
          </a:p>
        </p:txBody>
      </p:sp>
    </p:spTree>
    <p:extLst>
      <p:ext uri="{BB962C8B-B14F-4D97-AF65-F5344CB8AC3E}">
        <p14:creationId xmlns:p14="http://schemas.microsoft.com/office/powerpoint/2010/main" val="268500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339A716-066F-EC1B-E40D-0F82946E5BD7}"/>
              </a:ext>
            </a:extLst>
          </p:cNvPr>
          <p:cNvSpPr>
            <a:spLocks noGrp="1"/>
          </p:cNvSpPr>
          <p:nvPr>
            <p:ph type="title"/>
          </p:nvPr>
        </p:nvSpPr>
        <p:spPr>
          <a:xfrm>
            <a:off x="752475" y="153352"/>
            <a:ext cx="10515600" cy="1325563"/>
          </a:xfrm>
          <a:solidFill>
            <a:schemeClr val="tx1"/>
          </a:solidFill>
          <a:ln>
            <a:solidFill>
              <a:schemeClr val="accent1"/>
            </a:solidFill>
          </a:ln>
        </p:spPr>
        <p:txBody>
          <a:bodyPr>
            <a:normAutofit/>
          </a:bodyPr>
          <a:lstStyle/>
          <a:p>
            <a:pPr algn="ctr">
              <a:lnSpc>
                <a:spcPct val="100000"/>
              </a:lnSpc>
              <a:spcBef>
                <a:spcPts val="1200"/>
              </a:spcBef>
              <a:spcAft>
                <a:spcPts val="1200"/>
              </a:spcAft>
            </a:pPr>
            <a:r>
              <a:rPr lang="en-US" sz="4000" dirty="0">
                <a:highlight>
                  <a:srgbClr val="00FFFF"/>
                </a:highlight>
              </a:rPr>
              <a:t>Null Hypothesis is False </a:t>
            </a:r>
            <a:br>
              <a:rPr lang="en-US" sz="3200" dirty="0">
                <a:solidFill>
                  <a:schemeClr val="bg1"/>
                </a:solidFill>
              </a:rPr>
            </a:br>
            <a:r>
              <a:rPr lang="en-US" sz="2700" dirty="0">
                <a:solidFill>
                  <a:schemeClr val="bg1"/>
                </a:solidFill>
              </a:rPr>
              <a:t>Snippet from SAS Macro for Simulating iid Normal Random Variables</a:t>
            </a:r>
            <a:endParaRPr lang="en-US" sz="3200" dirty="0">
              <a:solidFill>
                <a:schemeClr val="bg1"/>
              </a:solidFill>
            </a:endParaRPr>
          </a:p>
        </p:txBody>
      </p:sp>
      <p:sp>
        <p:nvSpPr>
          <p:cNvPr id="5" name="TextBox 4">
            <a:extLst>
              <a:ext uri="{FF2B5EF4-FFF2-40B4-BE49-F238E27FC236}">
                <a16:creationId xmlns:a16="http://schemas.microsoft.com/office/drawing/2014/main" id="{F76991C3-9F43-91CD-F89C-61EF94D860DB}"/>
              </a:ext>
            </a:extLst>
          </p:cNvPr>
          <p:cNvSpPr txBox="1"/>
          <p:nvPr/>
        </p:nvSpPr>
        <p:spPr>
          <a:xfrm>
            <a:off x="857866" y="1690688"/>
            <a:ext cx="6096000" cy="4247317"/>
          </a:xfrm>
          <a:prstGeom prst="rect">
            <a:avLst/>
          </a:prstGeom>
          <a:noFill/>
        </p:spPr>
        <p:txBody>
          <a:bodyPr wrap="square">
            <a:spAutoFit/>
          </a:bodyPr>
          <a:lstStyle/>
          <a:p>
            <a:endParaRPr lang="en-US" dirty="0"/>
          </a:p>
          <a:p>
            <a:r>
              <a:rPr lang="en-US" dirty="0"/>
              <a:t>%LET E = .5;</a:t>
            </a:r>
          </a:p>
          <a:p>
            <a:r>
              <a:rPr lang="en-US" dirty="0"/>
              <a:t>%Let P = P5;</a:t>
            </a:r>
          </a:p>
          <a:p>
            <a:r>
              <a:rPr lang="en-US" dirty="0"/>
              <a:t>%MACRO M2Ttest(runs=  , N= );</a:t>
            </a:r>
          </a:p>
          <a:p>
            <a:r>
              <a:rPr lang="en-US" dirty="0"/>
              <a:t>ODS EXCLUDE ALL;</a:t>
            </a:r>
          </a:p>
          <a:p>
            <a:endParaRPr lang="en-US" dirty="0"/>
          </a:p>
          <a:p>
            <a:r>
              <a:rPr lang="en-US" dirty="0"/>
              <a:t>data n;</a:t>
            </a:r>
          </a:p>
          <a:p>
            <a:r>
              <a:rPr lang="en-US" dirty="0"/>
              <a:t>call streaminit (0); /* seed set to computer clock time */</a:t>
            </a:r>
          </a:p>
          <a:p>
            <a:r>
              <a:rPr lang="en-US" dirty="0"/>
              <a:t>do </a:t>
            </a:r>
            <a:r>
              <a:rPr lang="en-US" dirty="0" err="1"/>
              <a:t>i</a:t>
            </a:r>
            <a:r>
              <a:rPr lang="en-US" dirty="0"/>
              <a:t> = 1 to &amp;N;</a:t>
            </a:r>
          </a:p>
          <a:p>
            <a:r>
              <a:rPr lang="en-US" dirty="0"/>
              <a:t>y1 = rand('Normal',0,1) + &amp;e;  </a:t>
            </a:r>
          </a:p>
          <a:p>
            <a:r>
              <a:rPr lang="en-US" dirty="0"/>
              <a:t>y2 = rand('Normal',0,1);</a:t>
            </a:r>
          </a:p>
          <a:p>
            <a:r>
              <a:rPr lang="en-US" dirty="0"/>
              <a:t>output;</a:t>
            </a:r>
          </a:p>
          <a:p>
            <a:r>
              <a:rPr lang="en-US" dirty="0"/>
              <a:t>end;</a:t>
            </a:r>
          </a:p>
          <a:p>
            <a:r>
              <a:rPr lang="en-US" dirty="0"/>
              <a:t>drop </a:t>
            </a:r>
            <a:r>
              <a:rPr lang="en-US" dirty="0" err="1"/>
              <a:t>i</a:t>
            </a:r>
            <a:r>
              <a:rPr lang="en-US" dirty="0"/>
              <a:t>;</a:t>
            </a:r>
          </a:p>
          <a:p>
            <a:r>
              <a:rPr lang="en-US" dirty="0"/>
              <a:t>run;</a:t>
            </a:r>
          </a:p>
        </p:txBody>
      </p:sp>
      <p:sp>
        <p:nvSpPr>
          <p:cNvPr id="6" name="Speech Bubble: Oval 5">
            <a:extLst>
              <a:ext uri="{FF2B5EF4-FFF2-40B4-BE49-F238E27FC236}">
                <a16:creationId xmlns:a16="http://schemas.microsoft.com/office/drawing/2014/main" id="{8314B9EA-E3A2-7D2C-C407-4A521F733471}"/>
              </a:ext>
            </a:extLst>
          </p:cNvPr>
          <p:cNvSpPr/>
          <p:nvPr/>
        </p:nvSpPr>
        <p:spPr>
          <a:xfrm>
            <a:off x="7551174" y="1877962"/>
            <a:ext cx="3802626" cy="1551038"/>
          </a:xfrm>
          <a:prstGeom prst="wedgeEllipseCallout">
            <a:avLst>
              <a:gd name="adj1" fmla="val -184910"/>
              <a:gd name="adj2" fmla="val -3479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Here E denotes effect size (Cohen’s d) = .5, but can be any positive or negative value, except “0”</a:t>
            </a:r>
          </a:p>
        </p:txBody>
      </p:sp>
      <p:sp>
        <p:nvSpPr>
          <p:cNvPr id="7" name="Speech Bubble: Oval 6">
            <a:extLst>
              <a:ext uri="{FF2B5EF4-FFF2-40B4-BE49-F238E27FC236}">
                <a16:creationId xmlns:a16="http://schemas.microsoft.com/office/drawing/2014/main" id="{B012328C-39D9-C27B-1F2E-17AC4E86FF56}"/>
              </a:ext>
            </a:extLst>
          </p:cNvPr>
          <p:cNvSpPr/>
          <p:nvPr/>
        </p:nvSpPr>
        <p:spPr>
          <a:xfrm>
            <a:off x="6558117" y="3814346"/>
            <a:ext cx="4500408" cy="1636610"/>
          </a:xfrm>
          <a:prstGeom prst="wedgeEllipseCallout">
            <a:avLst>
              <a:gd name="adj1" fmla="val -112350"/>
              <a:gd name="adj2" fmla="val -17229"/>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Cohen’s d (effect size) = .5 was added to the continuous outcome variable in the first group, only. </a:t>
            </a:r>
          </a:p>
        </p:txBody>
      </p:sp>
      <p:sp>
        <p:nvSpPr>
          <p:cNvPr id="8" name="Rectangle 7">
            <a:extLst>
              <a:ext uri="{FF2B5EF4-FFF2-40B4-BE49-F238E27FC236}">
                <a16:creationId xmlns:a16="http://schemas.microsoft.com/office/drawing/2014/main" id="{05FF59A5-FA06-1A94-7BE9-42AB8D5A3B82}"/>
              </a:ext>
            </a:extLst>
          </p:cNvPr>
          <p:cNvSpPr/>
          <p:nvPr/>
        </p:nvSpPr>
        <p:spPr>
          <a:xfrm>
            <a:off x="2005780" y="5820479"/>
            <a:ext cx="8740878"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Otherwise, same SAS code as for True Null Hypothesis</a:t>
            </a:r>
          </a:p>
        </p:txBody>
      </p:sp>
    </p:spTree>
    <p:extLst>
      <p:ext uri="{BB962C8B-B14F-4D97-AF65-F5344CB8AC3E}">
        <p14:creationId xmlns:p14="http://schemas.microsoft.com/office/powerpoint/2010/main" val="343850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A7B7-4542-1B88-B87E-EAAE5D5F05FA}"/>
              </a:ext>
            </a:extLst>
          </p:cNvPr>
          <p:cNvSpPr>
            <a:spLocks noGrp="1"/>
          </p:cNvSpPr>
          <p:nvPr>
            <p:ph type="title"/>
          </p:nvPr>
        </p:nvSpPr>
        <p:spPr>
          <a:xfrm>
            <a:off x="1186016" y="70664"/>
            <a:ext cx="9920134" cy="837387"/>
          </a:xfrm>
          <a:solidFill>
            <a:schemeClr val="tx1"/>
          </a:solidFill>
        </p:spPr>
        <p:txBody>
          <a:bodyPr>
            <a:normAutofit/>
          </a:bodyPr>
          <a:lstStyle/>
          <a:p>
            <a:pPr algn="ctr"/>
            <a:r>
              <a:rPr lang="en-US" sz="2400" dirty="0">
                <a:solidFill>
                  <a:srgbClr val="FFFF00"/>
                </a:solidFill>
              </a:rPr>
              <a:t>Null Hypothesis is True</a:t>
            </a:r>
            <a:br>
              <a:rPr lang="en-US" sz="2400" dirty="0">
                <a:solidFill>
                  <a:srgbClr val="FFFF00"/>
                </a:solidFill>
              </a:rPr>
            </a:br>
            <a:r>
              <a:rPr lang="en-US" sz="2400" dirty="0">
                <a:solidFill>
                  <a:srgbClr val="FFFF00"/>
                </a:solidFill>
              </a:rPr>
              <a:t>H</a:t>
            </a:r>
            <a:r>
              <a:rPr lang="en-US" sz="2400" baseline="-25000" dirty="0">
                <a:solidFill>
                  <a:srgbClr val="FFFF00"/>
                </a:solidFill>
              </a:rPr>
              <a:t>0</a:t>
            </a:r>
            <a:r>
              <a:rPr lang="en-US" sz="2400" dirty="0">
                <a:solidFill>
                  <a:srgbClr val="FFFF00"/>
                </a:solidFill>
              </a:rPr>
              <a:t>: </a:t>
            </a:r>
            <a:r>
              <a:rPr lang="el-GR" sz="2400" dirty="0">
                <a:solidFill>
                  <a:srgbClr val="FFFF00"/>
                </a:solidFill>
              </a:rPr>
              <a:t>μ</a:t>
            </a:r>
            <a:r>
              <a:rPr lang="en-US" sz="2400" baseline="-25000" dirty="0">
                <a:solidFill>
                  <a:srgbClr val="FFFF00"/>
                </a:solidFill>
              </a:rPr>
              <a:t>1</a:t>
            </a:r>
            <a:r>
              <a:rPr lang="en-US" sz="2400" dirty="0">
                <a:solidFill>
                  <a:srgbClr val="FFFF00"/>
                </a:solidFill>
              </a:rPr>
              <a:t> = </a:t>
            </a:r>
            <a:r>
              <a:rPr lang="el-GR" sz="2400" dirty="0">
                <a:solidFill>
                  <a:srgbClr val="FFFF00"/>
                </a:solidFill>
              </a:rPr>
              <a:t>μ</a:t>
            </a:r>
            <a:r>
              <a:rPr lang="en-US" sz="2400" baseline="-25000" dirty="0">
                <a:solidFill>
                  <a:srgbClr val="FFFF00"/>
                </a:solidFill>
              </a:rPr>
              <a:t>2</a:t>
            </a:r>
            <a:r>
              <a:rPr lang="en-US" sz="2400" dirty="0">
                <a:solidFill>
                  <a:srgbClr val="FFFF00"/>
                </a:solidFill>
              </a:rPr>
              <a:t> ( </a:t>
            </a:r>
            <a:r>
              <a:rPr lang="el-GR" sz="2400" dirty="0">
                <a:solidFill>
                  <a:srgbClr val="FFFF00"/>
                </a:solidFill>
              </a:rPr>
              <a:t>μ</a:t>
            </a:r>
            <a:r>
              <a:rPr lang="en-US" sz="2400" baseline="-25000" dirty="0">
                <a:solidFill>
                  <a:srgbClr val="FFFF00"/>
                </a:solidFill>
              </a:rPr>
              <a:t>1</a:t>
            </a:r>
            <a:r>
              <a:rPr lang="en-US" sz="2400" dirty="0">
                <a:solidFill>
                  <a:srgbClr val="FFFF00"/>
                </a:solidFill>
              </a:rPr>
              <a:t> - </a:t>
            </a:r>
            <a:r>
              <a:rPr lang="el-GR" sz="2400" dirty="0">
                <a:solidFill>
                  <a:srgbClr val="FFFF00"/>
                </a:solidFill>
              </a:rPr>
              <a:t>μ</a:t>
            </a:r>
            <a:r>
              <a:rPr lang="en-US" sz="2400" baseline="-25000" dirty="0">
                <a:solidFill>
                  <a:srgbClr val="FFFF00"/>
                </a:solidFill>
              </a:rPr>
              <a:t>2</a:t>
            </a:r>
            <a:r>
              <a:rPr lang="en-US" sz="2400" dirty="0">
                <a:solidFill>
                  <a:srgbClr val="FFFF00"/>
                </a:solidFill>
              </a:rPr>
              <a:t> = 0) </a:t>
            </a:r>
          </a:p>
        </p:txBody>
      </p:sp>
      <p:grpSp>
        <p:nvGrpSpPr>
          <p:cNvPr id="14" name="Group 13">
            <a:extLst>
              <a:ext uri="{FF2B5EF4-FFF2-40B4-BE49-F238E27FC236}">
                <a16:creationId xmlns:a16="http://schemas.microsoft.com/office/drawing/2014/main" id="{E995FE0A-3F07-0FBA-8B78-64F315AB2202}"/>
              </a:ext>
            </a:extLst>
          </p:cNvPr>
          <p:cNvGrpSpPr/>
          <p:nvPr/>
        </p:nvGrpSpPr>
        <p:grpSpPr>
          <a:xfrm>
            <a:off x="1186016" y="912632"/>
            <a:ext cx="4090996" cy="5795738"/>
            <a:chOff x="1584797" y="912632"/>
            <a:chExt cx="4090996" cy="5795738"/>
          </a:xfrm>
        </p:grpSpPr>
        <p:pic>
          <p:nvPicPr>
            <p:cNvPr id="4" name="Picture 3">
              <a:extLst>
                <a:ext uri="{FF2B5EF4-FFF2-40B4-BE49-F238E27FC236}">
                  <a16:creationId xmlns:a16="http://schemas.microsoft.com/office/drawing/2014/main" id="{3E53EA57-4164-872E-FFC6-F20B7962370E}"/>
                </a:ext>
              </a:extLst>
            </p:cNvPr>
            <p:cNvPicPr>
              <a:picLocks noChangeAspect="1"/>
            </p:cNvPicPr>
            <p:nvPr/>
          </p:nvPicPr>
          <p:blipFill>
            <a:blip r:embed="rId2"/>
            <a:stretch>
              <a:fillRect/>
            </a:stretch>
          </p:blipFill>
          <p:spPr>
            <a:xfrm>
              <a:off x="1584797" y="912632"/>
              <a:ext cx="4090996" cy="2839111"/>
            </a:xfrm>
            <a:prstGeom prst="rect">
              <a:avLst/>
            </a:prstGeom>
            <a:ln>
              <a:solidFill>
                <a:schemeClr val="accent1"/>
              </a:solidFill>
            </a:ln>
          </p:spPr>
        </p:pic>
        <p:pic>
          <p:nvPicPr>
            <p:cNvPr id="8" name="Picture 7">
              <a:extLst>
                <a:ext uri="{FF2B5EF4-FFF2-40B4-BE49-F238E27FC236}">
                  <a16:creationId xmlns:a16="http://schemas.microsoft.com/office/drawing/2014/main" id="{86E1FA54-4955-9AAA-E833-905061B38C69}"/>
                </a:ext>
              </a:extLst>
            </p:cNvPr>
            <p:cNvPicPr>
              <a:picLocks noChangeAspect="1"/>
            </p:cNvPicPr>
            <p:nvPr/>
          </p:nvPicPr>
          <p:blipFill>
            <a:blip r:embed="rId3"/>
            <a:stretch>
              <a:fillRect/>
            </a:stretch>
          </p:blipFill>
          <p:spPr>
            <a:xfrm>
              <a:off x="1584797" y="3869258"/>
              <a:ext cx="4090996" cy="2839112"/>
            </a:xfrm>
            <a:prstGeom prst="rect">
              <a:avLst/>
            </a:prstGeom>
            <a:ln>
              <a:solidFill>
                <a:schemeClr val="accent1"/>
              </a:solidFill>
            </a:ln>
          </p:spPr>
        </p:pic>
      </p:grpSp>
      <p:grpSp>
        <p:nvGrpSpPr>
          <p:cNvPr id="13" name="Group 12">
            <a:extLst>
              <a:ext uri="{FF2B5EF4-FFF2-40B4-BE49-F238E27FC236}">
                <a16:creationId xmlns:a16="http://schemas.microsoft.com/office/drawing/2014/main" id="{827C2F52-96B8-AD79-9213-62288A0B8FBD}"/>
              </a:ext>
            </a:extLst>
          </p:cNvPr>
          <p:cNvGrpSpPr/>
          <p:nvPr/>
        </p:nvGrpSpPr>
        <p:grpSpPr>
          <a:xfrm>
            <a:off x="7262282" y="913861"/>
            <a:ext cx="3743702" cy="5794509"/>
            <a:chOff x="7119407" y="912632"/>
            <a:chExt cx="3743702" cy="5794509"/>
          </a:xfrm>
        </p:grpSpPr>
        <p:pic>
          <p:nvPicPr>
            <p:cNvPr id="6" name="Picture 5">
              <a:extLst>
                <a:ext uri="{FF2B5EF4-FFF2-40B4-BE49-F238E27FC236}">
                  <a16:creationId xmlns:a16="http://schemas.microsoft.com/office/drawing/2014/main" id="{F66AD187-37FC-7B25-B29A-A4FEFB79F403}"/>
                </a:ext>
              </a:extLst>
            </p:cNvPr>
            <p:cNvPicPr>
              <a:picLocks noChangeAspect="1"/>
            </p:cNvPicPr>
            <p:nvPr/>
          </p:nvPicPr>
          <p:blipFill>
            <a:blip r:embed="rId4"/>
            <a:stretch>
              <a:fillRect/>
            </a:stretch>
          </p:blipFill>
          <p:spPr>
            <a:xfrm>
              <a:off x="7119407" y="912632"/>
              <a:ext cx="3743702" cy="2862831"/>
            </a:xfrm>
            <a:prstGeom prst="rect">
              <a:avLst/>
            </a:prstGeom>
            <a:solidFill>
              <a:schemeClr val="tx1"/>
            </a:solidFill>
            <a:ln>
              <a:solidFill>
                <a:schemeClr val="accent1"/>
              </a:solidFill>
            </a:ln>
          </p:spPr>
        </p:pic>
        <p:pic>
          <p:nvPicPr>
            <p:cNvPr id="10" name="Picture 9">
              <a:extLst>
                <a:ext uri="{FF2B5EF4-FFF2-40B4-BE49-F238E27FC236}">
                  <a16:creationId xmlns:a16="http://schemas.microsoft.com/office/drawing/2014/main" id="{68DB19EE-9D63-A2AA-756C-B10AA4CCA34A}"/>
                </a:ext>
              </a:extLst>
            </p:cNvPr>
            <p:cNvPicPr>
              <a:picLocks noChangeAspect="1"/>
            </p:cNvPicPr>
            <p:nvPr/>
          </p:nvPicPr>
          <p:blipFill>
            <a:blip r:embed="rId5"/>
            <a:stretch>
              <a:fillRect/>
            </a:stretch>
          </p:blipFill>
          <p:spPr>
            <a:xfrm>
              <a:off x="7119407" y="3869257"/>
              <a:ext cx="3743702" cy="2837884"/>
            </a:xfrm>
            <a:prstGeom prst="rect">
              <a:avLst/>
            </a:prstGeom>
            <a:ln>
              <a:solidFill>
                <a:schemeClr val="accent1"/>
              </a:solidFill>
            </a:ln>
          </p:spPr>
        </p:pic>
      </p:grpSp>
      <p:sp>
        <p:nvSpPr>
          <p:cNvPr id="12" name="TextBox 11">
            <a:extLst>
              <a:ext uri="{FF2B5EF4-FFF2-40B4-BE49-F238E27FC236}">
                <a16:creationId xmlns:a16="http://schemas.microsoft.com/office/drawing/2014/main" id="{AFDCF12F-131F-6E9E-F6BF-3DD4984EFE25}"/>
              </a:ext>
            </a:extLst>
          </p:cNvPr>
          <p:cNvSpPr txBox="1"/>
          <p:nvPr/>
        </p:nvSpPr>
        <p:spPr>
          <a:xfrm>
            <a:off x="5211893" y="3290078"/>
            <a:ext cx="2115516" cy="1200329"/>
          </a:xfrm>
          <a:prstGeom prst="rect">
            <a:avLst/>
          </a:prstGeom>
          <a:solidFill>
            <a:schemeClr val="tx2">
              <a:lumMod val="20000"/>
              <a:lumOff val="80000"/>
            </a:schemeClr>
          </a:solidFill>
          <a:ln>
            <a:solidFill>
              <a:schemeClr val="accent1"/>
            </a:solidFill>
          </a:ln>
        </p:spPr>
        <p:txBody>
          <a:bodyPr wrap="none" rtlCol="0">
            <a:spAutoFit/>
          </a:bodyPr>
          <a:lstStyle/>
          <a:p>
            <a:pPr algn="ctr"/>
            <a:r>
              <a:rPr lang="en-US" dirty="0"/>
              <a:t>EMPIRICAL </a:t>
            </a:r>
          </a:p>
          <a:p>
            <a:pPr algn="ctr"/>
            <a:r>
              <a:rPr lang="en-US" dirty="0"/>
              <a:t>SAMPLING</a:t>
            </a:r>
          </a:p>
          <a:p>
            <a:pPr algn="ctr"/>
            <a:r>
              <a:rPr lang="en-US" dirty="0"/>
              <a:t>DISTRIBUTIONS</a:t>
            </a:r>
          </a:p>
          <a:p>
            <a:pPr algn="ctr"/>
            <a:r>
              <a:rPr lang="en-US" dirty="0"/>
              <a:t>Each Centered at ≈ 0</a:t>
            </a:r>
          </a:p>
        </p:txBody>
      </p:sp>
      <p:sp>
        <p:nvSpPr>
          <p:cNvPr id="15" name="TextBox 14">
            <a:extLst>
              <a:ext uri="{FF2B5EF4-FFF2-40B4-BE49-F238E27FC236}">
                <a16:creationId xmlns:a16="http://schemas.microsoft.com/office/drawing/2014/main" id="{4F8593EC-B485-88B6-631F-6E1CECC6B1AD}"/>
              </a:ext>
            </a:extLst>
          </p:cNvPr>
          <p:cNvSpPr txBox="1"/>
          <p:nvPr/>
        </p:nvSpPr>
        <p:spPr>
          <a:xfrm>
            <a:off x="4305300" y="1447800"/>
            <a:ext cx="838200" cy="523220"/>
          </a:xfrm>
          <a:prstGeom prst="rect">
            <a:avLst/>
          </a:prstGeom>
          <a:noFill/>
        </p:spPr>
        <p:txBody>
          <a:bodyPr wrap="square" rtlCol="0">
            <a:spAutoFit/>
          </a:bodyPr>
          <a:lstStyle/>
          <a:p>
            <a:r>
              <a:rPr lang="en-US" sz="1400" dirty="0"/>
              <a:t>Group 1</a:t>
            </a:r>
          </a:p>
          <a:p>
            <a:r>
              <a:rPr lang="en-US" sz="1400" dirty="0"/>
              <a:t>Means</a:t>
            </a:r>
          </a:p>
        </p:txBody>
      </p:sp>
      <p:sp>
        <p:nvSpPr>
          <p:cNvPr id="16" name="TextBox 15">
            <a:extLst>
              <a:ext uri="{FF2B5EF4-FFF2-40B4-BE49-F238E27FC236}">
                <a16:creationId xmlns:a16="http://schemas.microsoft.com/office/drawing/2014/main" id="{817D68B8-3503-1021-76B8-0A05FCD43B7D}"/>
              </a:ext>
            </a:extLst>
          </p:cNvPr>
          <p:cNvSpPr txBox="1"/>
          <p:nvPr/>
        </p:nvSpPr>
        <p:spPr>
          <a:xfrm>
            <a:off x="9876804" y="1447800"/>
            <a:ext cx="838200" cy="523220"/>
          </a:xfrm>
          <a:prstGeom prst="rect">
            <a:avLst/>
          </a:prstGeom>
          <a:noFill/>
        </p:spPr>
        <p:txBody>
          <a:bodyPr wrap="square" rtlCol="0">
            <a:spAutoFit/>
          </a:bodyPr>
          <a:lstStyle/>
          <a:p>
            <a:r>
              <a:rPr lang="en-US" sz="1400" dirty="0"/>
              <a:t>Group 2</a:t>
            </a:r>
          </a:p>
          <a:p>
            <a:r>
              <a:rPr lang="en-US" sz="1400" dirty="0"/>
              <a:t>Means</a:t>
            </a:r>
          </a:p>
        </p:txBody>
      </p:sp>
      <p:sp>
        <p:nvSpPr>
          <p:cNvPr id="17" name="TextBox 16">
            <a:extLst>
              <a:ext uri="{FF2B5EF4-FFF2-40B4-BE49-F238E27FC236}">
                <a16:creationId xmlns:a16="http://schemas.microsoft.com/office/drawing/2014/main" id="{CCC4FD50-EFAF-4CDB-7C29-2415E543C3EC}"/>
              </a:ext>
            </a:extLst>
          </p:cNvPr>
          <p:cNvSpPr txBox="1"/>
          <p:nvPr/>
        </p:nvSpPr>
        <p:spPr>
          <a:xfrm>
            <a:off x="4107584" y="4339471"/>
            <a:ext cx="1169428" cy="523220"/>
          </a:xfrm>
          <a:prstGeom prst="rect">
            <a:avLst/>
          </a:prstGeom>
          <a:noFill/>
        </p:spPr>
        <p:txBody>
          <a:bodyPr wrap="square" rtlCol="0">
            <a:spAutoFit/>
          </a:bodyPr>
          <a:lstStyle/>
          <a:p>
            <a:r>
              <a:rPr lang="en-US" sz="1400" dirty="0"/>
              <a:t>Mean</a:t>
            </a:r>
          </a:p>
          <a:p>
            <a:r>
              <a:rPr lang="en-US" sz="1400" dirty="0"/>
              <a:t>Differences</a:t>
            </a:r>
          </a:p>
        </p:txBody>
      </p:sp>
      <p:sp>
        <p:nvSpPr>
          <p:cNvPr id="18" name="TextBox 17">
            <a:extLst>
              <a:ext uri="{FF2B5EF4-FFF2-40B4-BE49-F238E27FC236}">
                <a16:creationId xmlns:a16="http://schemas.microsoft.com/office/drawing/2014/main" id="{33DA2957-57D4-9DCF-070A-F9786201802A}"/>
              </a:ext>
            </a:extLst>
          </p:cNvPr>
          <p:cNvSpPr txBox="1"/>
          <p:nvPr/>
        </p:nvSpPr>
        <p:spPr>
          <a:xfrm>
            <a:off x="9836556" y="4256449"/>
            <a:ext cx="1169428" cy="307777"/>
          </a:xfrm>
          <a:prstGeom prst="rect">
            <a:avLst/>
          </a:prstGeom>
          <a:noFill/>
        </p:spPr>
        <p:txBody>
          <a:bodyPr wrap="square" rtlCol="0">
            <a:spAutoFit/>
          </a:bodyPr>
          <a:lstStyle/>
          <a:p>
            <a:r>
              <a:rPr lang="en-US" sz="1400" dirty="0"/>
              <a:t>Effect Sizes</a:t>
            </a:r>
          </a:p>
        </p:txBody>
      </p:sp>
      <p:sp>
        <p:nvSpPr>
          <p:cNvPr id="19" name="Oval 18">
            <a:extLst>
              <a:ext uri="{FF2B5EF4-FFF2-40B4-BE49-F238E27FC236}">
                <a16:creationId xmlns:a16="http://schemas.microsoft.com/office/drawing/2014/main" id="{66221866-27F5-053B-F14D-6F883F00A93A}"/>
              </a:ext>
            </a:extLst>
          </p:cNvPr>
          <p:cNvSpPr/>
          <p:nvPr/>
        </p:nvSpPr>
        <p:spPr>
          <a:xfrm>
            <a:off x="1600200" y="1266825"/>
            <a:ext cx="714375" cy="12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90B40FA-4653-4DD9-4C2F-5009FF75FBA5}"/>
              </a:ext>
            </a:extLst>
          </p:cNvPr>
          <p:cNvSpPr/>
          <p:nvPr/>
        </p:nvSpPr>
        <p:spPr>
          <a:xfrm>
            <a:off x="7617696" y="4250139"/>
            <a:ext cx="714375" cy="12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1D3EA80-AA69-758B-C3CB-3D529959D771}"/>
              </a:ext>
            </a:extLst>
          </p:cNvPr>
          <p:cNvSpPr/>
          <p:nvPr/>
        </p:nvSpPr>
        <p:spPr>
          <a:xfrm>
            <a:off x="7629525" y="1295400"/>
            <a:ext cx="714375" cy="12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CC2FD1B-2A4B-4CBE-1512-CE6D30CEE6FF}"/>
              </a:ext>
            </a:extLst>
          </p:cNvPr>
          <p:cNvSpPr/>
          <p:nvPr/>
        </p:nvSpPr>
        <p:spPr>
          <a:xfrm>
            <a:off x="1608853" y="4240614"/>
            <a:ext cx="714375" cy="12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90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E365171-8979-2F21-ECD2-BCB3875684A9}"/>
              </a:ext>
            </a:extLst>
          </p:cNvPr>
          <p:cNvGrpSpPr/>
          <p:nvPr/>
        </p:nvGrpSpPr>
        <p:grpSpPr>
          <a:xfrm>
            <a:off x="847686" y="968999"/>
            <a:ext cx="4414684" cy="5409361"/>
            <a:chOff x="1186016" y="963979"/>
            <a:chExt cx="4414684" cy="5409361"/>
          </a:xfrm>
        </p:grpSpPr>
        <p:pic>
          <p:nvPicPr>
            <p:cNvPr id="4" name="Picture 3">
              <a:extLst>
                <a:ext uri="{FF2B5EF4-FFF2-40B4-BE49-F238E27FC236}">
                  <a16:creationId xmlns:a16="http://schemas.microsoft.com/office/drawing/2014/main" id="{C226D1C1-4017-2B75-E324-8EE7883B020A}"/>
                </a:ext>
              </a:extLst>
            </p:cNvPr>
            <p:cNvPicPr>
              <a:picLocks noChangeAspect="1"/>
            </p:cNvPicPr>
            <p:nvPr/>
          </p:nvPicPr>
          <p:blipFill>
            <a:blip r:embed="rId2"/>
            <a:stretch>
              <a:fillRect/>
            </a:stretch>
          </p:blipFill>
          <p:spPr>
            <a:xfrm>
              <a:off x="1186016" y="963979"/>
              <a:ext cx="4414684" cy="2616192"/>
            </a:xfrm>
            <a:prstGeom prst="rect">
              <a:avLst/>
            </a:prstGeom>
            <a:ln>
              <a:solidFill>
                <a:schemeClr val="accent1"/>
              </a:solidFill>
            </a:ln>
          </p:spPr>
        </p:pic>
        <p:pic>
          <p:nvPicPr>
            <p:cNvPr id="6" name="Picture 5">
              <a:extLst>
                <a:ext uri="{FF2B5EF4-FFF2-40B4-BE49-F238E27FC236}">
                  <a16:creationId xmlns:a16="http://schemas.microsoft.com/office/drawing/2014/main" id="{115C2ECC-15FC-3DAE-234E-706E42953953}"/>
                </a:ext>
              </a:extLst>
            </p:cNvPr>
            <p:cNvPicPr>
              <a:picLocks noChangeAspect="1"/>
            </p:cNvPicPr>
            <p:nvPr/>
          </p:nvPicPr>
          <p:blipFill>
            <a:blip r:embed="rId3"/>
            <a:stretch>
              <a:fillRect/>
            </a:stretch>
          </p:blipFill>
          <p:spPr>
            <a:xfrm>
              <a:off x="1186017" y="3724083"/>
              <a:ext cx="4414683" cy="2649257"/>
            </a:xfrm>
            <a:prstGeom prst="rect">
              <a:avLst/>
            </a:prstGeom>
            <a:ln>
              <a:solidFill>
                <a:schemeClr val="accent1"/>
              </a:solidFill>
            </a:ln>
          </p:spPr>
        </p:pic>
      </p:grpSp>
      <p:grpSp>
        <p:nvGrpSpPr>
          <p:cNvPr id="16" name="Group 15">
            <a:extLst>
              <a:ext uri="{FF2B5EF4-FFF2-40B4-BE49-F238E27FC236}">
                <a16:creationId xmlns:a16="http://schemas.microsoft.com/office/drawing/2014/main" id="{4C2B9A5B-D43E-96C1-93B9-9EC3665EF18F}"/>
              </a:ext>
            </a:extLst>
          </p:cNvPr>
          <p:cNvGrpSpPr/>
          <p:nvPr/>
        </p:nvGrpSpPr>
        <p:grpSpPr>
          <a:xfrm>
            <a:off x="6638725" y="968999"/>
            <a:ext cx="4235344" cy="5369085"/>
            <a:chOff x="6591301" y="1004255"/>
            <a:chExt cx="4235344" cy="5369085"/>
          </a:xfrm>
        </p:grpSpPr>
        <p:pic>
          <p:nvPicPr>
            <p:cNvPr id="8" name="Picture 7">
              <a:extLst>
                <a:ext uri="{FF2B5EF4-FFF2-40B4-BE49-F238E27FC236}">
                  <a16:creationId xmlns:a16="http://schemas.microsoft.com/office/drawing/2014/main" id="{077F6140-6C7C-1CBD-1084-C3F284D0588F}"/>
                </a:ext>
              </a:extLst>
            </p:cNvPr>
            <p:cNvPicPr>
              <a:picLocks noChangeAspect="1"/>
            </p:cNvPicPr>
            <p:nvPr/>
          </p:nvPicPr>
          <p:blipFill>
            <a:blip r:embed="rId4"/>
            <a:stretch>
              <a:fillRect/>
            </a:stretch>
          </p:blipFill>
          <p:spPr>
            <a:xfrm>
              <a:off x="6591301" y="1004255"/>
              <a:ext cx="4235344" cy="2575917"/>
            </a:xfrm>
            <a:prstGeom prst="rect">
              <a:avLst/>
            </a:prstGeom>
            <a:ln>
              <a:solidFill>
                <a:schemeClr val="accent1"/>
              </a:solidFill>
            </a:ln>
          </p:spPr>
        </p:pic>
        <p:pic>
          <p:nvPicPr>
            <p:cNvPr id="10" name="Picture 9">
              <a:extLst>
                <a:ext uri="{FF2B5EF4-FFF2-40B4-BE49-F238E27FC236}">
                  <a16:creationId xmlns:a16="http://schemas.microsoft.com/office/drawing/2014/main" id="{77076DE5-1005-D050-4890-037FF5B80B84}"/>
                </a:ext>
              </a:extLst>
            </p:cNvPr>
            <p:cNvPicPr>
              <a:picLocks noChangeAspect="1"/>
            </p:cNvPicPr>
            <p:nvPr/>
          </p:nvPicPr>
          <p:blipFill>
            <a:blip r:embed="rId5"/>
            <a:stretch>
              <a:fillRect/>
            </a:stretch>
          </p:blipFill>
          <p:spPr>
            <a:xfrm>
              <a:off x="6591301" y="3724083"/>
              <a:ext cx="4235344" cy="2649257"/>
            </a:xfrm>
            <a:prstGeom prst="rect">
              <a:avLst/>
            </a:prstGeom>
            <a:ln>
              <a:solidFill>
                <a:schemeClr val="accent1"/>
              </a:solidFill>
            </a:ln>
          </p:spPr>
        </p:pic>
      </p:grpSp>
      <p:sp>
        <p:nvSpPr>
          <p:cNvPr id="11" name="Title 1">
            <a:extLst>
              <a:ext uri="{FF2B5EF4-FFF2-40B4-BE49-F238E27FC236}">
                <a16:creationId xmlns:a16="http://schemas.microsoft.com/office/drawing/2014/main" id="{10051C2D-7FFE-A62E-448E-FEAA1B6201FF}"/>
              </a:ext>
            </a:extLst>
          </p:cNvPr>
          <p:cNvSpPr>
            <a:spLocks noGrp="1"/>
          </p:cNvSpPr>
          <p:nvPr>
            <p:ph type="title"/>
          </p:nvPr>
        </p:nvSpPr>
        <p:spPr>
          <a:xfrm>
            <a:off x="1186016" y="-6182"/>
            <a:ext cx="9819968" cy="750049"/>
          </a:xfrm>
          <a:solidFill>
            <a:schemeClr val="tx1"/>
          </a:solidFill>
        </p:spPr>
        <p:txBody>
          <a:bodyPr>
            <a:normAutofit/>
          </a:bodyPr>
          <a:lstStyle/>
          <a:p>
            <a:pPr algn="ctr"/>
            <a:r>
              <a:rPr lang="en-US" sz="2400" dirty="0">
                <a:solidFill>
                  <a:srgbClr val="FFFF00"/>
                </a:solidFill>
              </a:rPr>
              <a:t>Null Hypothesis is True  </a:t>
            </a:r>
            <a:br>
              <a:rPr lang="en-US" sz="2400" dirty="0">
                <a:solidFill>
                  <a:srgbClr val="FFFF00"/>
                </a:solidFill>
              </a:rPr>
            </a:br>
            <a:r>
              <a:rPr lang="en-US" sz="2400" dirty="0">
                <a:solidFill>
                  <a:srgbClr val="FFFF00"/>
                </a:solidFill>
              </a:rPr>
              <a:t>H</a:t>
            </a:r>
            <a:r>
              <a:rPr lang="en-US" sz="2400" baseline="-25000" dirty="0">
                <a:solidFill>
                  <a:srgbClr val="FFFF00"/>
                </a:solidFill>
              </a:rPr>
              <a:t>0</a:t>
            </a:r>
            <a:r>
              <a:rPr lang="en-US" sz="2400" dirty="0">
                <a:solidFill>
                  <a:srgbClr val="FFFF00"/>
                </a:solidFill>
              </a:rPr>
              <a:t>: </a:t>
            </a:r>
            <a:r>
              <a:rPr lang="el-GR" sz="2400" dirty="0">
                <a:solidFill>
                  <a:srgbClr val="FFFF00"/>
                </a:solidFill>
              </a:rPr>
              <a:t>μ</a:t>
            </a:r>
            <a:r>
              <a:rPr lang="en-US" sz="2400" baseline="-25000" dirty="0">
                <a:solidFill>
                  <a:srgbClr val="FFFF00"/>
                </a:solidFill>
              </a:rPr>
              <a:t>1</a:t>
            </a:r>
            <a:r>
              <a:rPr lang="en-US" sz="2400" dirty="0">
                <a:solidFill>
                  <a:srgbClr val="FFFF00"/>
                </a:solidFill>
              </a:rPr>
              <a:t> = </a:t>
            </a:r>
            <a:r>
              <a:rPr lang="el-GR" sz="2400" dirty="0">
                <a:solidFill>
                  <a:srgbClr val="FFFF00"/>
                </a:solidFill>
              </a:rPr>
              <a:t>μ</a:t>
            </a:r>
            <a:r>
              <a:rPr lang="en-US" sz="2400" baseline="-25000" dirty="0">
                <a:solidFill>
                  <a:srgbClr val="FFFF00"/>
                </a:solidFill>
              </a:rPr>
              <a:t>2</a:t>
            </a:r>
            <a:r>
              <a:rPr lang="en-US" sz="2400" dirty="0">
                <a:solidFill>
                  <a:srgbClr val="FFFF00"/>
                </a:solidFill>
              </a:rPr>
              <a:t> ( </a:t>
            </a:r>
            <a:r>
              <a:rPr lang="el-GR" sz="2400" dirty="0">
                <a:solidFill>
                  <a:srgbClr val="FFFF00"/>
                </a:solidFill>
              </a:rPr>
              <a:t>μ</a:t>
            </a:r>
            <a:r>
              <a:rPr lang="en-US" sz="2400" baseline="-25000" dirty="0">
                <a:solidFill>
                  <a:srgbClr val="FFFF00"/>
                </a:solidFill>
              </a:rPr>
              <a:t>1</a:t>
            </a:r>
            <a:r>
              <a:rPr lang="en-US" sz="2400" dirty="0">
                <a:solidFill>
                  <a:srgbClr val="FFFF00"/>
                </a:solidFill>
              </a:rPr>
              <a:t> - </a:t>
            </a:r>
            <a:r>
              <a:rPr lang="el-GR" sz="2400" dirty="0">
                <a:solidFill>
                  <a:srgbClr val="FFFF00"/>
                </a:solidFill>
              </a:rPr>
              <a:t>μ</a:t>
            </a:r>
            <a:r>
              <a:rPr lang="en-US" sz="2400" baseline="-25000" dirty="0">
                <a:solidFill>
                  <a:srgbClr val="FFFF00"/>
                </a:solidFill>
              </a:rPr>
              <a:t>2</a:t>
            </a:r>
            <a:r>
              <a:rPr lang="en-US" sz="2400" dirty="0">
                <a:solidFill>
                  <a:srgbClr val="FFFF00"/>
                </a:solidFill>
              </a:rPr>
              <a:t> = 0) </a:t>
            </a:r>
          </a:p>
        </p:txBody>
      </p:sp>
      <p:sp>
        <p:nvSpPr>
          <p:cNvPr id="17" name="TextBox 16">
            <a:extLst>
              <a:ext uri="{FF2B5EF4-FFF2-40B4-BE49-F238E27FC236}">
                <a16:creationId xmlns:a16="http://schemas.microsoft.com/office/drawing/2014/main" id="{1ED6438F-0969-C16D-2EB2-8FBA39D8696F}"/>
              </a:ext>
            </a:extLst>
          </p:cNvPr>
          <p:cNvSpPr txBox="1"/>
          <p:nvPr/>
        </p:nvSpPr>
        <p:spPr>
          <a:xfrm>
            <a:off x="5136859" y="3232743"/>
            <a:ext cx="1633781" cy="923330"/>
          </a:xfrm>
          <a:prstGeom prst="rect">
            <a:avLst/>
          </a:prstGeom>
          <a:solidFill>
            <a:schemeClr val="tx2">
              <a:lumMod val="20000"/>
              <a:lumOff val="80000"/>
            </a:schemeClr>
          </a:solidFill>
          <a:ln>
            <a:solidFill>
              <a:schemeClr val="accent1"/>
            </a:solidFill>
          </a:ln>
        </p:spPr>
        <p:txBody>
          <a:bodyPr wrap="none" rtlCol="0">
            <a:spAutoFit/>
          </a:bodyPr>
          <a:lstStyle/>
          <a:p>
            <a:pPr algn="ctr"/>
            <a:r>
              <a:rPr lang="en-US" dirty="0"/>
              <a:t>EMPIRICAL </a:t>
            </a:r>
          </a:p>
          <a:p>
            <a:pPr algn="ctr"/>
            <a:r>
              <a:rPr lang="en-US" dirty="0"/>
              <a:t>SAMPLING</a:t>
            </a:r>
          </a:p>
          <a:p>
            <a:pPr algn="ctr"/>
            <a:r>
              <a:rPr lang="en-US" dirty="0"/>
              <a:t>DISTRIBUTIONS</a:t>
            </a:r>
          </a:p>
        </p:txBody>
      </p:sp>
      <p:sp>
        <p:nvSpPr>
          <p:cNvPr id="18" name="TextBox 17">
            <a:extLst>
              <a:ext uri="{FF2B5EF4-FFF2-40B4-BE49-F238E27FC236}">
                <a16:creationId xmlns:a16="http://schemas.microsoft.com/office/drawing/2014/main" id="{0FF1AE25-342D-C8B5-D818-32AF43BEEB1C}"/>
              </a:ext>
            </a:extLst>
          </p:cNvPr>
          <p:cNvSpPr txBox="1"/>
          <p:nvPr/>
        </p:nvSpPr>
        <p:spPr>
          <a:xfrm>
            <a:off x="3249931" y="1392556"/>
            <a:ext cx="1217294" cy="646331"/>
          </a:xfrm>
          <a:prstGeom prst="rect">
            <a:avLst/>
          </a:prstGeom>
          <a:noFill/>
        </p:spPr>
        <p:txBody>
          <a:bodyPr wrap="square" rtlCol="0">
            <a:spAutoFit/>
          </a:bodyPr>
          <a:lstStyle/>
          <a:p>
            <a:r>
              <a:rPr lang="en-US" dirty="0"/>
              <a:t>Cohen’s d categories</a:t>
            </a:r>
          </a:p>
        </p:txBody>
      </p:sp>
      <p:sp>
        <p:nvSpPr>
          <p:cNvPr id="19" name="TextBox 18">
            <a:extLst>
              <a:ext uri="{FF2B5EF4-FFF2-40B4-BE49-F238E27FC236}">
                <a16:creationId xmlns:a16="http://schemas.microsoft.com/office/drawing/2014/main" id="{7F4A1AF1-1A0D-8FC7-4E57-F8AB90896CBC}"/>
              </a:ext>
            </a:extLst>
          </p:cNvPr>
          <p:cNvSpPr txBox="1"/>
          <p:nvPr/>
        </p:nvSpPr>
        <p:spPr>
          <a:xfrm>
            <a:off x="1047289" y="4377282"/>
            <a:ext cx="1217294" cy="646331"/>
          </a:xfrm>
          <a:prstGeom prst="rect">
            <a:avLst/>
          </a:prstGeom>
          <a:noFill/>
        </p:spPr>
        <p:txBody>
          <a:bodyPr wrap="square" rtlCol="0">
            <a:spAutoFit/>
          </a:bodyPr>
          <a:lstStyle/>
          <a:p>
            <a:r>
              <a:rPr lang="en-US" dirty="0"/>
              <a:t>Effect Size</a:t>
            </a:r>
          </a:p>
          <a:p>
            <a:r>
              <a:rPr lang="en-US" dirty="0"/>
              <a:t>Errors</a:t>
            </a:r>
          </a:p>
        </p:txBody>
      </p:sp>
      <p:sp>
        <p:nvSpPr>
          <p:cNvPr id="20" name="TextBox 19">
            <a:extLst>
              <a:ext uri="{FF2B5EF4-FFF2-40B4-BE49-F238E27FC236}">
                <a16:creationId xmlns:a16="http://schemas.microsoft.com/office/drawing/2014/main" id="{9AB5B140-178E-96A8-B9BF-5B4E2D3451BE}"/>
              </a:ext>
            </a:extLst>
          </p:cNvPr>
          <p:cNvSpPr txBox="1"/>
          <p:nvPr/>
        </p:nvSpPr>
        <p:spPr>
          <a:xfrm>
            <a:off x="8460106" y="1346389"/>
            <a:ext cx="1217294" cy="369332"/>
          </a:xfrm>
          <a:prstGeom prst="rect">
            <a:avLst/>
          </a:prstGeom>
          <a:noFill/>
        </p:spPr>
        <p:txBody>
          <a:bodyPr wrap="square" rtlCol="0">
            <a:spAutoFit/>
          </a:bodyPr>
          <a:lstStyle/>
          <a:p>
            <a:r>
              <a:rPr lang="en-US" dirty="0"/>
              <a:t>P-values</a:t>
            </a:r>
          </a:p>
        </p:txBody>
      </p:sp>
      <p:sp>
        <p:nvSpPr>
          <p:cNvPr id="21" name="TextBox 20">
            <a:extLst>
              <a:ext uri="{FF2B5EF4-FFF2-40B4-BE49-F238E27FC236}">
                <a16:creationId xmlns:a16="http://schemas.microsoft.com/office/drawing/2014/main" id="{5049AB24-6E30-D074-4D19-B927019974C3}"/>
              </a:ext>
            </a:extLst>
          </p:cNvPr>
          <p:cNvSpPr txBox="1"/>
          <p:nvPr/>
        </p:nvSpPr>
        <p:spPr>
          <a:xfrm>
            <a:off x="7133764" y="4377282"/>
            <a:ext cx="1217294" cy="646331"/>
          </a:xfrm>
          <a:prstGeom prst="rect">
            <a:avLst/>
          </a:prstGeom>
          <a:noFill/>
        </p:spPr>
        <p:txBody>
          <a:bodyPr wrap="square" rtlCol="0">
            <a:spAutoFit/>
          </a:bodyPr>
          <a:lstStyle/>
          <a:p>
            <a:r>
              <a:rPr lang="en-US" dirty="0"/>
              <a:t>Type 1 Errors</a:t>
            </a:r>
          </a:p>
        </p:txBody>
      </p:sp>
    </p:spTree>
    <p:extLst>
      <p:ext uri="{BB962C8B-B14F-4D97-AF65-F5344CB8AC3E}">
        <p14:creationId xmlns:p14="http://schemas.microsoft.com/office/powerpoint/2010/main" val="3136226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A8DCAE-71F2-EBDE-F850-0CB4D232C452}"/>
              </a:ext>
            </a:extLst>
          </p:cNvPr>
          <p:cNvPicPr>
            <a:picLocks noChangeAspect="1"/>
          </p:cNvPicPr>
          <p:nvPr/>
        </p:nvPicPr>
        <p:blipFill>
          <a:blip r:embed="rId2"/>
          <a:stretch>
            <a:fillRect/>
          </a:stretch>
        </p:blipFill>
        <p:spPr>
          <a:xfrm>
            <a:off x="7419975" y="1046602"/>
            <a:ext cx="3738662" cy="2760670"/>
          </a:xfrm>
          <a:prstGeom prst="rect">
            <a:avLst/>
          </a:prstGeom>
          <a:ln>
            <a:solidFill>
              <a:schemeClr val="accent1"/>
            </a:solidFill>
          </a:ln>
        </p:spPr>
      </p:pic>
      <p:pic>
        <p:nvPicPr>
          <p:cNvPr id="4" name="Picture 3">
            <a:extLst>
              <a:ext uri="{FF2B5EF4-FFF2-40B4-BE49-F238E27FC236}">
                <a16:creationId xmlns:a16="http://schemas.microsoft.com/office/drawing/2014/main" id="{BA948DB9-AB20-3879-3CD4-E4FF39FECE0C}"/>
              </a:ext>
            </a:extLst>
          </p:cNvPr>
          <p:cNvPicPr>
            <a:picLocks noChangeAspect="1"/>
          </p:cNvPicPr>
          <p:nvPr/>
        </p:nvPicPr>
        <p:blipFill>
          <a:blip r:embed="rId3"/>
          <a:stretch>
            <a:fillRect/>
          </a:stretch>
        </p:blipFill>
        <p:spPr>
          <a:xfrm>
            <a:off x="7419974" y="3807272"/>
            <a:ext cx="3738662" cy="2885718"/>
          </a:xfrm>
          <a:prstGeom prst="rect">
            <a:avLst/>
          </a:prstGeom>
          <a:ln>
            <a:solidFill>
              <a:schemeClr val="accent1"/>
            </a:solidFill>
          </a:ln>
        </p:spPr>
      </p:pic>
      <p:sp>
        <p:nvSpPr>
          <p:cNvPr id="2" name="Title 1">
            <a:extLst>
              <a:ext uri="{FF2B5EF4-FFF2-40B4-BE49-F238E27FC236}">
                <a16:creationId xmlns:a16="http://schemas.microsoft.com/office/drawing/2014/main" id="{201DA7B7-4542-1B88-B87E-EAAE5D5F05FA}"/>
              </a:ext>
            </a:extLst>
          </p:cNvPr>
          <p:cNvSpPr>
            <a:spLocks noGrp="1"/>
          </p:cNvSpPr>
          <p:nvPr>
            <p:ph type="title"/>
          </p:nvPr>
        </p:nvSpPr>
        <p:spPr>
          <a:xfrm>
            <a:off x="1054897" y="77362"/>
            <a:ext cx="9819968" cy="815617"/>
          </a:xfrm>
          <a:solidFill>
            <a:schemeClr val="tx1"/>
          </a:solidFill>
        </p:spPr>
        <p:txBody>
          <a:bodyPr>
            <a:normAutofit/>
          </a:bodyPr>
          <a:lstStyle/>
          <a:p>
            <a:pPr algn="ctr"/>
            <a:r>
              <a:rPr lang="en-US" sz="2000" dirty="0">
                <a:solidFill>
                  <a:srgbClr val="FFFF00"/>
                </a:solidFill>
              </a:rPr>
              <a:t>Alternative Hypothesis is True, Null Hypothesis is False </a:t>
            </a:r>
            <a:br>
              <a:rPr lang="en-US" sz="2000" dirty="0">
                <a:solidFill>
                  <a:srgbClr val="FFFF00"/>
                </a:solidFill>
              </a:rPr>
            </a:br>
            <a:r>
              <a:rPr lang="en-US" sz="2000" dirty="0">
                <a:solidFill>
                  <a:srgbClr val="FFFF00"/>
                </a:solidFill>
              </a:rPr>
              <a:t>H</a:t>
            </a:r>
            <a:r>
              <a:rPr lang="en-US" sz="2000" baseline="-25000" dirty="0">
                <a:solidFill>
                  <a:srgbClr val="FFFF00"/>
                </a:solidFill>
              </a:rPr>
              <a:t>a</a:t>
            </a:r>
            <a:r>
              <a:rPr lang="en-US" sz="2000" dirty="0">
                <a:solidFill>
                  <a:srgbClr val="FFFF00"/>
                </a:solidFill>
              </a:rPr>
              <a:t>: </a:t>
            </a:r>
            <a:r>
              <a:rPr lang="el-GR" sz="2000" dirty="0">
                <a:solidFill>
                  <a:srgbClr val="FFFF00"/>
                </a:solidFill>
              </a:rPr>
              <a:t>μ</a:t>
            </a:r>
            <a:r>
              <a:rPr lang="en-US" sz="2000" baseline="-25000" dirty="0">
                <a:solidFill>
                  <a:srgbClr val="FFFF00"/>
                </a:solidFill>
              </a:rPr>
              <a:t>1</a:t>
            </a:r>
            <a:r>
              <a:rPr lang="en-US" sz="2000" dirty="0">
                <a:solidFill>
                  <a:srgbClr val="FFFF00"/>
                </a:solidFill>
              </a:rPr>
              <a:t> ≠ </a:t>
            </a:r>
            <a:r>
              <a:rPr lang="el-GR" sz="2000" dirty="0">
                <a:solidFill>
                  <a:srgbClr val="FFFF00"/>
                </a:solidFill>
              </a:rPr>
              <a:t>μ</a:t>
            </a:r>
            <a:r>
              <a:rPr lang="en-US" sz="2000" baseline="-25000" dirty="0">
                <a:solidFill>
                  <a:srgbClr val="FFFF00"/>
                </a:solidFill>
              </a:rPr>
              <a:t>2</a:t>
            </a:r>
            <a:r>
              <a:rPr lang="en-US" sz="2000" dirty="0">
                <a:solidFill>
                  <a:srgbClr val="FFFF00"/>
                </a:solidFill>
              </a:rPr>
              <a:t>  ( </a:t>
            </a:r>
            <a:r>
              <a:rPr lang="el-GR" sz="2000" dirty="0">
                <a:solidFill>
                  <a:srgbClr val="FFFF00"/>
                </a:solidFill>
              </a:rPr>
              <a:t>μ</a:t>
            </a:r>
            <a:r>
              <a:rPr lang="en-US" sz="2000" baseline="-25000" dirty="0">
                <a:solidFill>
                  <a:srgbClr val="FFFF00"/>
                </a:solidFill>
              </a:rPr>
              <a:t>1</a:t>
            </a:r>
            <a:r>
              <a:rPr lang="en-US" sz="2000" dirty="0">
                <a:solidFill>
                  <a:srgbClr val="FFFF00"/>
                </a:solidFill>
              </a:rPr>
              <a:t> - </a:t>
            </a:r>
            <a:r>
              <a:rPr lang="el-GR" sz="2000" dirty="0">
                <a:solidFill>
                  <a:srgbClr val="FFFF00"/>
                </a:solidFill>
              </a:rPr>
              <a:t>μ</a:t>
            </a:r>
            <a:r>
              <a:rPr lang="en-US" sz="2000" baseline="-25000" dirty="0">
                <a:solidFill>
                  <a:srgbClr val="FFFF00"/>
                </a:solidFill>
              </a:rPr>
              <a:t>2</a:t>
            </a:r>
            <a:r>
              <a:rPr lang="en-US" sz="2000" dirty="0">
                <a:solidFill>
                  <a:srgbClr val="FFFF00"/>
                </a:solidFill>
              </a:rPr>
              <a:t> ≠ 0) </a:t>
            </a:r>
          </a:p>
        </p:txBody>
      </p:sp>
      <p:grpSp>
        <p:nvGrpSpPr>
          <p:cNvPr id="26" name="Group 25">
            <a:extLst>
              <a:ext uri="{FF2B5EF4-FFF2-40B4-BE49-F238E27FC236}">
                <a16:creationId xmlns:a16="http://schemas.microsoft.com/office/drawing/2014/main" id="{C515CB55-4019-355D-3953-74E27B27CC44}"/>
              </a:ext>
            </a:extLst>
          </p:cNvPr>
          <p:cNvGrpSpPr/>
          <p:nvPr/>
        </p:nvGrpSpPr>
        <p:grpSpPr>
          <a:xfrm>
            <a:off x="411655" y="1046602"/>
            <a:ext cx="10463210" cy="5646388"/>
            <a:chOff x="125905" y="1037077"/>
            <a:chExt cx="10463210" cy="5646388"/>
          </a:xfrm>
        </p:grpSpPr>
        <p:grpSp>
          <p:nvGrpSpPr>
            <p:cNvPr id="17" name="Group 16">
              <a:extLst>
                <a:ext uri="{FF2B5EF4-FFF2-40B4-BE49-F238E27FC236}">
                  <a16:creationId xmlns:a16="http://schemas.microsoft.com/office/drawing/2014/main" id="{F289BB94-7D8B-668C-CE28-BF28C728636A}"/>
                </a:ext>
              </a:extLst>
            </p:cNvPr>
            <p:cNvGrpSpPr/>
            <p:nvPr/>
          </p:nvGrpSpPr>
          <p:grpSpPr>
            <a:xfrm>
              <a:off x="1518502" y="1037077"/>
              <a:ext cx="3829484" cy="5646388"/>
              <a:chOff x="1118452" y="1037077"/>
              <a:chExt cx="3829484" cy="5646388"/>
            </a:xfrm>
          </p:grpSpPr>
          <p:pic>
            <p:nvPicPr>
              <p:cNvPr id="5" name="Picture 4">
                <a:extLst>
                  <a:ext uri="{FF2B5EF4-FFF2-40B4-BE49-F238E27FC236}">
                    <a16:creationId xmlns:a16="http://schemas.microsoft.com/office/drawing/2014/main" id="{E101CFC6-291E-7785-3503-02F4F18817A6}"/>
                  </a:ext>
                </a:extLst>
              </p:cNvPr>
              <p:cNvPicPr>
                <a:picLocks noChangeAspect="1"/>
              </p:cNvPicPr>
              <p:nvPr/>
            </p:nvPicPr>
            <p:blipFill>
              <a:blip r:embed="rId4"/>
              <a:stretch>
                <a:fillRect/>
              </a:stretch>
            </p:blipFill>
            <p:spPr>
              <a:xfrm>
                <a:off x="1118452" y="1037077"/>
                <a:ext cx="3829484" cy="2760670"/>
              </a:xfrm>
              <a:prstGeom prst="rect">
                <a:avLst/>
              </a:prstGeom>
              <a:ln>
                <a:solidFill>
                  <a:schemeClr val="accent1"/>
                </a:solidFill>
              </a:ln>
            </p:spPr>
          </p:pic>
          <p:pic>
            <p:nvPicPr>
              <p:cNvPr id="12" name="Picture 11">
                <a:extLst>
                  <a:ext uri="{FF2B5EF4-FFF2-40B4-BE49-F238E27FC236}">
                    <a16:creationId xmlns:a16="http://schemas.microsoft.com/office/drawing/2014/main" id="{CBD2B8FD-F4CA-6E73-24AB-CDE00030A60C}"/>
                  </a:ext>
                </a:extLst>
              </p:cNvPr>
              <p:cNvPicPr>
                <a:picLocks noChangeAspect="1"/>
              </p:cNvPicPr>
              <p:nvPr/>
            </p:nvPicPr>
            <p:blipFill>
              <a:blip r:embed="rId5"/>
              <a:stretch>
                <a:fillRect/>
              </a:stretch>
            </p:blipFill>
            <p:spPr>
              <a:xfrm>
                <a:off x="1118453" y="3922795"/>
                <a:ext cx="3829483" cy="2760670"/>
              </a:xfrm>
              <a:prstGeom prst="rect">
                <a:avLst/>
              </a:prstGeom>
              <a:ln>
                <a:solidFill>
                  <a:schemeClr val="accent1"/>
                </a:solidFill>
              </a:ln>
            </p:spPr>
          </p:pic>
        </p:grpSp>
        <p:sp>
          <p:nvSpPr>
            <p:cNvPr id="18" name="TextBox 17">
              <a:extLst>
                <a:ext uri="{FF2B5EF4-FFF2-40B4-BE49-F238E27FC236}">
                  <a16:creationId xmlns:a16="http://schemas.microsoft.com/office/drawing/2014/main" id="{D35519C8-F795-40DF-75C5-67638901AC31}"/>
                </a:ext>
              </a:extLst>
            </p:cNvPr>
            <p:cNvSpPr txBox="1"/>
            <p:nvPr/>
          </p:nvSpPr>
          <p:spPr>
            <a:xfrm>
              <a:off x="4161023" y="1485900"/>
              <a:ext cx="838200" cy="523220"/>
            </a:xfrm>
            <a:prstGeom prst="rect">
              <a:avLst/>
            </a:prstGeom>
            <a:noFill/>
          </p:spPr>
          <p:txBody>
            <a:bodyPr wrap="square" rtlCol="0">
              <a:spAutoFit/>
            </a:bodyPr>
            <a:lstStyle/>
            <a:p>
              <a:r>
                <a:rPr lang="en-US" sz="1400" dirty="0"/>
                <a:t>Group 1</a:t>
              </a:r>
            </a:p>
            <a:p>
              <a:r>
                <a:rPr lang="en-US" sz="1400" dirty="0"/>
                <a:t>Means</a:t>
              </a:r>
            </a:p>
          </p:txBody>
        </p:sp>
        <p:sp>
          <p:nvSpPr>
            <p:cNvPr id="20" name="Speech Bubble: Oval 19">
              <a:extLst>
                <a:ext uri="{FF2B5EF4-FFF2-40B4-BE49-F238E27FC236}">
                  <a16:creationId xmlns:a16="http://schemas.microsoft.com/office/drawing/2014/main" id="{074A5822-3389-BDC5-3AC6-DA03CABB69EC}"/>
                </a:ext>
              </a:extLst>
            </p:cNvPr>
            <p:cNvSpPr/>
            <p:nvPr/>
          </p:nvSpPr>
          <p:spPr>
            <a:xfrm>
              <a:off x="125905" y="1152525"/>
              <a:ext cx="1085849" cy="718228"/>
            </a:xfrm>
            <a:prstGeom prst="wedgeEllipseCallout">
              <a:avLst>
                <a:gd name="adj1" fmla="val 110074"/>
                <a:gd name="adj2" fmla="val -4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Centered at 0.19</a:t>
              </a:r>
            </a:p>
          </p:txBody>
        </p:sp>
        <p:sp>
          <p:nvSpPr>
            <p:cNvPr id="21" name="Speech Bubble: Oval 20">
              <a:extLst>
                <a:ext uri="{FF2B5EF4-FFF2-40B4-BE49-F238E27FC236}">
                  <a16:creationId xmlns:a16="http://schemas.microsoft.com/office/drawing/2014/main" id="{2CCC5EE5-0615-2D54-D936-630A6219FF2B}"/>
                </a:ext>
              </a:extLst>
            </p:cNvPr>
            <p:cNvSpPr/>
            <p:nvPr/>
          </p:nvSpPr>
          <p:spPr>
            <a:xfrm>
              <a:off x="5698181" y="1152525"/>
              <a:ext cx="1117874" cy="718228"/>
            </a:xfrm>
            <a:prstGeom prst="wedgeEllipseCallout">
              <a:avLst>
                <a:gd name="adj1" fmla="val 108544"/>
                <a:gd name="adj2" fmla="val -54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Centered at 0.00</a:t>
              </a:r>
            </a:p>
          </p:txBody>
        </p:sp>
        <p:sp>
          <p:nvSpPr>
            <p:cNvPr id="22" name="TextBox 21">
              <a:extLst>
                <a:ext uri="{FF2B5EF4-FFF2-40B4-BE49-F238E27FC236}">
                  <a16:creationId xmlns:a16="http://schemas.microsoft.com/office/drawing/2014/main" id="{78429E2D-3CB5-4FB7-20E3-6DEBA52ADED6}"/>
                </a:ext>
              </a:extLst>
            </p:cNvPr>
            <p:cNvSpPr txBox="1"/>
            <p:nvPr/>
          </p:nvSpPr>
          <p:spPr>
            <a:xfrm>
              <a:off x="4107584" y="4339471"/>
              <a:ext cx="1169428" cy="523220"/>
            </a:xfrm>
            <a:prstGeom prst="rect">
              <a:avLst/>
            </a:prstGeom>
            <a:noFill/>
          </p:spPr>
          <p:txBody>
            <a:bodyPr wrap="square" rtlCol="0">
              <a:spAutoFit/>
            </a:bodyPr>
            <a:lstStyle/>
            <a:p>
              <a:r>
                <a:rPr lang="en-US" sz="1400" dirty="0"/>
                <a:t>Mean</a:t>
              </a:r>
            </a:p>
            <a:p>
              <a:r>
                <a:rPr lang="en-US" sz="1400" dirty="0"/>
                <a:t>Differences</a:t>
              </a:r>
            </a:p>
          </p:txBody>
        </p:sp>
        <p:sp>
          <p:nvSpPr>
            <p:cNvPr id="23" name="Speech Bubble: Oval 22">
              <a:extLst>
                <a:ext uri="{FF2B5EF4-FFF2-40B4-BE49-F238E27FC236}">
                  <a16:creationId xmlns:a16="http://schemas.microsoft.com/office/drawing/2014/main" id="{CDBDE4E2-789D-0DE6-85C8-961A1EFFD449}"/>
                </a:ext>
              </a:extLst>
            </p:cNvPr>
            <p:cNvSpPr/>
            <p:nvPr/>
          </p:nvSpPr>
          <p:spPr>
            <a:xfrm>
              <a:off x="125905" y="4334388"/>
              <a:ext cx="1085849" cy="718228"/>
            </a:xfrm>
            <a:prstGeom prst="wedgeEllipseCallout">
              <a:avLst>
                <a:gd name="adj1" fmla="val 112706"/>
                <a:gd name="adj2" fmla="val -47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Centered at 0.19</a:t>
              </a:r>
            </a:p>
          </p:txBody>
        </p:sp>
        <p:sp>
          <p:nvSpPr>
            <p:cNvPr id="25" name="Speech Bubble: Oval 24">
              <a:extLst>
                <a:ext uri="{FF2B5EF4-FFF2-40B4-BE49-F238E27FC236}">
                  <a16:creationId xmlns:a16="http://schemas.microsoft.com/office/drawing/2014/main" id="{6A35D31F-0FC5-8F0F-45D4-06AD97535C6D}"/>
                </a:ext>
              </a:extLst>
            </p:cNvPr>
            <p:cNvSpPr/>
            <p:nvPr/>
          </p:nvSpPr>
          <p:spPr>
            <a:xfrm>
              <a:off x="5698181" y="4334388"/>
              <a:ext cx="1085849" cy="718228"/>
            </a:xfrm>
            <a:prstGeom prst="wedgeEllipseCallout">
              <a:avLst>
                <a:gd name="adj1" fmla="val 110951"/>
                <a:gd name="adj2" fmla="val -66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Centered at 0.19</a:t>
              </a:r>
            </a:p>
          </p:txBody>
        </p:sp>
        <p:sp>
          <p:nvSpPr>
            <p:cNvPr id="15" name="TextBox 14">
              <a:extLst>
                <a:ext uri="{FF2B5EF4-FFF2-40B4-BE49-F238E27FC236}">
                  <a16:creationId xmlns:a16="http://schemas.microsoft.com/office/drawing/2014/main" id="{0EEE087C-7BF8-C2EB-2798-C4DCDC5BB259}"/>
                </a:ext>
              </a:extLst>
            </p:cNvPr>
            <p:cNvSpPr txBox="1"/>
            <p:nvPr/>
          </p:nvSpPr>
          <p:spPr>
            <a:xfrm>
              <a:off x="5277012" y="3171825"/>
              <a:ext cx="1923888" cy="923330"/>
            </a:xfrm>
            <a:prstGeom prst="rect">
              <a:avLst/>
            </a:prstGeom>
            <a:solidFill>
              <a:schemeClr val="tx2">
                <a:lumMod val="20000"/>
                <a:lumOff val="80000"/>
              </a:schemeClr>
            </a:solidFill>
            <a:ln>
              <a:solidFill>
                <a:schemeClr val="accent1"/>
              </a:solidFill>
            </a:ln>
          </p:spPr>
          <p:txBody>
            <a:bodyPr wrap="square" rtlCol="0">
              <a:spAutoFit/>
            </a:bodyPr>
            <a:lstStyle/>
            <a:p>
              <a:pPr algn="ctr"/>
              <a:r>
                <a:rPr lang="en-US" dirty="0"/>
                <a:t>EMPIRICAL </a:t>
              </a:r>
            </a:p>
            <a:p>
              <a:pPr algn="ctr"/>
              <a:r>
                <a:rPr lang="en-US" dirty="0"/>
                <a:t>SAMPLING</a:t>
              </a:r>
            </a:p>
            <a:p>
              <a:pPr algn="ctr"/>
              <a:r>
                <a:rPr lang="en-US" dirty="0"/>
                <a:t>DISTRIBUTIONS</a:t>
              </a:r>
            </a:p>
          </p:txBody>
        </p:sp>
        <p:sp>
          <p:nvSpPr>
            <p:cNvPr id="19" name="TextBox 18">
              <a:extLst>
                <a:ext uri="{FF2B5EF4-FFF2-40B4-BE49-F238E27FC236}">
                  <a16:creationId xmlns:a16="http://schemas.microsoft.com/office/drawing/2014/main" id="{BEB009C0-246C-092D-4557-B85A07F7E8F5}"/>
                </a:ext>
              </a:extLst>
            </p:cNvPr>
            <p:cNvSpPr txBox="1"/>
            <p:nvPr/>
          </p:nvSpPr>
          <p:spPr>
            <a:xfrm>
              <a:off x="9750915" y="1485900"/>
              <a:ext cx="838200" cy="523220"/>
            </a:xfrm>
            <a:prstGeom prst="rect">
              <a:avLst/>
            </a:prstGeom>
            <a:noFill/>
          </p:spPr>
          <p:txBody>
            <a:bodyPr wrap="square" rtlCol="0">
              <a:spAutoFit/>
            </a:bodyPr>
            <a:lstStyle/>
            <a:p>
              <a:r>
                <a:rPr lang="en-US" sz="1400" dirty="0"/>
                <a:t>Group 2</a:t>
              </a:r>
            </a:p>
            <a:p>
              <a:r>
                <a:rPr lang="en-US" sz="1400" dirty="0"/>
                <a:t>Means</a:t>
              </a:r>
            </a:p>
          </p:txBody>
        </p:sp>
      </p:grpSp>
      <p:sp>
        <p:nvSpPr>
          <p:cNvPr id="8" name="TextBox 7">
            <a:extLst>
              <a:ext uri="{FF2B5EF4-FFF2-40B4-BE49-F238E27FC236}">
                <a16:creationId xmlns:a16="http://schemas.microsoft.com/office/drawing/2014/main" id="{76E8D40F-943A-A47B-B347-7B8A481A90D9}"/>
              </a:ext>
            </a:extLst>
          </p:cNvPr>
          <p:cNvSpPr txBox="1"/>
          <p:nvPr/>
        </p:nvSpPr>
        <p:spPr>
          <a:xfrm>
            <a:off x="10036665" y="4348996"/>
            <a:ext cx="1040910" cy="523220"/>
          </a:xfrm>
          <a:prstGeom prst="rect">
            <a:avLst/>
          </a:prstGeom>
          <a:noFill/>
        </p:spPr>
        <p:txBody>
          <a:bodyPr wrap="square" rtlCol="0">
            <a:spAutoFit/>
          </a:bodyPr>
          <a:lstStyle/>
          <a:p>
            <a:pPr algn="ctr"/>
            <a:r>
              <a:rPr lang="en-US" sz="1400" dirty="0"/>
              <a:t>Effect</a:t>
            </a:r>
          </a:p>
          <a:p>
            <a:pPr algn="ctr"/>
            <a:r>
              <a:rPr lang="en-US" sz="1400" dirty="0"/>
              <a:t>Sizes</a:t>
            </a:r>
          </a:p>
        </p:txBody>
      </p:sp>
    </p:spTree>
    <p:extLst>
      <p:ext uri="{BB962C8B-B14F-4D97-AF65-F5344CB8AC3E}">
        <p14:creationId xmlns:p14="http://schemas.microsoft.com/office/powerpoint/2010/main" val="355547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A7B7-4542-1B88-B87E-EAAE5D5F05FA}"/>
              </a:ext>
            </a:extLst>
          </p:cNvPr>
          <p:cNvSpPr>
            <a:spLocks noGrp="1"/>
          </p:cNvSpPr>
          <p:nvPr>
            <p:ph type="title"/>
          </p:nvPr>
        </p:nvSpPr>
        <p:spPr>
          <a:xfrm>
            <a:off x="865239" y="176879"/>
            <a:ext cx="9819968" cy="815617"/>
          </a:xfrm>
          <a:solidFill>
            <a:schemeClr val="tx1"/>
          </a:solidFill>
        </p:spPr>
        <p:txBody>
          <a:bodyPr>
            <a:normAutofit/>
          </a:bodyPr>
          <a:lstStyle/>
          <a:p>
            <a:pPr algn="ctr"/>
            <a:r>
              <a:rPr lang="en-US" sz="2000" dirty="0">
                <a:solidFill>
                  <a:srgbClr val="FFFF00"/>
                </a:solidFill>
              </a:rPr>
              <a:t>Alternative Hypothesis is True, Null Hypothesis is False </a:t>
            </a:r>
            <a:br>
              <a:rPr lang="en-US" sz="2000" dirty="0">
                <a:solidFill>
                  <a:srgbClr val="FFFF00"/>
                </a:solidFill>
              </a:rPr>
            </a:br>
            <a:r>
              <a:rPr lang="en-US" sz="2000" dirty="0">
                <a:solidFill>
                  <a:srgbClr val="FFFF00"/>
                </a:solidFill>
              </a:rPr>
              <a:t>H</a:t>
            </a:r>
            <a:r>
              <a:rPr lang="en-US" sz="2000" baseline="-25000" dirty="0">
                <a:solidFill>
                  <a:srgbClr val="FFFF00"/>
                </a:solidFill>
              </a:rPr>
              <a:t>a</a:t>
            </a:r>
            <a:r>
              <a:rPr lang="en-US" sz="2000" dirty="0">
                <a:solidFill>
                  <a:srgbClr val="FFFF00"/>
                </a:solidFill>
              </a:rPr>
              <a:t>: </a:t>
            </a:r>
            <a:r>
              <a:rPr lang="el-GR" sz="2000" dirty="0">
                <a:solidFill>
                  <a:srgbClr val="FFFF00"/>
                </a:solidFill>
              </a:rPr>
              <a:t>μ</a:t>
            </a:r>
            <a:r>
              <a:rPr lang="en-US" sz="2000" baseline="-25000" dirty="0">
                <a:solidFill>
                  <a:srgbClr val="FFFF00"/>
                </a:solidFill>
              </a:rPr>
              <a:t>1</a:t>
            </a:r>
            <a:r>
              <a:rPr lang="en-US" sz="2000" dirty="0">
                <a:solidFill>
                  <a:srgbClr val="FFFF00"/>
                </a:solidFill>
              </a:rPr>
              <a:t> ≠ </a:t>
            </a:r>
            <a:r>
              <a:rPr lang="el-GR" sz="2000" dirty="0">
                <a:solidFill>
                  <a:srgbClr val="FFFF00"/>
                </a:solidFill>
              </a:rPr>
              <a:t>μ</a:t>
            </a:r>
            <a:r>
              <a:rPr lang="en-US" sz="2000" baseline="-25000" dirty="0">
                <a:solidFill>
                  <a:srgbClr val="FFFF00"/>
                </a:solidFill>
              </a:rPr>
              <a:t>2</a:t>
            </a:r>
            <a:r>
              <a:rPr lang="en-US" sz="2000" dirty="0">
                <a:solidFill>
                  <a:srgbClr val="FFFF00"/>
                </a:solidFill>
              </a:rPr>
              <a:t>  ( </a:t>
            </a:r>
            <a:r>
              <a:rPr lang="el-GR" sz="2000" dirty="0">
                <a:solidFill>
                  <a:srgbClr val="FFFF00"/>
                </a:solidFill>
              </a:rPr>
              <a:t>μ</a:t>
            </a:r>
            <a:r>
              <a:rPr lang="en-US" sz="2000" baseline="-25000" dirty="0">
                <a:solidFill>
                  <a:srgbClr val="FFFF00"/>
                </a:solidFill>
              </a:rPr>
              <a:t>1</a:t>
            </a:r>
            <a:r>
              <a:rPr lang="en-US" sz="2000" dirty="0">
                <a:solidFill>
                  <a:srgbClr val="FFFF00"/>
                </a:solidFill>
              </a:rPr>
              <a:t> - </a:t>
            </a:r>
            <a:r>
              <a:rPr lang="el-GR" sz="2000" dirty="0">
                <a:solidFill>
                  <a:srgbClr val="FFFF00"/>
                </a:solidFill>
              </a:rPr>
              <a:t>μ</a:t>
            </a:r>
            <a:r>
              <a:rPr lang="en-US" sz="2000" baseline="-25000" dirty="0">
                <a:solidFill>
                  <a:srgbClr val="FFFF00"/>
                </a:solidFill>
              </a:rPr>
              <a:t>2</a:t>
            </a:r>
            <a:r>
              <a:rPr lang="en-US" sz="2000" dirty="0">
                <a:solidFill>
                  <a:srgbClr val="FFFF00"/>
                </a:solidFill>
              </a:rPr>
              <a:t> ≠ 0) </a:t>
            </a:r>
          </a:p>
        </p:txBody>
      </p:sp>
      <p:grpSp>
        <p:nvGrpSpPr>
          <p:cNvPr id="5" name="Group 4">
            <a:extLst>
              <a:ext uri="{FF2B5EF4-FFF2-40B4-BE49-F238E27FC236}">
                <a16:creationId xmlns:a16="http://schemas.microsoft.com/office/drawing/2014/main" id="{7F17C67E-E40B-9924-0693-97B8D64C3969}"/>
              </a:ext>
            </a:extLst>
          </p:cNvPr>
          <p:cNvGrpSpPr/>
          <p:nvPr/>
        </p:nvGrpSpPr>
        <p:grpSpPr>
          <a:xfrm>
            <a:off x="397753" y="1159008"/>
            <a:ext cx="11141279" cy="5522113"/>
            <a:chOff x="454903" y="1159008"/>
            <a:chExt cx="11141279" cy="5522113"/>
          </a:xfrm>
        </p:grpSpPr>
        <p:grpSp>
          <p:nvGrpSpPr>
            <p:cNvPr id="23" name="Group 22">
              <a:extLst>
                <a:ext uri="{FF2B5EF4-FFF2-40B4-BE49-F238E27FC236}">
                  <a16:creationId xmlns:a16="http://schemas.microsoft.com/office/drawing/2014/main" id="{2FB9BC33-BC7B-1969-4F05-F757FF9E91B8}"/>
                </a:ext>
              </a:extLst>
            </p:cNvPr>
            <p:cNvGrpSpPr/>
            <p:nvPr/>
          </p:nvGrpSpPr>
          <p:grpSpPr>
            <a:xfrm>
              <a:off x="454903" y="1159008"/>
              <a:ext cx="11141279" cy="5522113"/>
              <a:chOff x="502528" y="1148983"/>
              <a:chExt cx="11141279" cy="5522113"/>
            </a:xfrm>
          </p:grpSpPr>
          <p:grpSp>
            <p:nvGrpSpPr>
              <p:cNvPr id="16" name="Group 15">
                <a:extLst>
                  <a:ext uri="{FF2B5EF4-FFF2-40B4-BE49-F238E27FC236}">
                    <a16:creationId xmlns:a16="http://schemas.microsoft.com/office/drawing/2014/main" id="{B41D89CD-A6EA-8D56-BBA7-447A20BE4543}"/>
                  </a:ext>
                </a:extLst>
              </p:cNvPr>
              <p:cNvGrpSpPr/>
              <p:nvPr/>
            </p:nvGrpSpPr>
            <p:grpSpPr>
              <a:xfrm>
                <a:off x="502528" y="1148983"/>
                <a:ext cx="4634331" cy="5522113"/>
                <a:chOff x="865239" y="1120410"/>
                <a:chExt cx="4363985" cy="5522114"/>
              </a:xfrm>
            </p:grpSpPr>
            <p:pic>
              <p:nvPicPr>
                <p:cNvPr id="4" name="Picture 3">
                  <a:extLst>
                    <a:ext uri="{FF2B5EF4-FFF2-40B4-BE49-F238E27FC236}">
                      <a16:creationId xmlns:a16="http://schemas.microsoft.com/office/drawing/2014/main" id="{5BCA4A43-56D5-A85D-F351-E95732AFE73A}"/>
                    </a:ext>
                  </a:extLst>
                </p:cNvPr>
                <p:cNvPicPr>
                  <a:picLocks noChangeAspect="1"/>
                </p:cNvPicPr>
                <p:nvPr/>
              </p:nvPicPr>
              <p:blipFill>
                <a:blip r:embed="rId2"/>
                <a:stretch>
                  <a:fillRect/>
                </a:stretch>
              </p:blipFill>
              <p:spPr>
                <a:xfrm>
                  <a:off x="941127" y="1120410"/>
                  <a:ext cx="4288097" cy="2695026"/>
                </a:xfrm>
                <a:prstGeom prst="rect">
                  <a:avLst/>
                </a:prstGeom>
                <a:ln>
                  <a:solidFill>
                    <a:schemeClr val="accent1"/>
                  </a:solidFill>
                </a:ln>
              </p:spPr>
            </p:pic>
            <p:pic>
              <p:nvPicPr>
                <p:cNvPr id="7" name="Picture 6">
                  <a:extLst>
                    <a:ext uri="{FF2B5EF4-FFF2-40B4-BE49-F238E27FC236}">
                      <a16:creationId xmlns:a16="http://schemas.microsoft.com/office/drawing/2014/main" id="{AF3BF16F-7248-C314-AEE0-D3E4133B0AFC}"/>
                    </a:ext>
                  </a:extLst>
                </p:cNvPr>
                <p:cNvPicPr>
                  <a:picLocks noChangeAspect="1"/>
                </p:cNvPicPr>
                <p:nvPr/>
              </p:nvPicPr>
              <p:blipFill>
                <a:blip r:embed="rId3"/>
                <a:stretch>
                  <a:fillRect/>
                </a:stretch>
              </p:blipFill>
              <p:spPr>
                <a:xfrm>
                  <a:off x="865239" y="3971924"/>
                  <a:ext cx="4363985" cy="2670600"/>
                </a:xfrm>
                <a:prstGeom prst="rect">
                  <a:avLst/>
                </a:prstGeom>
                <a:ln>
                  <a:solidFill>
                    <a:schemeClr val="accent1"/>
                  </a:solidFill>
                </a:ln>
              </p:spPr>
            </p:pic>
          </p:grpSp>
          <p:grpSp>
            <p:nvGrpSpPr>
              <p:cNvPr id="15" name="Group 14">
                <a:extLst>
                  <a:ext uri="{FF2B5EF4-FFF2-40B4-BE49-F238E27FC236}">
                    <a16:creationId xmlns:a16="http://schemas.microsoft.com/office/drawing/2014/main" id="{3EF4716D-0CEE-E018-4563-9689B6C05B58}"/>
                  </a:ext>
                </a:extLst>
              </p:cNvPr>
              <p:cNvGrpSpPr/>
              <p:nvPr/>
            </p:nvGrpSpPr>
            <p:grpSpPr>
              <a:xfrm>
                <a:off x="6770640" y="1148983"/>
                <a:ext cx="4873167" cy="5503063"/>
                <a:chOff x="5775224" y="1178058"/>
                <a:chExt cx="4873167" cy="5503063"/>
              </a:xfrm>
            </p:grpSpPr>
            <p:pic>
              <p:nvPicPr>
                <p:cNvPr id="10" name="Picture 9">
                  <a:extLst>
                    <a:ext uri="{FF2B5EF4-FFF2-40B4-BE49-F238E27FC236}">
                      <a16:creationId xmlns:a16="http://schemas.microsoft.com/office/drawing/2014/main" id="{EDF9F518-EA1F-06BE-D0AA-4444ADC8D2AB}"/>
                    </a:ext>
                  </a:extLst>
                </p:cNvPr>
                <p:cNvPicPr>
                  <a:picLocks noChangeAspect="1"/>
                </p:cNvPicPr>
                <p:nvPr/>
              </p:nvPicPr>
              <p:blipFill>
                <a:blip r:embed="rId4"/>
                <a:stretch>
                  <a:fillRect/>
                </a:stretch>
              </p:blipFill>
              <p:spPr>
                <a:xfrm>
                  <a:off x="5775224" y="1178058"/>
                  <a:ext cx="4873167" cy="2631778"/>
                </a:xfrm>
                <a:prstGeom prst="rect">
                  <a:avLst/>
                </a:prstGeom>
                <a:ln>
                  <a:solidFill>
                    <a:schemeClr val="accent1"/>
                  </a:solidFill>
                </a:ln>
              </p:spPr>
            </p:pic>
            <p:pic>
              <p:nvPicPr>
                <p:cNvPr id="13" name="Picture 12">
                  <a:extLst>
                    <a:ext uri="{FF2B5EF4-FFF2-40B4-BE49-F238E27FC236}">
                      <a16:creationId xmlns:a16="http://schemas.microsoft.com/office/drawing/2014/main" id="{50A6F9CB-E7A0-FBE8-D2F4-23C2E8BF1013}"/>
                    </a:ext>
                  </a:extLst>
                </p:cNvPr>
                <p:cNvPicPr>
                  <a:picLocks noChangeAspect="1"/>
                </p:cNvPicPr>
                <p:nvPr/>
              </p:nvPicPr>
              <p:blipFill>
                <a:blip r:embed="rId5"/>
                <a:stretch>
                  <a:fillRect/>
                </a:stretch>
              </p:blipFill>
              <p:spPr>
                <a:xfrm>
                  <a:off x="5775224" y="3966323"/>
                  <a:ext cx="4873166" cy="2714798"/>
                </a:xfrm>
                <a:prstGeom prst="rect">
                  <a:avLst/>
                </a:prstGeom>
                <a:ln>
                  <a:solidFill>
                    <a:schemeClr val="accent1"/>
                  </a:solidFill>
                </a:ln>
              </p:spPr>
            </p:pic>
          </p:grpSp>
          <p:sp>
            <p:nvSpPr>
              <p:cNvPr id="17" name="TextBox 16">
                <a:extLst>
                  <a:ext uri="{FF2B5EF4-FFF2-40B4-BE49-F238E27FC236}">
                    <a16:creationId xmlns:a16="http://schemas.microsoft.com/office/drawing/2014/main" id="{C8E6C373-3F87-2D6E-3D41-76B6213C33BC}"/>
                  </a:ext>
                </a:extLst>
              </p:cNvPr>
              <p:cNvSpPr txBox="1"/>
              <p:nvPr/>
            </p:nvSpPr>
            <p:spPr>
              <a:xfrm>
                <a:off x="5057775" y="3340455"/>
                <a:ext cx="1847850" cy="923330"/>
              </a:xfrm>
              <a:prstGeom prst="rect">
                <a:avLst/>
              </a:prstGeom>
              <a:solidFill>
                <a:schemeClr val="tx2">
                  <a:lumMod val="20000"/>
                  <a:lumOff val="80000"/>
                </a:schemeClr>
              </a:solidFill>
              <a:ln>
                <a:solidFill>
                  <a:schemeClr val="accent1"/>
                </a:solidFill>
              </a:ln>
            </p:spPr>
            <p:txBody>
              <a:bodyPr wrap="square" rtlCol="0">
                <a:spAutoFit/>
              </a:bodyPr>
              <a:lstStyle/>
              <a:p>
                <a:pPr algn="ctr"/>
                <a:r>
                  <a:rPr lang="en-US" dirty="0"/>
                  <a:t>EMPIRICAL </a:t>
                </a:r>
              </a:p>
              <a:p>
                <a:pPr algn="ctr"/>
                <a:r>
                  <a:rPr lang="en-US" dirty="0"/>
                  <a:t>SAMPLING</a:t>
                </a:r>
              </a:p>
              <a:p>
                <a:pPr algn="ctr"/>
                <a:r>
                  <a:rPr lang="en-US" dirty="0"/>
                  <a:t>DISTRIBUTIONS</a:t>
                </a:r>
              </a:p>
            </p:txBody>
          </p:sp>
        </p:grpSp>
        <p:sp>
          <p:nvSpPr>
            <p:cNvPr id="18" name="TextBox 17">
              <a:extLst>
                <a:ext uri="{FF2B5EF4-FFF2-40B4-BE49-F238E27FC236}">
                  <a16:creationId xmlns:a16="http://schemas.microsoft.com/office/drawing/2014/main" id="{AD41FDF9-74AA-D409-B7E3-4A93F694D7FA}"/>
                </a:ext>
              </a:extLst>
            </p:cNvPr>
            <p:cNvSpPr txBox="1"/>
            <p:nvPr/>
          </p:nvSpPr>
          <p:spPr>
            <a:xfrm>
              <a:off x="3430906" y="1573531"/>
              <a:ext cx="1217294" cy="646331"/>
            </a:xfrm>
            <a:prstGeom prst="rect">
              <a:avLst/>
            </a:prstGeom>
            <a:noFill/>
          </p:spPr>
          <p:txBody>
            <a:bodyPr wrap="square" rtlCol="0">
              <a:spAutoFit/>
            </a:bodyPr>
            <a:lstStyle/>
            <a:p>
              <a:r>
                <a:rPr lang="en-US" dirty="0"/>
                <a:t>Cohen’s d categories</a:t>
              </a:r>
            </a:p>
          </p:txBody>
        </p:sp>
        <p:sp>
          <p:nvSpPr>
            <p:cNvPr id="19" name="TextBox 18">
              <a:extLst>
                <a:ext uri="{FF2B5EF4-FFF2-40B4-BE49-F238E27FC236}">
                  <a16:creationId xmlns:a16="http://schemas.microsoft.com/office/drawing/2014/main" id="{FA954BFD-29FC-A851-0F27-D48C2D828931}"/>
                </a:ext>
              </a:extLst>
            </p:cNvPr>
            <p:cNvSpPr txBox="1"/>
            <p:nvPr/>
          </p:nvSpPr>
          <p:spPr>
            <a:xfrm>
              <a:off x="8945881" y="1527364"/>
              <a:ext cx="1217294" cy="369332"/>
            </a:xfrm>
            <a:prstGeom prst="rect">
              <a:avLst/>
            </a:prstGeom>
            <a:noFill/>
          </p:spPr>
          <p:txBody>
            <a:bodyPr wrap="square" rtlCol="0">
              <a:spAutoFit/>
            </a:bodyPr>
            <a:lstStyle/>
            <a:p>
              <a:r>
                <a:rPr lang="en-US" dirty="0"/>
                <a:t>P-values</a:t>
              </a:r>
            </a:p>
          </p:txBody>
        </p:sp>
        <p:sp>
          <p:nvSpPr>
            <p:cNvPr id="21" name="TextBox 20">
              <a:extLst>
                <a:ext uri="{FF2B5EF4-FFF2-40B4-BE49-F238E27FC236}">
                  <a16:creationId xmlns:a16="http://schemas.microsoft.com/office/drawing/2014/main" id="{B2BD3BC1-39EA-BE6B-40E3-A874113A0001}"/>
                </a:ext>
              </a:extLst>
            </p:cNvPr>
            <p:cNvSpPr txBox="1"/>
            <p:nvPr/>
          </p:nvSpPr>
          <p:spPr>
            <a:xfrm>
              <a:off x="9991264" y="4708876"/>
              <a:ext cx="1217294" cy="646331"/>
            </a:xfrm>
            <a:prstGeom prst="rect">
              <a:avLst/>
            </a:prstGeom>
            <a:noFill/>
          </p:spPr>
          <p:txBody>
            <a:bodyPr wrap="square" rtlCol="0">
              <a:spAutoFit/>
            </a:bodyPr>
            <a:lstStyle/>
            <a:p>
              <a:r>
                <a:rPr lang="en-US" dirty="0"/>
                <a:t>Type 2 Errors</a:t>
              </a:r>
            </a:p>
          </p:txBody>
        </p:sp>
        <p:sp>
          <p:nvSpPr>
            <p:cNvPr id="22" name="TextBox 21">
              <a:extLst>
                <a:ext uri="{FF2B5EF4-FFF2-40B4-BE49-F238E27FC236}">
                  <a16:creationId xmlns:a16="http://schemas.microsoft.com/office/drawing/2014/main" id="{7D1A2AD5-B365-CC05-FADE-C7021DE8CFA1}"/>
                </a:ext>
              </a:extLst>
            </p:cNvPr>
            <p:cNvSpPr txBox="1"/>
            <p:nvPr/>
          </p:nvSpPr>
          <p:spPr>
            <a:xfrm>
              <a:off x="7505239" y="6026883"/>
              <a:ext cx="1217294" cy="369332"/>
            </a:xfrm>
            <a:prstGeom prst="rect">
              <a:avLst/>
            </a:prstGeom>
            <a:noFill/>
          </p:spPr>
          <p:txBody>
            <a:bodyPr wrap="square" rtlCol="0">
              <a:spAutoFit/>
            </a:bodyPr>
            <a:lstStyle/>
            <a:p>
              <a:r>
                <a:rPr lang="en-US" dirty="0"/>
                <a:t>Power</a:t>
              </a:r>
            </a:p>
          </p:txBody>
        </p:sp>
        <p:sp>
          <p:nvSpPr>
            <p:cNvPr id="3" name="TextBox 2">
              <a:extLst>
                <a:ext uri="{FF2B5EF4-FFF2-40B4-BE49-F238E27FC236}">
                  <a16:creationId xmlns:a16="http://schemas.microsoft.com/office/drawing/2014/main" id="{864D28E7-D743-E85F-F832-94396E43F802}"/>
                </a:ext>
              </a:extLst>
            </p:cNvPr>
            <p:cNvSpPr txBox="1"/>
            <p:nvPr/>
          </p:nvSpPr>
          <p:spPr>
            <a:xfrm>
              <a:off x="3430906" y="4689465"/>
              <a:ext cx="1217294" cy="646331"/>
            </a:xfrm>
            <a:prstGeom prst="rect">
              <a:avLst/>
            </a:prstGeom>
            <a:noFill/>
          </p:spPr>
          <p:txBody>
            <a:bodyPr wrap="square" rtlCol="0">
              <a:spAutoFit/>
            </a:bodyPr>
            <a:lstStyle/>
            <a:p>
              <a:r>
                <a:rPr lang="en-US" dirty="0"/>
                <a:t>True</a:t>
              </a:r>
            </a:p>
            <a:p>
              <a:r>
                <a:rPr lang="en-US" dirty="0"/>
                <a:t>Effect Sizes</a:t>
              </a:r>
            </a:p>
          </p:txBody>
        </p:sp>
      </p:grpSp>
    </p:spTree>
    <p:extLst>
      <p:ext uri="{BB962C8B-B14F-4D97-AF65-F5344CB8AC3E}">
        <p14:creationId xmlns:p14="http://schemas.microsoft.com/office/powerpoint/2010/main" val="213413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83F2-A029-704F-B272-A59F51E7FC42}"/>
              </a:ext>
            </a:extLst>
          </p:cNvPr>
          <p:cNvSpPr>
            <a:spLocks noGrp="1"/>
          </p:cNvSpPr>
          <p:nvPr>
            <p:ph type="title"/>
          </p:nvPr>
        </p:nvSpPr>
        <p:spPr>
          <a:xfrm>
            <a:off x="743302" y="97511"/>
            <a:ext cx="10849635" cy="686927"/>
          </a:xfrm>
          <a:solidFill>
            <a:schemeClr val="tx1"/>
          </a:solidFill>
        </p:spPr>
        <p:txBody>
          <a:bodyPr>
            <a:normAutofit fontScale="90000"/>
          </a:bodyPr>
          <a:lstStyle/>
          <a:p>
            <a:pPr algn="ctr"/>
            <a:r>
              <a:rPr lang="en-US" dirty="0">
                <a:solidFill>
                  <a:srgbClr val="FFFF00"/>
                </a:solidFill>
              </a:rPr>
              <a:t>G*Power 3.1: Post Hoc Power Analysis</a:t>
            </a:r>
          </a:p>
        </p:txBody>
      </p:sp>
      <p:grpSp>
        <p:nvGrpSpPr>
          <p:cNvPr id="6" name="Group 5">
            <a:extLst>
              <a:ext uri="{FF2B5EF4-FFF2-40B4-BE49-F238E27FC236}">
                <a16:creationId xmlns:a16="http://schemas.microsoft.com/office/drawing/2014/main" id="{8FA04145-D9C4-9C0D-57EE-7452A1CBF8D7}"/>
              </a:ext>
            </a:extLst>
          </p:cNvPr>
          <p:cNvGrpSpPr/>
          <p:nvPr/>
        </p:nvGrpSpPr>
        <p:grpSpPr>
          <a:xfrm>
            <a:off x="819502" y="870648"/>
            <a:ext cx="9542941" cy="5488825"/>
            <a:chOff x="176719" y="1153387"/>
            <a:chExt cx="9542941" cy="5488825"/>
          </a:xfrm>
        </p:grpSpPr>
        <p:pic>
          <p:nvPicPr>
            <p:cNvPr id="4" name="Picture 3">
              <a:extLst>
                <a:ext uri="{FF2B5EF4-FFF2-40B4-BE49-F238E27FC236}">
                  <a16:creationId xmlns:a16="http://schemas.microsoft.com/office/drawing/2014/main" id="{E64FE640-E103-7E48-3E43-8D9AA2E51719}"/>
                </a:ext>
              </a:extLst>
            </p:cNvPr>
            <p:cNvPicPr>
              <a:picLocks noChangeAspect="1"/>
            </p:cNvPicPr>
            <p:nvPr/>
          </p:nvPicPr>
          <p:blipFill>
            <a:blip r:embed="rId2"/>
            <a:stretch>
              <a:fillRect/>
            </a:stretch>
          </p:blipFill>
          <p:spPr>
            <a:xfrm>
              <a:off x="176719" y="1153387"/>
              <a:ext cx="4532610" cy="5488825"/>
            </a:xfrm>
            <a:prstGeom prst="rect">
              <a:avLst/>
            </a:prstGeom>
            <a:ln>
              <a:solidFill>
                <a:schemeClr val="accent1"/>
              </a:solidFill>
            </a:ln>
          </p:spPr>
        </p:pic>
        <p:sp>
          <p:nvSpPr>
            <p:cNvPr id="5" name="Speech Bubble: Oval 4">
              <a:extLst>
                <a:ext uri="{FF2B5EF4-FFF2-40B4-BE49-F238E27FC236}">
                  <a16:creationId xmlns:a16="http://schemas.microsoft.com/office/drawing/2014/main" id="{7FCB5ECC-69C7-7528-45FB-EE6281616660}"/>
                </a:ext>
              </a:extLst>
            </p:cNvPr>
            <p:cNvSpPr/>
            <p:nvPr/>
          </p:nvSpPr>
          <p:spPr>
            <a:xfrm>
              <a:off x="6809311" y="1304414"/>
              <a:ext cx="2910349" cy="2349910"/>
            </a:xfrm>
            <a:prstGeom prst="wedgeEllipseCallout">
              <a:avLst>
                <a:gd name="adj1" fmla="val -126061"/>
                <a:gd name="adj2" fmla="val 10448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Two-sided T-test</a:t>
              </a:r>
            </a:p>
            <a:p>
              <a:pPr algn="ctr"/>
              <a:r>
                <a:rPr lang="en-US" dirty="0"/>
                <a:t>Alpha = .05</a:t>
              </a:r>
            </a:p>
            <a:p>
              <a:pPr algn="ctr"/>
              <a:r>
                <a:rPr lang="en-US" dirty="0"/>
                <a:t>Cohen’s d = .20</a:t>
              </a:r>
            </a:p>
            <a:p>
              <a:pPr algn="ctr"/>
              <a:r>
                <a:rPr lang="en-US" dirty="0"/>
                <a:t>n = 15 per group</a:t>
              </a:r>
            </a:p>
            <a:p>
              <a:pPr algn="ctr"/>
              <a:r>
                <a:rPr lang="en-US" dirty="0">
                  <a:solidFill>
                    <a:srgbClr val="FFFF00"/>
                  </a:solidFill>
                </a:rPr>
                <a:t>Power = 8%</a:t>
              </a:r>
            </a:p>
          </p:txBody>
        </p:sp>
      </p:grpSp>
      <p:sp>
        <p:nvSpPr>
          <p:cNvPr id="7" name="TextBox 6">
            <a:extLst>
              <a:ext uri="{FF2B5EF4-FFF2-40B4-BE49-F238E27FC236}">
                <a16:creationId xmlns:a16="http://schemas.microsoft.com/office/drawing/2014/main" id="{7EE2B26E-BAC9-7EA7-F33B-D2C48E086F0B}"/>
              </a:ext>
            </a:extLst>
          </p:cNvPr>
          <p:cNvSpPr txBox="1"/>
          <p:nvPr/>
        </p:nvSpPr>
        <p:spPr>
          <a:xfrm>
            <a:off x="6940003" y="3891426"/>
            <a:ext cx="4432495" cy="2277547"/>
          </a:xfrm>
          <a:prstGeom prst="rect">
            <a:avLst/>
          </a:prstGeom>
          <a:noFill/>
          <a:ln>
            <a:noFill/>
          </a:ln>
        </p:spPr>
        <p:txBody>
          <a:bodyPr wrap="none" rtlCol="0">
            <a:spAutoFit/>
          </a:bodyPr>
          <a:lstStyle/>
          <a:p>
            <a:pPr>
              <a:spcAft>
                <a:spcPts val="600"/>
              </a:spcAft>
            </a:pPr>
            <a:r>
              <a:rPr lang="en-US" sz="1600" u="sng" dirty="0"/>
              <a:t>Ask for a live demonstration</a:t>
            </a:r>
          </a:p>
          <a:p>
            <a:pPr marL="342900" indent="-342900">
              <a:spcAft>
                <a:spcPts val="600"/>
              </a:spcAft>
              <a:buFont typeface="Wingdings" panose="05000000000000000000" pitchFamily="2" charset="2"/>
              <a:buChar char="Ø"/>
            </a:pPr>
            <a:r>
              <a:rPr lang="en-US" sz="1600" dirty="0"/>
              <a:t>Simulate a True Null Hypothesis </a:t>
            </a:r>
          </a:p>
          <a:p>
            <a:pPr marL="342900" indent="-342900">
              <a:spcAft>
                <a:spcPts val="600"/>
              </a:spcAft>
              <a:buFont typeface="Wingdings" panose="05000000000000000000" pitchFamily="2" charset="2"/>
              <a:buChar char="Ø"/>
            </a:pPr>
            <a:r>
              <a:rPr lang="en-US" sz="1600" dirty="0"/>
              <a:t>Simulate a False Null Hypothesis</a:t>
            </a:r>
          </a:p>
          <a:p>
            <a:pPr marL="342900" indent="-342900">
              <a:spcAft>
                <a:spcPts val="600"/>
              </a:spcAft>
              <a:buFont typeface="Wingdings" panose="05000000000000000000" pitchFamily="2" charset="2"/>
              <a:buChar char="Ø"/>
            </a:pPr>
            <a:r>
              <a:rPr lang="en-US" sz="1600" dirty="0"/>
              <a:t>Effect Size Errors under a True Null Hypothesis</a:t>
            </a:r>
          </a:p>
          <a:p>
            <a:pPr marL="342900" indent="-342900">
              <a:spcAft>
                <a:spcPts val="600"/>
              </a:spcAft>
              <a:buFont typeface="Wingdings" panose="05000000000000000000" pitchFamily="2" charset="2"/>
              <a:buChar char="Ø"/>
            </a:pPr>
            <a:r>
              <a:rPr lang="en-US" sz="1600" dirty="0"/>
              <a:t>Effect Sizes under a False Null Hypothesis</a:t>
            </a:r>
          </a:p>
          <a:p>
            <a:pPr marL="342900" indent="-342900">
              <a:spcAft>
                <a:spcPts val="600"/>
              </a:spcAft>
              <a:buFont typeface="Wingdings" panose="05000000000000000000" pitchFamily="2" charset="2"/>
              <a:buChar char="Ø"/>
            </a:pPr>
            <a:r>
              <a:rPr lang="en-US" sz="1600" dirty="0"/>
              <a:t>Type 1 Errors under a True Null Hypothesis</a:t>
            </a:r>
          </a:p>
          <a:p>
            <a:pPr marL="342900" indent="-342900">
              <a:spcAft>
                <a:spcPts val="600"/>
              </a:spcAft>
              <a:buFont typeface="Wingdings" panose="05000000000000000000" pitchFamily="2" charset="2"/>
              <a:buChar char="Ø"/>
            </a:pPr>
            <a:r>
              <a:rPr lang="en-US" sz="1600" dirty="0"/>
              <a:t>Type 2 Errors under a False Null Hypothesis</a:t>
            </a:r>
          </a:p>
        </p:txBody>
      </p:sp>
    </p:spTree>
    <p:extLst>
      <p:ext uri="{BB962C8B-B14F-4D97-AF65-F5344CB8AC3E}">
        <p14:creationId xmlns:p14="http://schemas.microsoft.com/office/powerpoint/2010/main" val="384508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59B132-4A04-456C-96D9-1C22952769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EDF72-06D4-4A9C-8494-C1EDDAB79DF9}" type="slidenum">
              <a:rPr kumimoji="0" lang="en-US" sz="1200" b="0" i="0" u="none" strike="noStrike" kern="1200" cap="none" spc="0" normalizeH="0" baseline="0" noProof="0">
                <a:ln>
                  <a:noFill/>
                </a:ln>
                <a:solidFill>
                  <a:prstClr val="black">
                    <a:tint val="95000"/>
                  </a:prstClr>
                </a:solidFill>
                <a:effectLst/>
                <a:uLnTx/>
                <a:uFillTx/>
                <a:latin typeface="Corbe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95000"/>
                </a:prstClr>
              </a:solidFill>
              <a:effectLst/>
              <a:uLnTx/>
              <a:uFillTx/>
              <a:latin typeface="Corbel"/>
              <a:ea typeface="ＭＳ Ｐゴシック" pitchFamily="34" charset="-128"/>
              <a:cs typeface="+mn-cs"/>
            </a:endParaRPr>
          </a:p>
        </p:txBody>
      </p:sp>
      <p:pic>
        <p:nvPicPr>
          <p:cNvPr id="6" name="Picture 5" descr="Text&#10;&#10;Description automatically generated with medium confidence">
            <a:extLst>
              <a:ext uri="{FF2B5EF4-FFF2-40B4-BE49-F238E27FC236}">
                <a16:creationId xmlns:a16="http://schemas.microsoft.com/office/drawing/2014/main" id="{ABBF30C7-E53C-413A-83CB-DC26F85BB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799" y="1538748"/>
            <a:ext cx="9144000" cy="4876800"/>
          </a:xfrm>
          <a:prstGeom prst="rect">
            <a:avLst/>
          </a:prstGeom>
        </p:spPr>
      </p:pic>
      <p:sp>
        <p:nvSpPr>
          <p:cNvPr id="3" name="Oval 2">
            <a:extLst>
              <a:ext uri="{FF2B5EF4-FFF2-40B4-BE49-F238E27FC236}">
                <a16:creationId xmlns:a16="http://schemas.microsoft.com/office/drawing/2014/main" id="{DE4494A3-CF8C-47EB-8F42-FDC01FBEBF12}"/>
              </a:ext>
            </a:extLst>
          </p:cNvPr>
          <p:cNvSpPr/>
          <p:nvPr/>
        </p:nvSpPr>
        <p:spPr>
          <a:xfrm>
            <a:off x="4953000" y="1538748"/>
            <a:ext cx="2286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5" name="TextBox 4">
            <a:extLst>
              <a:ext uri="{FF2B5EF4-FFF2-40B4-BE49-F238E27FC236}">
                <a16:creationId xmlns:a16="http://schemas.microsoft.com/office/drawing/2014/main" id="{064C8BAF-70A2-153C-10F2-964E7955B4DA}"/>
              </a:ext>
            </a:extLst>
          </p:cNvPr>
          <p:cNvSpPr txBox="1"/>
          <p:nvPr/>
        </p:nvSpPr>
        <p:spPr>
          <a:xfrm>
            <a:off x="887664" y="688258"/>
            <a:ext cx="9849162" cy="461665"/>
          </a:xfrm>
          <a:prstGeom prst="rect">
            <a:avLst/>
          </a:prstGeom>
          <a:noFill/>
        </p:spPr>
        <p:txBody>
          <a:bodyPr wrap="square" rtlCol="0">
            <a:spAutoFit/>
          </a:bodyPr>
          <a:lstStyle/>
          <a:p>
            <a:pPr algn="ctr"/>
            <a:r>
              <a:rPr lang="en-US" sz="2400" dirty="0">
                <a:solidFill>
                  <a:schemeClr val="bg1"/>
                </a:solidFill>
              </a:rPr>
              <a:t>Sampling Distribution Concept According to Student (William Sealy Gosset ) </a:t>
            </a:r>
          </a:p>
        </p:txBody>
      </p:sp>
    </p:spTree>
    <p:extLst>
      <p:ext uri="{BB962C8B-B14F-4D97-AF65-F5344CB8AC3E}">
        <p14:creationId xmlns:p14="http://schemas.microsoft.com/office/powerpoint/2010/main" val="155877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916" y="431802"/>
            <a:ext cx="10156723" cy="1143000"/>
          </a:xfrm>
          <a:solidFill>
            <a:schemeClr val="tx1"/>
          </a:solidFill>
        </p:spPr>
        <p:txBody>
          <a:bodyPr>
            <a:noAutofit/>
          </a:bodyPr>
          <a:lstStyle/>
          <a:p>
            <a:r>
              <a:rPr lang="en-US" sz="2800" dirty="0">
                <a:solidFill>
                  <a:schemeClr val="bg1"/>
                </a:solidFill>
              </a:rPr>
              <a:t>Sampling Distribution Concept According to Ronald Aylmer Fisher</a:t>
            </a:r>
          </a:p>
        </p:txBody>
      </p:sp>
      <p:sp>
        <p:nvSpPr>
          <p:cNvPr id="3" name="Content Placeholder 2"/>
          <p:cNvSpPr>
            <a:spLocks noGrp="1"/>
          </p:cNvSpPr>
          <p:nvPr>
            <p:ph idx="1"/>
          </p:nvPr>
        </p:nvSpPr>
        <p:spPr>
          <a:xfrm>
            <a:off x="1150374" y="1889022"/>
            <a:ext cx="9379667" cy="3079955"/>
          </a:xfrm>
        </p:spPr>
        <p:txBody>
          <a:bodyPr>
            <a:normAutofit/>
          </a:bodyPr>
          <a:lstStyle/>
          <a:p>
            <a:pPr marL="0" indent="0">
              <a:buNone/>
            </a:pPr>
            <a:r>
              <a:rPr lang="en-US" dirty="0"/>
              <a:t>The entire result of an extensive experiment may be regarded as but one of a possible population of such experiments….the object of our study is not the individual result, but the population of possibilities of which we do our best to make our experiments representative (pp. 2-3). </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34A8DC-2BE3-4CE0-BC8F-A5E55F23EE4F}" type="datetime1">
              <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5/31/2023</a:t>
            </a:fld>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56D2B-7E7A-48D0-BAB2-D470D4BA0052}" type="slidenum">
              <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8" name="TextBox 7">
            <a:extLst>
              <a:ext uri="{FF2B5EF4-FFF2-40B4-BE49-F238E27FC236}">
                <a16:creationId xmlns:a16="http://schemas.microsoft.com/office/drawing/2014/main" id="{AA3D217C-57DE-4E01-95F7-7031AE31BC17}"/>
              </a:ext>
            </a:extLst>
          </p:cNvPr>
          <p:cNvSpPr txBox="1"/>
          <p:nvPr/>
        </p:nvSpPr>
        <p:spPr>
          <a:xfrm>
            <a:off x="766916" y="5068529"/>
            <a:ext cx="10491019" cy="923330"/>
          </a:xfrm>
          <a:prstGeom prst="rect">
            <a:avLst/>
          </a:prstGeom>
          <a:noFill/>
          <a:ln>
            <a:solidFill>
              <a:schemeClr val="tx1"/>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
                <a:ea typeface="ＭＳ Ｐゴシック" pitchFamily="34" charset="-128"/>
                <a:cs typeface="+mn-cs"/>
              </a:rPr>
              <a:t>R.A. Fisher (1970). Statistical Methods For Research Workers (14th ed.). Edinburgh: Oliver and Boyd. Reprinted in a collection of Fisher’s three books: Statistical Methods, Experimental Design and Scientific Inference by Oxford University Press (1995).</a:t>
            </a:r>
            <a:endParaRPr kumimoji="0" lang="en-US" sz="1800" b="0" i="0" u="none" strike="noStrike" kern="1200" cap="none" spc="0" normalizeH="0" baseline="0" noProof="0" dirty="0">
              <a:ln>
                <a:noFill/>
              </a:ln>
              <a:solidFill>
                <a:srgbClr val="000000"/>
              </a:solidFill>
              <a:effectLst/>
              <a:uLnTx/>
              <a:uFillTx/>
              <a:latin typeface="Arial Narrow" pitchFamily="34" charset="0"/>
              <a:ea typeface="ＭＳ Ｐゴシック" pitchFamily="34"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3" name="Rectangle 2"/>
              <p:cNvSpPr>
                <a:spLocks noGrp="1" noChangeArrowheads="1"/>
              </p:cNvSpPr>
              <p:nvPr>
                <p:ph type="title"/>
              </p:nvPr>
            </p:nvSpPr>
            <p:spPr>
              <a:xfrm>
                <a:off x="652177" y="249089"/>
                <a:ext cx="10210157" cy="629555"/>
              </a:xfrm>
              <a:solidFill>
                <a:srgbClr val="FFFF00"/>
              </a:solidFill>
              <a:ln>
                <a:solidFill>
                  <a:schemeClr val="tx1"/>
                </a:solidFill>
              </a:ln>
            </p:spPr>
            <p:txBody>
              <a:bodyPr>
                <a:normAutofit fontScale="90000"/>
              </a:bodyPr>
              <a:lstStyle/>
              <a:p>
                <a:pPr algn="ctr"/>
                <a:r>
                  <a:rPr lang="en-US" altLang="en-US" sz="4000" dirty="0">
                    <a:latin typeface="Gill Sans" charset="0"/>
                    <a:ea typeface="ＭＳ Ｐゴシック" pitchFamily="34" charset="-128"/>
                  </a:rPr>
                  <a:t>Theoretical and Empirical Sampling Distribution of </a:t>
                </a:r>
                <a14:m>
                  <m:oMath xmlns:m="http://schemas.openxmlformats.org/officeDocument/2006/math">
                    <m:acc>
                      <m:accPr>
                        <m:chr m:val="̅"/>
                        <m:ctrlPr>
                          <a:rPr lang="en-US" altLang="en-US" sz="4000" i="1">
                            <a:latin typeface="Cambria Math" panose="02040503050406030204" pitchFamily="18" charset="0"/>
                            <a:ea typeface="ＭＳ Ｐゴシック" pitchFamily="34" charset="-128"/>
                          </a:rPr>
                        </m:ctrlPr>
                      </m:accPr>
                      <m:e>
                        <m:r>
                          <a:rPr lang="en-US" altLang="en-US" sz="4000" i="1">
                            <a:latin typeface="Cambria Math"/>
                            <a:ea typeface="ＭＳ Ｐゴシック" pitchFamily="34" charset="-128"/>
                          </a:rPr>
                          <m:t>𝑥</m:t>
                        </m:r>
                      </m:e>
                    </m:acc>
                  </m:oMath>
                </a14:m>
                <a:endParaRPr lang="en-US" altLang="en-US" sz="4000" dirty="0">
                  <a:latin typeface="Gill Sans" charset="0"/>
                  <a:ea typeface="ＭＳ Ｐゴシック" pitchFamily="34" charset="-128"/>
                </a:endParaRPr>
              </a:p>
            </p:txBody>
          </p:sp>
        </mc:Choice>
        <mc:Fallback xmlns="">
          <p:sp>
            <p:nvSpPr>
              <p:cNvPr id="28673" name="Rectangle 2"/>
              <p:cNvSpPr>
                <a:spLocks noGrp="1" noRot="1" noChangeAspect="1" noMove="1" noResize="1" noEditPoints="1" noAdjustHandles="1" noChangeArrowheads="1" noChangeShapeType="1" noTextEdit="1"/>
              </p:cNvSpPr>
              <p:nvPr>
                <p:ph type="title"/>
              </p:nvPr>
            </p:nvSpPr>
            <p:spPr>
              <a:xfrm>
                <a:off x="652177" y="249089"/>
                <a:ext cx="10210157" cy="629555"/>
              </a:xfrm>
              <a:blipFill>
                <a:blip r:embed="rId3"/>
                <a:stretch>
                  <a:fillRect t="-8571" b="-42857"/>
                </a:stretch>
              </a:blipFill>
              <a:ln>
                <a:solidFill>
                  <a:schemeClr val="tx1"/>
                </a:solid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023C3DCA-3195-4870-717D-37F7A5CAF7CE}"/>
              </a:ext>
            </a:extLst>
          </p:cNvPr>
          <p:cNvSpPr txBox="1"/>
          <p:nvPr/>
        </p:nvSpPr>
        <p:spPr>
          <a:xfrm>
            <a:off x="644012" y="6147414"/>
            <a:ext cx="10903976" cy="307777"/>
          </a:xfrm>
          <a:prstGeom prst="rect">
            <a:avLst/>
          </a:prstGeom>
          <a:noFill/>
        </p:spPr>
        <p:txBody>
          <a:bodyPr wrap="square" rtlCol="0">
            <a:spAutoFit/>
          </a:bodyPr>
          <a:lstStyle/>
          <a:p>
            <a:r>
              <a:rPr lang="en-US" sz="1400" dirty="0"/>
              <a:t>Source: Moore, D.S, Notz, W.I., &amp; Fligner, M. (2021) </a:t>
            </a:r>
            <a:r>
              <a:rPr lang="en-US" sz="1400" i="1" dirty="0"/>
              <a:t>Basic practice of statistics </a:t>
            </a:r>
            <a:r>
              <a:rPr lang="en-US" sz="1400" dirty="0"/>
              <a:t>(9th ed.). Macmillan Learning/William H. Freeman and Co.</a:t>
            </a:r>
          </a:p>
        </p:txBody>
      </p:sp>
      <p:grpSp>
        <p:nvGrpSpPr>
          <p:cNvPr id="10" name="Group 9">
            <a:extLst>
              <a:ext uri="{FF2B5EF4-FFF2-40B4-BE49-F238E27FC236}">
                <a16:creationId xmlns:a16="http://schemas.microsoft.com/office/drawing/2014/main" id="{A3365BC0-BE7C-FCBE-07A3-9A871BF3FCEE}"/>
              </a:ext>
            </a:extLst>
          </p:cNvPr>
          <p:cNvGrpSpPr/>
          <p:nvPr/>
        </p:nvGrpSpPr>
        <p:grpSpPr>
          <a:xfrm>
            <a:off x="747427" y="1301405"/>
            <a:ext cx="10903975" cy="4700230"/>
            <a:chOff x="671226" y="1179871"/>
            <a:chExt cx="10903975" cy="4700230"/>
          </a:xfrm>
        </p:grpSpPr>
        <p:pic>
          <p:nvPicPr>
            <p:cNvPr id="2" name="Picture 1" descr="A population has mean, mu = 25. Many S R S’s are taken from the population, and their means, x bar, are collected. Three example S R S’s with a size of 10 each are shown. For the first, x bar = 26.42. For the second, x bar = 24.28. For the third, x bar = 25.22. A histogram of the x bars is then shown. The distribution is close to normal between 19 and 31 on the horizontal axis. A normal curve is drawn over the distribu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226" y="1179871"/>
              <a:ext cx="10903975" cy="4700230"/>
            </a:xfrm>
            <a:prstGeom prst="rect">
              <a:avLst/>
            </a:prstGeom>
          </p:spPr>
        </p:pic>
        <p:sp>
          <p:nvSpPr>
            <p:cNvPr id="7" name="Rectangle: Rounded Corners 6">
              <a:extLst>
                <a:ext uri="{FF2B5EF4-FFF2-40B4-BE49-F238E27FC236}">
                  <a16:creationId xmlns:a16="http://schemas.microsoft.com/office/drawing/2014/main" id="{6FC98928-AD2C-74B8-A3C0-4FC1F6F66A40}"/>
                </a:ext>
              </a:extLst>
            </p:cNvPr>
            <p:cNvSpPr/>
            <p:nvPr/>
          </p:nvSpPr>
          <p:spPr>
            <a:xfrm>
              <a:off x="8524875" y="3933825"/>
              <a:ext cx="1209675" cy="796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Empirical Histogram</a:t>
              </a:r>
            </a:p>
          </p:txBody>
        </p:sp>
        <p:sp>
          <p:nvSpPr>
            <p:cNvPr id="8" name="Rectangle 7">
              <a:extLst>
                <a:ext uri="{FF2B5EF4-FFF2-40B4-BE49-F238E27FC236}">
                  <a16:creationId xmlns:a16="http://schemas.microsoft.com/office/drawing/2014/main" id="{68345964-E579-BA61-1911-55276649C53C}"/>
                </a:ext>
              </a:extLst>
            </p:cNvPr>
            <p:cNvSpPr/>
            <p:nvPr/>
          </p:nvSpPr>
          <p:spPr>
            <a:xfrm>
              <a:off x="4780942" y="1428750"/>
              <a:ext cx="2067533" cy="5048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Theoretical</a:t>
              </a:r>
            </a:p>
            <a:p>
              <a:pPr algn="ctr"/>
              <a:r>
                <a:rPr lang="en-US" sz="1400" dirty="0">
                  <a:solidFill>
                    <a:schemeClr val="tx1"/>
                  </a:solidFill>
                </a:rPr>
                <a:t>Normal Curve</a:t>
              </a:r>
            </a:p>
          </p:txBody>
        </p:sp>
      </p:grpSp>
      <p:sp>
        <p:nvSpPr>
          <p:cNvPr id="13" name="Oval 12">
            <a:extLst>
              <a:ext uri="{FF2B5EF4-FFF2-40B4-BE49-F238E27FC236}">
                <a16:creationId xmlns:a16="http://schemas.microsoft.com/office/drawing/2014/main" id="{BABE920B-78B0-0C8C-D789-9A690211B531}"/>
              </a:ext>
            </a:extLst>
          </p:cNvPr>
          <p:cNvSpPr/>
          <p:nvPr/>
        </p:nvSpPr>
        <p:spPr>
          <a:xfrm>
            <a:off x="997492" y="5300430"/>
            <a:ext cx="1409699" cy="70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081D359-DD10-5619-7170-FE9041BBF5D4}"/>
              </a:ext>
            </a:extLst>
          </p:cNvPr>
          <p:cNvSpPr/>
          <p:nvPr/>
        </p:nvSpPr>
        <p:spPr>
          <a:xfrm>
            <a:off x="8676969" y="5267325"/>
            <a:ext cx="1076325" cy="600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Right 14">
            <a:extLst>
              <a:ext uri="{FF2B5EF4-FFF2-40B4-BE49-F238E27FC236}">
                <a16:creationId xmlns:a16="http://schemas.microsoft.com/office/drawing/2014/main" id="{46E116C8-9BFB-BA94-6201-463573962CA7}"/>
              </a:ext>
            </a:extLst>
          </p:cNvPr>
          <p:cNvSpPr/>
          <p:nvPr/>
        </p:nvSpPr>
        <p:spPr>
          <a:xfrm>
            <a:off x="2514600" y="5470527"/>
            <a:ext cx="6162369" cy="5048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Population Mean = Grand Mean of Sampling Distribution</a:t>
            </a:r>
          </a:p>
        </p:txBody>
      </p:sp>
      <p:sp>
        <p:nvSpPr>
          <p:cNvPr id="3" name="Rectangle 2">
            <a:extLst>
              <a:ext uri="{FF2B5EF4-FFF2-40B4-BE49-F238E27FC236}">
                <a16:creationId xmlns:a16="http://schemas.microsoft.com/office/drawing/2014/main" id="{06B72BE1-CCF0-D909-A2AE-D5490E5D3462}"/>
              </a:ext>
            </a:extLst>
          </p:cNvPr>
          <p:cNvSpPr/>
          <p:nvPr/>
        </p:nvSpPr>
        <p:spPr>
          <a:xfrm>
            <a:off x="7319963" y="1009233"/>
            <a:ext cx="3771900" cy="550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Width of histogram bars narrow as more samples are added </a:t>
            </a:r>
          </a:p>
        </p:txBody>
      </p:sp>
    </p:spTree>
    <p:extLst>
      <p:ext uri="{BB962C8B-B14F-4D97-AF65-F5344CB8AC3E}">
        <p14:creationId xmlns:p14="http://schemas.microsoft.com/office/powerpoint/2010/main" val="301863612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0B79507C-D18B-4763-BBBB-A401EE9C0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17" y="1143924"/>
            <a:ext cx="8573422" cy="5438773"/>
          </a:xfrm>
          <a:prstGeom prst="rect">
            <a:avLst/>
          </a:prstGeom>
        </p:spPr>
      </p:pic>
      <p:sp>
        <p:nvSpPr>
          <p:cNvPr id="2" name="Rectangle: Rounded Corners 1">
            <a:extLst>
              <a:ext uri="{FF2B5EF4-FFF2-40B4-BE49-F238E27FC236}">
                <a16:creationId xmlns:a16="http://schemas.microsoft.com/office/drawing/2014/main" id="{9C61CC6C-12B3-7E50-A288-A9F2AFE310F9}"/>
              </a:ext>
            </a:extLst>
          </p:cNvPr>
          <p:cNvSpPr/>
          <p:nvPr/>
        </p:nvSpPr>
        <p:spPr>
          <a:xfrm>
            <a:off x="7344697" y="3863310"/>
            <a:ext cx="3972232" cy="2539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The American Statistical Association (ASA) published six principles to explain “p-values in non-technical terms to researchers, practitioners and science writers who are not primarily statisticians” (p. 3)</a:t>
            </a:r>
          </a:p>
        </p:txBody>
      </p:sp>
      <p:sp>
        <p:nvSpPr>
          <p:cNvPr id="4" name="Speech Bubble: Oval 3">
            <a:extLst>
              <a:ext uri="{FF2B5EF4-FFF2-40B4-BE49-F238E27FC236}">
                <a16:creationId xmlns:a16="http://schemas.microsoft.com/office/drawing/2014/main" id="{369B5F2B-BD2C-4EA5-F66E-ABF40E118086}"/>
              </a:ext>
            </a:extLst>
          </p:cNvPr>
          <p:cNvSpPr/>
          <p:nvPr/>
        </p:nvSpPr>
        <p:spPr>
          <a:xfrm>
            <a:off x="8952270" y="1901774"/>
            <a:ext cx="1101213" cy="757084"/>
          </a:xfrm>
          <a:prstGeom prst="wedgeEllipseCallout">
            <a:avLst>
              <a:gd name="adj1" fmla="val -143154"/>
              <a:gd name="adj2" fmla="val 482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2016</a:t>
            </a:r>
          </a:p>
        </p:txBody>
      </p:sp>
      <p:sp>
        <p:nvSpPr>
          <p:cNvPr id="5" name="TextBox 4">
            <a:extLst>
              <a:ext uri="{FF2B5EF4-FFF2-40B4-BE49-F238E27FC236}">
                <a16:creationId xmlns:a16="http://schemas.microsoft.com/office/drawing/2014/main" id="{25701CDC-916F-2241-C93C-AA06B471B7BD}"/>
              </a:ext>
            </a:extLst>
          </p:cNvPr>
          <p:cNvSpPr txBox="1"/>
          <p:nvPr/>
        </p:nvSpPr>
        <p:spPr>
          <a:xfrm>
            <a:off x="1111045" y="275303"/>
            <a:ext cx="9795080" cy="400110"/>
          </a:xfrm>
          <a:prstGeom prst="rect">
            <a:avLst/>
          </a:prstGeom>
          <a:noFill/>
          <a:ln>
            <a:solidFill>
              <a:schemeClr val="tx1"/>
            </a:solidFill>
          </a:ln>
        </p:spPr>
        <p:txBody>
          <a:bodyPr wrap="square" rtlCol="0">
            <a:spAutoFit/>
          </a:bodyPr>
          <a:lstStyle/>
          <a:p>
            <a:r>
              <a:rPr lang="en-US" sz="2000" dirty="0"/>
              <a:t>ASA aware of widespread abuse and misunderstanding of p-values and statistical significance</a:t>
            </a:r>
          </a:p>
        </p:txBody>
      </p:sp>
    </p:spTree>
    <p:extLst>
      <p:ext uri="{BB962C8B-B14F-4D97-AF65-F5344CB8AC3E}">
        <p14:creationId xmlns:p14="http://schemas.microsoft.com/office/powerpoint/2010/main" val="18464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CC5188D-C82F-4A08-BBAB-F9B44599E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777" y="646484"/>
            <a:ext cx="8305800" cy="5823766"/>
          </a:xfrm>
          <a:prstGeom prst="rect">
            <a:avLst/>
          </a:prstGeom>
        </p:spPr>
      </p:pic>
      <p:sp>
        <p:nvSpPr>
          <p:cNvPr id="2" name="Speech Bubble: Oval 1">
            <a:extLst>
              <a:ext uri="{FF2B5EF4-FFF2-40B4-BE49-F238E27FC236}">
                <a16:creationId xmlns:a16="http://schemas.microsoft.com/office/drawing/2014/main" id="{2608ECA5-D07B-419F-B4C6-F6FA33607EC6}"/>
              </a:ext>
            </a:extLst>
          </p:cNvPr>
          <p:cNvSpPr/>
          <p:nvPr/>
        </p:nvSpPr>
        <p:spPr>
          <a:xfrm>
            <a:off x="8873753" y="537716"/>
            <a:ext cx="1447800" cy="424634"/>
          </a:xfrm>
          <a:prstGeom prst="wedgeEllipseCallout">
            <a:avLst>
              <a:gd name="adj1" fmla="val -92915"/>
              <a:gd name="adj2" fmla="val 110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2021</a:t>
            </a:r>
          </a:p>
        </p:txBody>
      </p:sp>
      <p:sp>
        <p:nvSpPr>
          <p:cNvPr id="6" name="TextBox 5">
            <a:extLst>
              <a:ext uri="{FF2B5EF4-FFF2-40B4-BE49-F238E27FC236}">
                <a16:creationId xmlns:a16="http://schemas.microsoft.com/office/drawing/2014/main" id="{E61773CC-153A-4C16-914F-9D4F1CD7650C}"/>
              </a:ext>
            </a:extLst>
          </p:cNvPr>
          <p:cNvSpPr txBox="1"/>
          <p:nvPr/>
        </p:nvSpPr>
        <p:spPr>
          <a:xfrm>
            <a:off x="3770071" y="168384"/>
            <a:ext cx="55902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0DAB"/>
                </a:solidFill>
                <a:effectLst/>
                <a:uLnTx/>
                <a:uFillTx/>
                <a:latin typeface="Roboto" panose="02000000000000000000" pitchFamily="2" charset="0"/>
                <a:ea typeface="+mn-ea"/>
                <a:cs typeface="+mn-cs"/>
                <a:hlinkClick r:id="rId3"/>
              </a:rPr>
              <a:t>Journal of </a:t>
            </a:r>
            <a:r>
              <a:rPr kumimoji="0" lang="en-US" sz="1800" b="0" i="0" u="none" strike="noStrike" kern="1200" cap="none" spc="0" normalizeH="0" baseline="0" noProof="0" dirty="0" err="1">
                <a:ln>
                  <a:noFill/>
                </a:ln>
                <a:solidFill>
                  <a:srgbClr val="1A0DAB"/>
                </a:solidFill>
                <a:effectLst/>
                <a:uLnTx/>
                <a:uFillTx/>
                <a:latin typeface="Roboto" panose="02000000000000000000" pitchFamily="2" charset="0"/>
                <a:ea typeface="+mn-ea"/>
                <a:cs typeface="+mn-cs"/>
                <a:hlinkClick r:id="rId3"/>
              </a:rPr>
              <a:t>Anaesthesiology</a:t>
            </a:r>
            <a:r>
              <a:rPr kumimoji="0" lang="en-US" sz="1800" b="0" i="0" u="none" strike="noStrike" kern="1200" cap="none" spc="0" normalizeH="0" baseline="0" noProof="0" dirty="0">
                <a:ln>
                  <a:noFill/>
                </a:ln>
                <a:solidFill>
                  <a:srgbClr val="1A0DAB"/>
                </a:solidFill>
                <a:effectLst/>
                <a:uLnTx/>
                <a:uFillTx/>
                <a:latin typeface="Roboto" panose="02000000000000000000" pitchFamily="2" charset="0"/>
                <a:ea typeface="+mn-ea"/>
                <a:cs typeface="+mn-cs"/>
                <a:hlinkClick r:id="rId3"/>
              </a:rPr>
              <a:t> Clinical Pharmacology</a:t>
            </a:r>
          </a:p>
        </p:txBody>
      </p:sp>
      <p:sp>
        <p:nvSpPr>
          <p:cNvPr id="5" name="Speech Bubble: Oval 4">
            <a:extLst>
              <a:ext uri="{FF2B5EF4-FFF2-40B4-BE49-F238E27FC236}">
                <a16:creationId xmlns:a16="http://schemas.microsoft.com/office/drawing/2014/main" id="{F47BC23C-C7E1-81B0-2B74-6A5EF5C58BF4}"/>
              </a:ext>
            </a:extLst>
          </p:cNvPr>
          <p:cNvSpPr/>
          <p:nvPr/>
        </p:nvSpPr>
        <p:spPr>
          <a:xfrm>
            <a:off x="285751" y="3067664"/>
            <a:ext cx="3705224" cy="2428567"/>
          </a:xfrm>
          <a:prstGeom prst="wedgeEllipseCallout">
            <a:avLst>
              <a:gd name="adj1" fmla="val 45957"/>
              <a:gd name="adj2" fmla="val -78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Apparently, </a:t>
            </a:r>
          </a:p>
          <a:p>
            <a:r>
              <a:rPr lang="en-US" sz="2400" dirty="0"/>
              <a:t>practitioners did not understand the ASA statement</a:t>
            </a:r>
          </a:p>
        </p:txBody>
      </p:sp>
    </p:spTree>
    <p:extLst>
      <p:ext uri="{BB962C8B-B14F-4D97-AF65-F5344CB8AC3E}">
        <p14:creationId xmlns:p14="http://schemas.microsoft.com/office/powerpoint/2010/main" val="72341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9BBE68-7DEA-AF1B-6C09-FC2BCD77DBB5}"/>
              </a:ext>
            </a:extLst>
          </p:cNvPr>
          <p:cNvSpPr txBox="1"/>
          <p:nvPr/>
        </p:nvSpPr>
        <p:spPr>
          <a:xfrm>
            <a:off x="752475" y="1423988"/>
            <a:ext cx="10677525" cy="4524315"/>
          </a:xfrm>
          <a:prstGeom prst="rect">
            <a:avLst/>
          </a:prstGeom>
          <a:noFill/>
        </p:spPr>
        <p:txBody>
          <a:bodyPr wrap="square" rtlCol="0">
            <a:spAutoFit/>
          </a:bodyPr>
          <a:lstStyle/>
          <a:p>
            <a:r>
              <a:rPr lang="en-US" sz="2400" b="1" dirty="0"/>
              <a:t>Problem</a:t>
            </a:r>
            <a:r>
              <a:rPr lang="en-US" sz="2400" dirty="0"/>
              <a:t>: Written/oral explanation in non-technical terms is inadequate/insufficient for the proper understanding and use of p-values and statistical significance. </a:t>
            </a:r>
          </a:p>
          <a:p>
            <a:endParaRPr lang="en-US" sz="2400" dirty="0"/>
          </a:p>
          <a:p>
            <a:r>
              <a:rPr lang="en-US" sz="2400" b="1" dirty="0"/>
              <a:t>Plan</a:t>
            </a:r>
            <a:r>
              <a:rPr lang="en-US" sz="2400" dirty="0"/>
              <a:t>: Created a simulation tool with SAS OnDemand for Academics that enables students to generate their own data and run two-independent groups t-tests under a true null hypothesis and a false null hypothesis. </a:t>
            </a:r>
          </a:p>
          <a:p>
            <a:endParaRPr lang="en-US" sz="2400" dirty="0"/>
          </a:p>
          <a:p>
            <a:r>
              <a:rPr lang="en-US" sz="2400" b="1" dirty="0"/>
              <a:t>Solve: </a:t>
            </a:r>
            <a:r>
              <a:rPr lang="en-US" sz="2400" dirty="0"/>
              <a:t>Produced calculations and graphs that can supplement non-technical explanation. </a:t>
            </a:r>
          </a:p>
          <a:p>
            <a:endParaRPr lang="en-US" sz="2400" dirty="0"/>
          </a:p>
          <a:p>
            <a:r>
              <a:rPr lang="en-US" sz="2400" b="1" dirty="0"/>
              <a:t>Conclusion</a:t>
            </a:r>
            <a:r>
              <a:rPr lang="en-US" sz="2400" dirty="0"/>
              <a:t>: Empirical sampling distributions provide foundational insight into the proper interpretation and use of p-values and statistical significance. </a:t>
            </a:r>
          </a:p>
        </p:txBody>
      </p:sp>
      <p:sp>
        <p:nvSpPr>
          <p:cNvPr id="2" name="Title 1">
            <a:extLst>
              <a:ext uri="{FF2B5EF4-FFF2-40B4-BE49-F238E27FC236}">
                <a16:creationId xmlns:a16="http://schemas.microsoft.com/office/drawing/2014/main" id="{BE00C309-38FF-061D-AFEA-242BF4DD1711}"/>
              </a:ext>
            </a:extLst>
          </p:cNvPr>
          <p:cNvSpPr>
            <a:spLocks noGrp="1"/>
          </p:cNvSpPr>
          <p:nvPr>
            <p:ph type="title"/>
          </p:nvPr>
        </p:nvSpPr>
        <p:spPr>
          <a:xfrm>
            <a:off x="438150" y="295275"/>
            <a:ext cx="11353799" cy="1042988"/>
          </a:xfrm>
          <a:solidFill>
            <a:schemeClr val="tx1"/>
          </a:solidFill>
        </p:spPr>
        <p:txBody>
          <a:bodyPr>
            <a:noAutofit/>
          </a:bodyPr>
          <a:lstStyle/>
          <a:p>
            <a:pPr algn="ctr"/>
            <a:r>
              <a:rPr lang="en-US" sz="2400" dirty="0">
                <a:solidFill>
                  <a:srgbClr val="FFFF00"/>
                </a:solidFill>
              </a:rPr>
              <a:t>Motivation for this Presentation about Effect Sizes, P-values and Statistical Significance </a:t>
            </a:r>
          </a:p>
        </p:txBody>
      </p:sp>
    </p:spTree>
    <p:extLst>
      <p:ext uri="{BB962C8B-B14F-4D97-AF65-F5344CB8AC3E}">
        <p14:creationId xmlns:p14="http://schemas.microsoft.com/office/powerpoint/2010/main" val="105922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25FB7C-5F17-53B5-4690-36296F88F016}"/>
              </a:ext>
            </a:extLst>
          </p:cNvPr>
          <p:cNvPicPr>
            <a:picLocks noChangeAspect="1"/>
          </p:cNvPicPr>
          <p:nvPr/>
        </p:nvPicPr>
        <p:blipFill>
          <a:blip r:embed="rId2"/>
          <a:stretch>
            <a:fillRect/>
          </a:stretch>
        </p:blipFill>
        <p:spPr>
          <a:xfrm>
            <a:off x="1867512" y="1528565"/>
            <a:ext cx="8147801" cy="4035367"/>
          </a:xfrm>
          <a:prstGeom prst="rect">
            <a:avLst/>
          </a:prstGeom>
        </p:spPr>
      </p:pic>
      <p:sp>
        <p:nvSpPr>
          <p:cNvPr id="9" name="Title 1">
            <a:extLst>
              <a:ext uri="{FF2B5EF4-FFF2-40B4-BE49-F238E27FC236}">
                <a16:creationId xmlns:a16="http://schemas.microsoft.com/office/drawing/2014/main" id="{BAB36DC8-83F3-9761-C522-6B32ACF99EF0}"/>
              </a:ext>
            </a:extLst>
          </p:cNvPr>
          <p:cNvSpPr>
            <a:spLocks noGrp="1"/>
          </p:cNvSpPr>
          <p:nvPr>
            <p:ph type="title"/>
          </p:nvPr>
        </p:nvSpPr>
        <p:spPr>
          <a:xfrm>
            <a:off x="768145" y="5820184"/>
            <a:ext cx="10515600" cy="755015"/>
          </a:xfrm>
          <a:solidFill>
            <a:schemeClr val="tx1"/>
          </a:solidFill>
        </p:spPr>
        <p:txBody>
          <a:bodyPr>
            <a:noAutofit/>
          </a:bodyPr>
          <a:lstStyle/>
          <a:p>
            <a:pPr algn="ctr"/>
            <a:r>
              <a:rPr lang="en-US" sz="2800" dirty="0">
                <a:solidFill>
                  <a:srgbClr val="FFFF00"/>
                </a:solidFill>
              </a:rPr>
              <a:t>Data Sampled from the Standard Normal Distribution [~N(0,1)]</a:t>
            </a:r>
          </a:p>
        </p:txBody>
      </p:sp>
      <p:sp>
        <p:nvSpPr>
          <p:cNvPr id="2" name="Title 1">
            <a:extLst>
              <a:ext uri="{FF2B5EF4-FFF2-40B4-BE49-F238E27FC236}">
                <a16:creationId xmlns:a16="http://schemas.microsoft.com/office/drawing/2014/main" id="{AB832754-038E-180C-4776-F6F018CB22F2}"/>
              </a:ext>
            </a:extLst>
          </p:cNvPr>
          <p:cNvSpPr txBox="1">
            <a:spLocks/>
          </p:cNvSpPr>
          <p:nvPr/>
        </p:nvSpPr>
        <p:spPr>
          <a:xfrm>
            <a:off x="525068" y="401757"/>
            <a:ext cx="10832690" cy="755015"/>
          </a:xfrm>
          <a:prstGeom prst="rect">
            <a:avLst/>
          </a:prstGeom>
          <a:solidFill>
            <a:schemeClr val="tx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FF00"/>
                </a:solidFill>
              </a:rPr>
              <a:t>Simulate Independent, Identically Distributed, Normal Random Variables </a:t>
            </a:r>
          </a:p>
        </p:txBody>
      </p:sp>
    </p:spTree>
    <p:extLst>
      <p:ext uri="{BB962C8B-B14F-4D97-AF65-F5344CB8AC3E}">
        <p14:creationId xmlns:p14="http://schemas.microsoft.com/office/powerpoint/2010/main" val="171186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A3AA-1B41-27C2-4BA5-F323BC110B6B}"/>
              </a:ext>
            </a:extLst>
          </p:cNvPr>
          <p:cNvSpPr>
            <a:spLocks noGrp="1"/>
          </p:cNvSpPr>
          <p:nvPr>
            <p:ph type="title"/>
          </p:nvPr>
        </p:nvSpPr>
        <p:spPr>
          <a:xfrm>
            <a:off x="838200" y="155575"/>
            <a:ext cx="10515600" cy="1325563"/>
          </a:xfrm>
          <a:solidFill>
            <a:schemeClr val="tx1"/>
          </a:solidFill>
          <a:ln>
            <a:solidFill>
              <a:schemeClr val="accent1"/>
            </a:solidFill>
          </a:ln>
        </p:spPr>
        <p:txBody>
          <a:bodyPr>
            <a:normAutofit fontScale="90000"/>
          </a:bodyPr>
          <a:lstStyle/>
          <a:p>
            <a:pPr algn="ctr"/>
            <a:r>
              <a:rPr lang="en-US" sz="4000" dirty="0">
                <a:solidFill>
                  <a:schemeClr val="bg1"/>
                </a:solidFill>
              </a:rPr>
              <a:t>True Null Hypothesis </a:t>
            </a:r>
            <a:br>
              <a:rPr lang="en-US" sz="3200" dirty="0">
                <a:solidFill>
                  <a:srgbClr val="FFFF00"/>
                </a:solidFill>
              </a:rPr>
            </a:br>
            <a:r>
              <a:rPr lang="en-US" sz="3200" dirty="0">
                <a:solidFill>
                  <a:srgbClr val="FFFF00"/>
                </a:solidFill>
              </a:rPr>
              <a:t>Snippet from SAS macro that simulates independent, identically, distributed, standard, normal random variables</a:t>
            </a:r>
          </a:p>
        </p:txBody>
      </p:sp>
      <p:sp>
        <p:nvSpPr>
          <p:cNvPr id="4" name="TextBox 3">
            <a:extLst>
              <a:ext uri="{FF2B5EF4-FFF2-40B4-BE49-F238E27FC236}">
                <a16:creationId xmlns:a16="http://schemas.microsoft.com/office/drawing/2014/main" id="{8B4E0FA6-F558-394F-4097-748BA63D6CA8}"/>
              </a:ext>
            </a:extLst>
          </p:cNvPr>
          <p:cNvSpPr txBox="1"/>
          <p:nvPr/>
        </p:nvSpPr>
        <p:spPr>
          <a:xfrm>
            <a:off x="511277" y="1894284"/>
            <a:ext cx="6096000" cy="3693319"/>
          </a:xfrm>
          <a:prstGeom prst="rect">
            <a:avLst/>
          </a:prstGeom>
          <a:noFill/>
        </p:spPr>
        <p:txBody>
          <a:bodyPr wrap="square">
            <a:spAutoFit/>
          </a:bodyPr>
          <a:lstStyle/>
          <a:p>
            <a:r>
              <a:rPr lang="en-US" dirty="0"/>
              <a:t>%MACRO M2Ttest(runs=  , N= );</a:t>
            </a:r>
          </a:p>
          <a:p>
            <a:endParaRPr lang="en-US" dirty="0"/>
          </a:p>
          <a:p>
            <a:r>
              <a:rPr lang="en-US" dirty="0"/>
              <a:t>ODS EXCLUDE ALL;</a:t>
            </a:r>
          </a:p>
          <a:p>
            <a:endParaRPr lang="en-US" dirty="0"/>
          </a:p>
          <a:p>
            <a:r>
              <a:rPr lang="en-US" dirty="0"/>
              <a:t>data n;</a:t>
            </a:r>
          </a:p>
          <a:p>
            <a:r>
              <a:rPr lang="en-US" dirty="0"/>
              <a:t>call streaminit (0); /* seed set to computer clock time */</a:t>
            </a:r>
          </a:p>
          <a:p>
            <a:r>
              <a:rPr lang="en-US" dirty="0"/>
              <a:t>do </a:t>
            </a:r>
            <a:r>
              <a:rPr lang="en-US" dirty="0" err="1"/>
              <a:t>i</a:t>
            </a:r>
            <a:r>
              <a:rPr lang="en-US" dirty="0"/>
              <a:t> = 1 to &amp;N;</a:t>
            </a:r>
          </a:p>
          <a:p>
            <a:r>
              <a:rPr lang="en-US" dirty="0"/>
              <a:t>y1 = rand("Normal",0,1);</a:t>
            </a:r>
          </a:p>
          <a:p>
            <a:r>
              <a:rPr lang="en-US" dirty="0"/>
              <a:t>y2 = rand("Normal",0,1);</a:t>
            </a:r>
          </a:p>
          <a:p>
            <a:r>
              <a:rPr lang="en-US" dirty="0"/>
              <a:t>output;</a:t>
            </a:r>
          </a:p>
          <a:p>
            <a:r>
              <a:rPr lang="en-US" dirty="0"/>
              <a:t>end;</a:t>
            </a:r>
          </a:p>
          <a:p>
            <a:r>
              <a:rPr lang="en-US" dirty="0"/>
              <a:t>drop </a:t>
            </a:r>
            <a:r>
              <a:rPr lang="en-US" dirty="0" err="1"/>
              <a:t>i</a:t>
            </a:r>
            <a:r>
              <a:rPr lang="en-US" dirty="0"/>
              <a:t>;</a:t>
            </a:r>
          </a:p>
          <a:p>
            <a:r>
              <a:rPr lang="en-US" dirty="0"/>
              <a:t>run;</a:t>
            </a:r>
          </a:p>
        </p:txBody>
      </p:sp>
      <p:sp>
        <p:nvSpPr>
          <p:cNvPr id="7" name="Speech Bubble: Oval 6">
            <a:extLst>
              <a:ext uri="{FF2B5EF4-FFF2-40B4-BE49-F238E27FC236}">
                <a16:creationId xmlns:a16="http://schemas.microsoft.com/office/drawing/2014/main" id="{D0DF2731-6120-43F9-D361-C96049746AFD}"/>
              </a:ext>
            </a:extLst>
          </p:cNvPr>
          <p:cNvSpPr/>
          <p:nvPr/>
        </p:nvSpPr>
        <p:spPr>
          <a:xfrm>
            <a:off x="7384026" y="1894284"/>
            <a:ext cx="3647767" cy="1671484"/>
          </a:xfrm>
          <a:prstGeom prst="wedgeEllipseCallout">
            <a:avLst>
              <a:gd name="adj1" fmla="val -88463"/>
              <a:gd name="adj2" fmla="val 385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 seed permits each student to create their own variables populated by unique random values</a:t>
            </a:r>
          </a:p>
        </p:txBody>
      </p:sp>
      <p:sp>
        <p:nvSpPr>
          <p:cNvPr id="8" name="Speech Bubble: Oval 7">
            <a:extLst>
              <a:ext uri="{FF2B5EF4-FFF2-40B4-BE49-F238E27FC236}">
                <a16:creationId xmlns:a16="http://schemas.microsoft.com/office/drawing/2014/main" id="{9D03ACA9-DFE6-752E-8462-DD9A4C5ED71D}"/>
              </a:ext>
            </a:extLst>
          </p:cNvPr>
          <p:cNvSpPr/>
          <p:nvPr/>
        </p:nvSpPr>
        <p:spPr>
          <a:xfrm>
            <a:off x="5978012" y="3899821"/>
            <a:ext cx="3470787" cy="1891378"/>
          </a:xfrm>
          <a:prstGeom prst="wedgeEllipseCallout">
            <a:avLst>
              <a:gd name="adj1" fmla="val -127518"/>
              <a:gd name="adj2" fmla="val -36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Two variables from the same standard normal distribution [~N (0,1)]</a:t>
            </a:r>
          </a:p>
        </p:txBody>
      </p:sp>
    </p:spTree>
    <p:extLst>
      <p:ext uri="{BB962C8B-B14F-4D97-AF65-F5344CB8AC3E}">
        <p14:creationId xmlns:p14="http://schemas.microsoft.com/office/powerpoint/2010/main" val="52306235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Flo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4190</TotalTime>
  <Words>1133</Words>
  <Application>Microsoft Office PowerPoint</Application>
  <PresentationFormat>Widescreen</PresentationFormat>
  <Paragraphs>148</Paragraphs>
  <Slides>16</Slides>
  <Notes>1</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16</vt:i4>
      </vt:variant>
    </vt:vector>
  </HeadingPairs>
  <TitlesOfParts>
    <vt:vector size="37" baseType="lpstr">
      <vt:lpstr>Arial</vt:lpstr>
      <vt:lpstr>Arial</vt:lpstr>
      <vt:lpstr>Arial Narrow</vt:lpstr>
      <vt:lpstr>Calibri</vt:lpstr>
      <vt:lpstr>Calibri Light</vt:lpstr>
      <vt:lpstr>Cambria Math</vt:lpstr>
      <vt:lpstr>Constantia</vt:lpstr>
      <vt:lpstr>Corbel</vt:lpstr>
      <vt:lpstr>Gill Sans</vt:lpstr>
      <vt:lpstr>Helv</vt:lpstr>
      <vt:lpstr>Roboto</vt:lpstr>
      <vt:lpstr>Times New Roman</vt:lpstr>
      <vt:lpstr>Wingdings</vt:lpstr>
      <vt:lpstr>Wingdings 2</vt:lpstr>
      <vt:lpstr>Wingdings 3</vt:lpstr>
      <vt:lpstr>Office Theme</vt:lpstr>
      <vt:lpstr>Celestial</vt:lpstr>
      <vt:lpstr>Flow</vt:lpstr>
      <vt:lpstr>Module</vt:lpstr>
      <vt:lpstr>7_Office Theme</vt:lpstr>
      <vt:lpstr>1_Office Theme</vt:lpstr>
      <vt:lpstr>Teaching Statistical Significance  UNDER a True and A False Null Hypothesis</vt:lpstr>
      <vt:lpstr>PowerPoint Presentation</vt:lpstr>
      <vt:lpstr>Sampling Distribution Concept According to Ronald Aylmer Fisher</vt:lpstr>
      <vt:lpstr>Theoretical and Empirical Sampling Distribution of x ̅</vt:lpstr>
      <vt:lpstr>PowerPoint Presentation</vt:lpstr>
      <vt:lpstr>PowerPoint Presentation</vt:lpstr>
      <vt:lpstr>Motivation for this Presentation about Effect Sizes, P-values and Statistical Significance </vt:lpstr>
      <vt:lpstr>Data Sampled from the Standard Normal Distribution [~N(0,1)]</vt:lpstr>
      <vt:lpstr>True Null Hypothesis  Snippet from SAS macro that simulates independent, identically, distributed, standard, normal random variables</vt:lpstr>
      <vt:lpstr>True Null Hypothesis  Snippet from SAS macro that simulates independent, identically, distributed, standard, normal random variables</vt:lpstr>
      <vt:lpstr>Null Hypothesis is False  Snippet from SAS Macro for Simulating iid Normal Random Variables</vt:lpstr>
      <vt:lpstr>Null Hypothesis is True H0: μ1 = μ2 ( μ1 - μ2 = 0) </vt:lpstr>
      <vt:lpstr>Null Hypothesis is True   H0: μ1 = μ2 ( μ1 - μ2 = 0) </vt:lpstr>
      <vt:lpstr>Alternative Hypothesis is True, Null Hypothesis is False  Ha: μ1 ≠ μ2  ( μ1 - μ2 ≠ 0) </vt:lpstr>
      <vt:lpstr>Alternative Hypothesis is True, Null Hypothesis is False  Ha: μ1 ≠ μ2  ( μ1 - μ2 ≠ 0) </vt:lpstr>
      <vt:lpstr>G*Power 3.1: Post Hoc Power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Komaroff</dc:creator>
  <cp:lastModifiedBy>Eugene Komaroff</cp:lastModifiedBy>
  <cp:revision>78</cp:revision>
  <cp:lastPrinted>2023-05-17T12:31:54Z</cp:lastPrinted>
  <dcterms:created xsi:type="dcterms:W3CDTF">2023-05-09T20:45:36Z</dcterms:created>
  <dcterms:modified xsi:type="dcterms:W3CDTF">2023-05-31T14:28:35Z</dcterms:modified>
</cp:coreProperties>
</file>