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Caveat"/>
      <p:regular r:id="rId46"/>
      <p:bold r:id="rId47"/>
    </p:embeddedFont>
    <p:embeddedFont>
      <p:font typeface="Roboto"/>
      <p:regular r:id="rId48"/>
      <p:bold r:id="rId49"/>
      <p:italic r:id="rId50"/>
      <p:boldItalic r:id="rId51"/>
    </p:embeddedFont>
    <p:embeddedFont>
      <p:font typeface="Amatic SC"/>
      <p:regular r:id="rId52"/>
      <p:bold r:id="rId53"/>
    </p:embeddedFont>
    <p:embeddedFont>
      <p:font typeface="Lato"/>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Caveat-regular.fntdata"/><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oboto-regular.fntdata"/><Relationship Id="rId47" Type="http://schemas.openxmlformats.org/officeDocument/2006/relationships/font" Target="fonts/Caveat-bold.fntdata"/><Relationship Id="rId49" Type="http://schemas.openxmlformats.org/officeDocument/2006/relationships/font" Target="fonts/Roboto-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Italic.fntdata"/><Relationship Id="rId50" Type="http://schemas.openxmlformats.org/officeDocument/2006/relationships/font" Target="fonts/Roboto-italic.fntdata"/><Relationship Id="rId53" Type="http://schemas.openxmlformats.org/officeDocument/2006/relationships/font" Target="fonts/AmaticSC-bold.fntdata"/><Relationship Id="rId52" Type="http://schemas.openxmlformats.org/officeDocument/2006/relationships/font" Target="fonts/AmaticSC-regular.fntdata"/><Relationship Id="rId11" Type="http://schemas.openxmlformats.org/officeDocument/2006/relationships/slide" Target="slides/slide5.xml"/><Relationship Id="rId55" Type="http://schemas.openxmlformats.org/officeDocument/2006/relationships/font" Target="fonts/Lato-bold.fntdata"/><Relationship Id="rId10" Type="http://schemas.openxmlformats.org/officeDocument/2006/relationships/slide" Target="slides/slide4.xml"/><Relationship Id="rId54" Type="http://schemas.openxmlformats.org/officeDocument/2006/relationships/font" Target="fonts/Lato-regular.fntdata"/><Relationship Id="rId13" Type="http://schemas.openxmlformats.org/officeDocument/2006/relationships/slide" Target="slides/slide7.xml"/><Relationship Id="rId57" Type="http://schemas.openxmlformats.org/officeDocument/2006/relationships/font" Target="fonts/Lato-boldItalic.fntdata"/><Relationship Id="rId12" Type="http://schemas.openxmlformats.org/officeDocument/2006/relationships/slide" Target="slides/slide6.xml"/><Relationship Id="rId56" Type="http://schemas.openxmlformats.org/officeDocument/2006/relationships/font" Target="fonts/Lat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useweb.org/cause/uscots/uscots21/th-21-storyboarding-part-process-statistical-investigation" TargetMode="External"/><Relationship Id="rId3" Type="http://schemas.openxmlformats.org/officeDocument/2006/relationships/hyperlink" Target="https://www.causeweb.org/cause/ecots/ecots22/program/breakout/4" TargetMode="External"/><Relationship Id="rId4" Type="http://schemas.openxmlformats.org/officeDocument/2006/relationships/hyperlink" Target="https://academic.oup.com/book/40034/chapter/340414696"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elia.mn/STAT336/" TargetMode="External"/><Relationship Id="rId3" Type="http://schemas.openxmlformats.org/officeDocument/2006/relationships/hyperlink" Target="https://docs.google.com/document/d/19HnV9PRFGb4djHFBuL_dhYraV4fL9zRoGwPhQoE9BAs/edit"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KjwExuvSyUcohcqFvR6bOhBPLpXSPjEB0qcn4JEtSOM/edit?usp=sharin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ase-web.org/documents/papers/sat2021/IASE2021%20Satellite%20174_STOUDT.pdf?1649974218"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iase-web.org/icots/11/proceedings/pdfs/ICOTS11_344_STOUDT.pdf?1669865558"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lauramalafarina/status/1532848207222521860"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iaran-evans.github.io/files/bryozoan_paper_activity.html" TargetMode="External"/><Relationship Id="rId3" Type="http://schemas.openxmlformats.org/officeDocument/2006/relationships/hyperlink" Target="https://rss.onlinelibrary.wiley.com/doi/10.1111/1740-9713.01469"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4653287075_0_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465328707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4653287075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4653287075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Break down a Significance article - accessible, talk about audience - does it succeed</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653287075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653287075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4653287075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4653287075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4653287075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4653287075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4653287075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4653287075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Same goes for once you know many tests what words signal using a particular type of test over another one?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4653287075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4653287075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https://causeweb.org/cause/uscots/uscots21/th-21-storyboarding-part-process-statistical-investigation</a:t>
            </a:r>
            <a:r>
              <a:rPr lang="en">
                <a:solidFill>
                  <a:schemeClr val="dk1"/>
                </a:solidFill>
              </a:rPr>
              <a:t> (storyboarding - video)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https://www.causeweb.org/cause/ecots/ecots22/program/breakout/4</a:t>
            </a:r>
            <a:r>
              <a:rPr lang="en">
                <a:solidFill>
                  <a:schemeClr val="dk1"/>
                </a:solidFill>
              </a:rPr>
              <a:t> (storyboarding slides)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4"/>
              </a:rPr>
              <a:t>https://academic.oup.com/book/40034/chapter/340414696</a:t>
            </a:r>
            <a:r>
              <a:rPr lang="en">
                <a:solidFill>
                  <a:schemeClr val="dk1"/>
                </a:solidFill>
              </a:rPr>
              <a:t> (storyboarding book chapter - freely available)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47cfc8c14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47cfc8c14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4653287075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4653287075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Admissions (applicants, accepted, enrolled), sports, demographics, salaries after graduation, etc.</a:t>
            </a:r>
            <a:endParaRPr/>
          </a:p>
          <a:p>
            <a:pPr indent="0" lvl="0" marL="0" rtl="0" algn="l">
              <a:spcBef>
                <a:spcPts val="0"/>
              </a:spcBef>
              <a:spcAft>
                <a:spcPts val="0"/>
              </a:spcAft>
              <a:buNone/>
            </a:pPr>
            <a:r>
              <a:rPr lang="en"/>
              <a:t>First year seminar - learn about Bucknell + skills - data on the school itself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Every person makes # of plots, then come </a:t>
            </a:r>
            <a:r>
              <a:rPr lang="en"/>
              <a:t>together</a:t>
            </a:r>
            <a:r>
              <a:rPr lang="en"/>
              <a:t> in a group to find the story in their collective plots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put everyone’s plots together and the </a:t>
            </a:r>
            <a:r>
              <a:rPr lang="en"/>
              <a:t>groups</a:t>
            </a:r>
            <a:r>
              <a:rPr lang="en"/>
              <a:t> need to revise their story adding some new plots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Can do this when learning about different visualization types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4653287075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4653287075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4653287075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4653287075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Audience - Bucknellian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4653287075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4653287075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Full course resources: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https://www.amelia.mn/STAT336/</a:t>
            </a:r>
            <a:r>
              <a:rPr lang="en"/>
              <a:t> (Amelia McNamara)</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https://docs.google.com/document/d/19HnV9PRFGb4djHFBuL_dhYraV4fL9zRoGwPhQoE9BAs/edit</a:t>
            </a:r>
            <a:r>
              <a:rPr lang="en"/>
              <a:t> (Sara Stoudt)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7cfc8c14f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7cfc8c14f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Coming soon - Significance article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4653287075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4653287075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Code comments</a:t>
            </a:r>
            <a:endParaRPr/>
          </a:p>
          <a:p>
            <a:pPr indent="0" lvl="0" marL="0" rtl="0" algn="l">
              <a:spcBef>
                <a:spcPts val="0"/>
              </a:spcBef>
              <a:spcAft>
                <a:spcPts val="0"/>
              </a:spcAft>
              <a:buNone/>
            </a:pPr>
            <a:r>
              <a:rPr lang="en"/>
              <a:t>Pseudocode</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4653287075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4653287075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4653287075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4653287075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4b60563da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4b60563da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note card of initial sketches of this talk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4653287075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4653287075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Tell a better story about the role/value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Try to think beyond the last part of the course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4653287075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4653287075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4653287075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4653287075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https://docs.google.com/presentation/d/1KjwExuvSyUcohcqFvR6bOhBPLpXSPjEB0qcn4JEtSOM/edit?usp=sharing</a:t>
            </a:r>
            <a:r>
              <a:rPr lang="en"/>
              <a:t> </a:t>
            </a:r>
            <a:endParaRPr/>
          </a:p>
          <a:p>
            <a:pPr indent="-298450" lvl="0" marL="457200" rtl="0" algn="l">
              <a:spcBef>
                <a:spcPts val="0"/>
              </a:spcBef>
              <a:spcAft>
                <a:spcPts val="0"/>
              </a:spcAft>
              <a:buSzPts val="1100"/>
              <a:buChar char="+"/>
            </a:pPr>
            <a:r>
              <a:rPr lang="en"/>
              <a:t>JSM 2022 proceedings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Conditional</a:t>
            </a:r>
            <a:r>
              <a:rPr lang="en"/>
              <a:t> knowledge - when to do what</a:t>
            </a:r>
            <a:endParaRPr/>
          </a:p>
          <a:p>
            <a:pPr indent="0" lvl="0" marL="0" rtl="0" algn="l">
              <a:spcBef>
                <a:spcPts val="0"/>
              </a:spcBef>
              <a:spcAft>
                <a:spcPts val="0"/>
              </a:spcAft>
              <a:buNone/>
            </a:pPr>
            <a:r>
              <a:rPr lang="en"/>
              <a:t>Transfer learning - other rhetorical situations of the same kind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4653287075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4653287075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https://iase-web.org/documents/papers/sat2021/IASE2021%20Satellite%20174_STOUDT.pdf?1649974218</a:t>
            </a:r>
            <a:r>
              <a:rPr lang="en">
                <a:solidFill>
                  <a:schemeClr val="dk1"/>
                </a:solidFill>
              </a:rPr>
              <a:t>  (captions)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4b60563d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4b60563d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4653287075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4653287075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4653287075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4653287075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http://iase-web.org/icots/11/proceedings/pdfs/ICOTS11_344_STOUDT.pdf?1669865558</a:t>
            </a:r>
            <a:r>
              <a:rPr lang="en">
                <a:solidFill>
                  <a:schemeClr val="dk1"/>
                </a:solidFill>
              </a:rPr>
              <a:t> (revision beyond the copy edit)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4b60563da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4b60563da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a:solidFill>
                  <a:srgbClr val="00796B"/>
                </a:solidFill>
              </a:rPr>
              <a:t>Examples from Laura Malafarina: </a:t>
            </a:r>
            <a:r>
              <a:rPr i="1" lang="en" u="sng">
                <a:solidFill>
                  <a:srgbClr val="00796B"/>
                </a:solidFill>
                <a:hlinkClick r:id="rId2">
                  <a:extLst>
                    <a:ext uri="{A12FA001-AC4F-418D-AE19-62706E023703}">
                      <ahyp:hlinkClr val="tx"/>
                    </a:ext>
                  </a:extLst>
                </a:hlinkClick>
              </a:rPr>
              <a:t>https://twitter.com/lauramalafarina/status/1532848207222521860</a:t>
            </a:r>
            <a:r>
              <a:rPr i="1" lang="en">
                <a:solidFill>
                  <a:srgbClr val="00796B"/>
                </a:solidFill>
              </a:rPr>
              <a:t> </a:t>
            </a:r>
            <a:endParaRPr i="1" sz="1750">
              <a:solidFill>
                <a:srgbClr val="00796B"/>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u="sng">
                <a:solidFill>
                  <a:srgbClr val="00796B"/>
                </a:solidFill>
              </a:rPr>
              <a:t>Instructions: </a:t>
            </a:r>
            <a:r>
              <a:rPr lang="en">
                <a:solidFill>
                  <a:srgbClr val="00796B"/>
                </a:solidFill>
              </a:rPr>
              <a:t>Analyze the techniques you notice in each sentence and imitate those techniques in your own original sentence (about anything).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4653287075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4653287075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to use your own work - role of copy editor v. rewriting - minimal change to make it better</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4653287075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4653287075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4653287075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4653287075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Stay tuned… IMSI workshop</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4653287075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4653287075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4653287075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4653287075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Goes hand in hand with not just being something cleaned up and pretty-ified at the end - full stack</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4653287075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4653287075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 to the feedback - not only is the quantity and efficiency- Not over </a:t>
            </a:r>
            <a:r>
              <a:rPr lang="en"/>
              <a:t>smoothing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Editor not copyeditor - give students agency in addressing feedback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Questions only feedback</a:t>
            </a:r>
            <a:endParaRPr/>
          </a:p>
          <a:p>
            <a:pPr indent="0" lvl="0" marL="0" rtl="0" algn="l">
              <a:spcBef>
                <a:spcPts val="0"/>
              </a:spcBef>
              <a:spcAft>
                <a:spcPts val="0"/>
              </a:spcAft>
              <a:buNone/>
            </a:pPr>
            <a:r>
              <a:rPr lang="en"/>
              <a:t>Workshop the idea not necessarily the product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Goes back to not over-scaffolding - allow for flexibility in communication approach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4653287075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4653287075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Conference organizers for inviting me to give this keynote</a:t>
            </a:r>
            <a:endParaRPr/>
          </a:p>
          <a:p>
            <a:pPr indent="0" lvl="0" marL="0" rtl="0" algn="l">
              <a:spcBef>
                <a:spcPts val="0"/>
              </a:spcBef>
              <a:spcAft>
                <a:spcPts val="0"/>
              </a:spcAft>
              <a:buNone/>
            </a:pPr>
            <a:r>
              <a:rPr lang="en"/>
              <a:t>Deb Nolan - asking me to help develop and teach the course and then write the book</a:t>
            </a:r>
            <a:endParaRPr/>
          </a:p>
          <a:p>
            <a:pPr indent="0" lvl="0" marL="0" rtl="0" algn="l">
              <a:spcBef>
                <a:spcPts val="0"/>
              </a:spcBef>
              <a:spcAft>
                <a:spcPts val="0"/>
              </a:spcAft>
              <a:buNone/>
            </a:pPr>
            <a:r>
              <a:rPr lang="en"/>
              <a:t>Folks at the LA Times Data Desk</a:t>
            </a:r>
            <a:endParaRPr/>
          </a:p>
          <a:p>
            <a:pPr indent="0" lvl="0" marL="0" rtl="0" algn="l">
              <a:spcBef>
                <a:spcPts val="0"/>
              </a:spcBef>
              <a:spcAft>
                <a:spcPts val="0"/>
              </a:spcAft>
              <a:buNone/>
            </a:pPr>
            <a:r>
              <a:rPr lang="en"/>
              <a:t>All of the people who have published my work in non-academic settings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need to be that person for one another and for our students.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4653287075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4653287075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4653287075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4653287075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4653287075_0_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465328707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4653287075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4653287075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4653287075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4653287075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4653287075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4653287075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4653287075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4653287075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https://ciaran-evans.github.io/files/bryozoan_paper_activity.html</a:t>
            </a:r>
            <a:r>
              <a:rPr lang="en"/>
              <a:t> (Reading a Research Paper - Cieran Evans)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https://rss.onlinelibrary.wiley.com/doi/10.1111/1740-9713.01469</a:t>
            </a:r>
            <a:r>
              <a:rPr lang="en"/>
              <a:t>  (Reading to Write - Nolan and Stoudt)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000000"/>
        </a:solidFill>
      </p:bgPr>
    </p:bg>
    <p:spTree>
      <p:nvGrpSpPr>
        <p:cNvPr id="54"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56" name="Google Shape;56;p14"/>
          <p:cNvPicPr preferRelativeResize="0"/>
          <p:nvPr/>
        </p:nvPicPr>
        <p:blipFill>
          <a:blip r:embed="rId3">
            <a:alphaModFix/>
          </a:blip>
          <a:stretch>
            <a:fillRect/>
          </a:stretch>
        </p:blipFill>
        <p:spPr>
          <a:xfrm>
            <a:off x="2350825" y="972913"/>
            <a:ext cx="5051951" cy="3197675"/>
          </a:xfrm>
          <a:prstGeom prst="rect">
            <a:avLst/>
          </a:prstGeom>
          <a:noFill/>
          <a:ln>
            <a:noFill/>
          </a:ln>
        </p:spPr>
      </p:pic>
      <p:sp>
        <p:nvSpPr>
          <p:cNvPr id="57" name="Google Shape;57;p14"/>
          <p:cNvSpPr txBox="1"/>
          <p:nvPr>
            <p:ph type="ctrTitle"/>
          </p:nvPr>
        </p:nvSpPr>
        <p:spPr>
          <a:xfrm>
            <a:off x="2765775" y="1645750"/>
            <a:ext cx="4227000" cy="1431900"/>
          </a:xfrm>
          <a:prstGeom prst="rect">
            <a:avLst/>
          </a:prstGeom>
        </p:spPr>
        <p:txBody>
          <a:bodyPr anchorCtr="0" anchor="t" bIns="0" lIns="0" spcFirstLastPara="1" rIns="0" wrap="square" tIns="0">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58" name="Shape 58"/>
        <p:cNvGrpSpPr/>
        <p:nvPr/>
      </p:nvGrpSpPr>
      <p:grpSpPr>
        <a:xfrm>
          <a:off x="0" y="0"/>
          <a:ext cx="0" cy="0"/>
          <a:chOff x="0" y="0"/>
          <a:chExt cx="0" cy="0"/>
        </a:xfrm>
      </p:grpSpPr>
      <p:sp>
        <p:nvSpPr>
          <p:cNvPr id="59" name="Google Shape;59;p15"/>
          <p:cNvSpPr txBox="1"/>
          <p:nvPr>
            <p:ph type="ctrTitle"/>
          </p:nvPr>
        </p:nvSpPr>
        <p:spPr>
          <a:xfrm>
            <a:off x="1519100" y="1142662"/>
            <a:ext cx="6939000" cy="11598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0" name="Google Shape;60;p15"/>
          <p:cNvSpPr txBox="1"/>
          <p:nvPr>
            <p:ph idx="1" type="subTitle"/>
          </p:nvPr>
        </p:nvSpPr>
        <p:spPr>
          <a:xfrm>
            <a:off x="1519100" y="2279990"/>
            <a:ext cx="6939000" cy="784800"/>
          </a:xfrm>
          <a:prstGeom prst="rect">
            <a:avLst/>
          </a:prstGeom>
        </p:spPr>
        <p:txBody>
          <a:bodyPr anchorCtr="0" anchor="t" bIns="0" lIns="0" spcFirstLastPara="1" rIns="0" wrap="square" tIns="0">
            <a:noAutofit/>
          </a:bodyPr>
          <a:lstStyle>
            <a:lvl1pPr lvl="0" rtl="0">
              <a:spcBef>
                <a:spcPts val="0"/>
              </a:spcBef>
              <a:spcAft>
                <a:spcPts val="0"/>
              </a:spcAft>
              <a:buSzPts val="22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61" name="Shape 61"/>
        <p:cNvGrpSpPr/>
        <p:nvPr/>
      </p:nvGrpSpPr>
      <p:grpSpPr>
        <a:xfrm>
          <a:off x="0" y="0"/>
          <a:ext cx="0" cy="0"/>
          <a:chOff x="0" y="0"/>
          <a:chExt cx="0" cy="0"/>
        </a:xfrm>
      </p:grpSpPr>
      <p:sp>
        <p:nvSpPr>
          <p:cNvPr id="62" name="Google Shape;62;p16"/>
          <p:cNvSpPr txBox="1"/>
          <p:nvPr>
            <p:ph idx="1" type="body"/>
          </p:nvPr>
        </p:nvSpPr>
        <p:spPr>
          <a:xfrm>
            <a:off x="1387000" y="1933200"/>
            <a:ext cx="6241500" cy="819900"/>
          </a:xfrm>
          <a:prstGeom prst="rect">
            <a:avLst/>
          </a:prstGeom>
        </p:spPr>
        <p:txBody>
          <a:bodyPr anchorCtr="0" anchor="ctr" bIns="0" lIns="0" spcFirstLastPara="1" rIns="0" wrap="square" tIns="0">
            <a:noAutofit/>
          </a:bodyPr>
          <a:lstStyle>
            <a:lvl1pPr indent="-501650" lvl="0" marL="457200" rtl="0">
              <a:spcBef>
                <a:spcPts val="0"/>
              </a:spcBef>
              <a:spcAft>
                <a:spcPts val="0"/>
              </a:spcAft>
              <a:buSzPts val="4300"/>
              <a:buChar char="•"/>
              <a:defRPr sz="4300"/>
            </a:lvl1pPr>
            <a:lvl2pPr indent="-501650" lvl="1" marL="914400" rtl="0">
              <a:spcBef>
                <a:spcPts val="0"/>
              </a:spcBef>
              <a:spcAft>
                <a:spcPts val="0"/>
              </a:spcAft>
              <a:buSzPts val="4300"/>
              <a:buChar char="•"/>
              <a:defRPr sz="4300"/>
            </a:lvl2pPr>
            <a:lvl3pPr indent="-501650" lvl="2" marL="1371600" rtl="0">
              <a:spcBef>
                <a:spcPts val="0"/>
              </a:spcBef>
              <a:spcAft>
                <a:spcPts val="0"/>
              </a:spcAft>
              <a:buSzPts val="4300"/>
              <a:buChar char="•"/>
              <a:defRPr sz="4300"/>
            </a:lvl3pPr>
            <a:lvl4pPr indent="-501650" lvl="3" marL="1828800" rtl="0">
              <a:spcBef>
                <a:spcPts val="0"/>
              </a:spcBef>
              <a:spcAft>
                <a:spcPts val="0"/>
              </a:spcAft>
              <a:buSzPts val="4300"/>
              <a:buChar char="•"/>
              <a:defRPr sz="4300"/>
            </a:lvl4pPr>
            <a:lvl5pPr indent="-501650" lvl="4" marL="2286000" rtl="0">
              <a:spcBef>
                <a:spcPts val="0"/>
              </a:spcBef>
              <a:spcAft>
                <a:spcPts val="0"/>
              </a:spcAft>
              <a:buSzPts val="4300"/>
              <a:buChar char="•"/>
              <a:defRPr sz="4300"/>
            </a:lvl5pPr>
            <a:lvl6pPr indent="-501650" lvl="5" marL="2743200" rtl="0">
              <a:spcBef>
                <a:spcPts val="0"/>
              </a:spcBef>
              <a:spcAft>
                <a:spcPts val="0"/>
              </a:spcAft>
              <a:buSzPts val="4300"/>
              <a:buChar char="•"/>
              <a:defRPr sz="4300"/>
            </a:lvl6pPr>
            <a:lvl7pPr indent="-501650" lvl="6" marL="3200400" rtl="0">
              <a:spcBef>
                <a:spcPts val="0"/>
              </a:spcBef>
              <a:spcAft>
                <a:spcPts val="0"/>
              </a:spcAft>
              <a:buSzPts val="4300"/>
              <a:buChar char="•"/>
              <a:defRPr sz="4300"/>
            </a:lvl7pPr>
            <a:lvl8pPr indent="-501650" lvl="7" marL="3657600" rtl="0">
              <a:spcBef>
                <a:spcPts val="0"/>
              </a:spcBef>
              <a:spcAft>
                <a:spcPts val="0"/>
              </a:spcAft>
              <a:buSzPts val="4300"/>
              <a:buChar char="•"/>
              <a:defRPr sz="4300"/>
            </a:lvl8pPr>
            <a:lvl9pPr indent="-501650" lvl="8" marL="4114800" rtl="0">
              <a:spcBef>
                <a:spcPts val="0"/>
              </a:spcBef>
              <a:spcAft>
                <a:spcPts val="0"/>
              </a:spcAft>
              <a:buSzPts val="4300"/>
              <a:buChar char="•"/>
              <a:defRPr sz="4300"/>
            </a:lvl9pPr>
          </a:lstStyle>
          <a:p/>
        </p:txBody>
      </p:sp>
      <p:sp>
        <p:nvSpPr>
          <p:cNvPr id="63" name="Google Shape;63;p16"/>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64" name="Shape 64"/>
        <p:cNvGrpSpPr/>
        <p:nvPr/>
      </p:nvGrpSpPr>
      <p:grpSpPr>
        <a:xfrm>
          <a:off x="0" y="0"/>
          <a:ext cx="0" cy="0"/>
          <a:chOff x="0" y="0"/>
          <a:chExt cx="0" cy="0"/>
        </a:xfrm>
      </p:grpSpPr>
      <p:sp>
        <p:nvSpPr>
          <p:cNvPr id="65" name="Google Shape;65;p17"/>
          <p:cNvSpPr txBox="1"/>
          <p:nvPr>
            <p:ph type="title"/>
          </p:nvPr>
        </p:nvSpPr>
        <p:spPr>
          <a:xfrm>
            <a:off x="1411775" y="129768"/>
            <a:ext cx="7273800" cy="8574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6" name="Google Shape;66;p17"/>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lvl1pPr indent="-368300" lvl="0" marL="457200" rtl="0">
              <a:spcBef>
                <a:spcPts val="0"/>
              </a:spcBef>
              <a:spcAft>
                <a:spcPts val="0"/>
              </a:spcAft>
              <a:buSzPts val="2200"/>
              <a:buChar char="•"/>
              <a:defRPr/>
            </a:lvl1pPr>
            <a:lvl2pPr indent="-368300" lvl="1" marL="914400" rtl="0">
              <a:spcBef>
                <a:spcPts val="0"/>
              </a:spcBef>
              <a:spcAft>
                <a:spcPts val="0"/>
              </a:spcAft>
              <a:buSzPts val="2200"/>
              <a:buChar char="•"/>
              <a:defRPr/>
            </a:lvl2pPr>
            <a:lvl3pPr indent="-368300" lvl="2" marL="1371600" rtl="0">
              <a:spcBef>
                <a:spcPts val="0"/>
              </a:spcBef>
              <a:spcAft>
                <a:spcPts val="0"/>
              </a:spcAft>
              <a:buSzPts val="2200"/>
              <a:buChar char="•"/>
              <a:defRPr/>
            </a:lvl3pPr>
            <a:lvl4pPr indent="-368300" lvl="3" marL="1828800" rtl="0">
              <a:spcBef>
                <a:spcPts val="0"/>
              </a:spcBef>
              <a:spcAft>
                <a:spcPts val="0"/>
              </a:spcAft>
              <a:buSzPts val="2200"/>
              <a:buChar char="•"/>
              <a:defRPr/>
            </a:lvl4pPr>
            <a:lvl5pPr indent="-368300" lvl="4" marL="2286000" rtl="0">
              <a:spcBef>
                <a:spcPts val="0"/>
              </a:spcBef>
              <a:spcAft>
                <a:spcPts val="0"/>
              </a:spcAft>
              <a:buSzPts val="2200"/>
              <a:buChar char="•"/>
              <a:defRPr/>
            </a:lvl5pPr>
            <a:lvl6pPr indent="-368300" lvl="5" marL="2743200" rtl="0">
              <a:spcBef>
                <a:spcPts val="0"/>
              </a:spcBef>
              <a:spcAft>
                <a:spcPts val="0"/>
              </a:spcAft>
              <a:buSzPts val="2200"/>
              <a:buChar char="•"/>
              <a:defRPr/>
            </a:lvl6pPr>
            <a:lvl7pPr indent="-368300" lvl="6" marL="3200400" rtl="0">
              <a:spcBef>
                <a:spcPts val="0"/>
              </a:spcBef>
              <a:spcAft>
                <a:spcPts val="0"/>
              </a:spcAft>
              <a:buSzPts val="2200"/>
              <a:buChar char="•"/>
              <a:defRPr/>
            </a:lvl7pPr>
            <a:lvl8pPr indent="-368300" lvl="7" marL="3657600" rtl="0">
              <a:spcBef>
                <a:spcPts val="0"/>
              </a:spcBef>
              <a:spcAft>
                <a:spcPts val="0"/>
              </a:spcAft>
              <a:buSzPts val="2200"/>
              <a:buChar char="•"/>
              <a:defRPr/>
            </a:lvl8pPr>
            <a:lvl9pPr indent="-368300" lvl="8" marL="4114800" rtl="0">
              <a:spcBef>
                <a:spcPts val="0"/>
              </a:spcBef>
              <a:spcAft>
                <a:spcPts val="0"/>
              </a:spcAft>
              <a:buSzPts val="2200"/>
              <a:buChar char="•"/>
              <a:defRPr/>
            </a:lvl9pPr>
          </a:lstStyle>
          <a:p/>
        </p:txBody>
      </p:sp>
      <p:sp>
        <p:nvSpPr>
          <p:cNvPr id="67" name="Google Shape;67;p17"/>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68" name="Shape 68"/>
        <p:cNvGrpSpPr/>
        <p:nvPr/>
      </p:nvGrpSpPr>
      <p:grpSpPr>
        <a:xfrm>
          <a:off x="0" y="0"/>
          <a:ext cx="0" cy="0"/>
          <a:chOff x="0" y="0"/>
          <a:chExt cx="0" cy="0"/>
        </a:xfrm>
      </p:grpSpPr>
      <p:sp>
        <p:nvSpPr>
          <p:cNvPr id="69" name="Google Shape;69;p18"/>
          <p:cNvSpPr txBox="1"/>
          <p:nvPr>
            <p:ph type="title"/>
          </p:nvPr>
        </p:nvSpPr>
        <p:spPr>
          <a:xfrm>
            <a:off x="1411775" y="129768"/>
            <a:ext cx="7273800" cy="8574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0" name="Google Shape;70;p18"/>
          <p:cNvSpPr txBox="1"/>
          <p:nvPr>
            <p:ph idx="1" type="body"/>
          </p:nvPr>
        </p:nvSpPr>
        <p:spPr>
          <a:xfrm>
            <a:off x="1412975" y="1287950"/>
            <a:ext cx="3530700" cy="3236100"/>
          </a:xfrm>
          <a:prstGeom prst="rect">
            <a:avLst/>
          </a:prstGeom>
        </p:spPr>
        <p:txBody>
          <a:bodyPr anchorCtr="0" anchor="t" bIns="0" lIns="0" spcFirstLastPara="1" rIns="0" wrap="square" tIns="0">
            <a:noAutofit/>
          </a:bodyPr>
          <a:lstStyle>
            <a:lvl1pPr indent="-368300" lvl="0" marL="457200" rtl="0">
              <a:spcBef>
                <a:spcPts val="0"/>
              </a:spcBef>
              <a:spcAft>
                <a:spcPts val="0"/>
              </a:spcAft>
              <a:buSzPts val="2200"/>
              <a:buChar char="•"/>
              <a:defRPr/>
            </a:lvl1pPr>
            <a:lvl2pPr indent="-368300" lvl="1" marL="914400" rtl="0">
              <a:spcBef>
                <a:spcPts val="0"/>
              </a:spcBef>
              <a:spcAft>
                <a:spcPts val="0"/>
              </a:spcAft>
              <a:buSzPts val="2200"/>
              <a:buChar char="•"/>
              <a:defRPr/>
            </a:lvl2pPr>
            <a:lvl3pPr indent="-368300" lvl="2" marL="1371600" rtl="0">
              <a:spcBef>
                <a:spcPts val="0"/>
              </a:spcBef>
              <a:spcAft>
                <a:spcPts val="0"/>
              </a:spcAft>
              <a:buSzPts val="2200"/>
              <a:buChar char="•"/>
              <a:defRPr/>
            </a:lvl3pPr>
            <a:lvl4pPr indent="-368300" lvl="3" marL="1828800" rtl="0">
              <a:spcBef>
                <a:spcPts val="0"/>
              </a:spcBef>
              <a:spcAft>
                <a:spcPts val="0"/>
              </a:spcAft>
              <a:buSzPts val="2200"/>
              <a:buChar char="•"/>
              <a:defRPr/>
            </a:lvl4pPr>
            <a:lvl5pPr indent="-368300" lvl="4" marL="2286000" rtl="0">
              <a:spcBef>
                <a:spcPts val="0"/>
              </a:spcBef>
              <a:spcAft>
                <a:spcPts val="0"/>
              </a:spcAft>
              <a:buSzPts val="2200"/>
              <a:buChar char="•"/>
              <a:defRPr/>
            </a:lvl5pPr>
            <a:lvl6pPr indent="-368300" lvl="5" marL="2743200" rtl="0">
              <a:spcBef>
                <a:spcPts val="0"/>
              </a:spcBef>
              <a:spcAft>
                <a:spcPts val="0"/>
              </a:spcAft>
              <a:buSzPts val="2200"/>
              <a:buChar char="•"/>
              <a:defRPr/>
            </a:lvl6pPr>
            <a:lvl7pPr indent="-368300" lvl="6" marL="3200400" rtl="0">
              <a:spcBef>
                <a:spcPts val="0"/>
              </a:spcBef>
              <a:spcAft>
                <a:spcPts val="0"/>
              </a:spcAft>
              <a:buSzPts val="2200"/>
              <a:buChar char="•"/>
              <a:defRPr/>
            </a:lvl7pPr>
            <a:lvl8pPr indent="-368300" lvl="7" marL="3657600" rtl="0">
              <a:spcBef>
                <a:spcPts val="0"/>
              </a:spcBef>
              <a:spcAft>
                <a:spcPts val="0"/>
              </a:spcAft>
              <a:buSzPts val="2200"/>
              <a:buChar char="•"/>
              <a:defRPr/>
            </a:lvl8pPr>
            <a:lvl9pPr indent="-368300" lvl="8" marL="4114800" rtl="0">
              <a:spcBef>
                <a:spcPts val="0"/>
              </a:spcBef>
              <a:spcAft>
                <a:spcPts val="0"/>
              </a:spcAft>
              <a:buSzPts val="2200"/>
              <a:buChar char="•"/>
              <a:defRPr/>
            </a:lvl9pPr>
          </a:lstStyle>
          <a:p/>
        </p:txBody>
      </p:sp>
      <p:sp>
        <p:nvSpPr>
          <p:cNvPr id="71" name="Google Shape;71;p18"/>
          <p:cNvSpPr txBox="1"/>
          <p:nvPr>
            <p:ph idx="2" type="body"/>
          </p:nvPr>
        </p:nvSpPr>
        <p:spPr>
          <a:xfrm>
            <a:off x="5156126" y="1287950"/>
            <a:ext cx="3530700" cy="3236100"/>
          </a:xfrm>
          <a:prstGeom prst="rect">
            <a:avLst/>
          </a:prstGeom>
        </p:spPr>
        <p:txBody>
          <a:bodyPr anchorCtr="0" anchor="t" bIns="0" lIns="0" spcFirstLastPara="1" rIns="0" wrap="square" tIns="0">
            <a:noAutofit/>
          </a:bodyPr>
          <a:lstStyle>
            <a:lvl1pPr indent="-368300" lvl="0" marL="457200" rtl="0">
              <a:spcBef>
                <a:spcPts val="0"/>
              </a:spcBef>
              <a:spcAft>
                <a:spcPts val="0"/>
              </a:spcAft>
              <a:buSzPts val="2200"/>
              <a:buChar char="•"/>
              <a:defRPr/>
            </a:lvl1pPr>
            <a:lvl2pPr indent="-368300" lvl="1" marL="914400" rtl="0">
              <a:spcBef>
                <a:spcPts val="0"/>
              </a:spcBef>
              <a:spcAft>
                <a:spcPts val="0"/>
              </a:spcAft>
              <a:buSzPts val="2200"/>
              <a:buChar char="•"/>
              <a:defRPr/>
            </a:lvl2pPr>
            <a:lvl3pPr indent="-368300" lvl="2" marL="1371600" rtl="0">
              <a:spcBef>
                <a:spcPts val="0"/>
              </a:spcBef>
              <a:spcAft>
                <a:spcPts val="0"/>
              </a:spcAft>
              <a:buSzPts val="2200"/>
              <a:buChar char="•"/>
              <a:defRPr/>
            </a:lvl3pPr>
            <a:lvl4pPr indent="-368300" lvl="3" marL="1828800" rtl="0">
              <a:spcBef>
                <a:spcPts val="0"/>
              </a:spcBef>
              <a:spcAft>
                <a:spcPts val="0"/>
              </a:spcAft>
              <a:buSzPts val="2200"/>
              <a:buChar char="•"/>
              <a:defRPr/>
            </a:lvl4pPr>
            <a:lvl5pPr indent="-368300" lvl="4" marL="2286000" rtl="0">
              <a:spcBef>
                <a:spcPts val="0"/>
              </a:spcBef>
              <a:spcAft>
                <a:spcPts val="0"/>
              </a:spcAft>
              <a:buSzPts val="2200"/>
              <a:buChar char="•"/>
              <a:defRPr/>
            </a:lvl5pPr>
            <a:lvl6pPr indent="-368300" lvl="5" marL="2743200" rtl="0">
              <a:spcBef>
                <a:spcPts val="0"/>
              </a:spcBef>
              <a:spcAft>
                <a:spcPts val="0"/>
              </a:spcAft>
              <a:buSzPts val="2200"/>
              <a:buChar char="•"/>
              <a:defRPr/>
            </a:lvl6pPr>
            <a:lvl7pPr indent="-368300" lvl="6" marL="3200400" rtl="0">
              <a:spcBef>
                <a:spcPts val="0"/>
              </a:spcBef>
              <a:spcAft>
                <a:spcPts val="0"/>
              </a:spcAft>
              <a:buSzPts val="2200"/>
              <a:buChar char="•"/>
              <a:defRPr/>
            </a:lvl7pPr>
            <a:lvl8pPr indent="-368300" lvl="7" marL="3657600" rtl="0">
              <a:spcBef>
                <a:spcPts val="0"/>
              </a:spcBef>
              <a:spcAft>
                <a:spcPts val="0"/>
              </a:spcAft>
              <a:buSzPts val="2200"/>
              <a:buChar char="•"/>
              <a:defRPr/>
            </a:lvl8pPr>
            <a:lvl9pPr indent="-368300" lvl="8" marL="4114800" rtl="0">
              <a:spcBef>
                <a:spcPts val="0"/>
              </a:spcBef>
              <a:spcAft>
                <a:spcPts val="0"/>
              </a:spcAft>
              <a:buSzPts val="2200"/>
              <a:buChar char="•"/>
              <a:defRPr/>
            </a:lvl9pPr>
          </a:lstStyle>
          <a:p/>
        </p:txBody>
      </p:sp>
      <p:sp>
        <p:nvSpPr>
          <p:cNvPr id="72" name="Google Shape;72;p18"/>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73" name="Shape 73"/>
        <p:cNvGrpSpPr/>
        <p:nvPr/>
      </p:nvGrpSpPr>
      <p:grpSpPr>
        <a:xfrm>
          <a:off x="0" y="0"/>
          <a:ext cx="0" cy="0"/>
          <a:chOff x="0" y="0"/>
          <a:chExt cx="0" cy="0"/>
        </a:xfrm>
      </p:grpSpPr>
      <p:sp>
        <p:nvSpPr>
          <p:cNvPr id="74" name="Google Shape;74;p19"/>
          <p:cNvSpPr txBox="1"/>
          <p:nvPr>
            <p:ph type="title"/>
          </p:nvPr>
        </p:nvSpPr>
        <p:spPr>
          <a:xfrm>
            <a:off x="1411775" y="129768"/>
            <a:ext cx="7273800" cy="8574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5" name="Google Shape;75;p19"/>
          <p:cNvSpPr txBox="1"/>
          <p:nvPr>
            <p:ph idx="1" type="body"/>
          </p:nvPr>
        </p:nvSpPr>
        <p:spPr>
          <a:xfrm>
            <a:off x="1411775" y="1287950"/>
            <a:ext cx="2238000" cy="3637800"/>
          </a:xfrm>
          <a:prstGeom prst="rect">
            <a:avLst/>
          </a:prstGeom>
        </p:spPr>
        <p:txBody>
          <a:bodyPr anchorCtr="0" anchor="t" bIns="0" lIns="0" spcFirstLastPara="1" rIns="0" wrap="square" tIns="0">
            <a:noAutofit/>
          </a:bodyPr>
          <a:lstStyle>
            <a:lvl1pPr indent="-368300" lvl="0" marL="457200" rtl="0">
              <a:spcBef>
                <a:spcPts val="0"/>
              </a:spcBef>
              <a:spcAft>
                <a:spcPts val="0"/>
              </a:spcAft>
              <a:buSzPts val="2200"/>
              <a:buChar char="•"/>
              <a:defRPr/>
            </a:lvl1pPr>
            <a:lvl2pPr indent="-368300" lvl="1" marL="914400" rtl="0">
              <a:spcBef>
                <a:spcPts val="0"/>
              </a:spcBef>
              <a:spcAft>
                <a:spcPts val="0"/>
              </a:spcAft>
              <a:buSzPts val="2200"/>
              <a:buChar char="•"/>
              <a:defRPr/>
            </a:lvl2pPr>
            <a:lvl3pPr indent="-368300" lvl="2" marL="1371600" rtl="0">
              <a:spcBef>
                <a:spcPts val="0"/>
              </a:spcBef>
              <a:spcAft>
                <a:spcPts val="0"/>
              </a:spcAft>
              <a:buSzPts val="2200"/>
              <a:buChar char="•"/>
              <a:defRPr/>
            </a:lvl3pPr>
            <a:lvl4pPr indent="-368300" lvl="3" marL="1828800" rtl="0">
              <a:spcBef>
                <a:spcPts val="0"/>
              </a:spcBef>
              <a:spcAft>
                <a:spcPts val="0"/>
              </a:spcAft>
              <a:buSzPts val="2200"/>
              <a:buChar char="•"/>
              <a:defRPr/>
            </a:lvl4pPr>
            <a:lvl5pPr indent="-368300" lvl="4" marL="2286000" rtl="0">
              <a:spcBef>
                <a:spcPts val="0"/>
              </a:spcBef>
              <a:spcAft>
                <a:spcPts val="0"/>
              </a:spcAft>
              <a:buSzPts val="2200"/>
              <a:buChar char="•"/>
              <a:defRPr/>
            </a:lvl5pPr>
            <a:lvl6pPr indent="-368300" lvl="5" marL="2743200" rtl="0">
              <a:spcBef>
                <a:spcPts val="0"/>
              </a:spcBef>
              <a:spcAft>
                <a:spcPts val="0"/>
              </a:spcAft>
              <a:buSzPts val="2200"/>
              <a:buChar char="•"/>
              <a:defRPr/>
            </a:lvl6pPr>
            <a:lvl7pPr indent="-368300" lvl="6" marL="3200400" rtl="0">
              <a:spcBef>
                <a:spcPts val="0"/>
              </a:spcBef>
              <a:spcAft>
                <a:spcPts val="0"/>
              </a:spcAft>
              <a:buSzPts val="2200"/>
              <a:buChar char="•"/>
              <a:defRPr/>
            </a:lvl7pPr>
            <a:lvl8pPr indent="-368300" lvl="7" marL="3657600" rtl="0">
              <a:spcBef>
                <a:spcPts val="0"/>
              </a:spcBef>
              <a:spcAft>
                <a:spcPts val="0"/>
              </a:spcAft>
              <a:buSzPts val="2200"/>
              <a:buChar char="•"/>
              <a:defRPr/>
            </a:lvl8pPr>
            <a:lvl9pPr indent="-368300" lvl="8" marL="4114800" rtl="0">
              <a:spcBef>
                <a:spcPts val="0"/>
              </a:spcBef>
              <a:spcAft>
                <a:spcPts val="0"/>
              </a:spcAft>
              <a:buSzPts val="2200"/>
              <a:buChar char="•"/>
              <a:defRPr/>
            </a:lvl9pPr>
          </a:lstStyle>
          <a:p/>
        </p:txBody>
      </p:sp>
      <p:sp>
        <p:nvSpPr>
          <p:cNvPr id="76" name="Google Shape;76;p19"/>
          <p:cNvSpPr txBox="1"/>
          <p:nvPr>
            <p:ph idx="2" type="body"/>
          </p:nvPr>
        </p:nvSpPr>
        <p:spPr>
          <a:xfrm>
            <a:off x="3929671" y="1287950"/>
            <a:ext cx="2238000" cy="3637800"/>
          </a:xfrm>
          <a:prstGeom prst="rect">
            <a:avLst/>
          </a:prstGeom>
        </p:spPr>
        <p:txBody>
          <a:bodyPr anchorCtr="0" anchor="t" bIns="0" lIns="0" spcFirstLastPara="1" rIns="0" wrap="square" tIns="0">
            <a:noAutofit/>
          </a:bodyPr>
          <a:lstStyle>
            <a:lvl1pPr indent="-368300" lvl="0" marL="457200" rtl="0">
              <a:spcBef>
                <a:spcPts val="0"/>
              </a:spcBef>
              <a:spcAft>
                <a:spcPts val="0"/>
              </a:spcAft>
              <a:buSzPts val="2200"/>
              <a:buChar char="•"/>
              <a:defRPr/>
            </a:lvl1pPr>
            <a:lvl2pPr indent="-368300" lvl="1" marL="914400" rtl="0">
              <a:spcBef>
                <a:spcPts val="0"/>
              </a:spcBef>
              <a:spcAft>
                <a:spcPts val="0"/>
              </a:spcAft>
              <a:buSzPts val="2200"/>
              <a:buChar char="•"/>
              <a:defRPr/>
            </a:lvl2pPr>
            <a:lvl3pPr indent="-368300" lvl="2" marL="1371600" rtl="0">
              <a:spcBef>
                <a:spcPts val="0"/>
              </a:spcBef>
              <a:spcAft>
                <a:spcPts val="0"/>
              </a:spcAft>
              <a:buSzPts val="2200"/>
              <a:buChar char="•"/>
              <a:defRPr/>
            </a:lvl3pPr>
            <a:lvl4pPr indent="-368300" lvl="3" marL="1828800" rtl="0">
              <a:spcBef>
                <a:spcPts val="0"/>
              </a:spcBef>
              <a:spcAft>
                <a:spcPts val="0"/>
              </a:spcAft>
              <a:buSzPts val="2200"/>
              <a:buChar char="•"/>
              <a:defRPr/>
            </a:lvl4pPr>
            <a:lvl5pPr indent="-368300" lvl="4" marL="2286000" rtl="0">
              <a:spcBef>
                <a:spcPts val="0"/>
              </a:spcBef>
              <a:spcAft>
                <a:spcPts val="0"/>
              </a:spcAft>
              <a:buSzPts val="2200"/>
              <a:buChar char="•"/>
              <a:defRPr/>
            </a:lvl5pPr>
            <a:lvl6pPr indent="-368300" lvl="5" marL="2743200" rtl="0">
              <a:spcBef>
                <a:spcPts val="0"/>
              </a:spcBef>
              <a:spcAft>
                <a:spcPts val="0"/>
              </a:spcAft>
              <a:buSzPts val="2200"/>
              <a:buChar char="•"/>
              <a:defRPr/>
            </a:lvl6pPr>
            <a:lvl7pPr indent="-368300" lvl="6" marL="3200400" rtl="0">
              <a:spcBef>
                <a:spcPts val="0"/>
              </a:spcBef>
              <a:spcAft>
                <a:spcPts val="0"/>
              </a:spcAft>
              <a:buSzPts val="2200"/>
              <a:buChar char="•"/>
              <a:defRPr/>
            </a:lvl7pPr>
            <a:lvl8pPr indent="-368300" lvl="7" marL="3657600" rtl="0">
              <a:spcBef>
                <a:spcPts val="0"/>
              </a:spcBef>
              <a:spcAft>
                <a:spcPts val="0"/>
              </a:spcAft>
              <a:buSzPts val="2200"/>
              <a:buChar char="•"/>
              <a:defRPr/>
            </a:lvl8pPr>
            <a:lvl9pPr indent="-368300" lvl="8" marL="4114800" rtl="0">
              <a:spcBef>
                <a:spcPts val="0"/>
              </a:spcBef>
              <a:spcAft>
                <a:spcPts val="0"/>
              </a:spcAft>
              <a:buSzPts val="2200"/>
              <a:buChar char="•"/>
              <a:defRPr/>
            </a:lvl9pPr>
          </a:lstStyle>
          <a:p/>
        </p:txBody>
      </p:sp>
      <p:sp>
        <p:nvSpPr>
          <p:cNvPr id="77" name="Google Shape;77;p19"/>
          <p:cNvSpPr txBox="1"/>
          <p:nvPr>
            <p:ph idx="3" type="body"/>
          </p:nvPr>
        </p:nvSpPr>
        <p:spPr>
          <a:xfrm>
            <a:off x="6447566" y="1287950"/>
            <a:ext cx="2238000" cy="3637800"/>
          </a:xfrm>
          <a:prstGeom prst="rect">
            <a:avLst/>
          </a:prstGeom>
        </p:spPr>
        <p:txBody>
          <a:bodyPr anchorCtr="0" anchor="t" bIns="0" lIns="0" spcFirstLastPara="1" rIns="0" wrap="square" tIns="0">
            <a:noAutofit/>
          </a:bodyPr>
          <a:lstStyle>
            <a:lvl1pPr indent="-368300" lvl="0" marL="457200" rtl="0">
              <a:spcBef>
                <a:spcPts val="0"/>
              </a:spcBef>
              <a:spcAft>
                <a:spcPts val="0"/>
              </a:spcAft>
              <a:buSzPts val="2200"/>
              <a:buChar char="•"/>
              <a:defRPr/>
            </a:lvl1pPr>
            <a:lvl2pPr indent="-368300" lvl="1" marL="914400" rtl="0">
              <a:spcBef>
                <a:spcPts val="0"/>
              </a:spcBef>
              <a:spcAft>
                <a:spcPts val="0"/>
              </a:spcAft>
              <a:buSzPts val="2200"/>
              <a:buChar char="•"/>
              <a:defRPr/>
            </a:lvl2pPr>
            <a:lvl3pPr indent="-368300" lvl="2" marL="1371600" rtl="0">
              <a:spcBef>
                <a:spcPts val="0"/>
              </a:spcBef>
              <a:spcAft>
                <a:spcPts val="0"/>
              </a:spcAft>
              <a:buSzPts val="2200"/>
              <a:buChar char="•"/>
              <a:defRPr/>
            </a:lvl3pPr>
            <a:lvl4pPr indent="-368300" lvl="3" marL="1828800" rtl="0">
              <a:spcBef>
                <a:spcPts val="0"/>
              </a:spcBef>
              <a:spcAft>
                <a:spcPts val="0"/>
              </a:spcAft>
              <a:buSzPts val="2200"/>
              <a:buChar char="•"/>
              <a:defRPr/>
            </a:lvl4pPr>
            <a:lvl5pPr indent="-368300" lvl="4" marL="2286000" rtl="0">
              <a:spcBef>
                <a:spcPts val="0"/>
              </a:spcBef>
              <a:spcAft>
                <a:spcPts val="0"/>
              </a:spcAft>
              <a:buSzPts val="2200"/>
              <a:buChar char="•"/>
              <a:defRPr/>
            </a:lvl5pPr>
            <a:lvl6pPr indent="-368300" lvl="5" marL="2743200" rtl="0">
              <a:spcBef>
                <a:spcPts val="0"/>
              </a:spcBef>
              <a:spcAft>
                <a:spcPts val="0"/>
              </a:spcAft>
              <a:buSzPts val="2200"/>
              <a:buChar char="•"/>
              <a:defRPr/>
            </a:lvl6pPr>
            <a:lvl7pPr indent="-368300" lvl="6" marL="3200400" rtl="0">
              <a:spcBef>
                <a:spcPts val="0"/>
              </a:spcBef>
              <a:spcAft>
                <a:spcPts val="0"/>
              </a:spcAft>
              <a:buSzPts val="2200"/>
              <a:buChar char="•"/>
              <a:defRPr/>
            </a:lvl7pPr>
            <a:lvl8pPr indent="-368300" lvl="7" marL="3657600" rtl="0">
              <a:spcBef>
                <a:spcPts val="0"/>
              </a:spcBef>
              <a:spcAft>
                <a:spcPts val="0"/>
              </a:spcAft>
              <a:buSzPts val="2200"/>
              <a:buChar char="•"/>
              <a:defRPr/>
            </a:lvl8pPr>
            <a:lvl9pPr indent="-368300" lvl="8" marL="4114800" rtl="0">
              <a:spcBef>
                <a:spcPts val="0"/>
              </a:spcBef>
              <a:spcAft>
                <a:spcPts val="0"/>
              </a:spcAft>
              <a:buSzPts val="2200"/>
              <a:buChar char="•"/>
              <a:defRPr/>
            </a:lvl9pPr>
          </a:lstStyle>
          <a:p/>
        </p:txBody>
      </p:sp>
      <p:sp>
        <p:nvSpPr>
          <p:cNvPr id="78" name="Google Shape;78;p19"/>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20"/>
          <p:cNvSpPr txBox="1"/>
          <p:nvPr>
            <p:ph type="title"/>
          </p:nvPr>
        </p:nvSpPr>
        <p:spPr>
          <a:xfrm>
            <a:off x="1411775" y="129768"/>
            <a:ext cx="7273800" cy="8574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1" name="Google Shape;81;p20"/>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2" name="Shape 82"/>
        <p:cNvGrpSpPr/>
        <p:nvPr/>
      </p:nvGrpSpPr>
      <p:grpSpPr>
        <a:xfrm>
          <a:off x="0" y="0"/>
          <a:ext cx="0" cy="0"/>
          <a:chOff x="0" y="0"/>
          <a:chExt cx="0" cy="0"/>
        </a:xfrm>
      </p:grpSpPr>
      <p:sp>
        <p:nvSpPr>
          <p:cNvPr id="83" name="Google Shape;83;p21"/>
          <p:cNvSpPr txBox="1"/>
          <p:nvPr>
            <p:ph idx="1" type="body"/>
          </p:nvPr>
        </p:nvSpPr>
        <p:spPr>
          <a:xfrm>
            <a:off x="1411775" y="4270412"/>
            <a:ext cx="7275000" cy="519600"/>
          </a:xfrm>
          <a:prstGeom prst="rect">
            <a:avLst/>
          </a:prstGeom>
        </p:spPr>
        <p:txBody>
          <a:bodyPr anchorCtr="0" anchor="t" bIns="0" lIns="0" spcFirstLastPara="1" rIns="0" wrap="square" tIns="0">
            <a:noAutofit/>
          </a:bodyPr>
          <a:lstStyle>
            <a:lvl1pPr indent="-228600" lvl="0" marL="457200" rtl="0">
              <a:spcBef>
                <a:spcPts val="360"/>
              </a:spcBef>
              <a:spcAft>
                <a:spcPts val="0"/>
              </a:spcAft>
              <a:buSzPts val="1800"/>
              <a:buNone/>
              <a:defRPr sz="1800"/>
            </a:lvl1pPr>
          </a:lstStyle>
          <a:p/>
        </p:txBody>
      </p:sp>
      <p:sp>
        <p:nvSpPr>
          <p:cNvPr id="84" name="Google Shape;84;p21"/>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22"/>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7" name="Shape 87"/>
        <p:cNvGrpSpPr/>
        <p:nvPr/>
      </p:nvGrpSpPr>
      <p:grpSpPr>
        <a:xfrm>
          <a:off x="0" y="0"/>
          <a:ext cx="0" cy="0"/>
          <a:chOff x="0" y="0"/>
          <a:chExt cx="0" cy="0"/>
        </a:xfrm>
      </p:grpSpPr>
      <p:sp>
        <p:nvSpPr>
          <p:cNvPr id="88" name="Google Shape;88;p23"/>
          <p:cNvSpPr txBox="1"/>
          <p:nvPr>
            <p:ph type="title"/>
          </p:nvPr>
        </p:nvSpPr>
        <p:spPr>
          <a:xfrm>
            <a:off x="311700" y="555600"/>
            <a:ext cx="2808000" cy="755700"/>
          </a:xfrm>
          <a:prstGeom prst="rect">
            <a:avLst/>
          </a:prstGeom>
        </p:spPr>
        <p:txBody>
          <a:bodyPr anchorCtr="0" anchor="b" bIns="0" lIns="0" spcFirstLastPara="1" rIns="0" wrap="square" tIns="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 name="Google Shape;89;p23"/>
          <p:cNvSpPr txBox="1"/>
          <p:nvPr>
            <p:ph idx="1" type="body"/>
          </p:nvPr>
        </p:nvSpPr>
        <p:spPr>
          <a:xfrm>
            <a:off x="311700" y="1391378"/>
            <a:ext cx="2808000" cy="3179400"/>
          </a:xfrm>
          <a:prstGeom prst="rect">
            <a:avLst/>
          </a:prstGeom>
        </p:spPr>
        <p:txBody>
          <a:bodyPr anchorCtr="0" anchor="t" bIns="0" lIns="0" spcFirstLastPara="1" rIns="0" wrap="square" tIns="0">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0" name="Google Shape;90;p23"/>
          <p:cNvSpPr txBox="1"/>
          <p:nvPr>
            <p:ph idx="12" type="sldNum"/>
          </p:nvPr>
        </p:nvSpPr>
        <p:spPr>
          <a:xfrm>
            <a:off x="8490250" y="4681009"/>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411775" y="129768"/>
            <a:ext cx="7273800" cy="857400"/>
          </a:xfrm>
          <a:prstGeom prst="rect">
            <a:avLst/>
          </a:prstGeom>
          <a:noFill/>
          <a:ln>
            <a:noFill/>
          </a:ln>
        </p:spPr>
        <p:txBody>
          <a:bodyPr anchorCtr="0" anchor="b" bIns="0" lIns="0" spcFirstLastPara="1" rIns="0" wrap="square" tIns="0">
            <a:noAutofit/>
          </a:bodyPr>
          <a:lstStyle>
            <a:lvl1pPr lvl="0" rtl="0">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1pPr>
            <a:lvl2pPr lvl="1" rtl="0">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2pPr>
            <a:lvl3pPr lvl="2" rtl="0">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3pPr>
            <a:lvl4pPr lvl="3" rtl="0">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4pPr>
            <a:lvl5pPr lvl="4" rtl="0">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5pPr>
            <a:lvl6pPr lvl="5" rtl="0">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6pPr>
            <a:lvl7pPr lvl="6" rtl="0">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7pPr>
            <a:lvl8pPr lvl="7" rtl="0">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8pPr>
            <a:lvl9pPr lvl="8" rtl="0">
              <a:spcBef>
                <a:spcPts val="0"/>
              </a:spcBef>
              <a:spcAft>
                <a:spcPts val="0"/>
              </a:spcAft>
              <a:buClr>
                <a:schemeClr val="dk1"/>
              </a:buClr>
              <a:buSzPts val="3200"/>
              <a:buFont typeface="Amatic SC"/>
              <a:buNone/>
              <a:defRPr b="1" sz="3200">
                <a:solidFill>
                  <a:schemeClr val="dk1"/>
                </a:solidFill>
                <a:latin typeface="Amatic SC"/>
                <a:ea typeface="Amatic SC"/>
                <a:cs typeface="Amatic SC"/>
                <a:sym typeface="Amatic SC"/>
              </a:defRPr>
            </a:lvl9pPr>
          </a:lstStyle>
          <a:p/>
        </p:txBody>
      </p:sp>
      <p:sp>
        <p:nvSpPr>
          <p:cNvPr id="52" name="Google Shape;52;p13"/>
          <p:cNvSpPr txBox="1"/>
          <p:nvPr>
            <p:ph idx="1" type="body"/>
          </p:nvPr>
        </p:nvSpPr>
        <p:spPr>
          <a:xfrm>
            <a:off x="1411775" y="1287956"/>
            <a:ext cx="7273800" cy="3271200"/>
          </a:xfrm>
          <a:prstGeom prst="rect">
            <a:avLst/>
          </a:prstGeom>
          <a:noFill/>
          <a:ln>
            <a:noFill/>
          </a:ln>
        </p:spPr>
        <p:txBody>
          <a:bodyPr anchorCtr="0" anchor="t" bIns="0" lIns="0" spcFirstLastPara="1" rIns="0" wrap="square" tIns="0">
            <a:noAutofit/>
          </a:bodyPr>
          <a:lstStyle>
            <a:lvl1pPr indent="-368300" lvl="0" marL="457200" rtl="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indent="-368300" lvl="1" marL="914400" rtl="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indent="-368300" lvl="2" marL="1371600" rtl="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indent="-368300" lvl="3" marL="1828800" rtl="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indent="-368300" lvl="4" marL="2286000" rtl="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indent="-368300" lvl="5" marL="2743200" rtl="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indent="-368300" lvl="6" marL="3200400" rtl="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indent="-368300" lvl="7" marL="3657600" rtl="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indent="-368300" lvl="8" marL="4114800" rtl="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p:txBody>
      </p:sp>
      <p:sp>
        <p:nvSpPr>
          <p:cNvPr id="53" name="Google Shape;53;p13"/>
          <p:cNvSpPr txBox="1"/>
          <p:nvPr>
            <p:ph idx="12" type="sldNum"/>
          </p:nvPr>
        </p:nvSpPr>
        <p:spPr>
          <a:xfrm>
            <a:off x="8404384" y="254051"/>
            <a:ext cx="548700" cy="393600"/>
          </a:xfrm>
          <a:prstGeom prst="rect">
            <a:avLst/>
          </a:prstGeom>
          <a:noFill/>
          <a:ln>
            <a:noFill/>
          </a:ln>
        </p:spPr>
        <p:txBody>
          <a:bodyPr anchorCtr="0" anchor="ctr" bIns="0" lIns="0" spcFirstLastPara="1" rIns="0" wrap="square" tIns="0">
            <a:noAutofit/>
          </a:bodyPr>
          <a:lstStyle>
            <a:lvl1pPr lvl="0" rtl="0" algn="r">
              <a:buNone/>
              <a:defRPr>
                <a:solidFill>
                  <a:srgbClr val="6CC2DC"/>
                </a:solidFill>
                <a:latin typeface="Caveat"/>
                <a:ea typeface="Caveat"/>
                <a:cs typeface="Caveat"/>
                <a:sym typeface="Caveat"/>
              </a:defRPr>
            </a:lvl1pPr>
            <a:lvl2pPr lvl="1" rtl="0" algn="r">
              <a:buNone/>
              <a:defRPr>
                <a:solidFill>
                  <a:srgbClr val="6CC2DC"/>
                </a:solidFill>
                <a:latin typeface="Caveat"/>
                <a:ea typeface="Caveat"/>
                <a:cs typeface="Caveat"/>
                <a:sym typeface="Caveat"/>
              </a:defRPr>
            </a:lvl2pPr>
            <a:lvl3pPr lvl="2" rtl="0" algn="r">
              <a:buNone/>
              <a:defRPr>
                <a:solidFill>
                  <a:srgbClr val="6CC2DC"/>
                </a:solidFill>
                <a:latin typeface="Caveat"/>
                <a:ea typeface="Caveat"/>
                <a:cs typeface="Caveat"/>
                <a:sym typeface="Caveat"/>
              </a:defRPr>
            </a:lvl3pPr>
            <a:lvl4pPr lvl="3" rtl="0" algn="r">
              <a:buNone/>
              <a:defRPr>
                <a:solidFill>
                  <a:srgbClr val="6CC2DC"/>
                </a:solidFill>
                <a:latin typeface="Caveat"/>
                <a:ea typeface="Caveat"/>
                <a:cs typeface="Caveat"/>
                <a:sym typeface="Caveat"/>
              </a:defRPr>
            </a:lvl4pPr>
            <a:lvl5pPr lvl="4" rtl="0" algn="r">
              <a:buNone/>
              <a:defRPr>
                <a:solidFill>
                  <a:srgbClr val="6CC2DC"/>
                </a:solidFill>
                <a:latin typeface="Caveat"/>
                <a:ea typeface="Caveat"/>
                <a:cs typeface="Caveat"/>
                <a:sym typeface="Caveat"/>
              </a:defRPr>
            </a:lvl5pPr>
            <a:lvl6pPr lvl="5" rtl="0" algn="r">
              <a:buNone/>
              <a:defRPr>
                <a:solidFill>
                  <a:srgbClr val="6CC2DC"/>
                </a:solidFill>
                <a:latin typeface="Caveat"/>
                <a:ea typeface="Caveat"/>
                <a:cs typeface="Caveat"/>
                <a:sym typeface="Caveat"/>
              </a:defRPr>
            </a:lvl6pPr>
            <a:lvl7pPr lvl="6" rtl="0" algn="r">
              <a:buNone/>
              <a:defRPr>
                <a:solidFill>
                  <a:srgbClr val="6CC2DC"/>
                </a:solidFill>
                <a:latin typeface="Caveat"/>
                <a:ea typeface="Caveat"/>
                <a:cs typeface="Caveat"/>
                <a:sym typeface="Caveat"/>
              </a:defRPr>
            </a:lvl7pPr>
            <a:lvl8pPr lvl="7" rtl="0" algn="r">
              <a:buNone/>
              <a:defRPr>
                <a:solidFill>
                  <a:srgbClr val="6CC2DC"/>
                </a:solidFill>
                <a:latin typeface="Caveat"/>
                <a:ea typeface="Caveat"/>
                <a:cs typeface="Caveat"/>
                <a:sym typeface="Caveat"/>
              </a:defRPr>
            </a:lvl8pPr>
            <a:lvl9pPr lvl="8" rtl="0" algn="r">
              <a:buNone/>
              <a:defRPr>
                <a:solidFill>
                  <a:srgbClr val="6CC2DC"/>
                </a:solidFill>
                <a:latin typeface="Caveat"/>
                <a:ea typeface="Caveat"/>
                <a:cs typeface="Caveat"/>
                <a:sym typeface="Cavea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67.png"/><Relationship Id="rId4" Type="http://schemas.openxmlformats.org/officeDocument/2006/relationships/hyperlink" Target="https://doi.org/10.1111/1740-9713.01669"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hyperlink" Target="https://oaklandliving.wordpress.com/2010/12/29/last-chance-to-see-pixar-at-oakland-museum-of-californi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7.png"/><Relationship Id="rId11" Type="http://schemas.openxmlformats.org/officeDocument/2006/relationships/image" Target="../media/image39.png"/><Relationship Id="rId10" Type="http://schemas.openxmlformats.org/officeDocument/2006/relationships/image" Target="../media/image44.png"/><Relationship Id="rId12" Type="http://schemas.openxmlformats.org/officeDocument/2006/relationships/image" Target="../media/image19.png"/><Relationship Id="rId9"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33.png"/><Relationship Id="rId7" Type="http://schemas.openxmlformats.org/officeDocument/2006/relationships/image" Target="../media/image38.png"/><Relationship Id="rId8"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48.png"/><Relationship Id="rId7" Type="http://schemas.openxmlformats.org/officeDocument/2006/relationships/image" Target="../media/image25.png"/><Relationship Id="rId8"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7.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hyperlink" Target="https://xkcd.com/198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www.youtube.com/watch?v=DN5ZcGKwm7U" TargetMode="Externa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6.gif"/><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45.jpg"/><Relationship Id="rId4" Type="http://schemas.openxmlformats.org/officeDocument/2006/relationships/image" Target="../media/image41.jpg"/><Relationship Id="rId5" Type="http://schemas.openxmlformats.org/officeDocument/2006/relationships/image" Target="../media/image46.jpg"/><Relationship Id="rId6"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49.png"/><Relationship Id="rId4" Type="http://schemas.openxmlformats.org/officeDocument/2006/relationships/image" Target="../media/image66.png"/><Relationship Id="rId5" Type="http://schemas.openxmlformats.org/officeDocument/2006/relationships/hyperlink" Target="https://hdsr.mitpress.mit.edu/pub/49opxv6v/release/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8.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50.jpg"/><Relationship Id="rId4" Type="http://schemas.openxmlformats.org/officeDocument/2006/relationships/image" Target="../media/image63.jpg"/><Relationship Id="rId5" Type="http://schemas.openxmlformats.org/officeDocument/2006/relationships/image" Target="../media/image43.jpg"/><Relationship Id="rId6" Type="http://schemas.openxmlformats.org/officeDocument/2006/relationships/image" Target="../media/image5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57.jpg"/><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52.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51.jpg"/><Relationship Id="rId4" Type="http://schemas.openxmlformats.org/officeDocument/2006/relationships/image" Target="../media/image60.jpg"/><Relationship Id="rId5" Type="http://schemas.openxmlformats.org/officeDocument/2006/relationships/image" Target="../media/image56.jpg"/><Relationship Id="rId6"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55.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64.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hyperlink" Target="mailto:sas072@bucknell.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s://r4ds.had.co.nz/introduction.html" TargetMode="External"/><Relationship Id="rId7" Type="http://schemas.openxmlformats.org/officeDocument/2006/relationships/hyperlink" Target="https://www.idlewyldanalytics.com/dsbfdi-aw" TargetMode="External"/><Relationship Id="rId8" Type="http://schemas.openxmlformats.org/officeDocument/2006/relationships/hyperlink" Target="https://emanuelaf.github.io/data-an-workflow.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hyperlink" Target="https://www.idlewyldanalytics.com/dsbfdi-aw" TargetMode="External"/><Relationship Id="rId6" Type="http://schemas.openxmlformats.org/officeDocument/2006/relationships/hyperlink" Target="https://journals.plos.org/ploscompbiol/article?id=10.1371/journal.pcbi.100877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6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4"/>
          <p:cNvSpPr txBox="1"/>
          <p:nvPr>
            <p:ph type="ctrTitle"/>
          </p:nvPr>
        </p:nvSpPr>
        <p:spPr>
          <a:xfrm>
            <a:off x="2765775" y="1339775"/>
            <a:ext cx="4227000" cy="1431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3400"/>
              <a:t>"Wait, What Do You Mean?": Helping Students Become "Full Stack" Communicators</a:t>
            </a:r>
            <a:endParaRPr sz="3400"/>
          </a:p>
          <a:p>
            <a:pPr indent="0" lvl="0" marL="0" rtl="0" algn="ctr">
              <a:spcBef>
                <a:spcPts val="0"/>
              </a:spcBef>
              <a:spcAft>
                <a:spcPts val="0"/>
              </a:spcAft>
              <a:buNone/>
            </a:pPr>
            <a:r>
              <a:t/>
            </a:r>
            <a:endParaRPr sz="3400"/>
          </a:p>
          <a:p>
            <a:pPr indent="0" lvl="0" marL="0" rtl="0" algn="ctr">
              <a:spcBef>
                <a:spcPts val="0"/>
              </a:spcBef>
              <a:spcAft>
                <a:spcPts val="0"/>
              </a:spcAft>
              <a:buNone/>
            </a:pPr>
            <a:r>
              <a:rPr lang="en" sz="3200"/>
              <a:t>Sara Stoudt (@sastoudt)</a:t>
            </a:r>
            <a:endParaRPr sz="3200"/>
          </a:p>
        </p:txBody>
      </p:sp>
      <p:pic>
        <p:nvPicPr>
          <p:cNvPr id="96" name="Google Shape;96;p24"/>
          <p:cNvPicPr preferRelativeResize="0"/>
          <p:nvPr/>
        </p:nvPicPr>
        <p:blipFill>
          <a:blip r:embed="rId3">
            <a:alphaModFix/>
          </a:blip>
          <a:stretch>
            <a:fillRect/>
          </a:stretch>
        </p:blipFill>
        <p:spPr>
          <a:xfrm>
            <a:off x="7826300" y="3542825"/>
            <a:ext cx="1038375" cy="132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594675" y="0"/>
            <a:ext cx="8049189" cy="5143501"/>
          </a:xfrm>
          <a:prstGeom prst="rect">
            <a:avLst/>
          </a:prstGeom>
          <a:noFill/>
          <a:ln>
            <a:noFill/>
          </a:ln>
        </p:spPr>
      </p:pic>
      <p:sp>
        <p:nvSpPr>
          <p:cNvPr id="155" name="Google Shape;155;p33"/>
          <p:cNvSpPr txBox="1"/>
          <p:nvPr/>
        </p:nvSpPr>
        <p:spPr>
          <a:xfrm>
            <a:off x="1299200" y="109850"/>
            <a:ext cx="39534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en" u="sng">
                <a:solidFill>
                  <a:schemeClr val="hlink"/>
                </a:solidFill>
                <a:hlinkClick r:id="rId4"/>
              </a:rPr>
              <a:t>https://doi.org/10.1111/1740-9713.01669</a:t>
            </a:r>
            <a:r>
              <a:rPr b="1" lang="en"/>
              <a:t> </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pic>
        <p:nvPicPr>
          <p:cNvPr id="160" name="Google Shape;160;p34"/>
          <p:cNvPicPr preferRelativeResize="0"/>
          <p:nvPr/>
        </p:nvPicPr>
        <p:blipFill rotWithShape="1">
          <a:blip r:embed="rId3">
            <a:alphaModFix/>
          </a:blip>
          <a:srcRect b="9818" l="0" r="0" t="5535"/>
          <a:stretch/>
        </p:blipFill>
        <p:spPr>
          <a:xfrm>
            <a:off x="678150" y="0"/>
            <a:ext cx="8101714"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5"/>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Breaking down a word problem</a:t>
            </a:r>
            <a:endParaRPr/>
          </a:p>
        </p:txBody>
      </p:sp>
      <p:sp>
        <p:nvSpPr>
          <p:cNvPr id="166" name="Google Shape;166;p35"/>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 was listening to my running playlist, and it made me wonder if it had the same pump-up energy as a workout mix curated by Spotify. It turns out that Spotify has a bunch of data on each song including a measure of “energy”. I decided to compare a random sample of 50 songs from my playlist to Spotify’s gold standard. They report that the songs on their workout playlists have an average energy score of 0.75 (larger means more energy) with a standard deviation of 0.15. The songs in my sample have a mean energy score of 0.71.</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6"/>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Breaking down a word problem</a:t>
            </a:r>
            <a:endParaRPr/>
          </a:p>
        </p:txBody>
      </p:sp>
      <p:sp>
        <p:nvSpPr>
          <p:cNvPr id="172" name="Google Shape;172;p36"/>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 was listening to my running playlist, and it made me wonder if it had the </a:t>
            </a:r>
            <a:r>
              <a:rPr lang="en">
                <a:highlight>
                  <a:schemeClr val="accent4"/>
                </a:highlight>
              </a:rPr>
              <a:t>same</a:t>
            </a:r>
            <a:r>
              <a:rPr lang="en"/>
              <a:t> pump-up energy as a workout mix curated by Spotify. It turns out that Spotify has a bunch of data on each song including a measure of “energy”. I decided to compare a </a:t>
            </a:r>
            <a:r>
              <a:rPr lang="en">
                <a:highlight>
                  <a:schemeClr val="accent4"/>
                </a:highlight>
              </a:rPr>
              <a:t>random sample of 50 songs from my playlist </a:t>
            </a:r>
            <a:r>
              <a:rPr lang="en"/>
              <a:t>to Spotify’s gold standard. They report that the songs on their workout playlists have an </a:t>
            </a:r>
            <a:r>
              <a:rPr lang="en">
                <a:highlight>
                  <a:schemeClr val="accent4"/>
                </a:highlight>
              </a:rPr>
              <a:t>average energy score of 0.75 </a:t>
            </a:r>
            <a:r>
              <a:rPr lang="en"/>
              <a:t>(larger means more energy) with a </a:t>
            </a:r>
            <a:r>
              <a:rPr lang="en">
                <a:highlight>
                  <a:schemeClr val="accent4"/>
                </a:highlight>
              </a:rPr>
              <a:t>standard deviation of 0.15</a:t>
            </a:r>
            <a:r>
              <a:rPr lang="en"/>
              <a:t>. The songs in my sample have a mean energy score of </a:t>
            </a:r>
            <a:r>
              <a:rPr lang="en">
                <a:highlight>
                  <a:schemeClr val="accent4"/>
                </a:highlight>
              </a:rPr>
              <a:t>0.71.</a:t>
            </a:r>
            <a:endParaRPr>
              <a:highlight>
                <a:schemeClr val="accent4"/>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7"/>
          <p:cNvPicPr preferRelativeResize="0"/>
          <p:nvPr/>
        </p:nvPicPr>
        <p:blipFill>
          <a:blip r:embed="rId3">
            <a:alphaModFix/>
          </a:blip>
          <a:stretch>
            <a:fillRect/>
          </a:stretch>
        </p:blipFill>
        <p:spPr>
          <a:xfrm>
            <a:off x="1321225" y="555350"/>
            <a:ext cx="7143750" cy="3114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8"/>
          <p:cNvSpPr txBox="1"/>
          <p:nvPr>
            <p:ph idx="1" type="body"/>
          </p:nvPr>
        </p:nvSpPr>
        <p:spPr>
          <a:xfrm>
            <a:off x="1397450" y="1568025"/>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Organizing</a:t>
            </a:r>
            <a:endParaRPr/>
          </a:p>
        </p:txBody>
      </p:sp>
      <p:pic>
        <p:nvPicPr>
          <p:cNvPr id="183" name="Google Shape;183;p38"/>
          <p:cNvPicPr preferRelativeResize="0"/>
          <p:nvPr/>
        </p:nvPicPr>
        <p:blipFill>
          <a:blip r:embed="rId3">
            <a:alphaModFix/>
          </a:blip>
          <a:stretch>
            <a:fillRect/>
          </a:stretch>
        </p:blipFill>
        <p:spPr>
          <a:xfrm>
            <a:off x="6990148" y="1889975"/>
            <a:ext cx="2153850" cy="3253525"/>
          </a:xfrm>
          <a:prstGeom prst="rect">
            <a:avLst/>
          </a:prstGeom>
          <a:noFill/>
          <a:ln>
            <a:noFill/>
          </a:ln>
        </p:spPr>
      </p:pic>
      <p:pic>
        <p:nvPicPr>
          <p:cNvPr id="184" name="Google Shape;184;p38"/>
          <p:cNvPicPr preferRelativeResize="0"/>
          <p:nvPr/>
        </p:nvPicPr>
        <p:blipFill>
          <a:blip r:embed="rId4">
            <a:alphaModFix/>
          </a:blip>
          <a:stretch>
            <a:fillRect/>
          </a:stretch>
        </p:blipFill>
        <p:spPr>
          <a:xfrm>
            <a:off x="4442052" y="1889975"/>
            <a:ext cx="2548098" cy="32535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9"/>
          <p:cNvSpPr txBox="1"/>
          <p:nvPr>
            <p:ph type="title"/>
          </p:nvPr>
        </p:nvSpPr>
        <p:spPr>
          <a:xfrm>
            <a:off x="1333625" y="-99175"/>
            <a:ext cx="4216500" cy="755700"/>
          </a:xfrm>
          <a:prstGeom prst="rect">
            <a:avLst/>
          </a:prstGeom>
        </p:spPr>
        <p:txBody>
          <a:bodyPr anchorCtr="0" anchor="b" bIns="0" lIns="0" spcFirstLastPara="1" rIns="0" wrap="square" tIns="0">
            <a:noAutofit/>
          </a:bodyPr>
          <a:lstStyle/>
          <a:p>
            <a:pPr indent="0" lvl="0" marL="0" rtl="0" algn="l">
              <a:spcBef>
                <a:spcPts val="0"/>
              </a:spcBef>
              <a:spcAft>
                <a:spcPts val="0"/>
              </a:spcAft>
              <a:buSzPts val="990"/>
              <a:buNone/>
            </a:pPr>
            <a:r>
              <a:rPr lang="en" sz="3060"/>
              <a:t>What is a storyboard?</a:t>
            </a:r>
            <a:endParaRPr sz="3060"/>
          </a:p>
        </p:txBody>
      </p:sp>
      <p:sp>
        <p:nvSpPr>
          <p:cNvPr id="190" name="Google Shape;190;p39"/>
          <p:cNvSpPr txBox="1"/>
          <p:nvPr>
            <p:ph idx="1" type="body"/>
          </p:nvPr>
        </p:nvSpPr>
        <p:spPr>
          <a:xfrm>
            <a:off x="311700" y="1490875"/>
            <a:ext cx="3880500" cy="3078000"/>
          </a:xfrm>
          <a:prstGeom prst="rect">
            <a:avLst/>
          </a:prstGeom>
        </p:spPr>
        <p:txBody>
          <a:bodyPr anchorCtr="0" anchor="t" bIns="0" lIns="0" spcFirstLastPara="1" rIns="0" wrap="square" tIns="0">
            <a:noAutofit/>
          </a:bodyPr>
          <a:lstStyle/>
          <a:p>
            <a:pPr indent="-355600" lvl="0" marL="457200" rtl="0" algn="l">
              <a:spcBef>
                <a:spcPts val="0"/>
              </a:spcBef>
              <a:spcAft>
                <a:spcPts val="0"/>
              </a:spcAft>
              <a:buClr>
                <a:schemeClr val="dk1"/>
              </a:buClr>
              <a:buSzPts val="2000"/>
              <a:buFont typeface="Proxima Nova"/>
              <a:buChar char="•"/>
            </a:pPr>
            <a:r>
              <a:rPr lang="en" sz="2000"/>
              <a:t>visual outline used in movie making → set of figures and tables with connecting text from an exploratory phase of analysis</a:t>
            </a:r>
            <a:endParaRPr sz="2000"/>
          </a:p>
          <a:p>
            <a:pPr indent="-355600" lvl="0" marL="457200" rtl="0" algn="l">
              <a:spcBef>
                <a:spcPts val="0"/>
              </a:spcBef>
              <a:spcAft>
                <a:spcPts val="0"/>
              </a:spcAft>
              <a:buClr>
                <a:schemeClr val="dk1"/>
              </a:buClr>
              <a:buSzPts val="2000"/>
              <a:buFont typeface="Proxima Nova"/>
              <a:buChar char="•"/>
            </a:pPr>
            <a:r>
              <a:rPr lang="en" sz="2000"/>
              <a:t>tactile way to group, filter, and order intermediate products of an analysis to find the bigger picture</a:t>
            </a:r>
            <a:endParaRPr sz="1400"/>
          </a:p>
        </p:txBody>
      </p:sp>
      <p:pic>
        <p:nvPicPr>
          <p:cNvPr id="191" name="Google Shape;191;p39"/>
          <p:cNvPicPr preferRelativeResize="0"/>
          <p:nvPr/>
        </p:nvPicPr>
        <p:blipFill>
          <a:blip r:embed="rId3">
            <a:alphaModFix/>
          </a:blip>
          <a:stretch>
            <a:fillRect/>
          </a:stretch>
        </p:blipFill>
        <p:spPr>
          <a:xfrm>
            <a:off x="4354325" y="591562"/>
            <a:ext cx="4572000" cy="3428988"/>
          </a:xfrm>
          <a:prstGeom prst="rect">
            <a:avLst/>
          </a:prstGeom>
          <a:noFill/>
          <a:ln>
            <a:noFill/>
          </a:ln>
        </p:spPr>
      </p:pic>
      <p:sp>
        <p:nvSpPr>
          <p:cNvPr id="192" name="Google Shape;192;p39"/>
          <p:cNvSpPr txBox="1"/>
          <p:nvPr/>
        </p:nvSpPr>
        <p:spPr>
          <a:xfrm>
            <a:off x="4354325" y="4219525"/>
            <a:ext cx="4631400" cy="522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rPr lang="en" sz="1020" u="sng">
                <a:solidFill>
                  <a:schemeClr val="hlink"/>
                </a:solidFill>
                <a:latin typeface="Lato"/>
                <a:ea typeface="Lato"/>
                <a:cs typeface="Lato"/>
                <a:sym typeface="Lato"/>
                <a:hlinkClick r:id="rId4"/>
              </a:rPr>
              <a:t>https://oaklandliving.wordpress.com/2010/12/29/last-chance-to-see-pixar-at-oakland-museum-of-california/</a:t>
            </a:r>
            <a:r>
              <a:rPr lang="en" sz="1020">
                <a:latin typeface="Lato"/>
                <a:ea typeface="Lato"/>
                <a:cs typeface="Lato"/>
                <a:sym typeface="Lato"/>
              </a:rPr>
              <a:t> </a:t>
            </a:r>
            <a:endParaRPr sz="1020">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40"/>
          <p:cNvPicPr preferRelativeResize="0"/>
          <p:nvPr/>
        </p:nvPicPr>
        <p:blipFill rotWithShape="1">
          <a:blip r:embed="rId3">
            <a:alphaModFix/>
          </a:blip>
          <a:srcRect b="8054" l="0" r="0" t="0"/>
          <a:stretch/>
        </p:blipFill>
        <p:spPr>
          <a:xfrm>
            <a:off x="0" y="0"/>
            <a:ext cx="2153099" cy="1357076"/>
          </a:xfrm>
          <a:prstGeom prst="rect">
            <a:avLst/>
          </a:prstGeom>
          <a:noFill/>
          <a:ln>
            <a:noFill/>
          </a:ln>
        </p:spPr>
      </p:pic>
      <p:pic>
        <p:nvPicPr>
          <p:cNvPr id="198" name="Google Shape;198;p40"/>
          <p:cNvPicPr preferRelativeResize="0"/>
          <p:nvPr/>
        </p:nvPicPr>
        <p:blipFill rotWithShape="1">
          <a:blip r:embed="rId4">
            <a:alphaModFix/>
          </a:blip>
          <a:srcRect b="18553" l="0" r="0" t="0"/>
          <a:stretch/>
        </p:blipFill>
        <p:spPr>
          <a:xfrm>
            <a:off x="2359075" y="0"/>
            <a:ext cx="4001896" cy="1486900"/>
          </a:xfrm>
          <a:prstGeom prst="rect">
            <a:avLst/>
          </a:prstGeom>
          <a:noFill/>
          <a:ln>
            <a:noFill/>
          </a:ln>
        </p:spPr>
      </p:pic>
      <p:pic>
        <p:nvPicPr>
          <p:cNvPr id="199" name="Google Shape;199;p40"/>
          <p:cNvPicPr preferRelativeResize="0"/>
          <p:nvPr/>
        </p:nvPicPr>
        <p:blipFill rotWithShape="1">
          <a:blip r:embed="rId5">
            <a:alphaModFix/>
          </a:blip>
          <a:srcRect b="8767" l="0" r="0" t="0"/>
          <a:stretch/>
        </p:blipFill>
        <p:spPr>
          <a:xfrm>
            <a:off x="5940725" y="0"/>
            <a:ext cx="3170401" cy="1584199"/>
          </a:xfrm>
          <a:prstGeom prst="rect">
            <a:avLst/>
          </a:prstGeom>
          <a:noFill/>
          <a:ln>
            <a:noFill/>
          </a:ln>
        </p:spPr>
      </p:pic>
      <p:pic>
        <p:nvPicPr>
          <p:cNvPr id="200" name="Google Shape;200;p40"/>
          <p:cNvPicPr preferRelativeResize="0"/>
          <p:nvPr/>
        </p:nvPicPr>
        <p:blipFill rotWithShape="1">
          <a:blip r:embed="rId6">
            <a:alphaModFix/>
          </a:blip>
          <a:srcRect b="9526" l="0" r="0" t="0"/>
          <a:stretch/>
        </p:blipFill>
        <p:spPr>
          <a:xfrm>
            <a:off x="2359075" y="1486900"/>
            <a:ext cx="2809357" cy="1258300"/>
          </a:xfrm>
          <a:prstGeom prst="rect">
            <a:avLst/>
          </a:prstGeom>
          <a:noFill/>
          <a:ln>
            <a:noFill/>
          </a:ln>
        </p:spPr>
      </p:pic>
      <p:pic>
        <p:nvPicPr>
          <p:cNvPr id="201" name="Google Shape;201;p40"/>
          <p:cNvPicPr preferRelativeResize="0"/>
          <p:nvPr/>
        </p:nvPicPr>
        <p:blipFill rotWithShape="1">
          <a:blip r:embed="rId7">
            <a:alphaModFix/>
          </a:blip>
          <a:srcRect b="8659" l="0" r="0" t="0"/>
          <a:stretch/>
        </p:blipFill>
        <p:spPr>
          <a:xfrm>
            <a:off x="5168425" y="1486900"/>
            <a:ext cx="2033532" cy="1258299"/>
          </a:xfrm>
          <a:prstGeom prst="rect">
            <a:avLst/>
          </a:prstGeom>
          <a:noFill/>
          <a:ln>
            <a:noFill/>
          </a:ln>
        </p:spPr>
      </p:pic>
      <p:pic>
        <p:nvPicPr>
          <p:cNvPr id="202" name="Google Shape;202;p40"/>
          <p:cNvPicPr preferRelativeResize="0"/>
          <p:nvPr/>
        </p:nvPicPr>
        <p:blipFill rotWithShape="1">
          <a:blip r:embed="rId8">
            <a:alphaModFix/>
          </a:blip>
          <a:srcRect b="8441" l="0" r="0" t="0"/>
          <a:stretch/>
        </p:blipFill>
        <p:spPr>
          <a:xfrm>
            <a:off x="0" y="1357075"/>
            <a:ext cx="2359075" cy="1128478"/>
          </a:xfrm>
          <a:prstGeom prst="rect">
            <a:avLst/>
          </a:prstGeom>
          <a:noFill/>
          <a:ln>
            <a:noFill/>
          </a:ln>
        </p:spPr>
      </p:pic>
      <p:pic>
        <p:nvPicPr>
          <p:cNvPr id="203" name="Google Shape;203;p40"/>
          <p:cNvPicPr preferRelativeResize="0"/>
          <p:nvPr/>
        </p:nvPicPr>
        <p:blipFill rotWithShape="1">
          <a:blip r:embed="rId9">
            <a:alphaModFix/>
          </a:blip>
          <a:srcRect b="9584" l="0" r="4961" t="0"/>
          <a:stretch/>
        </p:blipFill>
        <p:spPr>
          <a:xfrm>
            <a:off x="0" y="2485550"/>
            <a:ext cx="2473125" cy="1323350"/>
          </a:xfrm>
          <a:prstGeom prst="rect">
            <a:avLst/>
          </a:prstGeom>
          <a:noFill/>
          <a:ln>
            <a:noFill/>
          </a:ln>
        </p:spPr>
      </p:pic>
      <p:pic>
        <p:nvPicPr>
          <p:cNvPr id="204" name="Google Shape;204;p40"/>
          <p:cNvPicPr preferRelativeResize="0"/>
          <p:nvPr/>
        </p:nvPicPr>
        <p:blipFill rotWithShape="1">
          <a:blip r:embed="rId10">
            <a:alphaModFix/>
          </a:blip>
          <a:srcRect b="10642" l="0" r="0" t="0"/>
          <a:stretch/>
        </p:blipFill>
        <p:spPr>
          <a:xfrm>
            <a:off x="5577250" y="2838275"/>
            <a:ext cx="3345408" cy="1486900"/>
          </a:xfrm>
          <a:prstGeom prst="rect">
            <a:avLst/>
          </a:prstGeom>
          <a:noFill/>
          <a:ln>
            <a:noFill/>
          </a:ln>
        </p:spPr>
      </p:pic>
      <p:pic>
        <p:nvPicPr>
          <p:cNvPr id="205" name="Google Shape;205;p40"/>
          <p:cNvPicPr preferRelativeResize="0"/>
          <p:nvPr/>
        </p:nvPicPr>
        <p:blipFill rotWithShape="1">
          <a:blip r:embed="rId11">
            <a:alphaModFix/>
          </a:blip>
          <a:srcRect b="7669" l="0" r="0" t="-7670"/>
          <a:stretch/>
        </p:blipFill>
        <p:spPr>
          <a:xfrm>
            <a:off x="7147099" y="1540000"/>
            <a:ext cx="1964024" cy="1104757"/>
          </a:xfrm>
          <a:prstGeom prst="rect">
            <a:avLst/>
          </a:prstGeom>
          <a:noFill/>
          <a:ln>
            <a:noFill/>
          </a:ln>
        </p:spPr>
      </p:pic>
      <p:pic>
        <p:nvPicPr>
          <p:cNvPr id="206" name="Google Shape;206;p40"/>
          <p:cNvPicPr preferRelativeResize="0"/>
          <p:nvPr/>
        </p:nvPicPr>
        <p:blipFill rotWithShape="1">
          <a:blip r:embed="rId12">
            <a:alphaModFix/>
          </a:blip>
          <a:srcRect b="9041" l="0" r="0" t="0"/>
          <a:stretch/>
        </p:blipFill>
        <p:spPr>
          <a:xfrm>
            <a:off x="2473125" y="2783500"/>
            <a:ext cx="2868850" cy="1873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41"/>
          <p:cNvSpPr txBox="1"/>
          <p:nvPr/>
        </p:nvSpPr>
        <p:spPr>
          <a:xfrm>
            <a:off x="1571175" y="595500"/>
            <a:ext cx="7153200" cy="23667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Clr>
                <a:schemeClr val="dk1"/>
              </a:buClr>
              <a:buSzPts val="2100"/>
              <a:buFont typeface="Caveat"/>
              <a:buChar char="●"/>
            </a:pPr>
            <a:r>
              <a:rPr lang="en" sz="2100">
                <a:solidFill>
                  <a:schemeClr val="dk1"/>
                </a:solidFill>
                <a:latin typeface="Caveat"/>
                <a:ea typeface="Caveat"/>
                <a:cs typeface="Caveat"/>
                <a:sym typeface="Caveat"/>
              </a:rPr>
              <a:t>SAT scores going into each part of University</a:t>
            </a:r>
            <a:endParaRPr sz="2100">
              <a:solidFill>
                <a:schemeClr val="dk1"/>
              </a:solidFill>
              <a:latin typeface="Caveat"/>
              <a:ea typeface="Caveat"/>
              <a:cs typeface="Caveat"/>
              <a:sym typeface="Caveat"/>
            </a:endParaRPr>
          </a:p>
          <a:p>
            <a:pPr indent="-361950" lvl="0" marL="457200" rtl="0" algn="l">
              <a:lnSpc>
                <a:spcPct val="115000"/>
              </a:lnSpc>
              <a:spcBef>
                <a:spcPts val="0"/>
              </a:spcBef>
              <a:spcAft>
                <a:spcPts val="0"/>
              </a:spcAft>
              <a:buClr>
                <a:schemeClr val="dk1"/>
              </a:buClr>
              <a:buSzPts val="2100"/>
              <a:buFont typeface="Caveat"/>
              <a:buChar char="●"/>
            </a:pPr>
            <a:r>
              <a:rPr lang="en" sz="2100">
                <a:solidFill>
                  <a:schemeClr val="dk1"/>
                </a:solidFill>
                <a:latin typeface="Caveat"/>
                <a:ea typeface="Caveat"/>
                <a:cs typeface="Caveat"/>
                <a:sym typeface="Caveat"/>
              </a:rPr>
              <a:t>Overall acceptance rate </a:t>
            </a:r>
            <a:endParaRPr sz="2100">
              <a:solidFill>
                <a:schemeClr val="dk1"/>
              </a:solidFill>
              <a:latin typeface="Caveat"/>
              <a:ea typeface="Caveat"/>
              <a:cs typeface="Caveat"/>
              <a:sym typeface="Caveat"/>
            </a:endParaRPr>
          </a:p>
          <a:p>
            <a:pPr indent="-361950" lvl="0" marL="457200" rtl="0" algn="l">
              <a:lnSpc>
                <a:spcPct val="115000"/>
              </a:lnSpc>
              <a:spcBef>
                <a:spcPts val="0"/>
              </a:spcBef>
              <a:spcAft>
                <a:spcPts val="0"/>
              </a:spcAft>
              <a:buClr>
                <a:schemeClr val="dk1"/>
              </a:buClr>
              <a:buSzPts val="2100"/>
              <a:buFont typeface="Caveat"/>
              <a:buChar char="●"/>
            </a:pPr>
            <a:r>
              <a:rPr lang="en" sz="2100">
                <a:solidFill>
                  <a:schemeClr val="dk1"/>
                </a:solidFill>
                <a:latin typeface="Caveat"/>
                <a:ea typeface="Caveat"/>
                <a:cs typeface="Caveat"/>
                <a:sym typeface="Caveat"/>
              </a:rPr>
              <a:t>Translation of applied/accepted as # rather than %</a:t>
            </a:r>
            <a:endParaRPr sz="2100">
              <a:solidFill>
                <a:schemeClr val="dk1"/>
              </a:solidFill>
              <a:latin typeface="Caveat"/>
              <a:ea typeface="Caveat"/>
              <a:cs typeface="Caveat"/>
              <a:sym typeface="Caveat"/>
            </a:endParaRPr>
          </a:p>
          <a:p>
            <a:pPr indent="-361950" lvl="0" marL="457200" rtl="0" algn="l">
              <a:lnSpc>
                <a:spcPct val="115000"/>
              </a:lnSpc>
              <a:spcBef>
                <a:spcPts val="0"/>
              </a:spcBef>
              <a:spcAft>
                <a:spcPts val="0"/>
              </a:spcAft>
              <a:buClr>
                <a:schemeClr val="dk1"/>
              </a:buClr>
              <a:buSzPts val="2100"/>
              <a:buFont typeface="Caveat"/>
              <a:buChar char="●"/>
            </a:pPr>
            <a:r>
              <a:rPr lang="en" sz="2100">
                <a:solidFill>
                  <a:schemeClr val="dk1"/>
                </a:solidFill>
                <a:latin typeface="Caveat"/>
                <a:ea typeface="Caveat"/>
                <a:cs typeface="Caveat"/>
                <a:sym typeface="Caveat"/>
              </a:rPr>
              <a:t>Accepted v. Enrolled (Who decides to come?)</a:t>
            </a:r>
            <a:endParaRPr sz="2100">
              <a:solidFill>
                <a:schemeClr val="dk1"/>
              </a:solidFill>
              <a:latin typeface="Caveat"/>
              <a:ea typeface="Caveat"/>
              <a:cs typeface="Caveat"/>
              <a:sym typeface="Caveat"/>
            </a:endParaRPr>
          </a:p>
          <a:p>
            <a:pPr indent="-361950" lvl="0" marL="457200" rtl="0" algn="l">
              <a:lnSpc>
                <a:spcPct val="115000"/>
              </a:lnSpc>
              <a:spcBef>
                <a:spcPts val="0"/>
              </a:spcBef>
              <a:spcAft>
                <a:spcPts val="0"/>
              </a:spcAft>
              <a:buClr>
                <a:schemeClr val="dk1"/>
              </a:buClr>
              <a:buSzPts val="2100"/>
              <a:buFont typeface="Caveat"/>
              <a:buChar char="●"/>
            </a:pPr>
            <a:r>
              <a:rPr lang="en" sz="2100">
                <a:solidFill>
                  <a:schemeClr val="dk1"/>
                </a:solidFill>
                <a:latin typeface="Caveat"/>
                <a:ea typeface="Caveat"/>
                <a:cs typeface="Caveat"/>
                <a:sym typeface="Caveat"/>
              </a:rPr>
              <a:t>Experiences once here: e.g. research experience</a:t>
            </a:r>
            <a:endParaRPr sz="2100">
              <a:solidFill>
                <a:schemeClr val="dk1"/>
              </a:solidFill>
              <a:latin typeface="Caveat"/>
              <a:ea typeface="Caveat"/>
              <a:cs typeface="Caveat"/>
              <a:sym typeface="Caveat"/>
            </a:endParaRPr>
          </a:p>
          <a:p>
            <a:pPr indent="-361950" lvl="0" marL="457200" rtl="0" algn="l">
              <a:lnSpc>
                <a:spcPct val="115000"/>
              </a:lnSpc>
              <a:spcBef>
                <a:spcPts val="0"/>
              </a:spcBef>
              <a:spcAft>
                <a:spcPts val="0"/>
              </a:spcAft>
              <a:buClr>
                <a:schemeClr val="dk1"/>
              </a:buClr>
              <a:buSzPts val="2100"/>
              <a:buFont typeface="Caveat"/>
              <a:buChar char="●"/>
            </a:pPr>
            <a:r>
              <a:rPr lang="en" sz="2100">
                <a:solidFill>
                  <a:schemeClr val="dk1"/>
                </a:solidFill>
                <a:latin typeface="Caveat"/>
                <a:ea typeface="Caveat"/>
                <a:cs typeface="Caveat"/>
                <a:sym typeface="Caveat"/>
              </a:rPr>
              <a:t>Post-graduation outcomes: e.g. salary </a:t>
            </a:r>
            <a:endParaRPr sz="2100">
              <a:solidFill>
                <a:schemeClr val="dk1"/>
              </a:solidFill>
              <a:latin typeface="Caveat"/>
              <a:ea typeface="Caveat"/>
              <a:cs typeface="Caveat"/>
              <a:sym typeface="Caveat"/>
            </a:endParaRPr>
          </a:p>
        </p:txBody>
      </p:sp>
      <p:sp>
        <p:nvSpPr>
          <p:cNvPr id="212" name="Google Shape;212;p41"/>
          <p:cNvSpPr txBox="1"/>
          <p:nvPr/>
        </p:nvSpPr>
        <p:spPr>
          <a:xfrm>
            <a:off x="0" y="0"/>
            <a:ext cx="7715400" cy="708000"/>
          </a:xfrm>
          <a:prstGeom prst="rect">
            <a:avLst/>
          </a:prstGeom>
          <a:noFill/>
          <a:ln>
            <a:noFill/>
          </a:ln>
        </p:spPr>
        <p:txBody>
          <a:bodyPr anchorCtr="0" anchor="t" bIns="91425" lIns="91425" spcFirstLastPara="1" rIns="91425" wrap="square" tIns="91425">
            <a:spAutoFit/>
          </a:bodyPr>
          <a:lstStyle/>
          <a:p>
            <a:pPr indent="457200" lvl="0" marL="914400" rtl="0" algn="l">
              <a:spcBef>
                <a:spcPts val="0"/>
              </a:spcBef>
              <a:spcAft>
                <a:spcPts val="0"/>
              </a:spcAft>
              <a:buNone/>
            </a:pPr>
            <a:r>
              <a:rPr b="1" lang="en" sz="3400">
                <a:solidFill>
                  <a:schemeClr val="dk1"/>
                </a:solidFill>
                <a:latin typeface="Amatic SC"/>
                <a:ea typeface="Amatic SC"/>
                <a:cs typeface="Amatic SC"/>
                <a:sym typeface="Amatic SC"/>
              </a:rPr>
              <a:t>My students’ story:</a:t>
            </a:r>
            <a:endParaRPr b="1" sz="3400">
              <a:solidFill>
                <a:schemeClr val="dk1"/>
              </a:solidFill>
              <a:latin typeface="Amatic SC"/>
              <a:ea typeface="Amatic SC"/>
              <a:cs typeface="Amatic SC"/>
              <a:sym typeface="Amatic S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42"/>
          <p:cNvPicPr preferRelativeResize="0"/>
          <p:nvPr/>
        </p:nvPicPr>
        <p:blipFill rotWithShape="1">
          <a:blip r:embed="rId3">
            <a:alphaModFix/>
          </a:blip>
          <a:srcRect b="10176" l="0" r="0" t="0"/>
          <a:stretch/>
        </p:blipFill>
        <p:spPr>
          <a:xfrm>
            <a:off x="0" y="0"/>
            <a:ext cx="3125551" cy="1937724"/>
          </a:xfrm>
          <a:prstGeom prst="rect">
            <a:avLst/>
          </a:prstGeom>
          <a:noFill/>
          <a:ln>
            <a:noFill/>
          </a:ln>
        </p:spPr>
      </p:pic>
      <p:pic>
        <p:nvPicPr>
          <p:cNvPr id="218" name="Google Shape;218;p42"/>
          <p:cNvPicPr preferRelativeResize="0"/>
          <p:nvPr/>
        </p:nvPicPr>
        <p:blipFill rotWithShape="1">
          <a:blip r:embed="rId4">
            <a:alphaModFix/>
          </a:blip>
          <a:srcRect b="14456" l="0" r="0" t="0"/>
          <a:stretch/>
        </p:blipFill>
        <p:spPr>
          <a:xfrm>
            <a:off x="3171725" y="0"/>
            <a:ext cx="3966974" cy="1384775"/>
          </a:xfrm>
          <a:prstGeom prst="rect">
            <a:avLst/>
          </a:prstGeom>
          <a:noFill/>
          <a:ln>
            <a:noFill/>
          </a:ln>
        </p:spPr>
      </p:pic>
      <p:pic>
        <p:nvPicPr>
          <p:cNvPr id="219" name="Google Shape;219;p42"/>
          <p:cNvPicPr preferRelativeResize="0"/>
          <p:nvPr/>
        </p:nvPicPr>
        <p:blipFill rotWithShape="1">
          <a:blip r:embed="rId5">
            <a:alphaModFix/>
          </a:blip>
          <a:srcRect b="7817" l="0" r="0" t="0"/>
          <a:stretch/>
        </p:blipFill>
        <p:spPr>
          <a:xfrm>
            <a:off x="0" y="2506700"/>
            <a:ext cx="3398650" cy="2107000"/>
          </a:xfrm>
          <a:prstGeom prst="rect">
            <a:avLst/>
          </a:prstGeom>
          <a:noFill/>
          <a:ln>
            <a:noFill/>
          </a:ln>
        </p:spPr>
      </p:pic>
      <p:pic>
        <p:nvPicPr>
          <p:cNvPr id="220" name="Google Shape;220;p42"/>
          <p:cNvPicPr preferRelativeResize="0"/>
          <p:nvPr/>
        </p:nvPicPr>
        <p:blipFill rotWithShape="1">
          <a:blip r:embed="rId6">
            <a:alphaModFix/>
          </a:blip>
          <a:srcRect b="6410" l="0" r="0" t="0"/>
          <a:stretch/>
        </p:blipFill>
        <p:spPr>
          <a:xfrm>
            <a:off x="3239350" y="1391900"/>
            <a:ext cx="3052325" cy="2553474"/>
          </a:xfrm>
          <a:prstGeom prst="rect">
            <a:avLst/>
          </a:prstGeom>
          <a:noFill/>
          <a:ln>
            <a:noFill/>
          </a:ln>
        </p:spPr>
      </p:pic>
      <p:pic>
        <p:nvPicPr>
          <p:cNvPr id="221" name="Google Shape;221;p42"/>
          <p:cNvPicPr preferRelativeResize="0"/>
          <p:nvPr/>
        </p:nvPicPr>
        <p:blipFill rotWithShape="1">
          <a:blip r:embed="rId7">
            <a:alphaModFix/>
          </a:blip>
          <a:srcRect b="8450" l="0" r="0" t="0"/>
          <a:stretch/>
        </p:blipFill>
        <p:spPr>
          <a:xfrm>
            <a:off x="6008225" y="1384775"/>
            <a:ext cx="3052325" cy="1910974"/>
          </a:xfrm>
          <a:prstGeom prst="rect">
            <a:avLst/>
          </a:prstGeom>
          <a:noFill/>
          <a:ln>
            <a:noFill/>
          </a:ln>
        </p:spPr>
      </p:pic>
      <p:pic>
        <p:nvPicPr>
          <p:cNvPr id="222" name="Google Shape;222;p42"/>
          <p:cNvPicPr preferRelativeResize="0"/>
          <p:nvPr/>
        </p:nvPicPr>
        <p:blipFill rotWithShape="1">
          <a:blip r:embed="rId8">
            <a:alphaModFix/>
          </a:blip>
          <a:srcRect b="8759" l="0" r="0" t="0"/>
          <a:stretch/>
        </p:blipFill>
        <p:spPr>
          <a:xfrm>
            <a:off x="5522825" y="3500100"/>
            <a:ext cx="3621174" cy="1643401"/>
          </a:xfrm>
          <a:prstGeom prst="rect">
            <a:avLst/>
          </a:prstGeom>
          <a:noFill/>
          <a:ln>
            <a:noFill/>
          </a:ln>
        </p:spPr>
      </p:pic>
      <p:sp>
        <p:nvSpPr>
          <p:cNvPr id="223" name="Google Shape;223;p42"/>
          <p:cNvSpPr txBox="1"/>
          <p:nvPr/>
        </p:nvSpPr>
        <p:spPr>
          <a:xfrm>
            <a:off x="227600" y="2025550"/>
            <a:ext cx="270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^#1</a:t>
            </a:r>
            <a:endParaRPr>
              <a:latin typeface="Lato"/>
              <a:ea typeface="Lato"/>
              <a:cs typeface="Lato"/>
              <a:sym typeface="Lato"/>
            </a:endParaRPr>
          </a:p>
        </p:txBody>
      </p:sp>
      <p:sp>
        <p:nvSpPr>
          <p:cNvPr id="224" name="Google Shape;224;p42"/>
          <p:cNvSpPr txBox="1"/>
          <p:nvPr/>
        </p:nvSpPr>
        <p:spPr>
          <a:xfrm>
            <a:off x="7306275" y="84150"/>
            <a:ext cx="270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&lt;- #2</a:t>
            </a:r>
            <a:endParaRPr>
              <a:latin typeface="Lato"/>
              <a:ea typeface="Lato"/>
              <a:cs typeface="Lato"/>
              <a:sym typeface="Lato"/>
            </a:endParaRPr>
          </a:p>
        </p:txBody>
      </p:sp>
      <p:sp>
        <p:nvSpPr>
          <p:cNvPr id="225" name="Google Shape;225;p42"/>
          <p:cNvSpPr txBox="1"/>
          <p:nvPr/>
        </p:nvSpPr>
        <p:spPr>
          <a:xfrm>
            <a:off x="175850" y="4694650"/>
            <a:ext cx="270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^#3</a:t>
            </a:r>
            <a:endParaRPr>
              <a:latin typeface="Lato"/>
              <a:ea typeface="Lato"/>
              <a:cs typeface="Lato"/>
              <a:sym typeface="Lato"/>
            </a:endParaRPr>
          </a:p>
        </p:txBody>
      </p:sp>
      <p:sp>
        <p:nvSpPr>
          <p:cNvPr id="226" name="Google Shape;226;p42"/>
          <p:cNvSpPr txBox="1"/>
          <p:nvPr/>
        </p:nvSpPr>
        <p:spPr>
          <a:xfrm>
            <a:off x="4265525" y="2371650"/>
            <a:ext cx="270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&lt;- #4			#5 →</a:t>
            </a:r>
            <a:endParaRPr>
              <a:latin typeface="Lato"/>
              <a:ea typeface="Lato"/>
              <a:cs typeface="Lato"/>
              <a:sym typeface="Lato"/>
            </a:endParaRPr>
          </a:p>
        </p:txBody>
      </p:sp>
      <p:sp>
        <p:nvSpPr>
          <p:cNvPr id="227" name="Google Shape;227;p42"/>
          <p:cNvSpPr txBox="1"/>
          <p:nvPr/>
        </p:nvSpPr>
        <p:spPr>
          <a:xfrm>
            <a:off x="4182775" y="4501375"/>
            <a:ext cx="270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#6 → </a:t>
            </a:r>
            <a:endParaRPr>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5"/>
          <p:cNvSpPr txBox="1"/>
          <p:nvPr>
            <p:ph idx="1" type="body"/>
          </p:nvPr>
        </p:nvSpPr>
        <p:spPr>
          <a:xfrm>
            <a:off x="1411775" y="3905262"/>
            <a:ext cx="7275000" cy="519600"/>
          </a:xfrm>
          <a:prstGeom prst="rect">
            <a:avLst/>
          </a:prstGeom>
        </p:spPr>
        <p:txBody>
          <a:bodyPr anchorCtr="0" anchor="t" bIns="0" lIns="0" spcFirstLastPara="1" rIns="0" wrap="square" tIns="0">
            <a:noAutofit/>
          </a:bodyPr>
          <a:lstStyle/>
          <a:p>
            <a:pPr indent="0" lvl="0" marL="0" rtl="0" algn="ctr">
              <a:spcBef>
                <a:spcPts val="360"/>
              </a:spcBef>
              <a:spcAft>
                <a:spcPts val="0"/>
              </a:spcAft>
              <a:buNone/>
            </a:pPr>
            <a:r>
              <a:rPr b="1" lang="en" sz="2700"/>
              <a:t>I have to learn/teach statistics, data science, computational tools, AND communication?!?</a:t>
            </a:r>
            <a:endParaRPr b="1" sz="2700"/>
          </a:p>
        </p:txBody>
      </p:sp>
      <p:pic>
        <p:nvPicPr>
          <p:cNvPr id="102" name="Google Shape;102;p25"/>
          <p:cNvPicPr preferRelativeResize="0"/>
          <p:nvPr/>
        </p:nvPicPr>
        <p:blipFill>
          <a:blip r:embed="rId3">
            <a:alphaModFix/>
          </a:blip>
          <a:stretch>
            <a:fillRect/>
          </a:stretch>
        </p:blipFill>
        <p:spPr>
          <a:xfrm>
            <a:off x="2455450" y="923500"/>
            <a:ext cx="4743450" cy="2667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3"/>
          <p:cNvSpPr txBox="1"/>
          <p:nvPr>
            <p:ph idx="1" type="body"/>
          </p:nvPr>
        </p:nvSpPr>
        <p:spPr>
          <a:xfrm>
            <a:off x="1397450" y="1568025"/>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Speaking</a:t>
            </a:r>
            <a:endParaRPr/>
          </a:p>
        </p:txBody>
      </p:sp>
      <p:pic>
        <p:nvPicPr>
          <p:cNvPr id="233" name="Google Shape;233;p43"/>
          <p:cNvPicPr preferRelativeResize="0"/>
          <p:nvPr/>
        </p:nvPicPr>
        <p:blipFill>
          <a:blip r:embed="rId3">
            <a:alphaModFix/>
          </a:blip>
          <a:stretch>
            <a:fillRect/>
          </a:stretch>
        </p:blipFill>
        <p:spPr>
          <a:xfrm>
            <a:off x="6822175" y="2821675"/>
            <a:ext cx="2321825" cy="2321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4"/>
          <p:cNvSpPr txBox="1"/>
          <p:nvPr>
            <p:ph idx="1" type="body"/>
          </p:nvPr>
        </p:nvSpPr>
        <p:spPr>
          <a:xfrm>
            <a:off x="1397450" y="1568025"/>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Coding</a:t>
            </a:r>
            <a:endParaRPr/>
          </a:p>
        </p:txBody>
      </p:sp>
      <p:pic>
        <p:nvPicPr>
          <p:cNvPr id="239" name="Google Shape;239;p44"/>
          <p:cNvPicPr preferRelativeResize="0"/>
          <p:nvPr/>
        </p:nvPicPr>
        <p:blipFill>
          <a:blip r:embed="rId3">
            <a:alphaModFix/>
          </a:blip>
          <a:stretch>
            <a:fillRect/>
          </a:stretch>
        </p:blipFill>
        <p:spPr>
          <a:xfrm>
            <a:off x="5470550" y="2387925"/>
            <a:ext cx="1825776" cy="2737300"/>
          </a:xfrm>
          <a:prstGeom prst="rect">
            <a:avLst/>
          </a:prstGeom>
          <a:noFill/>
          <a:ln>
            <a:noFill/>
          </a:ln>
        </p:spPr>
      </p:pic>
      <p:pic>
        <p:nvPicPr>
          <p:cNvPr id="240" name="Google Shape;240;p44"/>
          <p:cNvPicPr preferRelativeResize="0"/>
          <p:nvPr/>
        </p:nvPicPr>
        <p:blipFill>
          <a:blip r:embed="rId4">
            <a:alphaModFix/>
          </a:blip>
          <a:stretch>
            <a:fillRect/>
          </a:stretch>
        </p:blipFill>
        <p:spPr>
          <a:xfrm>
            <a:off x="7296324" y="2387925"/>
            <a:ext cx="1847674" cy="2737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5"/>
          <p:cNvSpPr txBox="1"/>
          <p:nvPr>
            <p:ph idx="1" type="body"/>
          </p:nvPr>
        </p:nvSpPr>
        <p:spPr>
          <a:xfrm>
            <a:off x="1397450" y="1568025"/>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Drafting</a:t>
            </a:r>
            <a:endParaRPr/>
          </a:p>
        </p:txBody>
      </p:sp>
      <p:pic>
        <p:nvPicPr>
          <p:cNvPr id="246" name="Google Shape;246;p45"/>
          <p:cNvPicPr preferRelativeResize="0"/>
          <p:nvPr/>
        </p:nvPicPr>
        <p:blipFill>
          <a:blip r:embed="rId3">
            <a:alphaModFix/>
          </a:blip>
          <a:stretch>
            <a:fillRect/>
          </a:stretch>
        </p:blipFill>
        <p:spPr>
          <a:xfrm>
            <a:off x="5581150" y="446438"/>
            <a:ext cx="2800350" cy="4124325"/>
          </a:xfrm>
          <a:prstGeom prst="rect">
            <a:avLst/>
          </a:prstGeom>
          <a:noFill/>
          <a:ln>
            <a:noFill/>
          </a:ln>
        </p:spPr>
      </p:pic>
      <p:sp>
        <p:nvSpPr>
          <p:cNvPr id="247" name="Google Shape;247;p45"/>
          <p:cNvSpPr txBox="1"/>
          <p:nvPr/>
        </p:nvSpPr>
        <p:spPr>
          <a:xfrm>
            <a:off x="5784200" y="45707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cap="small">
                <a:solidFill>
                  <a:schemeClr val="dk1"/>
                </a:solidFill>
                <a:uFill>
                  <a:noFill/>
                </a:uFill>
                <a:hlinkClick r:id="rId4">
                  <a:extLst>
                    <a:ext uri="{A12FA001-AC4F-418D-AE19-62706E023703}">
                      <ahyp:hlinkClr val="tx"/>
                    </a:ext>
                  </a:extLst>
                </a:hlinkClick>
              </a:rPr>
              <a:t>https://xkcd.com/1984/</a:t>
            </a: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6"/>
          <p:cNvSpPr txBox="1"/>
          <p:nvPr>
            <p:ph idx="1" type="body"/>
          </p:nvPr>
        </p:nvSpPr>
        <p:spPr>
          <a:xfrm>
            <a:off x="1329100" y="940875"/>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Time to get a little crafty…</a:t>
            </a:r>
            <a:endParaRPr/>
          </a:p>
        </p:txBody>
      </p:sp>
      <p:pic>
        <p:nvPicPr>
          <p:cNvPr id="253" name="Google Shape;253;p46"/>
          <p:cNvPicPr preferRelativeResize="0"/>
          <p:nvPr/>
        </p:nvPicPr>
        <p:blipFill>
          <a:blip r:embed="rId3">
            <a:alphaModFix/>
          </a:blip>
          <a:stretch>
            <a:fillRect/>
          </a:stretch>
        </p:blipFill>
        <p:spPr>
          <a:xfrm>
            <a:off x="2409900" y="1904925"/>
            <a:ext cx="3023025" cy="2267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47"/>
          <p:cNvPicPr preferRelativeResize="0"/>
          <p:nvPr/>
        </p:nvPicPr>
        <p:blipFill rotWithShape="1">
          <a:blip r:embed="rId3">
            <a:alphaModFix/>
          </a:blip>
          <a:srcRect b="0" l="13011" r="3578" t="626"/>
          <a:stretch/>
        </p:blipFill>
        <p:spPr>
          <a:xfrm rot="-5400000">
            <a:off x="3294750" y="83050"/>
            <a:ext cx="2871150" cy="4808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8"/>
          <p:cNvSpPr txBox="1"/>
          <p:nvPr>
            <p:ph idx="1" type="body"/>
          </p:nvPr>
        </p:nvSpPr>
        <p:spPr>
          <a:xfrm>
            <a:off x="1387000" y="193320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a:p>
          <a:p>
            <a:pPr indent="-482600" lvl="0" marL="457200" rtl="0" algn="l">
              <a:spcBef>
                <a:spcPts val="0"/>
              </a:spcBef>
              <a:spcAft>
                <a:spcPts val="0"/>
              </a:spcAft>
              <a:buSzPts val="4000"/>
              <a:buChar char="-"/>
            </a:pPr>
            <a:r>
              <a:rPr lang="en" sz="4000"/>
              <a:t>What are you already doing?</a:t>
            </a:r>
            <a:endParaRPr sz="4000"/>
          </a:p>
          <a:p>
            <a:pPr indent="-482600" lvl="0" marL="457200" rtl="0" algn="l">
              <a:spcBef>
                <a:spcPts val="0"/>
              </a:spcBef>
              <a:spcAft>
                <a:spcPts val="0"/>
              </a:spcAft>
              <a:buSzPts val="4000"/>
              <a:buChar char="-"/>
            </a:pPr>
            <a:r>
              <a:rPr lang="en" sz="4000"/>
              <a:t>How can you emphasize the communication’s role/value? </a:t>
            </a:r>
            <a:endParaRPr sz="4000"/>
          </a:p>
          <a:p>
            <a:pPr indent="-482600" lvl="0" marL="457200" rtl="0" algn="l">
              <a:spcBef>
                <a:spcPts val="0"/>
              </a:spcBef>
              <a:spcAft>
                <a:spcPts val="0"/>
              </a:spcAft>
              <a:buSzPts val="4000"/>
              <a:buChar char="-"/>
            </a:pPr>
            <a:r>
              <a:rPr lang="en" sz="4000"/>
              <a:t>Who will you reach out to when you need help or feel doubt?</a:t>
            </a:r>
            <a:endParaRPr sz="4000"/>
          </a:p>
        </p:txBody>
      </p:sp>
      <p:sp>
        <p:nvSpPr>
          <p:cNvPr id="264" name="Google Shape;264;p48"/>
          <p:cNvSpPr txBox="1"/>
          <p:nvPr/>
        </p:nvSpPr>
        <p:spPr>
          <a:xfrm>
            <a:off x="1293550" y="0"/>
            <a:ext cx="84312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300">
                <a:solidFill>
                  <a:schemeClr val="dk1"/>
                </a:solidFill>
                <a:latin typeface="Caveat"/>
                <a:ea typeface="Caveat"/>
                <a:cs typeface="Caveat"/>
                <a:sym typeface="Caveat"/>
              </a:rPr>
              <a:t>Noticing, Amplifying, and Supporting</a:t>
            </a:r>
            <a:endParaRPr/>
          </a:p>
        </p:txBody>
      </p:sp>
      <p:pic>
        <p:nvPicPr>
          <p:cNvPr descr="This is a 3 minutes countdown timer with no extra stuff, suitable for professional use." id="265" name="Google Shape;265;p48" title="3 Minute Countdown timer (Minimal)">
            <a:hlinkClick r:id="rId3"/>
          </p:cNvPr>
          <p:cNvPicPr preferRelativeResize="0"/>
          <p:nvPr/>
        </p:nvPicPr>
        <p:blipFill>
          <a:blip r:embed="rId4">
            <a:alphaModFix/>
          </a:blip>
          <a:stretch>
            <a:fillRect/>
          </a:stretch>
        </p:blipFill>
        <p:spPr>
          <a:xfrm>
            <a:off x="7260450" y="4084000"/>
            <a:ext cx="1883550" cy="1059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9"/>
          <p:cNvSpPr txBox="1"/>
          <p:nvPr>
            <p:ph idx="1" type="body"/>
          </p:nvPr>
        </p:nvSpPr>
        <p:spPr>
          <a:xfrm>
            <a:off x="1387000" y="193320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Potential Pain Point Alert!</a:t>
            </a:r>
            <a:endParaRPr/>
          </a:p>
        </p:txBody>
      </p:sp>
      <p:pic>
        <p:nvPicPr>
          <p:cNvPr id="271" name="Google Shape;271;p49"/>
          <p:cNvPicPr preferRelativeResize="0"/>
          <p:nvPr/>
        </p:nvPicPr>
        <p:blipFill>
          <a:blip r:embed="rId3">
            <a:alphaModFix/>
          </a:blip>
          <a:stretch>
            <a:fillRect/>
          </a:stretch>
        </p:blipFill>
        <p:spPr>
          <a:xfrm>
            <a:off x="6762725" y="3057900"/>
            <a:ext cx="2381274" cy="20855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0"/>
          <p:cNvSpPr txBox="1"/>
          <p:nvPr>
            <p:ph idx="1" type="body"/>
          </p:nvPr>
        </p:nvSpPr>
        <p:spPr>
          <a:xfrm>
            <a:off x="1525200" y="120390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“Handing students a template should not be our default response to struggle.” - Jennifer Fletcher </a:t>
            </a:r>
            <a:endParaRPr i="1"/>
          </a:p>
        </p:txBody>
      </p:sp>
      <p:pic>
        <p:nvPicPr>
          <p:cNvPr id="277" name="Google Shape;277;p50"/>
          <p:cNvPicPr preferRelativeResize="0"/>
          <p:nvPr/>
        </p:nvPicPr>
        <p:blipFill>
          <a:blip r:embed="rId3">
            <a:alphaModFix/>
          </a:blip>
          <a:stretch>
            <a:fillRect/>
          </a:stretch>
        </p:blipFill>
        <p:spPr>
          <a:xfrm>
            <a:off x="2792088" y="2974575"/>
            <a:ext cx="3707733" cy="2085600"/>
          </a:xfrm>
          <a:prstGeom prst="rect">
            <a:avLst/>
          </a:prstGeom>
          <a:noFill/>
          <a:ln>
            <a:noFill/>
          </a:ln>
        </p:spPr>
      </p:pic>
      <p:pic>
        <p:nvPicPr>
          <p:cNvPr id="278" name="Google Shape;278;p50"/>
          <p:cNvPicPr preferRelativeResize="0"/>
          <p:nvPr/>
        </p:nvPicPr>
        <p:blipFill>
          <a:blip r:embed="rId4">
            <a:alphaModFix/>
          </a:blip>
          <a:stretch>
            <a:fillRect/>
          </a:stretch>
        </p:blipFill>
        <p:spPr>
          <a:xfrm>
            <a:off x="470698" y="2733475"/>
            <a:ext cx="1796875" cy="2247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1"/>
          <p:cNvSpPr txBox="1"/>
          <p:nvPr>
            <p:ph idx="1" type="body"/>
          </p:nvPr>
        </p:nvSpPr>
        <p:spPr>
          <a:xfrm>
            <a:off x="1397450" y="1568025"/>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Visualizing</a:t>
            </a:r>
            <a:endParaRPr/>
          </a:p>
        </p:txBody>
      </p:sp>
      <p:pic>
        <p:nvPicPr>
          <p:cNvPr id="284" name="Google Shape;284;p51"/>
          <p:cNvPicPr preferRelativeResize="0"/>
          <p:nvPr/>
        </p:nvPicPr>
        <p:blipFill>
          <a:blip r:embed="rId3">
            <a:alphaModFix/>
          </a:blip>
          <a:stretch>
            <a:fillRect/>
          </a:stretch>
        </p:blipFill>
        <p:spPr>
          <a:xfrm>
            <a:off x="1064175" y="2571750"/>
            <a:ext cx="2051375" cy="2591500"/>
          </a:xfrm>
          <a:prstGeom prst="rect">
            <a:avLst/>
          </a:prstGeom>
          <a:noFill/>
          <a:ln>
            <a:noFill/>
          </a:ln>
        </p:spPr>
      </p:pic>
      <p:pic>
        <p:nvPicPr>
          <p:cNvPr id="285" name="Google Shape;285;p51"/>
          <p:cNvPicPr preferRelativeResize="0"/>
          <p:nvPr/>
        </p:nvPicPr>
        <p:blipFill>
          <a:blip r:embed="rId4">
            <a:alphaModFix/>
          </a:blip>
          <a:stretch>
            <a:fillRect/>
          </a:stretch>
        </p:blipFill>
        <p:spPr>
          <a:xfrm>
            <a:off x="7240125" y="2516102"/>
            <a:ext cx="1858669" cy="2627400"/>
          </a:xfrm>
          <a:prstGeom prst="rect">
            <a:avLst/>
          </a:prstGeom>
          <a:noFill/>
          <a:ln>
            <a:noFill/>
          </a:ln>
        </p:spPr>
      </p:pic>
      <p:pic>
        <p:nvPicPr>
          <p:cNvPr id="286" name="Google Shape;286;p51"/>
          <p:cNvPicPr preferRelativeResize="0"/>
          <p:nvPr/>
        </p:nvPicPr>
        <p:blipFill>
          <a:blip r:embed="rId5">
            <a:alphaModFix/>
          </a:blip>
          <a:stretch>
            <a:fillRect/>
          </a:stretch>
        </p:blipFill>
        <p:spPr>
          <a:xfrm>
            <a:off x="3115552" y="2571750"/>
            <a:ext cx="2073203" cy="2591500"/>
          </a:xfrm>
          <a:prstGeom prst="rect">
            <a:avLst/>
          </a:prstGeom>
          <a:noFill/>
          <a:ln>
            <a:noFill/>
          </a:ln>
        </p:spPr>
      </p:pic>
      <p:pic>
        <p:nvPicPr>
          <p:cNvPr id="287" name="Google Shape;287;p51"/>
          <p:cNvPicPr preferRelativeResize="0"/>
          <p:nvPr/>
        </p:nvPicPr>
        <p:blipFill>
          <a:blip r:embed="rId6">
            <a:alphaModFix/>
          </a:blip>
          <a:stretch>
            <a:fillRect/>
          </a:stretch>
        </p:blipFill>
        <p:spPr>
          <a:xfrm>
            <a:off x="5188752" y="2516099"/>
            <a:ext cx="2051373" cy="2627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52"/>
          <p:cNvPicPr preferRelativeResize="0"/>
          <p:nvPr/>
        </p:nvPicPr>
        <p:blipFill rotWithShape="1">
          <a:blip r:embed="rId3">
            <a:alphaModFix/>
          </a:blip>
          <a:srcRect b="0" l="27055" r="30264" t="0"/>
          <a:stretch/>
        </p:blipFill>
        <p:spPr>
          <a:xfrm>
            <a:off x="163825" y="114575"/>
            <a:ext cx="2921576" cy="4838701"/>
          </a:xfrm>
          <a:prstGeom prst="rect">
            <a:avLst/>
          </a:prstGeom>
          <a:noFill/>
          <a:ln>
            <a:noFill/>
          </a:ln>
        </p:spPr>
      </p:pic>
      <p:pic>
        <p:nvPicPr>
          <p:cNvPr id="293" name="Google Shape;293;p52"/>
          <p:cNvPicPr preferRelativeResize="0"/>
          <p:nvPr/>
        </p:nvPicPr>
        <p:blipFill>
          <a:blip r:embed="rId4">
            <a:alphaModFix/>
          </a:blip>
          <a:stretch>
            <a:fillRect/>
          </a:stretch>
        </p:blipFill>
        <p:spPr>
          <a:xfrm>
            <a:off x="3237801" y="190225"/>
            <a:ext cx="3190351" cy="4838699"/>
          </a:xfrm>
          <a:prstGeom prst="rect">
            <a:avLst/>
          </a:prstGeom>
          <a:noFill/>
          <a:ln>
            <a:noFill/>
          </a:ln>
        </p:spPr>
      </p:pic>
      <p:sp>
        <p:nvSpPr>
          <p:cNvPr id="294" name="Google Shape;294;p52"/>
          <p:cNvSpPr txBox="1"/>
          <p:nvPr/>
        </p:nvSpPr>
        <p:spPr>
          <a:xfrm>
            <a:off x="6494625" y="1220625"/>
            <a:ext cx="2495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veat"/>
                <a:ea typeface="Caveat"/>
                <a:cs typeface="Caveat"/>
                <a:sym typeface="Caveat"/>
              </a:rPr>
              <a:t>With Kelly Blumenthal, Aleksandrina Goeva, Ana Trisovic, and Pavle Trisovic</a:t>
            </a:r>
            <a:endParaRPr>
              <a:solidFill>
                <a:schemeClr val="dk1"/>
              </a:solidFill>
              <a:latin typeface="Caveat"/>
              <a:ea typeface="Caveat"/>
              <a:cs typeface="Caveat"/>
              <a:sym typeface="Caveat"/>
            </a:endParaRPr>
          </a:p>
          <a:p>
            <a:pPr indent="0" lvl="0" marL="0" rtl="0" algn="l">
              <a:spcBef>
                <a:spcPts val="0"/>
              </a:spcBef>
              <a:spcAft>
                <a:spcPts val="0"/>
              </a:spcAft>
              <a:buNone/>
            </a:pPr>
            <a:r>
              <a:t/>
            </a:r>
            <a:endParaRPr>
              <a:solidFill>
                <a:schemeClr val="dk1"/>
              </a:solidFill>
              <a:latin typeface="Caveat"/>
              <a:ea typeface="Caveat"/>
              <a:cs typeface="Caveat"/>
              <a:sym typeface="Caveat"/>
            </a:endParaRPr>
          </a:p>
          <a:p>
            <a:pPr indent="0" lvl="0" marL="0" rtl="0" algn="l">
              <a:spcBef>
                <a:spcPts val="0"/>
              </a:spcBef>
              <a:spcAft>
                <a:spcPts val="0"/>
              </a:spcAft>
              <a:buNone/>
            </a:pPr>
            <a:r>
              <a:rPr lang="en" u="sng">
                <a:solidFill>
                  <a:schemeClr val="hlink"/>
                </a:solidFill>
                <a:latin typeface="Caveat"/>
                <a:ea typeface="Caveat"/>
                <a:cs typeface="Caveat"/>
                <a:sym typeface="Caveat"/>
                <a:hlinkClick r:id="rId5"/>
              </a:rPr>
              <a:t>https://hdsr.mitpress.mit.edu/pub/49opxv6v/release/1</a:t>
            </a:r>
            <a:r>
              <a:rPr lang="en">
                <a:solidFill>
                  <a:schemeClr val="dk1"/>
                </a:solidFill>
                <a:latin typeface="Caveat"/>
                <a:ea typeface="Caveat"/>
                <a:cs typeface="Caveat"/>
                <a:sym typeface="Caveat"/>
              </a:rPr>
              <a:t> </a:t>
            </a:r>
            <a:endParaRPr>
              <a:solidFill>
                <a:schemeClr val="dk1"/>
              </a:solidFill>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6"/>
          <p:cNvPicPr preferRelativeResize="0"/>
          <p:nvPr/>
        </p:nvPicPr>
        <p:blipFill>
          <a:blip r:embed="rId3">
            <a:alphaModFix/>
          </a:blip>
          <a:stretch>
            <a:fillRect/>
          </a:stretch>
        </p:blipFill>
        <p:spPr>
          <a:xfrm>
            <a:off x="2459525" y="1271588"/>
            <a:ext cx="4762500" cy="2600325"/>
          </a:xfrm>
          <a:prstGeom prst="rect">
            <a:avLst/>
          </a:prstGeom>
          <a:noFill/>
          <a:ln>
            <a:noFill/>
          </a:ln>
        </p:spPr>
      </p:pic>
      <p:sp>
        <p:nvSpPr>
          <p:cNvPr id="108" name="Google Shape;108;p26"/>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Yes, but…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3"/>
          <p:cNvSpPr txBox="1"/>
          <p:nvPr>
            <p:ph idx="1" type="body"/>
          </p:nvPr>
        </p:nvSpPr>
        <p:spPr>
          <a:xfrm>
            <a:off x="1397450" y="1568025"/>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Revising</a:t>
            </a:r>
            <a:endParaRPr/>
          </a:p>
        </p:txBody>
      </p:sp>
      <p:pic>
        <p:nvPicPr>
          <p:cNvPr id="300" name="Google Shape;300;p53"/>
          <p:cNvPicPr preferRelativeResize="0"/>
          <p:nvPr/>
        </p:nvPicPr>
        <p:blipFill>
          <a:blip r:embed="rId3">
            <a:alphaModFix/>
          </a:blip>
          <a:stretch>
            <a:fillRect/>
          </a:stretch>
        </p:blipFill>
        <p:spPr>
          <a:xfrm>
            <a:off x="3714950" y="2387925"/>
            <a:ext cx="1846650" cy="2767200"/>
          </a:xfrm>
          <a:prstGeom prst="rect">
            <a:avLst/>
          </a:prstGeom>
          <a:noFill/>
          <a:ln>
            <a:noFill/>
          </a:ln>
        </p:spPr>
      </p:pic>
      <p:pic>
        <p:nvPicPr>
          <p:cNvPr id="301" name="Google Shape;301;p53"/>
          <p:cNvPicPr preferRelativeResize="0"/>
          <p:nvPr/>
        </p:nvPicPr>
        <p:blipFill>
          <a:blip r:embed="rId4">
            <a:alphaModFix/>
          </a:blip>
          <a:stretch>
            <a:fillRect/>
          </a:stretch>
        </p:blipFill>
        <p:spPr>
          <a:xfrm>
            <a:off x="5561603" y="2387925"/>
            <a:ext cx="1791196" cy="2767200"/>
          </a:xfrm>
          <a:prstGeom prst="rect">
            <a:avLst/>
          </a:prstGeom>
          <a:noFill/>
          <a:ln>
            <a:noFill/>
          </a:ln>
        </p:spPr>
      </p:pic>
      <p:pic>
        <p:nvPicPr>
          <p:cNvPr id="302" name="Google Shape;302;p53"/>
          <p:cNvPicPr preferRelativeResize="0"/>
          <p:nvPr/>
        </p:nvPicPr>
        <p:blipFill>
          <a:blip r:embed="rId5">
            <a:alphaModFix/>
          </a:blip>
          <a:stretch>
            <a:fillRect/>
          </a:stretch>
        </p:blipFill>
        <p:spPr>
          <a:xfrm>
            <a:off x="7352800" y="2396467"/>
            <a:ext cx="1791200" cy="2758658"/>
          </a:xfrm>
          <a:prstGeom prst="rect">
            <a:avLst/>
          </a:prstGeom>
          <a:noFill/>
          <a:ln>
            <a:noFill/>
          </a:ln>
        </p:spPr>
      </p:pic>
      <p:pic>
        <p:nvPicPr>
          <p:cNvPr id="303" name="Google Shape;303;p53"/>
          <p:cNvPicPr preferRelativeResize="0"/>
          <p:nvPr/>
        </p:nvPicPr>
        <p:blipFill>
          <a:blip r:embed="rId6">
            <a:alphaModFix/>
          </a:blip>
          <a:stretch>
            <a:fillRect/>
          </a:stretch>
        </p:blipFill>
        <p:spPr>
          <a:xfrm>
            <a:off x="2236632" y="2396475"/>
            <a:ext cx="1702743" cy="2758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4"/>
          <p:cNvSpPr txBox="1"/>
          <p:nvPr>
            <p:ph idx="1" type="body"/>
          </p:nvPr>
        </p:nvSpPr>
        <p:spPr>
          <a:xfrm>
            <a:off x="1412975" y="1287950"/>
            <a:ext cx="3530700" cy="32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Using e</a:t>
            </a:r>
            <a:r>
              <a:rPr lang="en"/>
              <a:t>xamples from your own formal writing…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Instructions: Improve each sentence. When you are finished, scroll to the next page to see the changes I made and compare them to your own.</a:t>
            </a:r>
            <a:endParaRPr/>
          </a:p>
        </p:txBody>
      </p:sp>
      <p:sp>
        <p:nvSpPr>
          <p:cNvPr id="309" name="Google Shape;309;p54"/>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Modeling the process &amp; embracing vulnerability</a:t>
            </a:r>
            <a:endParaRPr/>
          </a:p>
        </p:txBody>
      </p:sp>
      <p:sp>
        <p:nvSpPr>
          <p:cNvPr id="310" name="Google Shape;310;p54"/>
          <p:cNvSpPr txBox="1"/>
          <p:nvPr>
            <p:ph idx="2" type="body"/>
          </p:nvPr>
        </p:nvSpPr>
        <p:spPr>
          <a:xfrm>
            <a:off x="5156126" y="1287950"/>
            <a:ext cx="3530700" cy="32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Using </a:t>
            </a:r>
            <a:r>
              <a:rPr lang="en"/>
              <a:t>examples</a:t>
            </a:r>
            <a:r>
              <a:rPr lang="en"/>
              <a:t> from your own writing for broader audiences…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Instructions: Read my first and second drafts (made after editor feedback). What makes the revisions stronger?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4" name="Shape 314"/>
        <p:cNvGrpSpPr/>
        <p:nvPr/>
      </p:nvGrpSpPr>
      <p:grpSpPr>
        <a:xfrm>
          <a:off x="0" y="0"/>
          <a:ext cx="0" cy="0"/>
          <a:chOff x="0" y="0"/>
          <a:chExt cx="0" cy="0"/>
        </a:xfrm>
      </p:grpSpPr>
      <p:sp>
        <p:nvSpPr>
          <p:cNvPr id="315" name="Google Shape;315;p55"/>
          <p:cNvSpPr txBox="1"/>
          <p:nvPr>
            <p:ph idx="1" type="body"/>
          </p:nvPr>
        </p:nvSpPr>
        <p:spPr>
          <a:xfrm>
            <a:off x="1411775" y="1287956"/>
            <a:ext cx="7273800" cy="32712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AutoNum type="arabicPeriod"/>
            </a:pPr>
            <a:r>
              <a:rPr lang="en"/>
              <a:t>Exploratory Data Analysis Lab - common data set</a:t>
            </a:r>
            <a:endParaRPr/>
          </a:p>
          <a:p>
            <a:pPr indent="-368300" lvl="0" marL="457200" rtl="0" algn="l">
              <a:spcBef>
                <a:spcPts val="0"/>
              </a:spcBef>
              <a:spcAft>
                <a:spcPts val="0"/>
              </a:spcAft>
              <a:buSzPts val="2200"/>
              <a:buAutoNum type="arabicPeriod"/>
            </a:pPr>
            <a:r>
              <a:rPr lang="en"/>
              <a:t>Get feedback from instructor and revise #1</a:t>
            </a:r>
            <a:endParaRPr/>
          </a:p>
          <a:p>
            <a:pPr indent="-368300" lvl="0" marL="457200" rtl="0" algn="l">
              <a:spcBef>
                <a:spcPts val="0"/>
              </a:spcBef>
              <a:spcAft>
                <a:spcPts val="0"/>
              </a:spcAft>
              <a:buSzPts val="2200"/>
              <a:buAutoNum type="arabicPeriod"/>
            </a:pPr>
            <a:r>
              <a:rPr lang="en"/>
              <a:t>Exploratory Data Analysis for Final Project Data Set</a:t>
            </a:r>
            <a:endParaRPr/>
          </a:p>
          <a:p>
            <a:pPr indent="-368300" lvl="0" marL="457200" rtl="0" algn="l">
              <a:spcBef>
                <a:spcPts val="0"/>
              </a:spcBef>
              <a:spcAft>
                <a:spcPts val="0"/>
              </a:spcAft>
              <a:buSzPts val="2200"/>
              <a:buAutoNum type="arabicPeriod"/>
            </a:pPr>
            <a:r>
              <a:rPr lang="en"/>
              <a:t>Get feedback from instructor and peers and revise #3</a:t>
            </a:r>
            <a:endParaRPr/>
          </a:p>
          <a:p>
            <a:pPr indent="-368300" lvl="0" marL="457200" rtl="0" algn="l">
              <a:spcBef>
                <a:spcPts val="0"/>
              </a:spcBef>
              <a:spcAft>
                <a:spcPts val="0"/>
              </a:spcAft>
              <a:buSzPts val="2200"/>
              <a:buAutoNum type="arabicPeriod"/>
            </a:pPr>
            <a:r>
              <a:rPr lang="en"/>
              <a:t>3 Inference labs on final project data set</a:t>
            </a:r>
            <a:endParaRPr/>
          </a:p>
          <a:p>
            <a:pPr indent="-368300" lvl="0" marL="457200" rtl="0" algn="l">
              <a:spcBef>
                <a:spcPts val="0"/>
              </a:spcBef>
              <a:spcAft>
                <a:spcPts val="0"/>
              </a:spcAft>
              <a:buSzPts val="2200"/>
              <a:buAutoNum type="arabicPeriod"/>
            </a:pPr>
            <a:r>
              <a:rPr lang="en"/>
              <a:t>Get feedback from instructor on 4 and 5</a:t>
            </a:r>
            <a:endParaRPr/>
          </a:p>
          <a:p>
            <a:pPr indent="-368300" lvl="0" marL="457200" rtl="0" algn="l">
              <a:spcBef>
                <a:spcPts val="0"/>
              </a:spcBef>
              <a:spcAft>
                <a:spcPts val="0"/>
              </a:spcAft>
              <a:buSzPts val="2200"/>
              <a:buAutoNum type="arabicPeriod"/>
            </a:pPr>
            <a:r>
              <a:rPr lang="en"/>
              <a:t>Revise 4 and 5 - combine into one final project report.</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Additional Revision Tasks (Optional): additional peer review, targeted revision guides for certain labs, use a writing resource during revision and reflect on how it impacted the revision </a:t>
            </a:r>
            <a:endParaRPr/>
          </a:p>
        </p:txBody>
      </p:sp>
      <p:sp>
        <p:nvSpPr>
          <p:cNvPr id="316" name="Google Shape;316;p55"/>
          <p:cNvSpPr txBox="1"/>
          <p:nvPr>
            <p:ph type="title"/>
          </p:nvPr>
        </p:nvSpPr>
        <p:spPr>
          <a:xfrm>
            <a:off x="1411775" y="129768"/>
            <a:ext cx="7273800" cy="857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Revision schedule - Writing intensive Intro stat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6"/>
          <p:cNvSpPr txBox="1"/>
          <p:nvPr>
            <p:ph idx="1" type="body"/>
          </p:nvPr>
        </p:nvSpPr>
        <p:spPr>
          <a:xfrm>
            <a:off x="1387000" y="193320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Potential Pain Point Alert!</a:t>
            </a:r>
            <a:endParaRPr/>
          </a:p>
        </p:txBody>
      </p:sp>
      <p:pic>
        <p:nvPicPr>
          <p:cNvPr id="322" name="Google Shape;322;p56"/>
          <p:cNvPicPr preferRelativeResize="0"/>
          <p:nvPr/>
        </p:nvPicPr>
        <p:blipFill>
          <a:blip r:embed="rId3">
            <a:alphaModFix/>
          </a:blip>
          <a:stretch>
            <a:fillRect/>
          </a:stretch>
        </p:blipFill>
        <p:spPr>
          <a:xfrm>
            <a:off x="6762725" y="3057900"/>
            <a:ext cx="2381274" cy="20855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7"/>
          <p:cNvSpPr txBox="1"/>
          <p:nvPr>
            <p:ph idx="1" type="body"/>
          </p:nvPr>
        </p:nvSpPr>
        <p:spPr>
          <a:xfrm>
            <a:off x="1387000" y="193320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Feedback</a:t>
            </a:r>
            <a:endParaRPr/>
          </a:p>
        </p:txBody>
      </p:sp>
      <p:pic>
        <p:nvPicPr>
          <p:cNvPr id="328" name="Google Shape;328;p57"/>
          <p:cNvPicPr preferRelativeResize="0"/>
          <p:nvPr/>
        </p:nvPicPr>
        <p:blipFill>
          <a:blip r:embed="rId3">
            <a:alphaModFix/>
          </a:blip>
          <a:stretch>
            <a:fillRect/>
          </a:stretch>
        </p:blipFill>
        <p:spPr>
          <a:xfrm>
            <a:off x="5112202" y="2889950"/>
            <a:ext cx="2031476" cy="2253550"/>
          </a:xfrm>
          <a:prstGeom prst="rect">
            <a:avLst/>
          </a:prstGeom>
          <a:noFill/>
          <a:ln>
            <a:noFill/>
          </a:ln>
        </p:spPr>
      </p:pic>
      <p:pic>
        <p:nvPicPr>
          <p:cNvPr id="329" name="Google Shape;329;p57"/>
          <p:cNvPicPr preferRelativeResize="0"/>
          <p:nvPr/>
        </p:nvPicPr>
        <p:blipFill>
          <a:blip r:embed="rId4">
            <a:alphaModFix/>
          </a:blip>
          <a:stretch>
            <a:fillRect/>
          </a:stretch>
        </p:blipFill>
        <p:spPr>
          <a:xfrm>
            <a:off x="7143691" y="2889950"/>
            <a:ext cx="2000311" cy="2253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8"/>
          <p:cNvSpPr txBox="1"/>
          <p:nvPr>
            <p:ph idx="1" type="body"/>
          </p:nvPr>
        </p:nvSpPr>
        <p:spPr>
          <a:xfrm>
            <a:off x="1387000" y="193320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Technicality (and Identity)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9"/>
          <p:cNvSpPr txBox="1"/>
          <p:nvPr>
            <p:ph idx="1" type="body"/>
          </p:nvPr>
        </p:nvSpPr>
        <p:spPr>
          <a:xfrm>
            <a:off x="1451250" y="93660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Communication is a technical skill… not a “soft” one!</a:t>
            </a:r>
            <a:endParaRPr/>
          </a:p>
          <a:p>
            <a:pPr indent="0" lvl="0" marL="0" rtl="0" algn="l">
              <a:spcBef>
                <a:spcPts val="0"/>
              </a:spcBef>
              <a:spcAft>
                <a:spcPts val="0"/>
              </a:spcAft>
              <a:buNone/>
            </a:pPr>
            <a:r>
              <a:t/>
            </a:r>
            <a:endParaRPr/>
          </a:p>
        </p:txBody>
      </p:sp>
      <p:pic>
        <p:nvPicPr>
          <p:cNvPr id="340" name="Google Shape;340;p59"/>
          <p:cNvPicPr preferRelativeResize="0"/>
          <p:nvPr/>
        </p:nvPicPr>
        <p:blipFill>
          <a:blip r:embed="rId3">
            <a:alphaModFix/>
          </a:blip>
          <a:stretch>
            <a:fillRect/>
          </a:stretch>
        </p:blipFill>
        <p:spPr>
          <a:xfrm>
            <a:off x="2670400" y="2318965"/>
            <a:ext cx="3547819" cy="177391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60"/>
          <p:cNvSpPr txBox="1"/>
          <p:nvPr>
            <p:ph idx="1" type="body"/>
          </p:nvPr>
        </p:nvSpPr>
        <p:spPr>
          <a:xfrm>
            <a:off x="1355700" y="91075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Cultivating and Valuing Voice</a:t>
            </a:r>
            <a:endParaRPr/>
          </a:p>
        </p:txBody>
      </p:sp>
      <p:pic>
        <p:nvPicPr>
          <p:cNvPr id="346" name="Google Shape;346;p60"/>
          <p:cNvPicPr preferRelativeResize="0"/>
          <p:nvPr/>
        </p:nvPicPr>
        <p:blipFill>
          <a:blip r:embed="rId3">
            <a:alphaModFix/>
          </a:blip>
          <a:stretch>
            <a:fillRect/>
          </a:stretch>
        </p:blipFill>
        <p:spPr>
          <a:xfrm>
            <a:off x="7535699" y="2733449"/>
            <a:ext cx="1608300" cy="2410050"/>
          </a:xfrm>
          <a:prstGeom prst="rect">
            <a:avLst/>
          </a:prstGeom>
          <a:noFill/>
          <a:ln>
            <a:noFill/>
          </a:ln>
        </p:spPr>
      </p:pic>
      <p:pic>
        <p:nvPicPr>
          <p:cNvPr id="347" name="Google Shape;347;p60"/>
          <p:cNvPicPr preferRelativeResize="0"/>
          <p:nvPr/>
        </p:nvPicPr>
        <p:blipFill>
          <a:blip r:embed="rId4">
            <a:alphaModFix/>
          </a:blip>
          <a:stretch>
            <a:fillRect/>
          </a:stretch>
        </p:blipFill>
        <p:spPr>
          <a:xfrm>
            <a:off x="4080101" y="2733450"/>
            <a:ext cx="1847299" cy="2400526"/>
          </a:xfrm>
          <a:prstGeom prst="rect">
            <a:avLst/>
          </a:prstGeom>
          <a:noFill/>
          <a:ln>
            <a:noFill/>
          </a:ln>
        </p:spPr>
      </p:pic>
      <p:pic>
        <p:nvPicPr>
          <p:cNvPr id="348" name="Google Shape;348;p60"/>
          <p:cNvPicPr preferRelativeResize="0"/>
          <p:nvPr/>
        </p:nvPicPr>
        <p:blipFill>
          <a:blip r:embed="rId5">
            <a:alphaModFix/>
          </a:blip>
          <a:stretch>
            <a:fillRect/>
          </a:stretch>
        </p:blipFill>
        <p:spPr>
          <a:xfrm>
            <a:off x="5927400" y="2719332"/>
            <a:ext cx="1608300" cy="2424594"/>
          </a:xfrm>
          <a:prstGeom prst="rect">
            <a:avLst/>
          </a:prstGeom>
          <a:noFill/>
          <a:ln>
            <a:noFill/>
          </a:ln>
        </p:spPr>
      </p:pic>
      <p:pic>
        <p:nvPicPr>
          <p:cNvPr id="349" name="Google Shape;349;p60"/>
          <p:cNvPicPr preferRelativeResize="0"/>
          <p:nvPr/>
        </p:nvPicPr>
        <p:blipFill>
          <a:blip r:embed="rId6">
            <a:alphaModFix/>
          </a:blip>
          <a:stretch>
            <a:fillRect/>
          </a:stretch>
        </p:blipFill>
        <p:spPr>
          <a:xfrm>
            <a:off x="2399736" y="2733448"/>
            <a:ext cx="1680363" cy="2400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1"/>
          <p:cNvSpPr txBox="1"/>
          <p:nvPr>
            <p:ph idx="1" type="body"/>
          </p:nvPr>
        </p:nvSpPr>
        <p:spPr>
          <a:xfrm>
            <a:off x="1878300" y="92755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This is a gratitude slide for those who told me I could claim the title “writer” … Thank you!</a:t>
            </a:r>
            <a:endParaRPr/>
          </a:p>
        </p:txBody>
      </p:sp>
      <p:pic>
        <p:nvPicPr>
          <p:cNvPr id="355" name="Google Shape;355;p61"/>
          <p:cNvPicPr preferRelativeResize="0"/>
          <p:nvPr/>
        </p:nvPicPr>
        <p:blipFill>
          <a:blip r:embed="rId3">
            <a:alphaModFix/>
          </a:blip>
          <a:stretch>
            <a:fillRect/>
          </a:stretch>
        </p:blipFill>
        <p:spPr>
          <a:xfrm>
            <a:off x="3046575" y="2571750"/>
            <a:ext cx="3749394" cy="2085600"/>
          </a:xfrm>
          <a:prstGeom prst="rect">
            <a:avLst/>
          </a:prstGeom>
          <a:noFill/>
          <a:ln>
            <a:noFill/>
          </a:ln>
        </p:spPr>
      </p:pic>
      <p:sp>
        <p:nvSpPr>
          <p:cNvPr id="356" name="Google Shape;356;p61"/>
          <p:cNvSpPr/>
          <p:nvPr/>
        </p:nvSpPr>
        <p:spPr>
          <a:xfrm>
            <a:off x="4276000" y="4180250"/>
            <a:ext cx="982800" cy="414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1"/>
          <p:cNvSpPr txBox="1"/>
          <p:nvPr/>
        </p:nvSpPr>
        <p:spPr>
          <a:xfrm>
            <a:off x="4374332" y="4180250"/>
            <a:ext cx="786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Caveat"/>
                <a:ea typeface="Caveat"/>
                <a:cs typeface="Caveat"/>
                <a:sym typeface="Caveat"/>
              </a:rPr>
              <a:t>writer</a:t>
            </a:r>
            <a:endParaRPr sz="1600">
              <a:latin typeface="Caveat"/>
              <a:ea typeface="Caveat"/>
              <a:cs typeface="Caveat"/>
              <a:sym typeface="Cave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2"/>
          <p:cNvSpPr txBox="1"/>
          <p:nvPr>
            <p:ph idx="4294967295" type="body"/>
          </p:nvPr>
        </p:nvSpPr>
        <p:spPr>
          <a:xfrm>
            <a:off x="1411775" y="3973550"/>
            <a:ext cx="5059800" cy="51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000"/>
              <a:t>https://datasciencebydesign.org/book-2			https://global.oup.com/academic/product/communicating-with-data-9780198862758</a:t>
            </a:r>
            <a:endParaRPr sz="2000"/>
          </a:p>
          <a:p>
            <a:pPr indent="0" lvl="0" marL="0" rtl="0" algn="l">
              <a:spcBef>
                <a:spcPts val="0"/>
              </a:spcBef>
              <a:spcAft>
                <a:spcPts val="0"/>
              </a:spcAft>
              <a:buNone/>
            </a:pPr>
            <a:r>
              <a:rPr lang="en" sz="2000"/>
              <a:t>https://mathstatbites.org/ </a:t>
            </a:r>
            <a:endParaRPr sz="2000"/>
          </a:p>
        </p:txBody>
      </p:sp>
      <p:pic>
        <p:nvPicPr>
          <p:cNvPr id="363" name="Google Shape;363;p62"/>
          <p:cNvPicPr preferRelativeResize="0"/>
          <p:nvPr/>
        </p:nvPicPr>
        <p:blipFill>
          <a:blip r:embed="rId3">
            <a:alphaModFix/>
          </a:blip>
          <a:stretch>
            <a:fillRect/>
          </a:stretch>
        </p:blipFill>
        <p:spPr>
          <a:xfrm>
            <a:off x="3476037" y="-7950"/>
            <a:ext cx="2673524" cy="3981501"/>
          </a:xfrm>
          <a:prstGeom prst="rect">
            <a:avLst/>
          </a:prstGeom>
          <a:noFill/>
          <a:ln>
            <a:noFill/>
          </a:ln>
        </p:spPr>
      </p:pic>
      <p:pic>
        <p:nvPicPr>
          <p:cNvPr id="364" name="Google Shape;364;p62"/>
          <p:cNvPicPr preferRelativeResize="0"/>
          <p:nvPr/>
        </p:nvPicPr>
        <p:blipFill>
          <a:blip r:embed="rId4">
            <a:alphaModFix/>
          </a:blip>
          <a:stretch>
            <a:fillRect/>
          </a:stretch>
        </p:blipFill>
        <p:spPr>
          <a:xfrm>
            <a:off x="6540000" y="4027500"/>
            <a:ext cx="2604000" cy="1116000"/>
          </a:xfrm>
          <a:prstGeom prst="rect">
            <a:avLst/>
          </a:prstGeom>
          <a:noFill/>
          <a:ln>
            <a:noFill/>
          </a:ln>
        </p:spPr>
      </p:pic>
      <p:pic>
        <p:nvPicPr>
          <p:cNvPr id="365" name="Google Shape;365;p62"/>
          <p:cNvPicPr preferRelativeResize="0"/>
          <p:nvPr/>
        </p:nvPicPr>
        <p:blipFill>
          <a:blip r:embed="rId5">
            <a:alphaModFix/>
          </a:blip>
          <a:stretch>
            <a:fillRect/>
          </a:stretch>
        </p:blipFill>
        <p:spPr>
          <a:xfrm>
            <a:off x="6149550" y="0"/>
            <a:ext cx="2994441" cy="3965612"/>
          </a:xfrm>
          <a:prstGeom prst="rect">
            <a:avLst/>
          </a:prstGeom>
          <a:noFill/>
          <a:ln>
            <a:noFill/>
          </a:ln>
        </p:spPr>
      </p:pic>
      <p:sp>
        <p:nvSpPr>
          <p:cNvPr id="366" name="Google Shape;366;p62"/>
          <p:cNvSpPr txBox="1"/>
          <p:nvPr>
            <p:ph type="title"/>
          </p:nvPr>
        </p:nvSpPr>
        <p:spPr>
          <a:xfrm>
            <a:off x="1411775" y="129775"/>
            <a:ext cx="1950600" cy="3401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Thank you! Any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400" u="sng">
                <a:solidFill>
                  <a:schemeClr val="hlink"/>
                </a:solidFill>
                <a:hlinkClick r:id="rId6"/>
              </a:rPr>
              <a:t>sas072@bucknell.edu</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@sastoudt</a:t>
            </a:r>
            <a:endParaRPr sz="2400"/>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7"/>
          <p:cNvSpPr txBox="1"/>
          <p:nvPr>
            <p:ph idx="1" type="body"/>
          </p:nvPr>
        </p:nvSpPr>
        <p:spPr>
          <a:xfrm>
            <a:off x="1387000" y="193320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Communication encompasses many actions and requires relationships with many audiences, but it can often be invisible or undervalued labor.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8"/>
          <p:cNvSpPr txBox="1"/>
          <p:nvPr>
            <p:ph idx="4294967295" type="ctrTitle"/>
          </p:nvPr>
        </p:nvSpPr>
        <p:spPr>
          <a:xfrm>
            <a:off x="1806950" y="600098"/>
            <a:ext cx="48741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200"/>
              <a:t>“Full Stack”</a:t>
            </a:r>
            <a:endParaRPr sz="7200"/>
          </a:p>
        </p:txBody>
      </p:sp>
      <p:sp>
        <p:nvSpPr>
          <p:cNvPr id="119" name="Google Shape;119;p28"/>
          <p:cNvSpPr txBox="1"/>
          <p:nvPr>
            <p:ph idx="4294967295" type="subTitle"/>
          </p:nvPr>
        </p:nvSpPr>
        <p:spPr>
          <a:xfrm>
            <a:off x="1806950" y="1955825"/>
            <a:ext cx="4874100" cy="78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connotes a breadth of *</a:t>
            </a:r>
            <a:r>
              <a:rPr b="1" lang="en"/>
              <a:t>technical* </a:t>
            </a:r>
            <a:r>
              <a:rPr lang="en"/>
              <a:t>skills that are performed in a role that *</a:t>
            </a:r>
            <a:r>
              <a:rPr b="1" lang="en"/>
              <a:t>spans*</a:t>
            </a:r>
            <a:r>
              <a:rPr lang="en"/>
              <a:t> a data-intensive workflow.</a:t>
            </a:r>
            <a:endParaRPr/>
          </a:p>
        </p:txBody>
      </p:sp>
      <p:sp>
        <p:nvSpPr>
          <p:cNvPr id="120" name="Google Shape;120;p28"/>
          <p:cNvSpPr txBox="1"/>
          <p:nvPr>
            <p:ph idx="12" type="sldNum"/>
          </p:nvPr>
        </p:nvSpPr>
        <p:spPr>
          <a:xfrm>
            <a:off x="8404384" y="2540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21" name="Google Shape;121;p28"/>
          <p:cNvSpPr/>
          <p:nvPr/>
        </p:nvSpPr>
        <p:spPr>
          <a:xfrm>
            <a:off x="7471665" y="1884955"/>
            <a:ext cx="932707" cy="686800"/>
          </a:xfrm>
          <a:custGeom>
            <a:rect b="b" l="l" r="r" t="t"/>
            <a:pathLst>
              <a:path extrusionOk="0" h="13384" w="18177">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8"/>
          <p:cNvSpPr/>
          <p:nvPr/>
        </p:nvSpPr>
        <p:spPr>
          <a:xfrm>
            <a:off x="7428468" y="600093"/>
            <a:ext cx="882190" cy="650429"/>
          </a:xfrm>
          <a:custGeom>
            <a:rect b="b" l="l" r="r" t="t"/>
            <a:pathLst>
              <a:path extrusionOk="0" h="13384" w="18153">
                <a:moveTo>
                  <a:pt x="15865" y="1752"/>
                </a:moveTo>
                <a:lnTo>
                  <a:pt x="15962" y="1801"/>
                </a:lnTo>
                <a:lnTo>
                  <a:pt x="16230" y="1801"/>
                </a:lnTo>
                <a:lnTo>
                  <a:pt x="16279" y="1825"/>
                </a:lnTo>
                <a:lnTo>
                  <a:pt x="16303" y="1850"/>
                </a:lnTo>
                <a:lnTo>
                  <a:pt x="16327" y="1923"/>
                </a:lnTo>
                <a:lnTo>
                  <a:pt x="16303" y="1971"/>
                </a:lnTo>
                <a:lnTo>
                  <a:pt x="16279" y="2117"/>
                </a:lnTo>
                <a:lnTo>
                  <a:pt x="16230" y="2190"/>
                </a:lnTo>
                <a:lnTo>
                  <a:pt x="16157" y="2288"/>
                </a:lnTo>
                <a:lnTo>
                  <a:pt x="16084" y="2336"/>
                </a:lnTo>
                <a:lnTo>
                  <a:pt x="16011" y="2361"/>
                </a:lnTo>
                <a:lnTo>
                  <a:pt x="15938" y="2336"/>
                </a:lnTo>
                <a:lnTo>
                  <a:pt x="15865" y="2239"/>
                </a:lnTo>
                <a:lnTo>
                  <a:pt x="15792" y="2142"/>
                </a:lnTo>
                <a:lnTo>
                  <a:pt x="15768" y="2020"/>
                </a:lnTo>
                <a:lnTo>
                  <a:pt x="15768" y="1923"/>
                </a:lnTo>
                <a:lnTo>
                  <a:pt x="15841" y="1801"/>
                </a:lnTo>
                <a:lnTo>
                  <a:pt x="15865" y="1752"/>
                </a:lnTo>
                <a:close/>
                <a:moveTo>
                  <a:pt x="10925" y="4015"/>
                </a:moveTo>
                <a:lnTo>
                  <a:pt x="11023" y="4039"/>
                </a:lnTo>
                <a:lnTo>
                  <a:pt x="11071" y="4064"/>
                </a:lnTo>
                <a:lnTo>
                  <a:pt x="11096" y="4064"/>
                </a:lnTo>
                <a:lnTo>
                  <a:pt x="11096" y="4088"/>
                </a:lnTo>
                <a:lnTo>
                  <a:pt x="11120" y="4112"/>
                </a:lnTo>
                <a:lnTo>
                  <a:pt x="11120" y="4137"/>
                </a:lnTo>
                <a:lnTo>
                  <a:pt x="11120" y="4185"/>
                </a:lnTo>
                <a:lnTo>
                  <a:pt x="11120" y="4210"/>
                </a:lnTo>
                <a:lnTo>
                  <a:pt x="11096" y="4283"/>
                </a:lnTo>
                <a:lnTo>
                  <a:pt x="11023" y="4380"/>
                </a:lnTo>
                <a:lnTo>
                  <a:pt x="10998" y="4429"/>
                </a:lnTo>
                <a:lnTo>
                  <a:pt x="10950" y="4477"/>
                </a:lnTo>
                <a:lnTo>
                  <a:pt x="10901" y="4477"/>
                </a:lnTo>
                <a:lnTo>
                  <a:pt x="10901" y="4453"/>
                </a:lnTo>
                <a:lnTo>
                  <a:pt x="10877" y="4453"/>
                </a:lnTo>
                <a:lnTo>
                  <a:pt x="10828" y="4380"/>
                </a:lnTo>
                <a:lnTo>
                  <a:pt x="10779" y="4307"/>
                </a:lnTo>
                <a:lnTo>
                  <a:pt x="10779" y="4234"/>
                </a:lnTo>
                <a:lnTo>
                  <a:pt x="10779" y="4137"/>
                </a:lnTo>
                <a:lnTo>
                  <a:pt x="10828" y="4064"/>
                </a:lnTo>
                <a:lnTo>
                  <a:pt x="10901" y="4015"/>
                </a:lnTo>
                <a:close/>
                <a:moveTo>
                  <a:pt x="12507" y="5159"/>
                </a:moveTo>
                <a:lnTo>
                  <a:pt x="12580" y="5183"/>
                </a:lnTo>
                <a:lnTo>
                  <a:pt x="12629" y="5256"/>
                </a:lnTo>
                <a:lnTo>
                  <a:pt x="12677" y="5329"/>
                </a:lnTo>
                <a:lnTo>
                  <a:pt x="12677" y="5451"/>
                </a:lnTo>
                <a:lnTo>
                  <a:pt x="12653" y="5548"/>
                </a:lnTo>
                <a:lnTo>
                  <a:pt x="12604" y="5645"/>
                </a:lnTo>
                <a:lnTo>
                  <a:pt x="12556" y="5743"/>
                </a:lnTo>
                <a:lnTo>
                  <a:pt x="12507" y="5767"/>
                </a:lnTo>
                <a:lnTo>
                  <a:pt x="12458" y="5791"/>
                </a:lnTo>
                <a:lnTo>
                  <a:pt x="12337" y="5767"/>
                </a:lnTo>
                <a:lnTo>
                  <a:pt x="12239" y="5718"/>
                </a:lnTo>
                <a:lnTo>
                  <a:pt x="12166" y="5645"/>
                </a:lnTo>
                <a:lnTo>
                  <a:pt x="12142" y="5572"/>
                </a:lnTo>
                <a:lnTo>
                  <a:pt x="12142" y="5499"/>
                </a:lnTo>
                <a:lnTo>
                  <a:pt x="12166" y="5426"/>
                </a:lnTo>
                <a:lnTo>
                  <a:pt x="12191" y="5353"/>
                </a:lnTo>
                <a:lnTo>
                  <a:pt x="12264" y="5329"/>
                </a:lnTo>
                <a:lnTo>
                  <a:pt x="12312" y="5305"/>
                </a:lnTo>
                <a:lnTo>
                  <a:pt x="12337" y="5256"/>
                </a:lnTo>
                <a:lnTo>
                  <a:pt x="12361" y="5183"/>
                </a:lnTo>
                <a:lnTo>
                  <a:pt x="12410" y="5159"/>
                </a:lnTo>
                <a:close/>
                <a:moveTo>
                  <a:pt x="5499" y="6229"/>
                </a:moveTo>
                <a:lnTo>
                  <a:pt x="5597" y="6302"/>
                </a:lnTo>
                <a:lnTo>
                  <a:pt x="5694" y="6351"/>
                </a:lnTo>
                <a:lnTo>
                  <a:pt x="5743" y="6424"/>
                </a:lnTo>
                <a:lnTo>
                  <a:pt x="5767" y="6546"/>
                </a:lnTo>
                <a:lnTo>
                  <a:pt x="5743" y="6643"/>
                </a:lnTo>
                <a:lnTo>
                  <a:pt x="5670" y="6740"/>
                </a:lnTo>
                <a:lnTo>
                  <a:pt x="5621" y="6813"/>
                </a:lnTo>
                <a:lnTo>
                  <a:pt x="5524" y="6838"/>
                </a:lnTo>
                <a:lnTo>
                  <a:pt x="5475" y="6862"/>
                </a:lnTo>
                <a:lnTo>
                  <a:pt x="5426" y="6862"/>
                </a:lnTo>
                <a:lnTo>
                  <a:pt x="5329" y="6789"/>
                </a:lnTo>
                <a:lnTo>
                  <a:pt x="5280" y="6716"/>
                </a:lnTo>
                <a:lnTo>
                  <a:pt x="5280" y="6643"/>
                </a:lnTo>
                <a:lnTo>
                  <a:pt x="5280" y="6594"/>
                </a:lnTo>
                <a:lnTo>
                  <a:pt x="5305" y="6497"/>
                </a:lnTo>
                <a:lnTo>
                  <a:pt x="5353" y="6400"/>
                </a:lnTo>
                <a:lnTo>
                  <a:pt x="5475" y="6254"/>
                </a:lnTo>
                <a:lnTo>
                  <a:pt x="5499" y="6229"/>
                </a:lnTo>
                <a:close/>
                <a:moveTo>
                  <a:pt x="7568" y="7470"/>
                </a:moveTo>
                <a:lnTo>
                  <a:pt x="7616" y="7519"/>
                </a:lnTo>
                <a:lnTo>
                  <a:pt x="7689" y="7519"/>
                </a:lnTo>
                <a:lnTo>
                  <a:pt x="7835" y="7543"/>
                </a:lnTo>
                <a:lnTo>
                  <a:pt x="7908" y="7568"/>
                </a:lnTo>
                <a:lnTo>
                  <a:pt x="7957" y="7592"/>
                </a:lnTo>
                <a:lnTo>
                  <a:pt x="7957" y="7616"/>
                </a:lnTo>
                <a:lnTo>
                  <a:pt x="7957" y="7641"/>
                </a:lnTo>
                <a:lnTo>
                  <a:pt x="7957" y="7665"/>
                </a:lnTo>
                <a:lnTo>
                  <a:pt x="7908" y="7714"/>
                </a:lnTo>
                <a:lnTo>
                  <a:pt x="7908" y="7738"/>
                </a:lnTo>
                <a:lnTo>
                  <a:pt x="7811" y="7811"/>
                </a:lnTo>
                <a:lnTo>
                  <a:pt x="7787" y="7835"/>
                </a:lnTo>
                <a:lnTo>
                  <a:pt x="7714" y="7884"/>
                </a:lnTo>
                <a:lnTo>
                  <a:pt x="7641" y="7884"/>
                </a:lnTo>
                <a:lnTo>
                  <a:pt x="7641" y="7908"/>
                </a:lnTo>
                <a:lnTo>
                  <a:pt x="7592" y="7908"/>
                </a:lnTo>
                <a:lnTo>
                  <a:pt x="7543" y="7884"/>
                </a:lnTo>
                <a:lnTo>
                  <a:pt x="7519" y="7884"/>
                </a:lnTo>
                <a:lnTo>
                  <a:pt x="7495" y="7860"/>
                </a:lnTo>
                <a:lnTo>
                  <a:pt x="7495" y="7835"/>
                </a:lnTo>
                <a:lnTo>
                  <a:pt x="7470" y="7811"/>
                </a:lnTo>
                <a:lnTo>
                  <a:pt x="7422" y="7689"/>
                </a:lnTo>
                <a:lnTo>
                  <a:pt x="7397" y="7616"/>
                </a:lnTo>
                <a:lnTo>
                  <a:pt x="7422" y="7543"/>
                </a:lnTo>
                <a:lnTo>
                  <a:pt x="7495" y="7519"/>
                </a:lnTo>
                <a:lnTo>
                  <a:pt x="7568" y="7470"/>
                </a:lnTo>
                <a:close/>
                <a:moveTo>
                  <a:pt x="16011" y="1363"/>
                </a:moveTo>
                <a:lnTo>
                  <a:pt x="15889" y="1387"/>
                </a:lnTo>
                <a:lnTo>
                  <a:pt x="15768" y="1436"/>
                </a:lnTo>
                <a:lnTo>
                  <a:pt x="15646" y="1509"/>
                </a:lnTo>
                <a:lnTo>
                  <a:pt x="15573" y="1582"/>
                </a:lnTo>
                <a:lnTo>
                  <a:pt x="15500" y="1655"/>
                </a:lnTo>
                <a:lnTo>
                  <a:pt x="15476" y="1752"/>
                </a:lnTo>
                <a:lnTo>
                  <a:pt x="15427" y="1825"/>
                </a:lnTo>
                <a:lnTo>
                  <a:pt x="15403" y="2020"/>
                </a:lnTo>
                <a:lnTo>
                  <a:pt x="15451" y="2215"/>
                </a:lnTo>
                <a:lnTo>
                  <a:pt x="15500" y="2361"/>
                </a:lnTo>
                <a:lnTo>
                  <a:pt x="15330" y="2458"/>
                </a:lnTo>
                <a:lnTo>
                  <a:pt x="15159" y="2579"/>
                </a:lnTo>
                <a:lnTo>
                  <a:pt x="14989" y="2725"/>
                </a:lnTo>
                <a:lnTo>
                  <a:pt x="14843" y="2896"/>
                </a:lnTo>
                <a:lnTo>
                  <a:pt x="14283" y="3528"/>
                </a:lnTo>
                <a:lnTo>
                  <a:pt x="13918" y="3893"/>
                </a:lnTo>
                <a:lnTo>
                  <a:pt x="13529" y="4234"/>
                </a:lnTo>
                <a:lnTo>
                  <a:pt x="13140" y="4599"/>
                </a:lnTo>
                <a:lnTo>
                  <a:pt x="12775" y="4964"/>
                </a:lnTo>
                <a:lnTo>
                  <a:pt x="12677" y="4891"/>
                </a:lnTo>
                <a:lnTo>
                  <a:pt x="12556" y="4842"/>
                </a:lnTo>
                <a:lnTo>
                  <a:pt x="12507" y="4842"/>
                </a:lnTo>
                <a:lnTo>
                  <a:pt x="12434" y="4818"/>
                </a:lnTo>
                <a:lnTo>
                  <a:pt x="12264" y="4818"/>
                </a:lnTo>
                <a:lnTo>
                  <a:pt x="12191" y="4867"/>
                </a:lnTo>
                <a:lnTo>
                  <a:pt x="12020" y="4696"/>
                </a:lnTo>
                <a:lnTo>
                  <a:pt x="11826" y="4502"/>
                </a:lnTo>
                <a:lnTo>
                  <a:pt x="11655" y="4331"/>
                </a:lnTo>
                <a:lnTo>
                  <a:pt x="11582" y="4307"/>
                </a:lnTo>
                <a:lnTo>
                  <a:pt x="11582" y="4161"/>
                </a:lnTo>
                <a:lnTo>
                  <a:pt x="11582" y="4039"/>
                </a:lnTo>
                <a:lnTo>
                  <a:pt x="11534" y="3918"/>
                </a:lnTo>
                <a:lnTo>
                  <a:pt x="11485" y="3820"/>
                </a:lnTo>
                <a:lnTo>
                  <a:pt x="11388" y="3723"/>
                </a:lnTo>
                <a:lnTo>
                  <a:pt x="11242" y="3626"/>
                </a:lnTo>
                <a:lnTo>
                  <a:pt x="11169" y="3577"/>
                </a:lnTo>
                <a:lnTo>
                  <a:pt x="11120" y="3528"/>
                </a:lnTo>
                <a:lnTo>
                  <a:pt x="11047" y="3504"/>
                </a:lnTo>
                <a:lnTo>
                  <a:pt x="10974" y="3504"/>
                </a:lnTo>
                <a:lnTo>
                  <a:pt x="10828" y="3528"/>
                </a:lnTo>
                <a:lnTo>
                  <a:pt x="10682" y="3601"/>
                </a:lnTo>
                <a:lnTo>
                  <a:pt x="10536" y="3723"/>
                </a:lnTo>
                <a:lnTo>
                  <a:pt x="10439" y="3869"/>
                </a:lnTo>
                <a:lnTo>
                  <a:pt x="10341" y="4039"/>
                </a:lnTo>
                <a:lnTo>
                  <a:pt x="10317" y="4234"/>
                </a:lnTo>
                <a:lnTo>
                  <a:pt x="10317" y="4380"/>
                </a:lnTo>
                <a:lnTo>
                  <a:pt x="10171" y="4477"/>
                </a:lnTo>
                <a:lnTo>
                  <a:pt x="10025" y="4575"/>
                </a:lnTo>
                <a:lnTo>
                  <a:pt x="9879" y="4721"/>
                </a:lnTo>
                <a:lnTo>
                  <a:pt x="9733" y="4867"/>
                </a:lnTo>
                <a:lnTo>
                  <a:pt x="9490" y="5159"/>
                </a:lnTo>
                <a:lnTo>
                  <a:pt x="9319" y="5402"/>
                </a:lnTo>
                <a:lnTo>
                  <a:pt x="8954" y="5864"/>
                </a:lnTo>
                <a:lnTo>
                  <a:pt x="8614" y="6375"/>
                </a:lnTo>
                <a:lnTo>
                  <a:pt x="8298" y="6789"/>
                </a:lnTo>
                <a:lnTo>
                  <a:pt x="8152" y="7008"/>
                </a:lnTo>
                <a:lnTo>
                  <a:pt x="8030" y="7227"/>
                </a:lnTo>
                <a:lnTo>
                  <a:pt x="7908" y="7203"/>
                </a:lnTo>
                <a:lnTo>
                  <a:pt x="7787" y="7178"/>
                </a:lnTo>
                <a:lnTo>
                  <a:pt x="7738" y="7154"/>
                </a:lnTo>
                <a:lnTo>
                  <a:pt x="7616" y="7130"/>
                </a:lnTo>
                <a:lnTo>
                  <a:pt x="7470" y="7130"/>
                </a:lnTo>
                <a:lnTo>
                  <a:pt x="7349" y="7178"/>
                </a:lnTo>
                <a:lnTo>
                  <a:pt x="7227" y="7251"/>
                </a:lnTo>
                <a:lnTo>
                  <a:pt x="7178" y="7203"/>
                </a:lnTo>
                <a:lnTo>
                  <a:pt x="6935" y="7081"/>
                </a:lnTo>
                <a:lnTo>
                  <a:pt x="6692" y="6935"/>
                </a:lnTo>
                <a:lnTo>
                  <a:pt x="6448" y="6765"/>
                </a:lnTo>
                <a:lnTo>
                  <a:pt x="6327" y="6716"/>
                </a:lnTo>
                <a:lnTo>
                  <a:pt x="6205" y="6667"/>
                </a:lnTo>
                <a:lnTo>
                  <a:pt x="6229" y="6546"/>
                </a:lnTo>
                <a:lnTo>
                  <a:pt x="6205" y="6424"/>
                </a:lnTo>
                <a:lnTo>
                  <a:pt x="6181" y="6278"/>
                </a:lnTo>
                <a:lnTo>
                  <a:pt x="6132" y="6181"/>
                </a:lnTo>
                <a:lnTo>
                  <a:pt x="6059" y="6059"/>
                </a:lnTo>
                <a:lnTo>
                  <a:pt x="5986" y="5962"/>
                </a:lnTo>
                <a:lnTo>
                  <a:pt x="5889" y="5889"/>
                </a:lnTo>
                <a:lnTo>
                  <a:pt x="5767" y="5840"/>
                </a:lnTo>
                <a:lnTo>
                  <a:pt x="5694" y="5816"/>
                </a:lnTo>
                <a:lnTo>
                  <a:pt x="5621" y="5791"/>
                </a:lnTo>
                <a:lnTo>
                  <a:pt x="5475" y="5791"/>
                </a:lnTo>
                <a:lnTo>
                  <a:pt x="5329" y="5840"/>
                </a:lnTo>
                <a:lnTo>
                  <a:pt x="5207" y="5913"/>
                </a:lnTo>
                <a:lnTo>
                  <a:pt x="5086" y="6010"/>
                </a:lnTo>
                <a:lnTo>
                  <a:pt x="4964" y="6156"/>
                </a:lnTo>
                <a:lnTo>
                  <a:pt x="4891" y="6302"/>
                </a:lnTo>
                <a:lnTo>
                  <a:pt x="4818" y="6473"/>
                </a:lnTo>
                <a:lnTo>
                  <a:pt x="4818" y="6570"/>
                </a:lnTo>
                <a:lnTo>
                  <a:pt x="4818" y="6692"/>
                </a:lnTo>
                <a:lnTo>
                  <a:pt x="4769" y="6716"/>
                </a:lnTo>
                <a:lnTo>
                  <a:pt x="3918" y="7714"/>
                </a:lnTo>
                <a:lnTo>
                  <a:pt x="3504" y="8225"/>
                </a:lnTo>
                <a:lnTo>
                  <a:pt x="3090" y="8760"/>
                </a:lnTo>
                <a:lnTo>
                  <a:pt x="2677" y="9271"/>
                </a:lnTo>
                <a:lnTo>
                  <a:pt x="2214" y="9782"/>
                </a:lnTo>
                <a:lnTo>
                  <a:pt x="2044" y="9952"/>
                </a:lnTo>
                <a:lnTo>
                  <a:pt x="1874" y="10147"/>
                </a:lnTo>
                <a:lnTo>
                  <a:pt x="1801" y="10244"/>
                </a:lnTo>
                <a:lnTo>
                  <a:pt x="1752" y="10366"/>
                </a:lnTo>
                <a:lnTo>
                  <a:pt x="1703" y="10488"/>
                </a:lnTo>
                <a:lnTo>
                  <a:pt x="1703" y="10609"/>
                </a:lnTo>
                <a:lnTo>
                  <a:pt x="1728" y="10682"/>
                </a:lnTo>
                <a:lnTo>
                  <a:pt x="1776" y="10731"/>
                </a:lnTo>
                <a:lnTo>
                  <a:pt x="1849" y="10755"/>
                </a:lnTo>
                <a:lnTo>
                  <a:pt x="1922" y="10731"/>
                </a:lnTo>
                <a:lnTo>
                  <a:pt x="2020" y="10682"/>
                </a:lnTo>
                <a:lnTo>
                  <a:pt x="2117" y="10633"/>
                </a:lnTo>
                <a:lnTo>
                  <a:pt x="2263" y="10463"/>
                </a:lnTo>
                <a:lnTo>
                  <a:pt x="2579" y="10123"/>
                </a:lnTo>
                <a:lnTo>
                  <a:pt x="2969" y="9733"/>
                </a:lnTo>
                <a:lnTo>
                  <a:pt x="3163" y="9514"/>
                </a:lnTo>
                <a:lnTo>
                  <a:pt x="3334" y="9295"/>
                </a:lnTo>
                <a:lnTo>
                  <a:pt x="3747" y="8760"/>
                </a:lnTo>
                <a:lnTo>
                  <a:pt x="4185" y="8225"/>
                </a:lnTo>
                <a:lnTo>
                  <a:pt x="4648" y="7714"/>
                </a:lnTo>
                <a:lnTo>
                  <a:pt x="5086" y="7203"/>
                </a:lnTo>
                <a:lnTo>
                  <a:pt x="5159" y="7251"/>
                </a:lnTo>
                <a:lnTo>
                  <a:pt x="5280" y="7300"/>
                </a:lnTo>
                <a:lnTo>
                  <a:pt x="5378" y="7324"/>
                </a:lnTo>
                <a:lnTo>
                  <a:pt x="5499" y="7324"/>
                </a:lnTo>
                <a:lnTo>
                  <a:pt x="5645" y="7300"/>
                </a:lnTo>
                <a:lnTo>
                  <a:pt x="5791" y="7251"/>
                </a:lnTo>
                <a:lnTo>
                  <a:pt x="5913" y="7154"/>
                </a:lnTo>
                <a:lnTo>
                  <a:pt x="6010" y="7057"/>
                </a:lnTo>
                <a:lnTo>
                  <a:pt x="6205" y="7178"/>
                </a:lnTo>
                <a:lnTo>
                  <a:pt x="6400" y="7300"/>
                </a:lnTo>
                <a:lnTo>
                  <a:pt x="6716" y="7519"/>
                </a:lnTo>
                <a:lnTo>
                  <a:pt x="6862" y="7616"/>
                </a:lnTo>
                <a:lnTo>
                  <a:pt x="7032" y="7689"/>
                </a:lnTo>
                <a:lnTo>
                  <a:pt x="7057" y="7811"/>
                </a:lnTo>
                <a:lnTo>
                  <a:pt x="7105" y="7933"/>
                </a:lnTo>
                <a:lnTo>
                  <a:pt x="7154" y="8030"/>
                </a:lnTo>
                <a:lnTo>
                  <a:pt x="7227" y="8127"/>
                </a:lnTo>
                <a:lnTo>
                  <a:pt x="7324" y="8176"/>
                </a:lnTo>
                <a:lnTo>
                  <a:pt x="7397" y="8225"/>
                </a:lnTo>
                <a:lnTo>
                  <a:pt x="7495" y="8273"/>
                </a:lnTo>
                <a:lnTo>
                  <a:pt x="7714" y="8273"/>
                </a:lnTo>
                <a:lnTo>
                  <a:pt x="7835" y="8225"/>
                </a:lnTo>
                <a:lnTo>
                  <a:pt x="8006" y="8127"/>
                </a:lnTo>
                <a:lnTo>
                  <a:pt x="8152" y="8006"/>
                </a:lnTo>
                <a:lnTo>
                  <a:pt x="8225" y="7908"/>
                </a:lnTo>
                <a:lnTo>
                  <a:pt x="8273" y="7835"/>
                </a:lnTo>
                <a:lnTo>
                  <a:pt x="8298" y="7738"/>
                </a:lnTo>
                <a:lnTo>
                  <a:pt x="8322" y="7641"/>
                </a:lnTo>
                <a:lnTo>
                  <a:pt x="8322" y="7543"/>
                </a:lnTo>
                <a:lnTo>
                  <a:pt x="8298" y="7470"/>
                </a:lnTo>
                <a:lnTo>
                  <a:pt x="8468" y="7300"/>
                </a:lnTo>
                <a:lnTo>
                  <a:pt x="8614" y="7130"/>
                </a:lnTo>
                <a:lnTo>
                  <a:pt x="8906" y="6740"/>
                </a:lnTo>
                <a:lnTo>
                  <a:pt x="9173" y="6327"/>
                </a:lnTo>
                <a:lnTo>
                  <a:pt x="9417" y="5962"/>
                </a:lnTo>
                <a:lnTo>
                  <a:pt x="9782" y="5499"/>
                </a:lnTo>
                <a:lnTo>
                  <a:pt x="10195" y="5086"/>
                </a:lnTo>
                <a:lnTo>
                  <a:pt x="10268" y="5013"/>
                </a:lnTo>
                <a:lnTo>
                  <a:pt x="10366" y="4940"/>
                </a:lnTo>
                <a:lnTo>
                  <a:pt x="10585" y="4818"/>
                </a:lnTo>
                <a:lnTo>
                  <a:pt x="10706" y="4891"/>
                </a:lnTo>
                <a:lnTo>
                  <a:pt x="10828" y="4915"/>
                </a:lnTo>
                <a:lnTo>
                  <a:pt x="10950" y="4940"/>
                </a:lnTo>
                <a:lnTo>
                  <a:pt x="11096" y="4915"/>
                </a:lnTo>
                <a:lnTo>
                  <a:pt x="11193" y="4867"/>
                </a:lnTo>
                <a:lnTo>
                  <a:pt x="11266" y="4794"/>
                </a:lnTo>
                <a:lnTo>
                  <a:pt x="11363" y="4721"/>
                </a:lnTo>
                <a:lnTo>
                  <a:pt x="11436" y="4648"/>
                </a:lnTo>
                <a:lnTo>
                  <a:pt x="11704" y="4964"/>
                </a:lnTo>
                <a:lnTo>
                  <a:pt x="11874" y="5183"/>
                </a:lnTo>
                <a:lnTo>
                  <a:pt x="11801" y="5305"/>
                </a:lnTo>
                <a:lnTo>
                  <a:pt x="11777" y="5426"/>
                </a:lnTo>
                <a:lnTo>
                  <a:pt x="11753" y="5548"/>
                </a:lnTo>
                <a:lnTo>
                  <a:pt x="11777" y="5694"/>
                </a:lnTo>
                <a:lnTo>
                  <a:pt x="11826" y="5816"/>
                </a:lnTo>
                <a:lnTo>
                  <a:pt x="11899" y="5913"/>
                </a:lnTo>
                <a:lnTo>
                  <a:pt x="12020" y="6010"/>
                </a:lnTo>
                <a:lnTo>
                  <a:pt x="12142" y="6059"/>
                </a:lnTo>
                <a:lnTo>
                  <a:pt x="12264" y="6108"/>
                </a:lnTo>
                <a:lnTo>
                  <a:pt x="12410" y="6108"/>
                </a:lnTo>
                <a:lnTo>
                  <a:pt x="12531" y="6083"/>
                </a:lnTo>
                <a:lnTo>
                  <a:pt x="12653" y="6035"/>
                </a:lnTo>
                <a:lnTo>
                  <a:pt x="12726" y="5986"/>
                </a:lnTo>
                <a:lnTo>
                  <a:pt x="12799" y="5913"/>
                </a:lnTo>
                <a:lnTo>
                  <a:pt x="12872" y="5840"/>
                </a:lnTo>
                <a:lnTo>
                  <a:pt x="12921" y="5743"/>
                </a:lnTo>
                <a:lnTo>
                  <a:pt x="12969" y="5548"/>
                </a:lnTo>
                <a:lnTo>
                  <a:pt x="12969" y="5329"/>
                </a:lnTo>
                <a:lnTo>
                  <a:pt x="12969" y="5280"/>
                </a:lnTo>
                <a:lnTo>
                  <a:pt x="13042" y="5256"/>
                </a:lnTo>
                <a:lnTo>
                  <a:pt x="13383" y="4915"/>
                </a:lnTo>
                <a:lnTo>
                  <a:pt x="13748" y="4575"/>
                </a:lnTo>
                <a:lnTo>
                  <a:pt x="14454" y="3942"/>
                </a:lnTo>
                <a:lnTo>
                  <a:pt x="15111" y="3309"/>
                </a:lnTo>
                <a:lnTo>
                  <a:pt x="15768" y="2677"/>
                </a:lnTo>
                <a:lnTo>
                  <a:pt x="15792" y="2652"/>
                </a:lnTo>
                <a:lnTo>
                  <a:pt x="15914" y="2701"/>
                </a:lnTo>
                <a:lnTo>
                  <a:pt x="16157" y="2701"/>
                </a:lnTo>
                <a:lnTo>
                  <a:pt x="16279" y="2652"/>
                </a:lnTo>
                <a:lnTo>
                  <a:pt x="16376" y="2579"/>
                </a:lnTo>
                <a:lnTo>
                  <a:pt x="16449" y="2506"/>
                </a:lnTo>
                <a:lnTo>
                  <a:pt x="16522" y="2409"/>
                </a:lnTo>
                <a:lnTo>
                  <a:pt x="16595" y="2312"/>
                </a:lnTo>
                <a:lnTo>
                  <a:pt x="16643" y="2215"/>
                </a:lnTo>
                <a:lnTo>
                  <a:pt x="16668" y="2093"/>
                </a:lnTo>
                <a:lnTo>
                  <a:pt x="16692" y="1996"/>
                </a:lnTo>
                <a:lnTo>
                  <a:pt x="16692" y="1874"/>
                </a:lnTo>
                <a:lnTo>
                  <a:pt x="16668" y="1777"/>
                </a:lnTo>
                <a:lnTo>
                  <a:pt x="16643" y="1679"/>
                </a:lnTo>
                <a:lnTo>
                  <a:pt x="16570" y="1606"/>
                </a:lnTo>
                <a:lnTo>
                  <a:pt x="16522" y="1533"/>
                </a:lnTo>
                <a:lnTo>
                  <a:pt x="16424" y="1460"/>
                </a:lnTo>
                <a:lnTo>
                  <a:pt x="16352" y="1436"/>
                </a:lnTo>
                <a:lnTo>
                  <a:pt x="16254" y="1412"/>
                </a:lnTo>
                <a:lnTo>
                  <a:pt x="16157" y="1387"/>
                </a:lnTo>
                <a:lnTo>
                  <a:pt x="16011" y="1363"/>
                </a:lnTo>
                <a:close/>
                <a:moveTo>
                  <a:pt x="195" y="0"/>
                </a:moveTo>
                <a:lnTo>
                  <a:pt x="146" y="49"/>
                </a:lnTo>
                <a:lnTo>
                  <a:pt x="98" y="73"/>
                </a:lnTo>
                <a:lnTo>
                  <a:pt x="49" y="195"/>
                </a:lnTo>
                <a:lnTo>
                  <a:pt x="0" y="317"/>
                </a:lnTo>
                <a:lnTo>
                  <a:pt x="0" y="438"/>
                </a:lnTo>
                <a:lnTo>
                  <a:pt x="0" y="584"/>
                </a:lnTo>
                <a:lnTo>
                  <a:pt x="25" y="876"/>
                </a:lnTo>
                <a:lnTo>
                  <a:pt x="49" y="1120"/>
                </a:lnTo>
                <a:lnTo>
                  <a:pt x="49" y="1947"/>
                </a:lnTo>
                <a:lnTo>
                  <a:pt x="25" y="2774"/>
                </a:lnTo>
                <a:lnTo>
                  <a:pt x="49" y="3601"/>
                </a:lnTo>
                <a:lnTo>
                  <a:pt x="25" y="4429"/>
                </a:lnTo>
                <a:lnTo>
                  <a:pt x="0" y="6108"/>
                </a:lnTo>
                <a:lnTo>
                  <a:pt x="0" y="6984"/>
                </a:lnTo>
                <a:lnTo>
                  <a:pt x="0" y="7860"/>
                </a:lnTo>
                <a:lnTo>
                  <a:pt x="73" y="9587"/>
                </a:lnTo>
                <a:lnTo>
                  <a:pt x="146" y="11315"/>
                </a:lnTo>
                <a:lnTo>
                  <a:pt x="171" y="12191"/>
                </a:lnTo>
                <a:lnTo>
                  <a:pt x="171" y="13067"/>
                </a:lnTo>
                <a:lnTo>
                  <a:pt x="195" y="13188"/>
                </a:lnTo>
                <a:lnTo>
                  <a:pt x="268" y="13261"/>
                </a:lnTo>
                <a:lnTo>
                  <a:pt x="317" y="13310"/>
                </a:lnTo>
                <a:lnTo>
                  <a:pt x="390" y="13310"/>
                </a:lnTo>
                <a:lnTo>
                  <a:pt x="900" y="13383"/>
                </a:lnTo>
                <a:lnTo>
                  <a:pt x="1898" y="13383"/>
                </a:lnTo>
                <a:lnTo>
                  <a:pt x="2409" y="13334"/>
                </a:lnTo>
                <a:lnTo>
                  <a:pt x="3431" y="13261"/>
                </a:lnTo>
                <a:lnTo>
                  <a:pt x="3942" y="13213"/>
                </a:lnTo>
                <a:lnTo>
                  <a:pt x="4453" y="13188"/>
                </a:lnTo>
                <a:lnTo>
                  <a:pt x="10025" y="13188"/>
                </a:lnTo>
                <a:lnTo>
                  <a:pt x="11169" y="13164"/>
                </a:lnTo>
                <a:lnTo>
                  <a:pt x="13432" y="13091"/>
                </a:lnTo>
                <a:lnTo>
                  <a:pt x="14575" y="13067"/>
                </a:lnTo>
                <a:lnTo>
                  <a:pt x="16741" y="13067"/>
                </a:lnTo>
                <a:lnTo>
                  <a:pt x="17276" y="13091"/>
                </a:lnTo>
                <a:lnTo>
                  <a:pt x="17544" y="13140"/>
                </a:lnTo>
                <a:lnTo>
                  <a:pt x="17811" y="13164"/>
                </a:lnTo>
                <a:lnTo>
                  <a:pt x="17933" y="13164"/>
                </a:lnTo>
                <a:lnTo>
                  <a:pt x="18030" y="13115"/>
                </a:lnTo>
                <a:lnTo>
                  <a:pt x="18103" y="13042"/>
                </a:lnTo>
                <a:lnTo>
                  <a:pt x="18152" y="12945"/>
                </a:lnTo>
                <a:lnTo>
                  <a:pt x="18152" y="12848"/>
                </a:lnTo>
                <a:lnTo>
                  <a:pt x="18128" y="12750"/>
                </a:lnTo>
                <a:lnTo>
                  <a:pt x="18055" y="12677"/>
                </a:lnTo>
                <a:lnTo>
                  <a:pt x="17957" y="12629"/>
                </a:lnTo>
                <a:lnTo>
                  <a:pt x="17495" y="12556"/>
                </a:lnTo>
                <a:lnTo>
                  <a:pt x="17008" y="12531"/>
                </a:lnTo>
                <a:lnTo>
                  <a:pt x="16084" y="12507"/>
                </a:lnTo>
                <a:lnTo>
                  <a:pt x="14940" y="12483"/>
                </a:lnTo>
                <a:lnTo>
                  <a:pt x="13821" y="12507"/>
                </a:lnTo>
                <a:lnTo>
                  <a:pt x="11534" y="12580"/>
                </a:lnTo>
                <a:lnTo>
                  <a:pt x="10414" y="12604"/>
                </a:lnTo>
                <a:lnTo>
                  <a:pt x="9271" y="12629"/>
                </a:lnTo>
                <a:lnTo>
                  <a:pt x="7032" y="12604"/>
                </a:lnTo>
                <a:lnTo>
                  <a:pt x="5913" y="12604"/>
                </a:lnTo>
                <a:lnTo>
                  <a:pt x="4818" y="12629"/>
                </a:lnTo>
                <a:lnTo>
                  <a:pt x="3796" y="12677"/>
                </a:lnTo>
                <a:lnTo>
                  <a:pt x="2774" y="12726"/>
                </a:lnTo>
                <a:lnTo>
                  <a:pt x="1752" y="12799"/>
                </a:lnTo>
                <a:lnTo>
                  <a:pt x="730" y="12848"/>
                </a:lnTo>
                <a:lnTo>
                  <a:pt x="681" y="11169"/>
                </a:lnTo>
                <a:lnTo>
                  <a:pt x="608" y="9490"/>
                </a:lnTo>
                <a:lnTo>
                  <a:pt x="535" y="7787"/>
                </a:lnTo>
                <a:lnTo>
                  <a:pt x="535" y="6959"/>
                </a:lnTo>
                <a:lnTo>
                  <a:pt x="535" y="6108"/>
                </a:lnTo>
                <a:lnTo>
                  <a:pt x="560" y="4356"/>
                </a:lnTo>
                <a:lnTo>
                  <a:pt x="560" y="2579"/>
                </a:lnTo>
                <a:lnTo>
                  <a:pt x="560" y="1752"/>
                </a:lnTo>
                <a:lnTo>
                  <a:pt x="584" y="1363"/>
                </a:lnTo>
                <a:lnTo>
                  <a:pt x="584" y="949"/>
                </a:lnTo>
                <a:lnTo>
                  <a:pt x="560" y="706"/>
                </a:lnTo>
                <a:lnTo>
                  <a:pt x="535" y="438"/>
                </a:lnTo>
                <a:lnTo>
                  <a:pt x="511" y="317"/>
                </a:lnTo>
                <a:lnTo>
                  <a:pt x="463" y="219"/>
                </a:lnTo>
                <a:lnTo>
                  <a:pt x="390" y="98"/>
                </a:lnTo>
                <a:lnTo>
                  <a:pt x="317" y="25"/>
                </a:lnTo>
                <a:lnTo>
                  <a:pt x="244" y="0"/>
                </a:lnTo>
                <a:close/>
              </a:path>
            </a:pathLst>
          </a:cu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txBox="1"/>
          <p:nvPr>
            <p:ph idx="1" type="body"/>
          </p:nvPr>
        </p:nvSpPr>
        <p:spPr>
          <a:xfrm>
            <a:off x="1387000" y="1933200"/>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Spanning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30"/>
          <p:cNvPicPr preferRelativeResize="0"/>
          <p:nvPr/>
        </p:nvPicPr>
        <p:blipFill>
          <a:blip r:embed="rId3">
            <a:alphaModFix/>
          </a:blip>
          <a:stretch>
            <a:fillRect/>
          </a:stretch>
        </p:blipFill>
        <p:spPr>
          <a:xfrm>
            <a:off x="0" y="2571750"/>
            <a:ext cx="5805527" cy="2554101"/>
          </a:xfrm>
          <a:prstGeom prst="rect">
            <a:avLst/>
          </a:prstGeom>
          <a:noFill/>
          <a:ln>
            <a:noFill/>
          </a:ln>
        </p:spPr>
      </p:pic>
      <p:pic>
        <p:nvPicPr>
          <p:cNvPr id="133" name="Google Shape;133;p30"/>
          <p:cNvPicPr preferRelativeResize="0"/>
          <p:nvPr/>
        </p:nvPicPr>
        <p:blipFill rotWithShape="1">
          <a:blip r:embed="rId4">
            <a:alphaModFix/>
          </a:blip>
          <a:srcRect b="0" l="8558" r="0" t="9453"/>
          <a:stretch/>
        </p:blipFill>
        <p:spPr>
          <a:xfrm>
            <a:off x="0" y="8"/>
            <a:ext cx="4540675" cy="2529066"/>
          </a:xfrm>
          <a:prstGeom prst="rect">
            <a:avLst/>
          </a:prstGeom>
          <a:noFill/>
          <a:ln>
            <a:noFill/>
          </a:ln>
        </p:spPr>
      </p:pic>
      <p:pic>
        <p:nvPicPr>
          <p:cNvPr id="134" name="Google Shape;134;p30"/>
          <p:cNvPicPr preferRelativeResize="0"/>
          <p:nvPr/>
        </p:nvPicPr>
        <p:blipFill>
          <a:blip r:embed="rId5">
            <a:alphaModFix/>
          </a:blip>
          <a:stretch>
            <a:fillRect/>
          </a:stretch>
        </p:blipFill>
        <p:spPr>
          <a:xfrm>
            <a:off x="4572000" y="-12509"/>
            <a:ext cx="4540675" cy="2554104"/>
          </a:xfrm>
          <a:prstGeom prst="rect">
            <a:avLst/>
          </a:prstGeom>
          <a:noFill/>
          <a:ln>
            <a:noFill/>
          </a:ln>
        </p:spPr>
      </p:pic>
      <p:sp>
        <p:nvSpPr>
          <p:cNvPr id="135" name="Google Shape;135;p30"/>
          <p:cNvSpPr txBox="1"/>
          <p:nvPr/>
        </p:nvSpPr>
        <p:spPr>
          <a:xfrm>
            <a:off x="6312475" y="2618525"/>
            <a:ext cx="25623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veat"/>
                <a:ea typeface="Caveat"/>
                <a:cs typeface="Caveat"/>
                <a:sym typeface="Caveat"/>
              </a:rPr>
              <a:t>Clockwise starting at top left:</a:t>
            </a:r>
            <a:endParaRPr>
              <a:latin typeface="Caveat"/>
              <a:ea typeface="Caveat"/>
              <a:cs typeface="Caveat"/>
              <a:sym typeface="Caveat"/>
            </a:endParaRPr>
          </a:p>
          <a:p>
            <a:pPr indent="0" lvl="0" marL="0" rtl="0" algn="l">
              <a:spcBef>
                <a:spcPts val="0"/>
              </a:spcBef>
              <a:spcAft>
                <a:spcPts val="0"/>
              </a:spcAft>
              <a:buNone/>
            </a:pPr>
            <a:r>
              <a:t/>
            </a:r>
            <a:endParaRPr>
              <a:latin typeface="Caveat"/>
              <a:ea typeface="Caveat"/>
              <a:cs typeface="Caveat"/>
              <a:sym typeface="Caveat"/>
            </a:endParaRPr>
          </a:p>
          <a:p>
            <a:pPr indent="0" lvl="0" marL="0" rtl="0" algn="l">
              <a:spcBef>
                <a:spcPts val="0"/>
              </a:spcBef>
              <a:spcAft>
                <a:spcPts val="0"/>
              </a:spcAft>
              <a:buNone/>
            </a:pPr>
            <a:r>
              <a:rPr lang="en" u="sng">
                <a:solidFill>
                  <a:schemeClr val="hlink"/>
                </a:solidFill>
                <a:latin typeface="Caveat"/>
                <a:ea typeface="Caveat"/>
                <a:cs typeface="Caveat"/>
                <a:sym typeface="Caveat"/>
                <a:hlinkClick r:id="rId6"/>
              </a:rPr>
              <a:t>R for Data Science - Wickham and Grolemund</a:t>
            </a:r>
            <a:endParaRPr>
              <a:latin typeface="Caveat"/>
              <a:ea typeface="Caveat"/>
              <a:cs typeface="Caveat"/>
              <a:sym typeface="Caveat"/>
            </a:endParaRPr>
          </a:p>
          <a:p>
            <a:pPr indent="0" lvl="0" marL="0" rtl="0" algn="l">
              <a:spcBef>
                <a:spcPts val="0"/>
              </a:spcBef>
              <a:spcAft>
                <a:spcPts val="0"/>
              </a:spcAft>
              <a:buNone/>
            </a:pPr>
            <a:r>
              <a:t/>
            </a:r>
            <a:endParaRPr>
              <a:latin typeface="Caveat"/>
              <a:ea typeface="Caveat"/>
              <a:cs typeface="Caveat"/>
              <a:sym typeface="Caveat"/>
            </a:endParaRPr>
          </a:p>
          <a:p>
            <a:pPr indent="0" lvl="0" marL="0" rtl="0" algn="l">
              <a:spcBef>
                <a:spcPts val="0"/>
              </a:spcBef>
              <a:spcAft>
                <a:spcPts val="0"/>
              </a:spcAft>
              <a:buNone/>
            </a:pPr>
            <a:r>
              <a:rPr lang="en" u="sng">
                <a:solidFill>
                  <a:schemeClr val="hlink"/>
                </a:solidFill>
                <a:latin typeface="Caveat"/>
                <a:ea typeface="Caveat"/>
                <a:cs typeface="Caveat"/>
                <a:sym typeface="Caveat"/>
                <a:hlinkClick r:id="rId7"/>
              </a:rPr>
              <a:t>Data Understanding, Data Analysis, and Data Science - Patrick Boily</a:t>
            </a:r>
            <a:endParaRPr>
              <a:latin typeface="Caveat"/>
              <a:ea typeface="Caveat"/>
              <a:cs typeface="Caveat"/>
              <a:sym typeface="Caveat"/>
            </a:endParaRPr>
          </a:p>
          <a:p>
            <a:pPr indent="0" lvl="0" marL="0" rtl="0" algn="l">
              <a:spcBef>
                <a:spcPts val="0"/>
              </a:spcBef>
              <a:spcAft>
                <a:spcPts val="0"/>
              </a:spcAft>
              <a:buNone/>
            </a:pPr>
            <a:r>
              <a:t/>
            </a:r>
            <a:endParaRPr>
              <a:latin typeface="Caveat"/>
              <a:ea typeface="Caveat"/>
              <a:cs typeface="Caveat"/>
              <a:sym typeface="Caveat"/>
            </a:endParaRPr>
          </a:p>
          <a:p>
            <a:pPr indent="0" lvl="0" marL="0" rtl="0" algn="l">
              <a:spcBef>
                <a:spcPts val="0"/>
              </a:spcBef>
              <a:spcAft>
                <a:spcPts val="0"/>
              </a:spcAft>
              <a:buNone/>
            </a:pPr>
            <a:r>
              <a:rPr lang="en" u="sng">
                <a:solidFill>
                  <a:schemeClr val="hlink"/>
                </a:solidFill>
                <a:latin typeface="Caveat"/>
                <a:ea typeface="Caveat"/>
                <a:cs typeface="Caveat"/>
                <a:sym typeface="Caveat"/>
                <a:hlinkClick r:id="rId8"/>
              </a:rPr>
              <a:t>Answering questions through data: The Workflow - Emanuela Furfaro </a:t>
            </a:r>
            <a:endParaRPr>
              <a:latin typeface="Caveat"/>
              <a:ea typeface="Caveat"/>
              <a:cs typeface="Caveat"/>
              <a:sym typeface="Caveat"/>
            </a:endParaRPr>
          </a:p>
          <a:p>
            <a:pPr indent="0" lvl="0" marL="0" rtl="0" algn="l">
              <a:spcBef>
                <a:spcPts val="0"/>
              </a:spcBef>
              <a:spcAft>
                <a:spcPts val="0"/>
              </a:spcAft>
              <a:buNone/>
            </a:pPr>
            <a:r>
              <a:t/>
            </a:r>
            <a:endParaRPr>
              <a:latin typeface="Caveat"/>
              <a:ea typeface="Caveat"/>
              <a:cs typeface="Caveat"/>
              <a:sym typeface="Caveat"/>
            </a:endParaRPr>
          </a:p>
          <a:p>
            <a:pPr indent="0" lvl="0" marL="0" rtl="0" algn="l">
              <a:spcBef>
                <a:spcPts val="0"/>
              </a:spcBef>
              <a:spcAft>
                <a:spcPts val="0"/>
              </a:spcAft>
              <a:buNone/>
            </a:pPr>
            <a:r>
              <a:t/>
            </a:r>
            <a:endParaRPr>
              <a:latin typeface="Caveat"/>
              <a:ea typeface="Caveat"/>
              <a:cs typeface="Caveat"/>
              <a:sym typeface="Cave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31"/>
          <p:cNvPicPr preferRelativeResize="0"/>
          <p:nvPr/>
        </p:nvPicPr>
        <p:blipFill>
          <a:blip r:embed="rId3">
            <a:alphaModFix/>
          </a:blip>
          <a:stretch>
            <a:fillRect/>
          </a:stretch>
        </p:blipFill>
        <p:spPr>
          <a:xfrm>
            <a:off x="152400" y="152400"/>
            <a:ext cx="4152863" cy="4838700"/>
          </a:xfrm>
          <a:prstGeom prst="rect">
            <a:avLst/>
          </a:prstGeom>
          <a:noFill/>
          <a:ln>
            <a:noFill/>
          </a:ln>
        </p:spPr>
      </p:pic>
      <p:pic>
        <p:nvPicPr>
          <p:cNvPr id="141" name="Google Shape;141;p31"/>
          <p:cNvPicPr preferRelativeResize="0"/>
          <p:nvPr/>
        </p:nvPicPr>
        <p:blipFill>
          <a:blip r:embed="rId4">
            <a:alphaModFix/>
          </a:blip>
          <a:stretch>
            <a:fillRect/>
          </a:stretch>
        </p:blipFill>
        <p:spPr>
          <a:xfrm>
            <a:off x="4502913" y="-12"/>
            <a:ext cx="4533937" cy="4112928"/>
          </a:xfrm>
          <a:prstGeom prst="rect">
            <a:avLst/>
          </a:prstGeom>
          <a:noFill/>
          <a:ln>
            <a:noFill/>
          </a:ln>
        </p:spPr>
      </p:pic>
      <p:sp>
        <p:nvSpPr>
          <p:cNvPr id="142" name="Google Shape;142;p31"/>
          <p:cNvSpPr txBox="1"/>
          <p:nvPr/>
        </p:nvSpPr>
        <p:spPr>
          <a:xfrm>
            <a:off x="4638500" y="4273775"/>
            <a:ext cx="4264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Caveat"/>
                <a:ea typeface="Caveat"/>
                <a:cs typeface="Caveat"/>
                <a:sym typeface="Caveat"/>
                <a:hlinkClick r:id="rId5"/>
              </a:rPr>
              <a:t>Blitzstein and Pfister</a:t>
            </a:r>
            <a:endParaRPr>
              <a:latin typeface="Caveat"/>
              <a:ea typeface="Caveat"/>
              <a:cs typeface="Caveat"/>
              <a:sym typeface="Caveat"/>
            </a:endParaRPr>
          </a:p>
          <a:p>
            <a:pPr indent="0" lvl="0" marL="0" rtl="0" algn="l">
              <a:spcBef>
                <a:spcPts val="0"/>
              </a:spcBef>
              <a:spcAft>
                <a:spcPts val="0"/>
              </a:spcAft>
              <a:buNone/>
            </a:pPr>
            <a:r>
              <a:rPr lang="en" u="sng">
                <a:solidFill>
                  <a:schemeClr val="hlink"/>
                </a:solidFill>
                <a:latin typeface="Caveat"/>
                <a:ea typeface="Caveat"/>
                <a:cs typeface="Caveat"/>
                <a:sym typeface="Caveat"/>
                <a:hlinkClick r:id="rId6"/>
              </a:rPr>
              <a:t>Stoudt, Vasquez, and Martinez </a:t>
            </a:r>
            <a:endParaRPr>
              <a:latin typeface="Caveat"/>
              <a:ea typeface="Caveat"/>
              <a:cs typeface="Caveat"/>
              <a:sym typeface="Cave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32"/>
          <p:cNvPicPr preferRelativeResize="0"/>
          <p:nvPr/>
        </p:nvPicPr>
        <p:blipFill>
          <a:blip r:embed="rId3">
            <a:alphaModFix/>
          </a:blip>
          <a:stretch>
            <a:fillRect/>
          </a:stretch>
        </p:blipFill>
        <p:spPr>
          <a:xfrm>
            <a:off x="5380650" y="2571750"/>
            <a:ext cx="1928820" cy="2571752"/>
          </a:xfrm>
          <a:prstGeom prst="rect">
            <a:avLst/>
          </a:prstGeom>
          <a:noFill/>
          <a:ln>
            <a:noFill/>
          </a:ln>
        </p:spPr>
      </p:pic>
      <p:pic>
        <p:nvPicPr>
          <p:cNvPr id="148" name="Google Shape;148;p32"/>
          <p:cNvPicPr preferRelativeResize="0"/>
          <p:nvPr/>
        </p:nvPicPr>
        <p:blipFill>
          <a:blip r:embed="rId4">
            <a:alphaModFix/>
          </a:blip>
          <a:stretch>
            <a:fillRect/>
          </a:stretch>
        </p:blipFill>
        <p:spPr>
          <a:xfrm>
            <a:off x="7309475" y="2571748"/>
            <a:ext cx="1834513" cy="2571750"/>
          </a:xfrm>
          <a:prstGeom prst="rect">
            <a:avLst/>
          </a:prstGeom>
          <a:noFill/>
          <a:ln>
            <a:noFill/>
          </a:ln>
        </p:spPr>
      </p:pic>
      <p:sp>
        <p:nvSpPr>
          <p:cNvPr id="149" name="Google Shape;149;p32"/>
          <p:cNvSpPr txBox="1"/>
          <p:nvPr>
            <p:ph idx="1" type="body"/>
          </p:nvPr>
        </p:nvSpPr>
        <p:spPr>
          <a:xfrm>
            <a:off x="1397450" y="1568025"/>
            <a:ext cx="6241500" cy="81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Reading</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