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44"/>
  </p:notesMasterIdLst>
  <p:sldIdLst>
    <p:sldId id="434" r:id="rId2"/>
    <p:sldId id="441" r:id="rId3"/>
    <p:sldId id="296" r:id="rId4"/>
    <p:sldId id="440" r:id="rId5"/>
    <p:sldId id="439" r:id="rId6"/>
    <p:sldId id="442" r:id="rId7"/>
    <p:sldId id="483" r:id="rId8"/>
    <p:sldId id="488" r:id="rId9"/>
    <p:sldId id="495" r:id="rId10"/>
    <p:sldId id="505" r:id="rId11"/>
    <p:sldId id="511" r:id="rId12"/>
    <p:sldId id="512" r:id="rId13"/>
    <p:sldId id="422" r:id="rId14"/>
    <p:sldId id="477" r:id="rId15"/>
    <p:sldId id="343" r:id="rId16"/>
    <p:sldId id="408" r:id="rId17"/>
    <p:sldId id="438" r:id="rId18"/>
    <p:sldId id="462" r:id="rId19"/>
    <p:sldId id="463" r:id="rId20"/>
    <p:sldId id="464" r:id="rId21"/>
    <p:sldId id="465" r:id="rId22"/>
    <p:sldId id="467" r:id="rId23"/>
    <p:sldId id="468" r:id="rId24"/>
    <p:sldId id="469" r:id="rId25"/>
    <p:sldId id="457" r:id="rId26"/>
    <p:sldId id="447" r:id="rId27"/>
    <p:sldId id="448" r:id="rId28"/>
    <p:sldId id="458" r:id="rId29"/>
    <p:sldId id="449" r:id="rId30"/>
    <p:sldId id="450" r:id="rId31"/>
    <p:sldId id="459" r:id="rId32"/>
    <p:sldId id="451" r:id="rId33"/>
    <p:sldId id="460" r:id="rId34"/>
    <p:sldId id="461" r:id="rId35"/>
    <p:sldId id="470" r:id="rId36"/>
    <p:sldId id="291" r:id="rId37"/>
    <p:sldId id="257" r:id="rId38"/>
    <p:sldId id="436" r:id="rId39"/>
    <p:sldId id="455" r:id="rId40"/>
    <p:sldId id="409" r:id="rId41"/>
    <p:sldId id="411" r:id="rId42"/>
    <p:sldId id="410" r:id="rId43"/>
  </p:sldIdLst>
  <p:sldSz cx="9144000" cy="5143500" type="screen16x9"/>
  <p:notesSz cx="7010400" cy="9236075"/>
  <p:embeddedFontLst>
    <p:embeddedFont>
      <p:font typeface="Calibri" panose="020F0502020204030204" pitchFamily="34" charset="0"/>
      <p:regular r:id="rId45"/>
      <p:bold r:id="rId46"/>
      <p:italic r:id="rId47"/>
      <p:boldItalic r:id="rId48"/>
    </p:embeddedFont>
    <p:embeddedFont>
      <p:font typeface="Georgia" panose="02040502050405020303" pitchFamily="18" charset="0"/>
      <p:regular r:id="rId49"/>
      <p:bold r:id="rId50"/>
      <p:italic r:id="rId51"/>
      <p:boldItalic r:id="rId52"/>
    </p:embeddedFont>
    <p:embeddedFont>
      <p:font typeface="Helvetica" pitchFamily="2" charset="0"/>
      <p:regular r:id="rId53"/>
      <p:bold r:id="rId54"/>
      <p:italic r:id="rId55"/>
      <p:boldItalic r:id="rId56"/>
    </p:embeddedFont>
    <p:embeddedFont>
      <p:font typeface="Segoe UI" panose="020B0502040204020203"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78">
          <p15:clr>
            <a:srgbClr val="A4A3A4"/>
          </p15:clr>
        </p15:guide>
        <p15:guide id="2" orient="horz" pos="992">
          <p15:clr>
            <a:srgbClr val="A4A3A4"/>
          </p15:clr>
        </p15:guide>
        <p15:guide id="3" pos="5274">
          <p15:clr>
            <a:srgbClr val="A4A3A4"/>
          </p15:clr>
        </p15:guide>
        <p15:guide id="4" pos="407">
          <p15:clr>
            <a:srgbClr val="A4A3A4"/>
          </p15:clr>
        </p15:guide>
        <p15:guide id="5" pos="30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72"/>
    <p:restoredTop sz="94697"/>
  </p:normalViewPr>
  <p:slideViewPr>
    <p:cSldViewPr snapToGrid="0">
      <p:cViewPr varScale="1">
        <p:scale>
          <a:sx n="107" d="100"/>
          <a:sy n="107" d="100"/>
        </p:scale>
        <p:origin x="176" y="672"/>
      </p:cViewPr>
      <p:guideLst>
        <p:guide orient="horz" pos="478"/>
        <p:guide orient="horz" pos="992"/>
        <p:guide pos="5274"/>
        <p:guide pos="407"/>
        <p:guide pos="306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1804"/>
          </a:xfrm>
          <a:prstGeom prst="rect">
            <a:avLst/>
          </a:prstGeom>
          <a:noFill/>
          <a:ln>
            <a:noFill/>
          </a:ln>
        </p:spPr>
        <p:txBody>
          <a:bodyPr spcFirstLastPara="1" wrap="square" lIns="92825" tIns="46400" rIns="92825" bIns="464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1804"/>
          </a:xfrm>
          <a:prstGeom prst="rect">
            <a:avLst/>
          </a:prstGeom>
          <a:noFill/>
          <a:ln>
            <a:noFill/>
          </a:ln>
        </p:spPr>
        <p:txBody>
          <a:bodyPr spcFirstLastPara="1" wrap="square" lIns="92825" tIns="46400" rIns="92825" bIns="464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72668"/>
            <a:ext cx="3037840" cy="461804"/>
          </a:xfrm>
          <a:prstGeom prst="rect">
            <a:avLst/>
          </a:prstGeom>
          <a:noFill/>
          <a:ln>
            <a:noFill/>
          </a:ln>
        </p:spPr>
        <p:txBody>
          <a:bodyPr spcFirstLastPara="1" wrap="square" lIns="92825" tIns="46400" rIns="92825" bIns="464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772668"/>
            <a:ext cx="3037840" cy="461804"/>
          </a:xfrm>
          <a:prstGeom prst="rect">
            <a:avLst/>
          </a:prstGeom>
          <a:noFill/>
          <a:ln>
            <a:noFill/>
          </a:ln>
        </p:spPr>
        <p:txBody>
          <a:bodyPr spcFirstLastPara="1" wrap="square" lIns="92825" tIns="46400" rIns="92825" bIns="464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1: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84" name="Google Shape;84;p1:notes"/>
          <p:cNvSpPr txBox="1">
            <a:spLocks noGrp="1"/>
          </p:cNvSpPr>
          <p:nvPr>
            <p:ph type="sldNum" idx="12"/>
          </p:nvPr>
        </p:nvSpPr>
        <p:spPr>
          <a:xfrm>
            <a:off x="3970938" y="8772668"/>
            <a:ext cx="3037840" cy="461804"/>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1227575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9540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r>
              <a:rPr lang="en-US" dirty="0"/>
              <a:t>Grade yourself – the answers were d-c-d-f-d ALTHOUGH.  f-e-g-</a:t>
            </a:r>
            <a:r>
              <a:rPr lang="en-US" dirty="0" err="1"/>
              <a:t>i</a:t>
            </a:r>
            <a:r>
              <a:rPr lang="en-US" dirty="0"/>
              <a:t>-f also correct</a:t>
            </a:r>
            <a:endParaRPr dirty="0"/>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2271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r>
              <a:rPr lang="en-US" dirty="0"/>
              <a:t>Grade yourself – the answers were d-c-d-f-d ALTHOUGH.  f-e-g-</a:t>
            </a:r>
            <a:r>
              <a:rPr lang="en-US" dirty="0" err="1"/>
              <a:t>i</a:t>
            </a:r>
            <a:r>
              <a:rPr lang="en-US" dirty="0"/>
              <a:t>-f also correct</a:t>
            </a:r>
            <a:endParaRPr dirty="0"/>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3406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8839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7525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Regina Nuzzo and Kristin </a:t>
            </a:r>
            <a:r>
              <a:rPr lang="en-US" dirty="0" err="1"/>
              <a:t>Sainani</a:t>
            </a:r>
            <a:r>
              <a:rPr lang="en-US" dirty="0"/>
              <a:t> are 2 noteworthy </a:t>
            </a:r>
            <a:r>
              <a:rPr lang="en-US" dirty="0" err="1"/>
              <a:t>practioners</a:t>
            </a:r>
            <a:r>
              <a:rPr lang="en-US" dirty="0"/>
              <a:t> at the intersection of stat and journalism / science communication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1915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5576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4814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8195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7098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4945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4335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0390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900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4071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334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5193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8861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6: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482" name="Google Shape;482;p36: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8630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3: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451" name="Google Shape;451;p33: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8998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94" name="Google Shape;194;p9: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43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5158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8256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r>
              <a:rPr lang="en-US" sz="1200" dirty="0">
                <a:solidFill>
                  <a:schemeClr val="lt1"/>
                </a:solidFill>
                <a:latin typeface="Calibri"/>
                <a:ea typeface="Calibri"/>
                <a:cs typeface="Calibri"/>
                <a:sym typeface="Calibri"/>
              </a:rPr>
              <a:t>(all multiple choice – after dinner) – bonus question – why “42”? The answer to life, the universe, and everything</a:t>
            </a:r>
            <a:endParaRPr dirty="0"/>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1868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r>
              <a:rPr lang="en-US" sz="1200" dirty="0">
                <a:solidFill>
                  <a:schemeClr val="lt1"/>
                </a:solidFill>
                <a:latin typeface="Calibri"/>
                <a:ea typeface="Calibri"/>
                <a:cs typeface="Calibri"/>
                <a:sym typeface="Calibri"/>
              </a:rPr>
              <a:t>(all multiple choice – after dinner) – bonus question – why “42”? The answer to life, the universe, and everything</a:t>
            </a:r>
            <a:endParaRPr dirty="0"/>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3862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7968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r>
              <a:rPr lang="en-US" dirty="0"/>
              <a:t>Only pedagogical advice I received in grad school!  Up and down vs. back and forth</a:t>
            </a:r>
            <a:endParaRPr dirty="0"/>
          </a:p>
        </p:txBody>
      </p:sp>
      <p:sp>
        <p:nvSpPr>
          <p:cNvPr id="94" name="Google Shape;94;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6171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85800" y="1598614"/>
            <a:ext cx="7772400" cy="1101725"/>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A0A3"/>
              </a:buClr>
              <a:buSzPts val="3200"/>
              <a:buNone/>
              <a:defRPr>
                <a:solidFill>
                  <a:srgbClr val="88A0A3"/>
                </a:solidFill>
              </a:defRPr>
            </a:lvl1pPr>
            <a:lvl2pPr lvl="1" algn="ctr">
              <a:spcBef>
                <a:spcPts val="560"/>
              </a:spcBef>
              <a:spcAft>
                <a:spcPts val="0"/>
              </a:spcAft>
              <a:buClr>
                <a:srgbClr val="88A0A3"/>
              </a:buClr>
              <a:buSzPts val="2800"/>
              <a:buNone/>
              <a:defRPr>
                <a:solidFill>
                  <a:srgbClr val="88A0A3"/>
                </a:solidFill>
              </a:defRPr>
            </a:lvl2pPr>
            <a:lvl3pPr lvl="2" algn="ctr">
              <a:spcBef>
                <a:spcPts val="480"/>
              </a:spcBef>
              <a:spcAft>
                <a:spcPts val="0"/>
              </a:spcAft>
              <a:buClr>
                <a:srgbClr val="88A0A3"/>
              </a:buClr>
              <a:buSzPts val="2400"/>
              <a:buNone/>
              <a:defRPr>
                <a:solidFill>
                  <a:srgbClr val="88A0A3"/>
                </a:solidFill>
              </a:defRPr>
            </a:lvl3pPr>
            <a:lvl4pPr lvl="3" algn="ctr">
              <a:spcBef>
                <a:spcPts val="400"/>
              </a:spcBef>
              <a:spcAft>
                <a:spcPts val="0"/>
              </a:spcAft>
              <a:buClr>
                <a:srgbClr val="88A0A3"/>
              </a:buClr>
              <a:buSzPts val="2000"/>
              <a:buNone/>
              <a:defRPr>
                <a:solidFill>
                  <a:srgbClr val="88A0A3"/>
                </a:solidFill>
              </a:defRPr>
            </a:lvl4pPr>
            <a:lvl5pPr lvl="4" algn="ctr">
              <a:spcBef>
                <a:spcPts val="400"/>
              </a:spcBef>
              <a:spcAft>
                <a:spcPts val="0"/>
              </a:spcAft>
              <a:buClr>
                <a:srgbClr val="88A0A3"/>
              </a:buClr>
              <a:buSzPts val="2000"/>
              <a:buNone/>
              <a:defRPr>
                <a:solidFill>
                  <a:srgbClr val="88A0A3"/>
                </a:solidFill>
              </a:defRPr>
            </a:lvl5pPr>
            <a:lvl6pPr lvl="5" algn="ctr">
              <a:spcBef>
                <a:spcPts val="400"/>
              </a:spcBef>
              <a:spcAft>
                <a:spcPts val="0"/>
              </a:spcAft>
              <a:buClr>
                <a:srgbClr val="88A0A3"/>
              </a:buClr>
              <a:buSzPts val="2000"/>
              <a:buNone/>
              <a:defRPr>
                <a:solidFill>
                  <a:srgbClr val="88A0A3"/>
                </a:solidFill>
              </a:defRPr>
            </a:lvl6pPr>
            <a:lvl7pPr lvl="6" algn="ctr">
              <a:spcBef>
                <a:spcPts val="400"/>
              </a:spcBef>
              <a:spcAft>
                <a:spcPts val="0"/>
              </a:spcAft>
              <a:buClr>
                <a:srgbClr val="88A0A3"/>
              </a:buClr>
              <a:buSzPts val="2000"/>
              <a:buNone/>
              <a:defRPr>
                <a:solidFill>
                  <a:srgbClr val="88A0A3"/>
                </a:solidFill>
              </a:defRPr>
            </a:lvl7pPr>
            <a:lvl8pPr lvl="7" algn="ctr">
              <a:spcBef>
                <a:spcPts val="400"/>
              </a:spcBef>
              <a:spcAft>
                <a:spcPts val="0"/>
              </a:spcAft>
              <a:buClr>
                <a:srgbClr val="88A0A3"/>
              </a:buClr>
              <a:buSzPts val="2000"/>
              <a:buNone/>
              <a:defRPr>
                <a:solidFill>
                  <a:srgbClr val="88A0A3"/>
                </a:solidFill>
              </a:defRPr>
            </a:lvl8pPr>
            <a:lvl9pPr lvl="8" algn="ctr">
              <a:spcBef>
                <a:spcPts val="400"/>
              </a:spcBef>
              <a:spcAft>
                <a:spcPts val="0"/>
              </a:spcAft>
              <a:buClr>
                <a:srgbClr val="88A0A3"/>
              </a:buClr>
              <a:buSzPts val="2000"/>
              <a:buNone/>
              <a:defRPr>
                <a:solidFill>
                  <a:srgbClr val="88A0A3"/>
                </a:solidFill>
              </a:defRPr>
            </a:lvl9pPr>
          </a:lstStyle>
          <a:p>
            <a:endParaRPr/>
          </a:p>
        </p:txBody>
      </p:sp>
      <p:sp>
        <p:nvSpPr>
          <p:cNvPr id="15" name="Google Shape;15;p2"/>
          <p:cNvSpPr txBox="1">
            <a:spLocks noGrp="1"/>
          </p:cNvSpPr>
          <p:nvPr>
            <p:ph type="dt" idx="10"/>
          </p:nvPr>
        </p:nvSpPr>
        <p:spPr>
          <a:xfrm>
            <a:off x="457200" y="4767264"/>
            <a:ext cx="2133600" cy="27463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ftr" idx="11"/>
          </p:nvPr>
        </p:nvSpPr>
        <p:spPr>
          <a:xfrm>
            <a:off x="3124200" y="4767264"/>
            <a:ext cx="2895600" cy="27463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12"/>
          <p:cNvSpPr txBox="1">
            <a:spLocks noGrp="1"/>
          </p:cNvSpPr>
          <p:nvPr>
            <p:ph type="title"/>
          </p:nvPr>
        </p:nvSpPr>
        <p:spPr>
          <a:xfrm rot="5400000">
            <a:off x="5464175" y="1371601"/>
            <a:ext cx="4387850"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2"/>
          <p:cNvSpPr txBox="1">
            <a:spLocks noGrp="1"/>
          </p:cNvSpPr>
          <p:nvPr>
            <p:ph type="body" idx="1"/>
          </p:nvPr>
        </p:nvSpPr>
        <p:spPr>
          <a:xfrm rot="5400000">
            <a:off x="1273175" y="-609599"/>
            <a:ext cx="4387850"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8" name="Google Shape;78;p12"/>
          <p:cNvSpPr txBox="1">
            <a:spLocks noGrp="1"/>
          </p:cNvSpPr>
          <p:nvPr>
            <p:ph type="dt" idx="10"/>
          </p:nvPr>
        </p:nvSpPr>
        <p:spPr>
          <a:xfrm>
            <a:off x="457200" y="4767264"/>
            <a:ext cx="2133600" cy="27463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ftr" idx="11"/>
          </p:nvPr>
        </p:nvSpPr>
        <p:spPr>
          <a:xfrm>
            <a:off x="3124200" y="4767264"/>
            <a:ext cx="2895600" cy="27463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457200" y="1200151"/>
            <a:ext cx="8229600" cy="3394075"/>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 name="Google Shape;25;p4"/>
          <p:cNvSpPr txBox="1">
            <a:spLocks noGrp="1"/>
          </p:cNvSpPr>
          <p:nvPr>
            <p:ph type="dt" idx="10"/>
          </p:nvPr>
        </p:nvSpPr>
        <p:spPr>
          <a:xfrm>
            <a:off x="457200" y="4767264"/>
            <a:ext cx="2133600" cy="27463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ftr" idx="11"/>
          </p:nvPr>
        </p:nvSpPr>
        <p:spPr>
          <a:xfrm>
            <a:off x="3124200" y="4767264"/>
            <a:ext cx="2895600" cy="27463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722313" y="3305175"/>
            <a:ext cx="7772400" cy="102235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
          <p:cNvSpPr txBox="1">
            <a:spLocks noGrp="1"/>
          </p:cNvSpPr>
          <p:nvPr>
            <p:ph type="body" idx="1"/>
          </p:nvPr>
        </p:nvSpPr>
        <p:spPr>
          <a:xfrm>
            <a:off x="722313" y="2179639"/>
            <a:ext cx="7772400" cy="112553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A0A3"/>
              </a:buClr>
              <a:buSzPts val="2000"/>
              <a:buNone/>
              <a:defRPr sz="2000">
                <a:solidFill>
                  <a:srgbClr val="88A0A3"/>
                </a:solidFill>
              </a:defRPr>
            </a:lvl1pPr>
            <a:lvl2pPr marL="914400" lvl="1" indent="-228600" algn="l">
              <a:spcBef>
                <a:spcPts val="360"/>
              </a:spcBef>
              <a:spcAft>
                <a:spcPts val="0"/>
              </a:spcAft>
              <a:buClr>
                <a:srgbClr val="88A0A3"/>
              </a:buClr>
              <a:buSzPts val="1800"/>
              <a:buNone/>
              <a:defRPr sz="1800">
                <a:solidFill>
                  <a:srgbClr val="88A0A3"/>
                </a:solidFill>
              </a:defRPr>
            </a:lvl2pPr>
            <a:lvl3pPr marL="1371600" lvl="2" indent="-228600" algn="l">
              <a:spcBef>
                <a:spcPts val="320"/>
              </a:spcBef>
              <a:spcAft>
                <a:spcPts val="0"/>
              </a:spcAft>
              <a:buClr>
                <a:srgbClr val="88A0A3"/>
              </a:buClr>
              <a:buSzPts val="1600"/>
              <a:buNone/>
              <a:defRPr sz="1600">
                <a:solidFill>
                  <a:srgbClr val="88A0A3"/>
                </a:solidFill>
              </a:defRPr>
            </a:lvl3pPr>
            <a:lvl4pPr marL="1828800" lvl="3" indent="-228600" algn="l">
              <a:spcBef>
                <a:spcPts val="280"/>
              </a:spcBef>
              <a:spcAft>
                <a:spcPts val="0"/>
              </a:spcAft>
              <a:buClr>
                <a:srgbClr val="88A0A3"/>
              </a:buClr>
              <a:buSzPts val="1400"/>
              <a:buNone/>
              <a:defRPr sz="1400">
                <a:solidFill>
                  <a:srgbClr val="88A0A3"/>
                </a:solidFill>
              </a:defRPr>
            </a:lvl4pPr>
            <a:lvl5pPr marL="2286000" lvl="4" indent="-228600" algn="l">
              <a:spcBef>
                <a:spcPts val="280"/>
              </a:spcBef>
              <a:spcAft>
                <a:spcPts val="0"/>
              </a:spcAft>
              <a:buClr>
                <a:srgbClr val="88A0A3"/>
              </a:buClr>
              <a:buSzPts val="1400"/>
              <a:buNone/>
              <a:defRPr sz="1400">
                <a:solidFill>
                  <a:srgbClr val="88A0A3"/>
                </a:solidFill>
              </a:defRPr>
            </a:lvl5pPr>
            <a:lvl6pPr marL="2743200" lvl="5" indent="-228600" algn="l">
              <a:spcBef>
                <a:spcPts val="280"/>
              </a:spcBef>
              <a:spcAft>
                <a:spcPts val="0"/>
              </a:spcAft>
              <a:buClr>
                <a:srgbClr val="88A0A3"/>
              </a:buClr>
              <a:buSzPts val="1400"/>
              <a:buNone/>
              <a:defRPr sz="1400">
                <a:solidFill>
                  <a:srgbClr val="88A0A3"/>
                </a:solidFill>
              </a:defRPr>
            </a:lvl6pPr>
            <a:lvl7pPr marL="3200400" lvl="6" indent="-228600" algn="l">
              <a:spcBef>
                <a:spcPts val="280"/>
              </a:spcBef>
              <a:spcAft>
                <a:spcPts val="0"/>
              </a:spcAft>
              <a:buClr>
                <a:srgbClr val="88A0A3"/>
              </a:buClr>
              <a:buSzPts val="1400"/>
              <a:buNone/>
              <a:defRPr sz="1400">
                <a:solidFill>
                  <a:srgbClr val="88A0A3"/>
                </a:solidFill>
              </a:defRPr>
            </a:lvl7pPr>
            <a:lvl8pPr marL="3657600" lvl="7" indent="-228600" algn="l">
              <a:spcBef>
                <a:spcPts val="280"/>
              </a:spcBef>
              <a:spcAft>
                <a:spcPts val="0"/>
              </a:spcAft>
              <a:buClr>
                <a:srgbClr val="88A0A3"/>
              </a:buClr>
              <a:buSzPts val="1400"/>
              <a:buNone/>
              <a:defRPr sz="1400">
                <a:solidFill>
                  <a:srgbClr val="88A0A3"/>
                </a:solidFill>
              </a:defRPr>
            </a:lvl8pPr>
            <a:lvl9pPr marL="4114800" lvl="8" indent="-228600" algn="l">
              <a:spcBef>
                <a:spcPts val="280"/>
              </a:spcBef>
              <a:spcAft>
                <a:spcPts val="0"/>
              </a:spcAft>
              <a:buClr>
                <a:srgbClr val="88A0A3"/>
              </a:buClr>
              <a:buSzPts val="1400"/>
              <a:buNone/>
              <a:defRPr sz="1400">
                <a:solidFill>
                  <a:srgbClr val="88A0A3"/>
                </a:solidFill>
              </a:defRPr>
            </a:lvl9pPr>
          </a:lstStyle>
          <a:p>
            <a:endParaRPr/>
          </a:p>
        </p:txBody>
      </p:sp>
      <p:sp>
        <p:nvSpPr>
          <p:cNvPr id="31" name="Google Shape;31;p5"/>
          <p:cNvSpPr txBox="1">
            <a:spLocks noGrp="1"/>
          </p:cNvSpPr>
          <p:nvPr>
            <p:ph type="dt" idx="10"/>
          </p:nvPr>
        </p:nvSpPr>
        <p:spPr>
          <a:xfrm>
            <a:off x="457200" y="4767264"/>
            <a:ext cx="2133600" cy="27463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ftr" idx="11"/>
          </p:nvPr>
        </p:nvSpPr>
        <p:spPr>
          <a:xfrm>
            <a:off x="3124200" y="4767264"/>
            <a:ext cx="2895600" cy="27463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6"/>
          <p:cNvSpPr txBox="1">
            <a:spLocks noGrp="1"/>
          </p:cNvSpPr>
          <p:nvPr>
            <p:ph type="body" idx="1"/>
          </p:nvPr>
        </p:nvSpPr>
        <p:spPr>
          <a:xfrm>
            <a:off x="457200" y="1200151"/>
            <a:ext cx="4038600" cy="3394075"/>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body" idx="2"/>
          </p:nvPr>
        </p:nvSpPr>
        <p:spPr>
          <a:xfrm>
            <a:off x="4648200" y="1200151"/>
            <a:ext cx="4038600" cy="3394075"/>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8" name="Google Shape;38;p6"/>
          <p:cNvSpPr txBox="1">
            <a:spLocks noGrp="1"/>
          </p:cNvSpPr>
          <p:nvPr>
            <p:ph type="dt" idx="10"/>
          </p:nvPr>
        </p:nvSpPr>
        <p:spPr>
          <a:xfrm>
            <a:off x="457200" y="4767264"/>
            <a:ext cx="2133600" cy="27463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ftr" idx="11"/>
          </p:nvPr>
        </p:nvSpPr>
        <p:spPr>
          <a:xfrm>
            <a:off x="3124200" y="4767264"/>
            <a:ext cx="2895600" cy="27463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457200" y="1150938"/>
            <a:ext cx="4040188" cy="48101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4" name="Google Shape;44;p7"/>
          <p:cNvSpPr txBox="1">
            <a:spLocks noGrp="1"/>
          </p:cNvSpPr>
          <p:nvPr>
            <p:ph type="body" idx="2"/>
          </p:nvPr>
        </p:nvSpPr>
        <p:spPr>
          <a:xfrm>
            <a:off x="457200" y="1631951"/>
            <a:ext cx="4040188" cy="2962275"/>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5" name="Google Shape;45;p7"/>
          <p:cNvSpPr txBox="1">
            <a:spLocks noGrp="1"/>
          </p:cNvSpPr>
          <p:nvPr>
            <p:ph type="body" idx="3"/>
          </p:nvPr>
        </p:nvSpPr>
        <p:spPr>
          <a:xfrm>
            <a:off x="4645027" y="1150938"/>
            <a:ext cx="4041775" cy="48101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6" name="Google Shape;46;p7"/>
          <p:cNvSpPr txBox="1">
            <a:spLocks noGrp="1"/>
          </p:cNvSpPr>
          <p:nvPr>
            <p:ph type="body" idx="4"/>
          </p:nvPr>
        </p:nvSpPr>
        <p:spPr>
          <a:xfrm>
            <a:off x="4645027" y="1631951"/>
            <a:ext cx="4041775" cy="2962275"/>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7" name="Google Shape;47;p7"/>
          <p:cNvSpPr txBox="1">
            <a:spLocks noGrp="1"/>
          </p:cNvSpPr>
          <p:nvPr>
            <p:ph type="dt" idx="10"/>
          </p:nvPr>
        </p:nvSpPr>
        <p:spPr>
          <a:xfrm>
            <a:off x="457200" y="4767264"/>
            <a:ext cx="2133600" cy="27463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ftr" idx="11"/>
          </p:nvPr>
        </p:nvSpPr>
        <p:spPr>
          <a:xfrm>
            <a:off x="3124200" y="4767264"/>
            <a:ext cx="2895600" cy="27463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8"/>
          <p:cNvSpPr txBox="1">
            <a:spLocks noGrp="1"/>
          </p:cNvSpPr>
          <p:nvPr>
            <p:ph type="dt" idx="10"/>
          </p:nvPr>
        </p:nvSpPr>
        <p:spPr>
          <a:xfrm>
            <a:off x="457200" y="4767264"/>
            <a:ext cx="2133600" cy="27463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ftr" idx="11"/>
          </p:nvPr>
        </p:nvSpPr>
        <p:spPr>
          <a:xfrm>
            <a:off x="3124200" y="4767264"/>
            <a:ext cx="2895600" cy="27463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8"/>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457202" y="204789"/>
            <a:ext cx="3008313" cy="871537"/>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9"/>
          <p:cNvSpPr txBox="1">
            <a:spLocks noGrp="1"/>
          </p:cNvSpPr>
          <p:nvPr>
            <p:ph type="body" idx="1"/>
          </p:nvPr>
        </p:nvSpPr>
        <p:spPr>
          <a:xfrm>
            <a:off x="3575050" y="204789"/>
            <a:ext cx="5111750" cy="4389437"/>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8" name="Google Shape;58;p9"/>
          <p:cNvSpPr txBox="1">
            <a:spLocks noGrp="1"/>
          </p:cNvSpPr>
          <p:nvPr>
            <p:ph type="body" idx="2"/>
          </p:nvPr>
        </p:nvSpPr>
        <p:spPr>
          <a:xfrm>
            <a:off x="457202" y="1076325"/>
            <a:ext cx="3008313" cy="3517900"/>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9" name="Google Shape;59;p9"/>
          <p:cNvSpPr txBox="1">
            <a:spLocks noGrp="1"/>
          </p:cNvSpPr>
          <p:nvPr>
            <p:ph type="dt" idx="10"/>
          </p:nvPr>
        </p:nvSpPr>
        <p:spPr>
          <a:xfrm>
            <a:off x="457200" y="4767264"/>
            <a:ext cx="2133600" cy="27463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ftr" idx="11"/>
          </p:nvPr>
        </p:nvSpPr>
        <p:spPr>
          <a:xfrm>
            <a:off x="3124200" y="4767264"/>
            <a:ext cx="2895600" cy="27463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1792288" y="3600451"/>
            <a:ext cx="5486400" cy="4254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0"/>
          <p:cNvSpPr>
            <a:spLocks noGrp="1"/>
          </p:cNvSpPr>
          <p:nvPr>
            <p:ph type="pic" idx="2"/>
          </p:nvPr>
        </p:nvSpPr>
        <p:spPr>
          <a:xfrm>
            <a:off x="1792288" y="460375"/>
            <a:ext cx="5486400" cy="30861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body" idx="1"/>
          </p:nvPr>
        </p:nvSpPr>
        <p:spPr>
          <a:xfrm>
            <a:off x="1792288" y="4025901"/>
            <a:ext cx="5486400" cy="603250"/>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6" name="Google Shape;66;p10"/>
          <p:cNvSpPr txBox="1">
            <a:spLocks noGrp="1"/>
          </p:cNvSpPr>
          <p:nvPr>
            <p:ph type="dt" idx="10"/>
          </p:nvPr>
        </p:nvSpPr>
        <p:spPr>
          <a:xfrm>
            <a:off x="457200" y="4767264"/>
            <a:ext cx="2133600" cy="27463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ftr" idx="11"/>
          </p:nvPr>
        </p:nvSpPr>
        <p:spPr>
          <a:xfrm>
            <a:off x="3124200" y="4767264"/>
            <a:ext cx="2895600" cy="27463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1"/>
          <p:cNvSpPr txBox="1">
            <a:spLocks noGrp="1"/>
          </p:cNvSpPr>
          <p:nvPr>
            <p:ph type="body" idx="1"/>
          </p:nvPr>
        </p:nvSpPr>
        <p:spPr>
          <a:xfrm rot="5400000">
            <a:off x="2874962" y="-1217612"/>
            <a:ext cx="3394075"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2" name="Google Shape;72;p11"/>
          <p:cNvSpPr txBox="1">
            <a:spLocks noGrp="1"/>
          </p:cNvSpPr>
          <p:nvPr>
            <p:ph type="dt" idx="10"/>
          </p:nvPr>
        </p:nvSpPr>
        <p:spPr>
          <a:xfrm>
            <a:off x="457200" y="4767264"/>
            <a:ext cx="2133600" cy="27463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ftr" idx="11"/>
          </p:nvPr>
        </p:nvSpPr>
        <p:spPr>
          <a:xfrm>
            <a:off x="3124200" y="4767264"/>
            <a:ext cx="2895600" cy="27463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p11"/>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200151"/>
            <a:ext cx="8229600" cy="3394075"/>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aileraj@MiamiOH.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1.xml"/><Relationship Id="rId4" Type="http://schemas.openxmlformats.org/officeDocument/2006/relationships/hyperlink" Target="https://www.routledge.com/Statistics-Behind-the-Headlines/Bailer-Pennington/p/book/9780367902520"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https://media.netflix.com/en/press-releases/netflix-binge-new-binge-scale-reveals-tv-series-we-devour-and-those-we-savor-1" TargetMode="External"/><Relationship Id="rId7" Type="http://schemas.openxmlformats.org/officeDocument/2006/relationships/image" Target="../media/image17.jpeg"/><Relationship Id="rId12" Type="http://schemas.openxmlformats.org/officeDocument/2006/relationships/hyperlink" Target="https://www.pexels.com/photo/white-and-black-menu-board-5723883/?utm_content=attributionCopyText&amp;utm_medium=referral&amp;utm_source=pexels" TargetMode="External"/><Relationship Id="rId2" Type="http://schemas.openxmlformats.org/officeDocument/2006/relationships/hyperlink" Target="https://www.nbcnews.com/better/health/what-happens-your-brain-when-you-binge-watch-tv-series-ncna816991" TargetMode="External"/><Relationship Id="rId1" Type="http://schemas.openxmlformats.org/officeDocument/2006/relationships/slideLayout" Target="../slideLayouts/slideLayout1.xml"/><Relationship Id="rId6" Type="http://schemas.openxmlformats.org/officeDocument/2006/relationships/image" Target="../media/image15.emf"/><Relationship Id="rId11" Type="http://schemas.openxmlformats.org/officeDocument/2006/relationships/hyperlink" Target="https://www.pexels.com/@cottonbro?utm_content=attributionCopyText&amp;utm_medium=referral&amp;utm_source=pexels" TargetMode="External"/><Relationship Id="rId5" Type="http://schemas.openxmlformats.org/officeDocument/2006/relationships/hyperlink" Target="https://apha.confex.com/recording/apha/143am/mp4/free/4db77adf5df9fff0d3caf5cafe28f496/paper335049_1.mp4" TargetMode="External"/><Relationship Id="rId10" Type="http://schemas.openxmlformats.org/officeDocument/2006/relationships/hyperlink" Target="https://www.pexels.com/photo/interested-multiracial-family-watching-tv-on-sofa-together-with-dog-4545955/?utm_content=attributionCopyText&amp;utm_medium=referral&amp;utm_source=pexels" TargetMode="External"/><Relationship Id="rId4" Type="http://schemas.openxmlformats.org/officeDocument/2006/relationships/hyperlink" Target="https://www.bls.gov/news.release/atus.nr0.htm" TargetMode="External"/><Relationship Id="rId9" Type="http://schemas.openxmlformats.org/officeDocument/2006/relationships/hyperlink" Target="https://www.pexels.com/@ketut-subiyanto?utm_content=attributionCopyText&amp;utm_medium=referral&amp;utm_source=pexels"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https://statsandstories.net/methods/2018/12/6/better-bayes-winner-revealed-stats-and-stories-episode-73" TargetMode="External"/><Relationship Id="rId4" Type="http://schemas.openxmlformats.org/officeDocument/2006/relationships/hyperlink" Target="https://statsandstories.net/health1/2018/9/6/explaining-bayes-better-stats-short-stories-episode-65"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s://statsandstories.net/entertainment1/200th"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hyperlink" Target="https://statsandstories.net/society1/my-headline-is-better-contest-winner"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s://statsandstories.net/datavizcontes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mailto:baileraj@miamioh.edu"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blog.isi-web.org/category/presidentscolumn/"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blog.isiweb.org/react/2020/08/my-test-is-positive/" TargetMode="External"/><Relationship Id="rId5" Type="http://schemas.openxmlformats.org/officeDocument/2006/relationships/hyperlink" Target="https://blog.isiweb.org/react/2020/12/statistician-reacting-meta-post/" TargetMode="External"/><Relationship Id="rId4" Type="http://schemas.openxmlformats.org/officeDocument/2006/relationships/hyperlink" Target="https://blog.isi-web.org/react/2022/06/magnitude-and-context/"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hyperlink" Target="https://medium.com/financial-times/tim-harfords-guide-to-statistics-in-a-misleading-age-652a597c1d88"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p:nvPr/>
        </p:nvSpPr>
        <p:spPr>
          <a:xfrm>
            <a:off x="-9922" y="0"/>
            <a:ext cx="9153922" cy="119219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 name="Google Shape;87;p13"/>
          <p:cNvSpPr txBox="1"/>
          <p:nvPr/>
        </p:nvSpPr>
        <p:spPr>
          <a:xfrm>
            <a:off x="711199" y="1646896"/>
            <a:ext cx="7799058" cy="14715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dirty="0">
                <a:solidFill>
                  <a:schemeClr val="accent6"/>
                </a:solidFill>
                <a:latin typeface="Georgia"/>
                <a:ea typeface="Georgia"/>
                <a:cs typeface="Georgia"/>
                <a:sym typeface="Georgia"/>
              </a:rPr>
              <a:t>A. John Bailer</a:t>
            </a:r>
            <a:endParaRPr sz="2400" dirty="0">
              <a:solidFill>
                <a:schemeClr val="accent6"/>
              </a:solidFill>
              <a:latin typeface="Georgia"/>
              <a:ea typeface="Georgia"/>
              <a:cs typeface="Georgia"/>
              <a:sym typeface="Georgia"/>
            </a:endParaRPr>
          </a:p>
          <a:p>
            <a:pPr marL="0" marR="0" lvl="0" indent="0" algn="ctr" rtl="0">
              <a:spcBef>
                <a:spcPts val="0"/>
              </a:spcBef>
              <a:spcAft>
                <a:spcPts val="0"/>
              </a:spcAft>
              <a:buNone/>
            </a:pPr>
            <a:r>
              <a:rPr lang="en-US" sz="2400" dirty="0">
                <a:solidFill>
                  <a:schemeClr val="accent6"/>
                </a:solidFill>
                <a:latin typeface="Georgia"/>
                <a:ea typeface="Georgia"/>
                <a:cs typeface="Georgia"/>
                <a:sym typeface="Georgia"/>
                <a:hlinkClick r:id="rId3"/>
              </a:rPr>
              <a:t>baileraj@MiamiOH.edu</a:t>
            </a:r>
            <a:endParaRPr lang="en-US" sz="2400" dirty="0">
              <a:solidFill>
                <a:schemeClr val="accent6"/>
              </a:solidFill>
              <a:latin typeface="Georgia"/>
              <a:ea typeface="Georgia"/>
              <a:cs typeface="Georgia"/>
              <a:sym typeface="Georgia"/>
            </a:endParaRPr>
          </a:p>
          <a:p>
            <a:pPr marL="0" marR="0" lvl="0" indent="0" algn="ctr" rtl="0">
              <a:spcBef>
                <a:spcPts val="0"/>
              </a:spcBef>
              <a:spcAft>
                <a:spcPts val="0"/>
              </a:spcAft>
              <a:buNone/>
            </a:pPr>
            <a:r>
              <a:rPr lang="en-US" sz="2400" dirty="0">
                <a:solidFill>
                  <a:schemeClr val="accent6"/>
                </a:solidFill>
                <a:latin typeface="Georgia"/>
                <a:sym typeface="Georgia"/>
              </a:rPr>
              <a:t>@</a:t>
            </a:r>
            <a:r>
              <a:rPr lang="en-US" sz="2400" dirty="0" err="1">
                <a:solidFill>
                  <a:schemeClr val="accent6"/>
                </a:solidFill>
                <a:latin typeface="Georgia"/>
                <a:sym typeface="Georgia"/>
              </a:rPr>
              <a:t>john_bailer</a:t>
            </a:r>
            <a:endParaRPr lang="en-US" sz="2400" dirty="0">
              <a:solidFill>
                <a:schemeClr val="accent6"/>
              </a:solidFill>
              <a:latin typeface="Georgia"/>
              <a:sym typeface="Georgia"/>
            </a:endParaRPr>
          </a:p>
          <a:p>
            <a:pPr marL="0" marR="0" lvl="0" indent="0" algn="ctr" rtl="0">
              <a:spcBef>
                <a:spcPts val="0"/>
              </a:spcBef>
              <a:spcAft>
                <a:spcPts val="0"/>
              </a:spcAft>
              <a:buNone/>
            </a:pPr>
            <a:r>
              <a:rPr lang="en-US" sz="2400" dirty="0">
                <a:solidFill>
                  <a:schemeClr val="accent6"/>
                </a:solidFill>
                <a:latin typeface="Georgia"/>
                <a:sym typeface="Georgia"/>
              </a:rPr>
              <a:t>@</a:t>
            </a:r>
            <a:r>
              <a:rPr lang="en-US" sz="2400" dirty="0" err="1">
                <a:solidFill>
                  <a:schemeClr val="accent6"/>
                </a:solidFill>
                <a:latin typeface="Georgia"/>
                <a:sym typeface="Georgia"/>
              </a:rPr>
              <a:t>statsandstories</a:t>
            </a:r>
            <a:endParaRPr dirty="0"/>
          </a:p>
        </p:txBody>
      </p:sp>
      <p:sp>
        <p:nvSpPr>
          <p:cNvPr id="88" name="Google Shape;88;p13"/>
          <p:cNvSpPr txBox="1"/>
          <p:nvPr/>
        </p:nvSpPr>
        <p:spPr>
          <a:xfrm>
            <a:off x="238569" y="86392"/>
            <a:ext cx="8656939" cy="1077218"/>
          </a:xfrm>
          <a:prstGeom prst="rect">
            <a:avLst/>
          </a:prstGeom>
          <a:noFill/>
          <a:ln>
            <a:noFill/>
          </a:ln>
        </p:spPr>
        <p:txBody>
          <a:bodyPr spcFirstLastPara="1" wrap="square" lIns="91425" tIns="45700" rIns="91425" bIns="45700" anchor="t" anchorCtr="0">
            <a:noAutofit/>
          </a:bodyPr>
          <a:lstStyle/>
          <a:p>
            <a:pPr lvl="0"/>
            <a:r>
              <a:rPr lang="en-US" sz="2400" dirty="0">
                <a:solidFill>
                  <a:schemeClr val="bg1"/>
                </a:solidFill>
              </a:rPr>
              <a:t>Deconstructing the news as part of instructing for statistical literacy – </a:t>
            </a:r>
            <a:r>
              <a:rPr lang="en-US" sz="1200" dirty="0">
                <a:solidFill>
                  <a:schemeClr val="bg1"/>
                </a:solidFill>
              </a:rPr>
              <a:t>02 June 2023</a:t>
            </a:r>
            <a:endParaRPr sz="1200" dirty="0"/>
          </a:p>
        </p:txBody>
      </p:sp>
      <p:sp>
        <p:nvSpPr>
          <p:cNvPr id="89" name="Google Shape;89;p13"/>
          <p:cNvSpPr/>
          <p:nvPr/>
        </p:nvSpPr>
        <p:spPr>
          <a:xfrm>
            <a:off x="0" y="4949147"/>
            <a:ext cx="9144000" cy="205302"/>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0" name="Google Shape;90;p13" descr="M logo 1.pdf"/>
          <p:cNvPicPr preferRelativeResize="0"/>
          <p:nvPr/>
        </p:nvPicPr>
        <p:blipFill rotWithShape="1">
          <a:blip r:embed="rId4">
            <a:alphaModFix/>
          </a:blip>
          <a:srcRect/>
          <a:stretch/>
        </p:blipFill>
        <p:spPr>
          <a:xfrm>
            <a:off x="3328764" y="3290854"/>
            <a:ext cx="2682630" cy="1002899"/>
          </a:xfrm>
          <a:prstGeom prst="rect">
            <a:avLst/>
          </a:prstGeom>
          <a:noFill/>
          <a:ln>
            <a:noFill/>
          </a:ln>
        </p:spPr>
      </p:pic>
      <p:sp>
        <p:nvSpPr>
          <p:cNvPr id="91" name="Google Shape;91;p13"/>
          <p:cNvSpPr txBox="1">
            <a:spLocks noGrp="1"/>
          </p:cNvSpPr>
          <p:nvPr>
            <p:ph type="sldNum" idx="12"/>
          </p:nvPr>
        </p:nvSpPr>
        <p:spPr>
          <a:xfrm>
            <a:off x="7050339" y="3443189"/>
            <a:ext cx="1636461" cy="34911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9850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-1:  Pretest: Q4</a:t>
            </a:r>
            <a:endParaRPr sz="3200" dirty="0">
              <a:solidFill>
                <a:schemeClr val="lt1"/>
              </a:solidFill>
              <a:latin typeface="Calibri"/>
              <a:ea typeface="Calibri"/>
              <a:cs typeface="Calibri"/>
              <a:sym typeface="Calibri"/>
            </a:endParaRPr>
          </a:p>
        </p:txBody>
      </p:sp>
      <p:cxnSp>
        <p:nvCxnSpPr>
          <p:cNvPr id="98" name="Google Shape;98;p14"/>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10</a:t>
            </a:fld>
            <a:endParaRPr/>
          </a:p>
        </p:txBody>
      </p:sp>
      <p:sp>
        <p:nvSpPr>
          <p:cNvPr id="2" name="TextBox 1">
            <a:extLst>
              <a:ext uri="{FF2B5EF4-FFF2-40B4-BE49-F238E27FC236}">
                <a16:creationId xmlns:a16="http://schemas.microsoft.com/office/drawing/2014/main" id="{1629CFB4-C3A9-F788-3BFE-D9DFA51BFA3A}"/>
              </a:ext>
            </a:extLst>
          </p:cNvPr>
          <p:cNvSpPr txBox="1"/>
          <p:nvPr/>
        </p:nvSpPr>
        <p:spPr>
          <a:xfrm>
            <a:off x="3315855" y="1243553"/>
            <a:ext cx="5075873" cy="3477875"/>
          </a:xfrm>
          <a:prstGeom prst="rect">
            <a:avLst/>
          </a:prstGeom>
          <a:noFill/>
        </p:spPr>
        <p:txBody>
          <a:bodyPr wrap="square" rtlCol="0">
            <a:spAutoFit/>
          </a:bodyPr>
          <a:lstStyle/>
          <a:p>
            <a:pPr marL="457200" indent="-457200">
              <a:buFont typeface="Arial"/>
              <a:buAutoNum type="alphaLcPeriod"/>
            </a:pPr>
            <a:r>
              <a:rPr lang="en-US" sz="2000" dirty="0">
                <a:solidFill>
                  <a:schemeClr val="dk1"/>
                </a:solidFill>
                <a:latin typeface="Calibri"/>
                <a:cs typeface="Calibri"/>
              </a:rPr>
              <a:t>Prototype for Daleks… exterminate …</a:t>
            </a:r>
          </a:p>
          <a:p>
            <a:pPr marL="457200" indent="-457200">
              <a:buFont typeface="Arial"/>
              <a:buAutoNum type="alphaLcPeriod"/>
            </a:pPr>
            <a:r>
              <a:rPr lang="en-US" sz="2000" dirty="0">
                <a:solidFill>
                  <a:schemeClr val="dk1"/>
                </a:solidFill>
                <a:latin typeface="Calibri"/>
                <a:cs typeface="Calibri"/>
              </a:rPr>
              <a:t>Early device to differentiate between stat teachers and math teachers</a:t>
            </a:r>
          </a:p>
          <a:p>
            <a:pPr marL="457200" indent="-457200">
              <a:buFont typeface="Arial"/>
              <a:buAutoNum type="alphaLcPeriod"/>
            </a:pPr>
            <a:r>
              <a:rPr lang="en-US" sz="2000" dirty="0">
                <a:solidFill>
                  <a:schemeClr val="dk1"/>
                </a:solidFill>
                <a:latin typeface="Calibri"/>
                <a:cs typeface="Calibri"/>
              </a:rPr>
              <a:t>Insomnia cure at professional conferences in the 1990s</a:t>
            </a:r>
          </a:p>
          <a:p>
            <a:pPr marL="457200" indent="-457200">
              <a:buFont typeface="Arial"/>
              <a:buAutoNum type="alphaLcPeriod"/>
            </a:pPr>
            <a:r>
              <a:rPr lang="en-US" sz="2000" dirty="0">
                <a:solidFill>
                  <a:schemeClr val="dk1"/>
                </a:solidFill>
                <a:latin typeface="Calibri"/>
                <a:cs typeface="Calibri"/>
              </a:rPr>
              <a:t>None of the above.</a:t>
            </a:r>
          </a:p>
          <a:p>
            <a:pPr marL="457200" indent="-457200">
              <a:buFont typeface="Arial"/>
              <a:buAutoNum type="alphaLcPeriod"/>
            </a:pPr>
            <a:r>
              <a:rPr lang="en-US" sz="2000" dirty="0">
                <a:solidFill>
                  <a:schemeClr val="dk1"/>
                </a:solidFill>
                <a:latin typeface="Calibri"/>
                <a:cs typeface="Calibri"/>
              </a:rPr>
              <a:t>a. and b. but not c.</a:t>
            </a:r>
          </a:p>
          <a:p>
            <a:pPr marL="457200" indent="-457200">
              <a:buFont typeface="Arial"/>
              <a:buAutoNum type="alphaLcPeriod"/>
            </a:pPr>
            <a:r>
              <a:rPr lang="en-US" sz="2000" dirty="0">
                <a:solidFill>
                  <a:schemeClr val="dk1"/>
                </a:solidFill>
                <a:latin typeface="Calibri"/>
                <a:cs typeface="Calibri"/>
              </a:rPr>
              <a:t>b. and c. but not a.</a:t>
            </a:r>
          </a:p>
          <a:p>
            <a:pPr marL="457200" indent="-457200">
              <a:buFont typeface="Arial"/>
              <a:buAutoNum type="alphaLcPeriod"/>
            </a:pPr>
            <a:r>
              <a:rPr lang="en-US" sz="2000" dirty="0">
                <a:solidFill>
                  <a:schemeClr val="dk1"/>
                </a:solidFill>
                <a:latin typeface="Calibri"/>
                <a:cs typeface="Calibri"/>
              </a:rPr>
              <a:t>a. and b. and c.</a:t>
            </a:r>
          </a:p>
          <a:p>
            <a:pPr marL="457200" indent="-457200">
              <a:buFont typeface="Arial"/>
              <a:buAutoNum type="alphaLcPeriod"/>
            </a:pPr>
            <a:r>
              <a:rPr lang="en-US" sz="2000" dirty="0">
                <a:solidFill>
                  <a:schemeClr val="dk1"/>
                </a:solidFill>
                <a:latin typeface="Calibri"/>
                <a:cs typeface="Calibri"/>
              </a:rPr>
              <a:t>Why I hated multiple choice exams</a:t>
            </a:r>
          </a:p>
          <a:p>
            <a:pPr marL="457200" indent="-457200">
              <a:buFont typeface="Arial"/>
              <a:buAutoNum type="alphaLcPeriod"/>
            </a:pPr>
            <a:r>
              <a:rPr lang="en-US" sz="2000" dirty="0">
                <a:solidFill>
                  <a:schemeClr val="dk1"/>
                </a:solidFill>
                <a:latin typeface="Calibri"/>
                <a:cs typeface="Calibri"/>
              </a:rPr>
              <a:t>42 </a:t>
            </a:r>
          </a:p>
        </p:txBody>
      </p:sp>
      <p:pic>
        <p:nvPicPr>
          <p:cNvPr id="6" name="Picture 5">
            <a:extLst>
              <a:ext uri="{FF2B5EF4-FFF2-40B4-BE49-F238E27FC236}">
                <a16:creationId xmlns:a16="http://schemas.microsoft.com/office/drawing/2014/main" id="{AC6C0C82-0BFF-E24C-A103-86800608FFEF}"/>
              </a:ext>
            </a:extLst>
          </p:cNvPr>
          <p:cNvPicPr>
            <a:picLocks noChangeAspect="1"/>
          </p:cNvPicPr>
          <p:nvPr/>
        </p:nvPicPr>
        <p:blipFill>
          <a:blip r:embed="rId4"/>
          <a:stretch>
            <a:fillRect/>
          </a:stretch>
        </p:blipFill>
        <p:spPr>
          <a:xfrm rot="5400000">
            <a:off x="276503" y="1620972"/>
            <a:ext cx="3310659" cy="2482994"/>
          </a:xfrm>
          <a:prstGeom prst="rect">
            <a:avLst/>
          </a:prstGeom>
        </p:spPr>
      </p:pic>
    </p:spTree>
    <p:extLst>
      <p:ext uri="{BB962C8B-B14F-4D97-AF65-F5344CB8AC3E}">
        <p14:creationId xmlns:p14="http://schemas.microsoft.com/office/powerpoint/2010/main" val="3649393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-1:  Pretest: Q5</a:t>
            </a:r>
            <a:endParaRPr sz="3200" dirty="0">
              <a:solidFill>
                <a:schemeClr val="lt1"/>
              </a:solidFill>
              <a:latin typeface="Calibri"/>
              <a:ea typeface="Calibri"/>
              <a:cs typeface="Calibri"/>
              <a:sym typeface="Calibri"/>
            </a:endParaRPr>
          </a:p>
        </p:txBody>
      </p:sp>
      <p:cxnSp>
        <p:nvCxnSpPr>
          <p:cNvPr id="98" name="Google Shape;98;p14"/>
          <p:cNvCxnSpPr/>
          <p:nvPr/>
        </p:nvCxnSpPr>
        <p:spPr>
          <a:xfrm>
            <a:off x="0" y="5016558"/>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11</a:t>
            </a:fld>
            <a:endParaRPr/>
          </a:p>
        </p:txBody>
      </p:sp>
      <p:sp>
        <p:nvSpPr>
          <p:cNvPr id="2" name="TextBox 1">
            <a:extLst>
              <a:ext uri="{FF2B5EF4-FFF2-40B4-BE49-F238E27FC236}">
                <a16:creationId xmlns:a16="http://schemas.microsoft.com/office/drawing/2014/main" id="{1629CFB4-C3A9-F788-3BFE-D9DFA51BFA3A}"/>
              </a:ext>
            </a:extLst>
          </p:cNvPr>
          <p:cNvSpPr txBox="1"/>
          <p:nvPr/>
        </p:nvSpPr>
        <p:spPr>
          <a:xfrm>
            <a:off x="3315855" y="1243553"/>
            <a:ext cx="5075873" cy="2246769"/>
          </a:xfrm>
          <a:prstGeom prst="rect">
            <a:avLst/>
          </a:prstGeom>
          <a:noFill/>
        </p:spPr>
        <p:txBody>
          <a:bodyPr wrap="square" rtlCol="0">
            <a:spAutoFit/>
          </a:bodyPr>
          <a:lstStyle/>
          <a:p>
            <a:pPr marL="457200" indent="-457200">
              <a:buAutoNum type="alphaLcPeriod"/>
            </a:pPr>
            <a:r>
              <a:rPr lang="en-US" sz="2000" dirty="0">
                <a:solidFill>
                  <a:schemeClr val="dk1"/>
                </a:solidFill>
                <a:latin typeface="Calibri"/>
                <a:cs typeface="Calibri"/>
              </a:rPr>
              <a:t>Songbird sanitation supply</a:t>
            </a:r>
          </a:p>
          <a:p>
            <a:pPr marL="457200" indent="-457200">
              <a:buAutoNum type="alphaLcPeriod"/>
            </a:pPr>
            <a:r>
              <a:rPr lang="en-US" sz="2000" dirty="0">
                <a:solidFill>
                  <a:schemeClr val="dk1"/>
                </a:solidFill>
                <a:latin typeface="Calibri"/>
                <a:cs typeface="Calibri"/>
              </a:rPr>
              <a:t>Puppy trainer</a:t>
            </a:r>
          </a:p>
          <a:p>
            <a:pPr marL="457200" indent="-457200">
              <a:buAutoNum type="alphaLcPeriod"/>
            </a:pPr>
            <a:r>
              <a:rPr lang="en-US" sz="2000" dirty="0">
                <a:solidFill>
                  <a:schemeClr val="dk1"/>
                </a:solidFill>
                <a:latin typeface="Calibri"/>
                <a:cs typeface="Calibri"/>
              </a:rPr>
              <a:t>Source of accountability for local public officials</a:t>
            </a:r>
          </a:p>
          <a:p>
            <a:pPr marL="457200" indent="-457200">
              <a:buAutoNum type="alphaLcPeriod"/>
            </a:pPr>
            <a:r>
              <a:rPr lang="en-US" sz="2000" dirty="0">
                <a:solidFill>
                  <a:schemeClr val="dk1"/>
                </a:solidFill>
                <a:latin typeface="Calibri"/>
                <a:cs typeface="Calibri"/>
              </a:rPr>
              <a:t>All of the above.</a:t>
            </a:r>
          </a:p>
          <a:p>
            <a:pPr marL="457200" indent="-457200">
              <a:buAutoNum type="alphaLcPeriod"/>
            </a:pPr>
            <a:r>
              <a:rPr lang="en-US" sz="2000" dirty="0">
                <a:solidFill>
                  <a:schemeClr val="dk1"/>
                </a:solidFill>
                <a:latin typeface="Calibri"/>
                <a:cs typeface="Calibri"/>
              </a:rPr>
              <a:t>None of the above.</a:t>
            </a:r>
          </a:p>
          <a:p>
            <a:pPr marL="457200" indent="-457200">
              <a:buAutoNum type="alphaLcPeriod"/>
            </a:pPr>
            <a:r>
              <a:rPr lang="en-US" sz="2000" dirty="0">
                <a:solidFill>
                  <a:schemeClr val="dk1"/>
                </a:solidFill>
                <a:latin typeface="Calibri"/>
                <a:cs typeface="Calibri"/>
              </a:rPr>
              <a:t>42 </a:t>
            </a:r>
          </a:p>
        </p:txBody>
      </p:sp>
      <p:sp>
        <p:nvSpPr>
          <p:cNvPr id="9" name="TextBox 8">
            <a:extLst>
              <a:ext uri="{FF2B5EF4-FFF2-40B4-BE49-F238E27FC236}">
                <a16:creationId xmlns:a16="http://schemas.microsoft.com/office/drawing/2014/main" id="{E0098C49-BDB9-53CD-EF5F-C4D67779A4D0}"/>
              </a:ext>
            </a:extLst>
          </p:cNvPr>
          <p:cNvSpPr txBox="1"/>
          <p:nvPr/>
        </p:nvSpPr>
        <p:spPr>
          <a:xfrm>
            <a:off x="424339" y="4432356"/>
            <a:ext cx="2563088" cy="253916"/>
          </a:xfrm>
          <a:prstGeom prst="rect">
            <a:avLst/>
          </a:prstGeom>
          <a:noFill/>
        </p:spPr>
        <p:txBody>
          <a:bodyPr wrap="square" rtlCol="0">
            <a:spAutoFit/>
          </a:bodyPr>
          <a:lstStyle/>
          <a:p>
            <a:r>
              <a:rPr lang="en-US" sz="1050" dirty="0"/>
              <a:t>Source: Journal News 19 and 20may23</a:t>
            </a:r>
          </a:p>
        </p:txBody>
      </p:sp>
      <p:pic>
        <p:nvPicPr>
          <p:cNvPr id="5" name="Picture 4">
            <a:extLst>
              <a:ext uri="{FF2B5EF4-FFF2-40B4-BE49-F238E27FC236}">
                <a16:creationId xmlns:a16="http://schemas.microsoft.com/office/drawing/2014/main" id="{AC80BA6F-FD3C-79EC-C8AA-E8206683858B}"/>
              </a:ext>
            </a:extLst>
          </p:cNvPr>
          <p:cNvPicPr>
            <a:picLocks noChangeAspect="1"/>
          </p:cNvPicPr>
          <p:nvPr/>
        </p:nvPicPr>
        <p:blipFill>
          <a:blip r:embed="rId4"/>
          <a:stretch>
            <a:fillRect/>
          </a:stretch>
        </p:blipFill>
        <p:spPr>
          <a:xfrm>
            <a:off x="98669" y="1192629"/>
            <a:ext cx="2472415" cy="1541585"/>
          </a:xfrm>
          <a:prstGeom prst="rect">
            <a:avLst/>
          </a:prstGeom>
        </p:spPr>
      </p:pic>
      <p:pic>
        <p:nvPicPr>
          <p:cNvPr id="6" name="Picture 5">
            <a:extLst>
              <a:ext uri="{FF2B5EF4-FFF2-40B4-BE49-F238E27FC236}">
                <a16:creationId xmlns:a16="http://schemas.microsoft.com/office/drawing/2014/main" id="{D2A6351D-41EE-CC21-18AD-33EEABB0BC37}"/>
              </a:ext>
            </a:extLst>
          </p:cNvPr>
          <p:cNvPicPr>
            <a:picLocks noChangeAspect="1"/>
          </p:cNvPicPr>
          <p:nvPr/>
        </p:nvPicPr>
        <p:blipFill>
          <a:blip r:embed="rId5"/>
          <a:stretch>
            <a:fillRect/>
          </a:stretch>
        </p:blipFill>
        <p:spPr>
          <a:xfrm>
            <a:off x="412705" y="2260249"/>
            <a:ext cx="2161310" cy="1347427"/>
          </a:xfrm>
          <a:prstGeom prst="rect">
            <a:avLst/>
          </a:prstGeom>
        </p:spPr>
      </p:pic>
      <p:pic>
        <p:nvPicPr>
          <p:cNvPr id="10" name="Picture 9">
            <a:extLst>
              <a:ext uri="{FF2B5EF4-FFF2-40B4-BE49-F238E27FC236}">
                <a16:creationId xmlns:a16="http://schemas.microsoft.com/office/drawing/2014/main" id="{65D98517-3667-B7D7-63D8-6F79A252E997}"/>
              </a:ext>
            </a:extLst>
          </p:cNvPr>
          <p:cNvPicPr>
            <a:picLocks noChangeAspect="1"/>
          </p:cNvPicPr>
          <p:nvPr/>
        </p:nvPicPr>
        <p:blipFill>
          <a:blip r:embed="rId6"/>
          <a:stretch>
            <a:fillRect/>
          </a:stretch>
        </p:blipFill>
        <p:spPr>
          <a:xfrm>
            <a:off x="752272" y="3338739"/>
            <a:ext cx="2937164" cy="1062790"/>
          </a:xfrm>
          <a:prstGeom prst="rect">
            <a:avLst/>
          </a:prstGeom>
        </p:spPr>
      </p:pic>
    </p:spTree>
    <p:extLst>
      <p:ext uri="{BB962C8B-B14F-4D97-AF65-F5344CB8AC3E}">
        <p14:creationId xmlns:p14="http://schemas.microsoft.com/office/powerpoint/2010/main" val="2792065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-1:  Pretest: Answer KEY</a:t>
            </a:r>
            <a:endParaRPr sz="3200" dirty="0">
              <a:solidFill>
                <a:schemeClr val="lt1"/>
              </a:solidFill>
              <a:latin typeface="Calibri"/>
              <a:ea typeface="Calibri"/>
              <a:cs typeface="Calibri"/>
              <a:sym typeface="Calibri"/>
            </a:endParaRPr>
          </a:p>
        </p:txBody>
      </p:sp>
      <p:cxnSp>
        <p:nvCxnSpPr>
          <p:cNvPr id="98" name="Google Shape;98;p14"/>
          <p:cNvCxnSpPr/>
          <p:nvPr/>
        </p:nvCxnSpPr>
        <p:spPr>
          <a:xfrm>
            <a:off x="0" y="5016558"/>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12</a:t>
            </a:fld>
            <a:endParaRPr/>
          </a:p>
        </p:txBody>
      </p:sp>
      <p:sp>
        <p:nvSpPr>
          <p:cNvPr id="2" name="TextBox 1">
            <a:extLst>
              <a:ext uri="{FF2B5EF4-FFF2-40B4-BE49-F238E27FC236}">
                <a16:creationId xmlns:a16="http://schemas.microsoft.com/office/drawing/2014/main" id="{1629CFB4-C3A9-F788-3BFE-D9DFA51BFA3A}"/>
              </a:ext>
            </a:extLst>
          </p:cNvPr>
          <p:cNvSpPr txBox="1"/>
          <p:nvPr/>
        </p:nvSpPr>
        <p:spPr>
          <a:xfrm>
            <a:off x="1840675" y="1243552"/>
            <a:ext cx="2612571" cy="2246769"/>
          </a:xfrm>
          <a:prstGeom prst="rect">
            <a:avLst/>
          </a:prstGeom>
          <a:noFill/>
        </p:spPr>
        <p:txBody>
          <a:bodyPr wrap="square" rtlCol="0">
            <a:spAutoFit/>
          </a:bodyPr>
          <a:lstStyle/>
          <a:p>
            <a:r>
              <a:rPr lang="en-US" sz="2800" dirty="0">
                <a:solidFill>
                  <a:schemeClr val="dk1"/>
                </a:solidFill>
                <a:latin typeface="Calibri"/>
                <a:cs typeface="Calibri"/>
              </a:rPr>
              <a:t>Q1: d (f)</a:t>
            </a:r>
          </a:p>
          <a:p>
            <a:r>
              <a:rPr lang="en-US" sz="2800" dirty="0">
                <a:solidFill>
                  <a:schemeClr val="dk1"/>
                </a:solidFill>
                <a:latin typeface="Calibri"/>
                <a:cs typeface="Calibri"/>
              </a:rPr>
              <a:t>Q2: b (e)</a:t>
            </a:r>
          </a:p>
          <a:p>
            <a:r>
              <a:rPr lang="en-US" sz="2800" dirty="0">
                <a:solidFill>
                  <a:schemeClr val="dk1"/>
                </a:solidFill>
                <a:latin typeface="Calibri"/>
                <a:cs typeface="Calibri"/>
              </a:rPr>
              <a:t>Q3: d (g)</a:t>
            </a:r>
          </a:p>
          <a:p>
            <a:r>
              <a:rPr lang="en-US" sz="2800" dirty="0">
                <a:solidFill>
                  <a:schemeClr val="dk1"/>
                </a:solidFill>
                <a:latin typeface="Calibri"/>
                <a:cs typeface="Calibri"/>
              </a:rPr>
              <a:t>Q4: f (</a:t>
            </a:r>
            <a:r>
              <a:rPr lang="en-US" sz="2800" dirty="0" err="1">
                <a:solidFill>
                  <a:schemeClr val="dk1"/>
                </a:solidFill>
                <a:latin typeface="Calibri"/>
                <a:cs typeface="Calibri"/>
              </a:rPr>
              <a:t>i</a:t>
            </a:r>
            <a:r>
              <a:rPr lang="en-US" sz="2800" dirty="0">
                <a:solidFill>
                  <a:schemeClr val="dk1"/>
                </a:solidFill>
                <a:latin typeface="Calibri"/>
                <a:cs typeface="Calibri"/>
              </a:rPr>
              <a:t>)</a:t>
            </a:r>
          </a:p>
          <a:p>
            <a:r>
              <a:rPr lang="en-US" sz="2800" dirty="0">
                <a:solidFill>
                  <a:schemeClr val="dk1"/>
                </a:solidFill>
                <a:latin typeface="Calibri"/>
                <a:cs typeface="Calibri"/>
              </a:rPr>
              <a:t>Q5: d (f)</a:t>
            </a:r>
            <a:endParaRPr lang="en-US" sz="2000" dirty="0">
              <a:solidFill>
                <a:schemeClr val="dk1"/>
              </a:solidFill>
              <a:latin typeface="Calibri"/>
              <a:cs typeface="Calibri"/>
            </a:endParaRPr>
          </a:p>
        </p:txBody>
      </p:sp>
    </p:spTree>
    <p:extLst>
      <p:ext uri="{BB962C8B-B14F-4D97-AF65-F5344CB8AC3E}">
        <p14:creationId xmlns:p14="http://schemas.microsoft.com/office/powerpoint/2010/main" val="1634656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0. Summary (aka not burying the </a:t>
            </a:r>
            <a:r>
              <a:rPr lang="en-US" sz="3200" dirty="0" err="1">
                <a:solidFill>
                  <a:schemeClr val="lt1"/>
                </a:solidFill>
                <a:latin typeface="Calibri"/>
                <a:ea typeface="Calibri"/>
                <a:cs typeface="Calibri"/>
                <a:sym typeface="Calibri"/>
              </a:rPr>
              <a:t>lede</a:t>
            </a:r>
            <a:r>
              <a:rPr lang="en-US" sz="3200" dirty="0">
                <a:solidFill>
                  <a:schemeClr val="lt1"/>
                </a:solidFill>
                <a:latin typeface="Calibri"/>
                <a:ea typeface="Calibri"/>
                <a:cs typeface="Calibri"/>
                <a:sym typeface="Calibri"/>
              </a:rPr>
              <a:t>)</a:t>
            </a:r>
            <a:endParaRPr sz="3200" dirty="0">
              <a:solidFill>
                <a:schemeClr val="lt1"/>
              </a:solidFill>
              <a:latin typeface="Calibri"/>
              <a:ea typeface="Calibri"/>
              <a:cs typeface="Calibri"/>
              <a:sym typeface="Calibri"/>
            </a:endParaRPr>
          </a:p>
        </p:txBody>
      </p:sp>
      <p:cxnSp>
        <p:nvCxnSpPr>
          <p:cNvPr id="98" name="Google Shape;98;p14"/>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0" name="Google Shape;100;p14"/>
          <p:cNvSpPr txBox="1"/>
          <p:nvPr/>
        </p:nvSpPr>
        <p:spPr>
          <a:xfrm>
            <a:off x="254524" y="1138741"/>
            <a:ext cx="8137204" cy="3523705"/>
          </a:xfrm>
          <a:prstGeom prst="rect">
            <a:avLst/>
          </a:prstGeom>
          <a:noFill/>
          <a:ln>
            <a:noFill/>
          </a:ln>
        </p:spPr>
        <p:txBody>
          <a:bodyPr spcFirstLastPara="1" wrap="square" lIns="91425" tIns="45700" rIns="91425" bIns="45700" anchor="t" anchorCtr="0">
            <a:noAutofit/>
          </a:bodyPr>
          <a:lstStyle/>
          <a:p>
            <a:pPr marL="171450" indent="-171450">
              <a:buClr>
                <a:schemeClr val="dk1"/>
              </a:buClr>
              <a:buSzPts val="3200"/>
              <a:buFont typeface="Arial" panose="020B0604020202020204" pitchFamily="34" charset="0"/>
              <a:buChar char="•"/>
            </a:pPr>
            <a:r>
              <a:rPr lang="en-US" sz="2000" dirty="0">
                <a:solidFill>
                  <a:schemeClr val="dk1"/>
                </a:solidFill>
                <a:latin typeface="Calibri"/>
                <a:ea typeface="Calibri"/>
                <a:cs typeface="Calibri"/>
                <a:sym typeface="Calibri"/>
              </a:rPr>
              <a:t>Statistics are plot elements </a:t>
            </a:r>
            <a:r>
              <a:rPr lang="en-US" sz="1600" dirty="0">
                <a:solidFill>
                  <a:schemeClr val="dk1"/>
                </a:solidFill>
                <a:latin typeface="Calibri"/>
                <a:ea typeface="Calibri"/>
                <a:cs typeface="Calibri"/>
                <a:sym typeface="Calibri"/>
              </a:rPr>
              <a:t>(podcast lesson = curriculum observation)</a:t>
            </a:r>
            <a:endParaRPr lang="en-US" sz="2000" dirty="0">
              <a:solidFill>
                <a:schemeClr val="dk1"/>
              </a:solidFill>
              <a:latin typeface="Calibri"/>
              <a:ea typeface="Calibri"/>
              <a:cs typeface="Calibri"/>
              <a:sym typeface="Calibri"/>
            </a:endParaRPr>
          </a:p>
          <a:p>
            <a:pPr marL="514350" lvl="6" indent="-239713">
              <a:buClr>
                <a:schemeClr val="dk1"/>
              </a:buClr>
              <a:buSzPts val="3200"/>
              <a:buFont typeface="Arial" panose="020B0604020202020204" pitchFamily="34" charset="0"/>
              <a:buChar char="•"/>
            </a:pPr>
            <a:r>
              <a:rPr lang="en-US" sz="2000" dirty="0">
                <a:solidFill>
                  <a:schemeClr val="dk1"/>
                </a:solidFill>
                <a:latin typeface="Calibri"/>
                <a:ea typeface="Calibri"/>
                <a:cs typeface="Calibri"/>
                <a:sym typeface="Calibri"/>
              </a:rPr>
              <a:t>story (narrative) convinces while statistics serve as ‘plot elements’</a:t>
            </a:r>
          </a:p>
          <a:p>
            <a:pPr marL="514350" lvl="6" indent="-239713">
              <a:buClr>
                <a:schemeClr val="dk1"/>
              </a:buClr>
              <a:buSzPts val="3200"/>
              <a:buFont typeface="Arial" panose="020B0604020202020204" pitchFamily="34" charset="0"/>
              <a:buChar char="•"/>
            </a:pPr>
            <a:r>
              <a:rPr lang="en-US" sz="2000" dirty="0">
                <a:solidFill>
                  <a:schemeClr val="dk1"/>
                </a:solidFill>
                <a:latin typeface="Calibri"/>
                <a:ea typeface="Calibri"/>
                <a:cs typeface="Calibri"/>
                <a:sym typeface="Calibri"/>
              </a:rPr>
              <a:t>Students may only have one stat class in their lives but they will consume news for years that follow – leverage this</a:t>
            </a:r>
          </a:p>
          <a:p>
            <a:pPr marL="514350" lvl="6" indent="-239713">
              <a:buClr>
                <a:schemeClr val="dk1"/>
              </a:buClr>
              <a:buSzPts val="3200"/>
              <a:buFont typeface="Arial" panose="020B0604020202020204" pitchFamily="34" charset="0"/>
              <a:buChar char="•"/>
            </a:pPr>
            <a:r>
              <a:rPr lang="en-US" sz="2000" dirty="0">
                <a:solidFill>
                  <a:schemeClr val="dk1"/>
                </a:solidFill>
                <a:latin typeface="Calibri"/>
                <a:ea typeface="Calibri"/>
                <a:cs typeface="Calibri"/>
                <a:sym typeface="Calibri"/>
              </a:rPr>
              <a:t>Supplemental observation: </a:t>
            </a:r>
            <a:r>
              <a:rPr lang="en-US" sz="2000" dirty="0" err="1">
                <a:solidFill>
                  <a:schemeClr val="dk1"/>
                </a:solidFill>
                <a:latin typeface="Calibri"/>
                <a:ea typeface="Calibri"/>
                <a:cs typeface="Calibri"/>
                <a:sym typeface="Calibri"/>
              </a:rPr>
              <a:t>Prebunking</a:t>
            </a:r>
            <a:r>
              <a:rPr lang="en-US" sz="2000" dirty="0">
                <a:solidFill>
                  <a:schemeClr val="dk1"/>
                </a:solidFill>
                <a:latin typeface="Calibri"/>
                <a:ea typeface="Calibri"/>
                <a:cs typeface="Calibri"/>
                <a:sym typeface="Calibri"/>
              </a:rPr>
              <a:t> superior to debunking for fake information – teach data self-defense [Sander van der Linden]</a:t>
            </a:r>
          </a:p>
          <a:p>
            <a:pPr marL="171450" lvl="0" indent="-171450">
              <a:buClr>
                <a:schemeClr val="dk1"/>
              </a:buClr>
              <a:buSzPts val="3200"/>
              <a:buFont typeface="Arial" panose="020B0604020202020204" pitchFamily="34" charset="0"/>
              <a:buChar char="•"/>
            </a:pPr>
            <a:endParaRPr lang="en-US" sz="800" dirty="0">
              <a:solidFill>
                <a:schemeClr val="dk1"/>
              </a:solidFill>
              <a:latin typeface="Calibri"/>
              <a:ea typeface="Calibri"/>
              <a:cs typeface="Calibri"/>
              <a:sym typeface="Calibri"/>
            </a:endParaRPr>
          </a:p>
          <a:p>
            <a:pPr lvl="0">
              <a:buClr>
                <a:schemeClr val="dk1"/>
              </a:buClr>
              <a:buSzPts val="3200"/>
            </a:pPr>
            <a:r>
              <a:rPr lang="en-US" sz="2400" dirty="0">
                <a:solidFill>
                  <a:schemeClr val="dk1"/>
                </a:solidFill>
                <a:latin typeface="Calibri"/>
                <a:ea typeface="Calibri"/>
                <a:cs typeface="Calibri"/>
                <a:sym typeface="Calibri"/>
              </a:rPr>
              <a:t>Two bonus observations …</a:t>
            </a:r>
          </a:p>
          <a:p>
            <a:pPr marL="171450" indent="-171450">
              <a:buClr>
                <a:schemeClr val="dk1"/>
              </a:buClr>
              <a:buSzPts val="3200"/>
              <a:buFont typeface="Arial" panose="020B0604020202020204" pitchFamily="34" charset="0"/>
              <a:buChar char="•"/>
            </a:pPr>
            <a:r>
              <a:rPr lang="en-US" sz="2000" dirty="0">
                <a:solidFill>
                  <a:schemeClr val="dk1"/>
                </a:solidFill>
                <a:latin typeface="Calibri"/>
                <a:ea typeface="Calibri"/>
                <a:cs typeface="Calibri"/>
                <a:sym typeface="Calibri"/>
              </a:rPr>
              <a:t>Parker Palmer: “create a space where students can learn” </a:t>
            </a:r>
            <a:r>
              <a:rPr lang="en-US" sz="1600" dirty="0">
                <a:solidFill>
                  <a:schemeClr val="dk1"/>
                </a:solidFill>
                <a:latin typeface="Calibri"/>
                <a:ea typeface="Calibri"/>
                <a:cs typeface="Calibri"/>
                <a:sym typeface="Calibri"/>
              </a:rPr>
              <a:t>(FLC lesson)</a:t>
            </a:r>
          </a:p>
          <a:p>
            <a:pPr marL="171450" indent="-171450">
              <a:buClr>
                <a:schemeClr val="dk1"/>
              </a:buClr>
              <a:buSzPts val="3200"/>
              <a:buFont typeface="Arial" panose="020B0604020202020204" pitchFamily="34" charset="0"/>
              <a:buChar char="•"/>
            </a:pPr>
            <a:endParaRPr lang="en-US" sz="800" dirty="0">
              <a:solidFill>
                <a:schemeClr val="dk1"/>
              </a:solidFill>
              <a:latin typeface="Calibri"/>
              <a:ea typeface="Calibri"/>
              <a:cs typeface="Calibri"/>
              <a:sym typeface="Calibri"/>
            </a:endParaRPr>
          </a:p>
          <a:p>
            <a:pPr marL="171450" indent="-171450">
              <a:buClr>
                <a:schemeClr val="dk1"/>
              </a:buClr>
              <a:buSzPts val="3200"/>
              <a:buFont typeface="Arial" panose="020B0604020202020204" pitchFamily="34" charset="0"/>
              <a:buChar char="•"/>
            </a:pPr>
            <a:r>
              <a:rPr lang="en-US" sz="2000" dirty="0">
                <a:solidFill>
                  <a:schemeClr val="dk1"/>
                </a:solidFill>
                <a:latin typeface="Calibri"/>
                <a:ea typeface="Calibri"/>
                <a:cs typeface="Calibri"/>
                <a:sym typeface="Calibri"/>
              </a:rPr>
              <a:t>Attention before learning / Hearts before Minds </a:t>
            </a:r>
            <a:r>
              <a:rPr lang="en-US" sz="1600" dirty="0">
                <a:solidFill>
                  <a:schemeClr val="dk1"/>
                </a:solidFill>
                <a:latin typeface="Calibri"/>
                <a:ea typeface="Calibri"/>
                <a:cs typeface="Calibri"/>
                <a:sym typeface="Calibri"/>
              </a:rPr>
              <a:t>(coaching youth soccer lesson)</a:t>
            </a:r>
            <a:r>
              <a:rPr lang="en-US" sz="2000" dirty="0">
                <a:solidFill>
                  <a:schemeClr val="dk1"/>
                </a:solidFill>
                <a:latin typeface="Calibri"/>
                <a:ea typeface="Calibri"/>
                <a:cs typeface="Calibri"/>
                <a:sym typeface="Calibri"/>
              </a:rPr>
              <a:t> </a:t>
            </a:r>
          </a:p>
          <a:p>
            <a:pPr marL="171450" indent="-171450">
              <a:buClr>
                <a:schemeClr val="dk1"/>
              </a:buClr>
              <a:buSzPts val="3200"/>
              <a:buFont typeface="Arial" panose="020B0604020202020204" pitchFamily="34" charset="0"/>
              <a:buChar char="•"/>
            </a:pPr>
            <a:endParaRPr lang="en-US" sz="2000"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ts val="3200"/>
              <a:buFont typeface="Arial" panose="020B0604020202020204" pitchFamily="34" charset="0"/>
              <a:buChar char="•"/>
            </a:pPr>
            <a:endParaRPr sz="800" dirty="0">
              <a:solidFill>
                <a:schemeClr val="dk1"/>
              </a:solidFill>
              <a:latin typeface="Calibri"/>
              <a:ea typeface="Calibri"/>
              <a:cs typeface="Calibri"/>
              <a:sym typeface="Calibri"/>
            </a:endParaRPr>
          </a:p>
        </p:txBody>
      </p:sp>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131025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1. S+S podcast origin story</a:t>
            </a:r>
            <a:endParaRPr sz="3200" dirty="0">
              <a:solidFill>
                <a:schemeClr val="lt1"/>
              </a:solidFill>
              <a:latin typeface="Calibri"/>
              <a:ea typeface="Calibri"/>
              <a:cs typeface="Calibri"/>
              <a:sym typeface="Calibri"/>
            </a:endParaRPr>
          </a:p>
        </p:txBody>
      </p:sp>
      <p:cxnSp>
        <p:nvCxnSpPr>
          <p:cNvPr id="98" name="Google Shape;98;p14"/>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0" name="Google Shape;100;p14"/>
          <p:cNvSpPr txBox="1"/>
          <p:nvPr/>
        </p:nvSpPr>
        <p:spPr>
          <a:xfrm>
            <a:off x="254525" y="1169570"/>
            <a:ext cx="7329190" cy="353060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800" dirty="0">
              <a:solidFill>
                <a:schemeClr val="dk1"/>
              </a:solidFill>
              <a:latin typeface="Calibri"/>
              <a:ea typeface="Calibri"/>
              <a:cs typeface="Calibri"/>
              <a:sym typeface="Calibri"/>
            </a:endParaRPr>
          </a:p>
        </p:txBody>
      </p:sp>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14</a:t>
            </a:fld>
            <a:endParaRPr/>
          </a:p>
        </p:txBody>
      </p:sp>
      <p:graphicFrame>
        <p:nvGraphicFramePr>
          <p:cNvPr id="2" name="Table 1">
            <a:extLst>
              <a:ext uri="{FF2B5EF4-FFF2-40B4-BE49-F238E27FC236}">
                <a16:creationId xmlns:a16="http://schemas.microsoft.com/office/drawing/2014/main" id="{4645D6C8-200E-4457-A0F0-1D78FC8F9072}"/>
              </a:ext>
            </a:extLst>
          </p:cNvPr>
          <p:cNvGraphicFramePr>
            <a:graphicFrameLocks noGrp="1"/>
          </p:cNvGraphicFramePr>
          <p:nvPr/>
        </p:nvGraphicFramePr>
        <p:xfrm>
          <a:off x="112221" y="1169570"/>
          <a:ext cx="6545662" cy="3449535"/>
        </p:xfrm>
        <a:graphic>
          <a:graphicData uri="http://schemas.openxmlformats.org/drawingml/2006/table">
            <a:tbl>
              <a:tblPr firstRow="1" bandRow="1">
                <a:tableStyleId>{5C22544A-7EE6-4342-B048-85BDC9FD1C3A}</a:tableStyleId>
              </a:tblPr>
              <a:tblGrid>
                <a:gridCol w="905510">
                  <a:extLst>
                    <a:ext uri="{9D8B030D-6E8A-4147-A177-3AD203B41FA5}">
                      <a16:colId xmlns:a16="http://schemas.microsoft.com/office/drawing/2014/main" val="383918086"/>
                    </a:ext>
                  </a:extLst>
                </a:gridCol>
                <a:gridCol w="2602594">
                  <a:extLst>
                    <a:ext uri="{9D8B030D-6E8A-4147-A177-3AD203B41FA5}">
                      <a16:colId xmlns:a16="http://schemas.microsoft.com/office/drawing/2014/main" val="3310688383"/>
                    </a:ext>
                  </a:extLst>
                </a:gridCol>
                <a:gridCol w="1549095">
                  <a:extLst>
                    <a:ext uri="{9D8B030D-6E8A-4147-A177-3AD203B41FA5}">
                      <a16:colId xmlns:a16="http://schemas.microsoft.com/office/drawing/2014/main" val="3338806339"/>
                    </a:ext>
                  </a:extLst>
                </a:gridCol>
                <a:gridCol w="1488463">
                  <a:extLst>
                    <a:ext uri="{9D8B030D-6E8A-4147-A177-3AD203B41FA5}">
                      <a16:colId xmlns:a16="http://schemas.microsoft.com/office/drawing/2014/main" val="2982156442"/>
                    </a:ext>
                  </a:extLst>
                </a:gridCol>
              </a:tblGrid>
              <a:tr h="495682">
                <a:tc>
                  <a:txBody>
                    <a:bodyPr/>
                    <a:lstStyle/>
                    <a:p>
                      <a:r>
                        <a:rPr lang="en-US" dirty="0"/>
                        <a:t>Year(s)</a:t>
                      </a:r>
                    </a:p>
                  </a:txBody>
                  <a:tcPr/>
                </a:tc>
                <a:tc gridSpan="3">
                  <a:txBody>
                    <a:bodyPr/>
                    <a:lstStyle/>
                    <a:p>
                      <a:r>
                        <a:rPr lang="en-US" dirty="0"/>
                        <a:t>“telling the statistics behind the stories and the stories behind the statistics” </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13728290"/>
                  </a:ext>
                </a:extLst>
              </a:tr>
              <a:tr h="307325">
                <a:tc>
                  <a:txBody>
                    <a:bodyPr/>
                    <a:lstStyle/>
                    <a:p>
                      <a:r>
                        <a:rPr lang="en-US" dirty="0"/>
                        <a:t>2009</a:t>
                      </a:r>
                    </a:p>
                  </a:txBody>
                  <a:tcPr/>
                </a:tc>
                <a:tc>
                  <a:txBody>
                    <a:bodyPr/>
                    <a:lstStyle/>
                    <a:p>
                      <a:r>
                        <a:rPr lang="en-US" dirty="0"/>
                        <a:t>News &amp; Numbers course</a:t>
                      </a:r>
                    </a:p>
                  </a:txBody>
                  <a:tcPr/>
                </a:tc>
                <a:tc>
                  <a:txBody>
                    <a:bodyPr/>
                    <a:lstStyle/>
                    <a:p>
                      <a:r>
                        <a:rPr lang="en-US" dirty="0"/>
                        <a:t>QL FLC ‘07-’08</a:t>
                      </a:r>
                    </a:p>
                  </a:txBody>
                  <a:tcPr/>
                </a:tc>
                <a:tc>
                  <a:txBody>
                    <a:bodyPr/>
                    <a:lstStyle/>
                    <a:p>
                      <a:endParaRPr lang="en-US" dirty="0"/>
                    </a:p>
                  </a:txBody>
                  <a:tcPr/>
                </a:tc>
                <a:extLst>
                  <a:ext uri="{0D108BD9-81ED-4DB2-BD59-A6C34878D82A}">
                    <a16:rowId xmlns:a16="http://schemas.microsoft.com/office/drawing/2014/main" val="1086257685"/>
                  </a:ext>
                </a:extLst>
              </a:tr>
              <a:tr h="347352">
                <a:tc>
                  <a:txBody>
                    <a:bodyPr/>
                    <a:lstStyle/>
                    <a:p>
                      <a:r>
                        <a:rPr lang="en-US" dirty="0"/>
                        <a:t>2013</a:t>
                      </a:r>
                    </a:p>
                  </a:txBody>
                  <a:tcPr/>
                </a:tc>
                <a:tc>
                  <a:txBody>
                    <a:bodyPr/>
                    <a:lstStyle/>
                    <a:p>
                      <a:r>
                        <a:rPr lang="en-US" dirty="0"/>
                        <a:t>S+S episode (#1: </a:t>
                      </a:r>
                      <a:r>
                        <a:rPr lang="en-US" sz="1200" dirty="0"/>
                        <a:t>Jim Albert</a:t>
                      </a:r>
                      <a:r>
                        <a:rPr lang="en-US" dirty="0"/>
                        <a:t>)</a:t>
                      </a:r>
                    </a:p>
                  </a:txBody>
                  <a:tcPr/>
                </a:tc>
                <a:tc>
                  <a:txBody>
                    <a:bodyPr/>
                    <a:lstStyle/>
                    <a:p>
                      <a:r>
                        <a:rPr lang="en-US" dirty="0"/>
                        <a:t>3 episodes in ‘13</a:t>
                      </a:r>
                    </a:p>
                  </a:txBody>
                  <a:tcPr/>
                </a:tc>
                <a:tc>
                  <a:txBody>
                    <a:bodyPr/>
                    <a:lstStyle/>
                    <a:p>
                      <a:endParaRPr lang="en-US" dirty="0"/>
                    </a:p>
                  </a:txBody>
                  <a:tcPr/>
                </a:tc>
                <a:extLst>
                  <a:ext uri="{0D108BD9-81ED-4DB2-BD59-A6C34878D82A}">
                    <a16:rowId xmlns:a16="http://schemas.microsoft.com/office/drawing/2014/main" val="1875578004"/>
                  </a:ext>
                </a:extLst>
              </a:tr>
              <a:tr h="495682">
                <a:tc>
                  <a:txBody>
                    <a:bodyPr/>
                    <a:lstStyle/>
                    <a:p>
                      <a:r>
                        <a:rPr lang="en-US" dirty="0"/>
                        <a:t>2016</a:t>
                      </a:r>
                    </a:p>
                  </a:txBody>
                  <a:tcPr/>
                </a:tc>
                <a:tc>
                  <a:txBody>
                    <a:bodyPr/>
                    <a:lstStyle/>
                    <a:p>
                      <a:r>
                        <a:rPr lang="en-US" dirty="0"/>
                        <a:t>Rosemary-new moderator (#23)</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655606859"/>
                  </a:ext>
                </a:extLst>
              </a:tr>
              <a:tr h="495682">
                <a:tc>
                  <a:txBody>
                    <a:bodyPr/>
                    <a:lstStyle/>
                    <a:p>
                      <a:r>
                        <a:rPr lang="en-US" dirty="0"/>
                        <a:t>2017</a:t>
                      </a:r>
                    </a:p>
                  </a:txBody>
                  <a:tcPr/>
                </a:tc>
                <a:tc>
                  <a:txBody>
                    <a:bodyPr/>
                    <a:lstStyle/>
                    <a:p>
                      <a:r>
                        <a:rPr lang="en-US" dirty="0"/>
                        <a:t>1</a:t>
                      </a:r>
                      <a:r>
                        <a:rPr lang="en-US" baseline="30000" dirty="0"/>
                        <a:t>st</a:t>
                      </a:r>
                      <a:r>
                        <a:rPr lang="en-US" dirty="0"/>
                        <a:t> Virtual (Zoom) Episode (#26 </a:t>
                      </a:r>
                      <a:r>
                        <a:rPr lang="en-US" sz="1200" dirty="0"/>
                        <a:t>David </a:t>
                      </a:r>
                      <a:r>
                        <a:rPr lang="en-US" sz="1200" dirty="0" err="1"/>
                        <a:t>Spiegelhalter</a:t>
                      </a:r>
                      <a:r>
                        <a:rPr lang="en-US" dirty="0"/>
                        <a:t>)</a:t>
                      </a:r>
                    </a:p>
                  </a:txBody>
                  <a:tcPr/>
                </a:tc>
                <a:tc>
                  <a:txBody>
                    <a:bodyPr/>
                    <a:lstStyle/>
                    <a:p>
                      <a:r>
                        <a:rPr lang="en-US" dirty="0"/>
                        <a:t>1</a:t>
                      </a:r>
                      <a:r>
                        <a:rPr lang="en-US" baseline="30000" dirty="0"/>
                        <a:t>st</a:t>
                      </a:r>
                      <a:r>
                        <a:rPr lang="en-US" dirty="0"/>
                        <a:t> S+SS: (#25 </a:t>
                      </a:r>
                      <a:r>
                        <a:rPr lang="en-US" sz="1200" dirty="0"/>
                        <a:t>Michael </a:t>
                      </a:r>
                      <a:r>
                        <a:rPr lang="en-US" sz="1200" dirty="0" err="1"/>
                        <a:t>Kabbaz</a:t>
                      </a:r>
                      <a:r>
                        <a:rPr lang="en-US" dirty="0"/>
                        <a:t>)</a:t>
                      </a:r>
                    </a:p>
                  </a:txBody>
                  <a:tcPr/>
                </a:tc>
                <a:tc>
                  <a:txBody>
                    <a:bodyPr/>
                    <a:lstStyle/>
                    <a:p>
                      <a:r>
                        <a:rPr lang="en-US" dirty="0"/>
                        <a:t>ASA becomes co-sponsor!!!</a:t>
                      </a:r>
                    </a:p>
                  </a:txBody>
                  <a:tcPr/>
                </a:tc>
                <a:extLst>
                  <a:ext uri="{0D108BD9-81ED-4DB2-BD59-A6C34878D82A}">
                    <a16:rowId xmlns:a16="http://schemas.microsoft.com/office/drawing/2014/main" val="186699562"/>
                  </a:ext>
                </a:extLst>
              </a:tr>
              <a:tr h="375736">
                <a:tc>
                  <a:txBody>
                    <a:bodyPr/>
                    <a:lstStyle/>
                    <a:p>
                      <a:r>
                        <a:rPr lang="en-US" dirty="0"/>
                        <a:t>2019</a:t>
                      </a:r>
                    </a:p>
                  </a:txBody>
                  <a:tcPr/>
                </a:tc>
                <a:tc>
                  <a:txBody>
                    <a:bodyPr/>
                    <a:lstStyle/>
                    <a:p>
                      <a:r>
                        <a:rPr lang="en-US" dirty="0"/>
                        <a:t>#100!</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430616081"/>
                  </a:ext>
                </a:extLst>
              </a:tr>
              <a:tr h="346482">
                <a:tc>
                  <a:txBody>
                    <a:bodyPr/>
                    <a:lstStyle/>
                    <a:p>
                      <a:r>
                        <a:rPr lang="en-US" dirty="0"/>
                        <a:t>2021</a:t>
                      </a:r>
                    </a:p>
                  </a:txBody>
                  <a:tcPr/>
                </a:tc>
                <a:tc>
                  <a:txBody>
                    <a:bodyPr/>
                    <a:lstStyle/>
                    <a:p>
                      <a:r>
                        <a:rPr lang="en-US" dirty="0"/>
                        <a:t>#200</a:t>
                      </a:r>
                    </a:p>
                  </a:txBody>
                  <a:tcPr/>
                </a:tc>
                <a:tc>
                  <a:txBody>
                    <a:bodyPr/>
                    <a:lstStyle/>
                    <a:p>
                      <a:r>
                        <a:rPr lang="en-US" dirty="0"/>
                        <a:t>#250 in 2022</a:t>
                      </a:r>
                    </a:p>
                  </a:txBody>
                  <a:tcPr/>
                </a:tc>
                <a:tc>
                  <a:txBody>
                    <a:bodyPr/>
                    <a:lstStyle/>
                    <a:p>
                      <a:r>
                        <a:rPr lang="en-US" dirty="0"/>
                        <a:t>#300 in 2023!</a:t>
                      </a:r>
                    </a:p>
                  </a:txBody>
                  <a:tcPr/>
                </a:tc>
                <a:extLst>
                  <a:ext uri="{0D108BD9-81ED-4DB2-BD59-A6C34878D82A}">
                    <a16:rowId xmlns:a16="http://schemas.microsoft.com/office/drawing/2014/main" val="2889298965"/>
                  </a:ext>
                </a:extLst>
              </a:tr>
              <a:tr h="495682">
                <a:tc>
                  <a:txBody>
                    <a:bodyPr/>
                    <a:lstStyle/>
                    <a:p>
                      <a:r>
                        <a:rPr lang="en-US" dirty="0"/>
                        <a:t>2022</a:t>
                      </a:r>
                    </a:p>
                  </a:txBody>
                  <a:tcPr/>
                </a:tc>
                <a:tc>
                  <a:txBody>
                    <a:bodyPr/>
                    <a:lstStyle/>
                    <a:p>
                      <a:r>
                        <a:rPr lang="en-US" i="1" dirty="0"/>
                        <a:t>Statistics Behind the Headlines</a:t>
                      </a:r>
                      <a:r>
                        <a:rPr lang="en-US" dirty="0"/>
                        <a:t> published</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612115879"/>
                  </a:ext>
                </a:extLst>
              </a:tr>
            </a:tbl>
          </a:graphicData>
        </a:graphic>
      </p:graphicFrame>
      <p:pic>
        <p:nvPicPr>
          <p:cNvPr id="1026" name="Picture 2" descr="Statistics Behind the Headlines book cover">
            <a:extLst>
              <a:ext uri="{FF2B5EF4-FFF2-40B4-BE49-F238E27FC236}">
                <a16:creationId xmlns:a16="http://schemas.microsoft.com/office/drawing/2014/main" id="{78C28442-C860-4B12-9DC8-518D845A41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1289" y="3459041"/>
            <a:ext cx="704850" cy="10886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C9DD277-56C0-478C-8ADB-255CE0DEB34B}"/>
              </a:ext>
            </a:extLst>
          </p:cNvPr>
          <p:cNvPicPr>
            <a:picLocks noChangeAspect="1"/>
          </p:cNvPicPr>
          <p:nvPr/>
        </p:nvPicPr>
        <p:blipFill>
          <a:blip r:embed="rId5"/>
          <a:stretch>
            <a:fillRect/>
          </a:stretch>
        </p:blipFill>
        <p:spPr>
          <a:xfrm>
            <a:off x="5244805" y="1874301"/>
            <a:ext cx="488915" cy="446542"/>
          </a:xfrm>
          <a:prstGeom prst="rect">
            <a:avLst/>
          </a:prstGeom>
        </p:spPr>
      </p:pic>
      <p:pic>
        <p:nvPicPr>
          <p:cNvPr id="7" name="Picture 6">
            <a:extLst>
              <a:ext uri="{FF2B5EF4-FFF2-40B4-BE49-F238E27FC236}">
                <a16:creationId xmlns:a16="http://schemas.microsoft.com/office/drawing/2014/main" id="{870027E6-2DEB-4B0E-81A3-6D40D5262B84}"/>
              </a:ext>
            </a:extLst>
          </p:cNvPr>
          <p:cNvPicPr>
            <a:picLocks noChangeAspect="1"/>
          </p:cNvPicPr>
          <p:nvPr/>
        </p:nvPicPr>
        <p:blipFill>
          <a:blip r:embed="rId6"/>
          <a:stretch>
            <a:fillRect/>
          </a:stretch>
        </p:blipFill>
        <p:spPr>
          <a:xfrm>
            <a:off x="5892887" y="2320843"/>
            <a:ext cx="488915" cy="491774"/>
          </a:xfrm>
          <a:prstGeom prst="rect">
            <a:avLst/>
          </a:prstGeom>
        </p:spPr>
      </p:pic>
      <p:pic>
        <p:nvPicPr>
          <p:cNvPr id="8" name="Picture 7">
            <a:extLst>
              <a:ext uri="{FF2B5EF4-FFF2-40B4-BE49-F238E27FC236}">
                <a16:creationId xmlns:a16="http://schemas.microsoft.com/office/drawing/2014/main" id="{1B95C2DE-FA24-42D4-8E9E-A0B280D96EE1}"/>
              </a:ext>
            </a:extLst>
          </p:cNvPr>
          <p:cNvPicPr>
            <a:picLocks noChangeAspect="1"/>
          </p:cNvPicPr>
          <p:nvPr/>
        </p:nvPicPr>
        <p:blipFill>
          <a:blip r:embed="rId7"/>
          <a:stretch>
            <a:fillRect/>
          </a:stretch>
        </p:blipFill>
        <p:spPr>
          <a:xfrm>
            <a:off x="5377732" y="3391951"/>
            <a:ext cx="876526" cy="289339"/>
          </a:xfrm>
          <a:prstGeom prst="rect">
            <a:avLst/>
          </a:prstGeom>
        </p:spPr>
      </p:pic>
      <p:pic>
        <p:nvPicPr>
          <p:cNvPr id="10" name="Picture 9">
            <a:extLst>
              <a:ext uri="{FF2B5EF4-FFF2-40B4-BE49-F238E27FC236}">
                <a16:creationId xmlns:a16="http://schemas.microsoft.com/office/drawing/2014/main" id="{E37CF840-8D77-4B74-A87D-55F35D7C3909}"/>
              </a:ext>
            </a:extLst>
          </p:cNvPr>
          <p:cNvPicPr>
            <a:picLocks noChangeAspect="1"/>
          </p:cNvPicPr>
          <p:nvPr/>
        </p:nvPicPr>
        <p:blipFill>
          <a:blip r:embed="rId8"/>
          <a:stretch>
            <a:fillRect/>
          </a:stretch>
        </p:blipFill>
        <p:spPr>
          <a:xfrm>
            <a:off x="6728754" y="2123390"/>
            <a:ext cx="1709921" cy="1268561"/>
          </a:xfrm>
          <a:prstGeom prst="rect">
            <a:avLst/>
          </a:prstGeom>
        </p:spPr>
      </p:pic>
    </p:spTree>
    <p:extLst>
      <p:ext uri="{BB962C8B-B14F-4D97-AF65-F5344CB8AC3E}">
        <p14:creationId xmlns:p14="http://schemas.microsoft.com/office/powerpoint/2010/main" val="41294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2513"/>
            <a:ext cx="8391728" cy="64622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57415" y="1243553"/>
            <a:ext cx="7790005" cy="3508653"/>
          </a:xfrm>
          <a:prstGeom prst="rect">
            <a:avLst/>
          </a:prstGeom>
          <a:noFill/>
        </p:spPr>
        <p:txBody>
          <a:bodyPr wrap="square" rtlCol="0">
            <a:spAutoFit/>
          </a:bodyPr>
          <a:lstStyle/>
          <a:p>
            <a:r>
              <a:rPr lang="en-US" sz="2000" i="1" dirty="0">
                <a:solidFill>
                  <a:schemeClr val="accent6"/>
                </a:solidFill>
                <a:latin typeface="Georgia"/>
              </a:rPr>
              <a:t>The job of the journalist is to </a:t>
            </a:r>
            <a:r>
              <a:rPr lang="en-US" sz="2000" i="1" dirty="0">
                <a:solidFill>
                  <a:schemeClr val="accent6"/>
                </a:solidFill>
                <a:highlight>
                  <a:srgbClr val="FFFF00"/>
                </a:highlight>
                <a:latin typeface="Georgia"/>
              </a:rPr>
              <a:t>make the significant interesting</a:t>
            </a:r>
            <a:r>
              <a:rPr lang="en-US" sz="2000" i="1" dirty="0">
                <a:solidFill>
                  <a:schemeClr val="accent6"/>
                </a:solidFill>
                <a:latin typeface="Georgia"/>
              </a:rPr>
              <a:t>.</a:t>
            </a:r>
            <a:r>
              <a:rPr lang="en-US" sz="2000" dirty="0">
                <a:solidFill>
                  <a:schemeClr val="accent6"/>
                </a:solidFill>
                <a:latin typeface="Georgia"/>
              </a:rPr>
              <a:t> - Bill Kovach and Tom Rosenstiel’s The Elements of Journalism. (Regina: story from the data)</a:t>
            </a:r>
          </a:p>
          <a:p>
            <a:endParaRPr lang="en-US" sz="800" dirty="0">
              <a:solidFill>
                <a:schemeClr val="accent6"/>
              </a:solidFill>
              <a:latin typeface="Georgia"/>
            </a:endParaRPr>
          </a:p>
          <a:p>
            <a:r>
              <a:rPr lang="en-US" sz="2000" dirty="0">
                <a:solidFill>
                  <a:schemeClr val="accent6"/>
                </a:solidFill>
                <a:latin typeface="Georgia"/>
              </a:rPr>
              <a:t>Nick Kristoff: </a:t>
            </a:r>
            <a:r>
              <a:rPr lang="en-US" sz="2000" i="1" dirty="0">
                <a:solidFill>
                  <a:schemeClr val="accent6"/>
                </a:solidFill>
                <a:latin typeface="Georgia"/>
              </a:rPr>
              <a:t>Reporters should not lead their reports with a lot of numbers and data but rather tell a story that grabs the reader and illustrates the big data to come later in the story. </a:t>
            </a:r>
            <a:r>
              <a:rPr lang="en-US" sz="2000" dirty="0">
                <a:solidFill>
                  <a:schemeClr val="accent6"/>
                </a:solidFill>
                <a:latin typeface="Georgia"/>
              </a:rPr>
              <a:t>(R. Campbell)</a:t>
            </a:r>
          </a:p>
          <a:p>
            <a:endParaRPr lang="en-US" sz="800" i="1" dirty="0">
              <a:solidFill>
                <a:schemeClr val="accent6"/>
              </a:solidFill>
              <a:latin typeface="Georgia"/>
            </a:endParaRPr>
          </a:p>
          <a:p>
            <a:r>
              <a:rPr lang="en-US" sz="2000" i="1" dirty="0">
                <a:solidFill>
                  <a:schemeClr val="accent6"/>
                </a:solidFill>
                <a:latin typeface="Georgia"/>
              </a:rPr>
              <a:t>Journalists are supposed to </a:t>
            </a:r>
            <a:r>
              <a:rPr lang="en-US" sz="2000" i="1" dirty="0">
                <a:solidFill>
                  <a:schemeClr val="accent6"/>
                </a:solidFill>
                <a:highlight>
                  <a:srgbClr val="FFFF00"/>
                </a:highlight>
                <a:latin typeface="Georgia"/>
              </a:rPr>
              <a:t>put facts into context </a:t>
            </a:r>
            <a:r>
              <a:rPr lang="en-US" sz="2000" i="1" dirty="0">
                <a:solidFill>
                  <a:schemeClr val="accent6"/>
                </a:solidFill>
                <a:latin typeface="Georgia"/>
              </a:rPr>
              <a:t>[and this] is the foundation of my work as a reporter and my work in the classroom as I teach journalism.  </a:t>
            </a:r>
            <a:r>
              <a:rPr lang="en-US" sz="2000" dirty="0">
                <a:solidFill>
                  <a:schemeClr val="accent6"/>
                </a:solidFill>
                <a:latin typeface="Georgia"/>
              </a:rPr>
              <a:t>(R. Pennington)</a:t>
            </a:r>
          </a:p>
          <a:p>
            <a:endParaRPr lang="en-US" sz="800" dirty="0">
              <a:solidFill>
                <a:schemeClr val="accent6"/>
              </a:solidFill>
              <a:latin typeface="Georgia"/>
            </a:endParaRPr>
          </a:p>
          <a:p>
            <a:pPr>
              <a:lnSpc>
                <a:spcPct val="90000"/>
              </a:lnSpc>
            </a:pPr>
            <a:r>
              <a:rPr lang="en-US" sz="2000" dirty="0">
                <a:solidFill>
                  <a:schemeClr val="accent6"/>
                </a:solidFill>
                <a:latin typeface="Georgia"/>
              </a:rPr>
              <a:t>What </a:t>
            </a:r>
            <a:r>
              <a:rPr lang="en-US" sz="2000" dirty="0">
                <a:solidFill>
                  <a:schemeClr val="accent6"/>
                </a:solidFill>
                <a:latin typeface="Georgia"/>
                <a:cs typeface="Georgia"/>
              </a:rPr>
              <a:t>is the job of the statistician?  (Regina: signal from noise)</a:t>
            </a:r>
          </a:p>
        </p:txBody>
      </p:sp>
      <p:sp>
        <p:nvSpPr>
          <p:cNvPr id="5" name="TextBox 4"/>
          <p:cNvSpPr txBox="1"/>
          <p:nvPr/>
        </p:nvSpPr>
        <p:spPr>
          <a:xfrm>
            <a:off x="424338" y="536311"/>
            <a:ext cx="7882263" cy="461665"/>
          </a:xfrm>
          <a:prstGeom prst="rect">
            <a:avLst/>
          </a:prstGeom>
          <a:noFill/>
        </p:spPr>
        <p:txBody>
          <a:bodyPr wrap="square" rtlCol="0">
            <a:spAutoFit/>
          </a:bodyPr>
          <a:lstStyle/>
          <a:p>
            <a:r>
              <a:rPr lang="en-US" sz="2400" dirty="0">
                <a:solidFill>
                  <a:schemeClr val="bg1"/>
                </a:solidFill>
                <a:latin typeface="Helvetica"/>
                <a:cs typeface="Helvetica"/>
              </a:rPr>
              <a:t>2. Statistics and Journalism </a:t>
            </a:r>
          </a:p>
        </p:txBody>
      </p:sp>
      <p:cxnSp>
        <p:nvCxnSpPr>
          <p:cNvPr id="8" name="Straight Connector 7"/>
          <p:cNvCxnSpPr/>
          <p:nvPr/>
        </p:nvCxnSpPr>
        <p:spPr>
          <a:xfrm>
            <a:off x="0" y="5025794"/>
            <a:ext cx="9144000" cy="0"/>
          </a:xfrm>
          <a:prstGeom prst="line">
            <a:avLst/>
          </a:prstGeom>
          <a:ln w="28575" cmpd="sng"/>
        </p:spPr>
        <p:style>
          <a:lnRef idx="1">
            <a:schemeClr val="accent1"/>
          </a:lnRef>
          <a:fillRef idx="0">
            <a:schemeClr val="accent1"/>
          </a:fillRef>
          <a:effectRef idx="0">
            <a:schemeClr val="accent1"/>
          </a:effectRef>
          <a:fontRef idx="minor">
            <a:schemeClr val="tx1"/>
          </a:fontRef>
        </p:style>
      </p:cxnSp>
      <p:pic>
        <p:nvPicPr>
          <p:cNvPr id="10" name="Picture 9" descr="M logo 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6606" y="4571212"/>
            <a:ext cx="935593" cy="349771"/>
          </a:xfrm>
          <a:prstGeom prst="rect">
            <a:avLst/>
          </a:prstGeom>
        </p:spPr>
      </p:pic>
    </p:spTree>
    <p:extLst>
      <p:ext uri="{BB962C8B-B14F-4D97-AF65-F5344CB8AC3E}">
        <p14:creationId xmlns:p14="http://schemas.microsoft.com/office/powerpoint/2010/main" val="397548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2513"/>
            <a:ext cx="8391728" cy="64622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01722" y="1267598"/>
            <a:ext cx="7790005" cy="3416320"/>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n-US" sz="2400" dirty="0">
                <a:solidFill>
                  <a:schemeClr val="accent6"/>
                </a:solidFill>
                <a:latin typeface="Georgia"/>
                <a:cs typeface="Georgia"/>
              </a:rPr>
              <a:t>My early conversion to thinking about journalism and statistics – Cohn and Cope </a:t>
            </a:r>
            <a:r>
              <a:rPr lang="en-US" sz="2400" i="1" dirty="0">
                <a:solidFill>
                  <a:schemeClr val="accent6"/>
                </a:solidFill>
                <a:latin typeface="Georgia"/>
                <a:cs typeface="Georgia"/>
              </a:rPr>
              <a:t>News &amp; Numbers</a:t>
            </a:r>
            <a:r>
              <a:rPr lang="en-US" sz="2400" dirty="0">
                <a:solidFill>
                  <a:schemeClr val="accent6"/>
                </a:solidFill>
                <a:latin typeface="Georgia"/>
                <a:cs typeface="Georgia"/>
              </a:rPr>
              <a:t> – classic book for journalists.</a:t>
            </a:r>
          </a:p>
          <a:p>
            <a:pPr marL="801688" indent="-334963">
              <a:lnSpc>
                <a:spcPct val="90000"/>
              </a:lnSpc>
              <a:buFont typeface="Arial" panose="020B0604020202020204" pitchFamily="34" charset="0"/>
              <a:buChar char="•"/>
            </a:pPr>
            <a:r>
              <a:rPr lang="en-US" sz="2400" dirty="0">
                <a:solidFill>
                  <a:schemeClr val="accent6"/>
                </a:solidFill>
                <a:latin typeface="Georgia"/>
                <a:cs typeface="Georgia"/>
              </a:rPr>
              <a:t>Included questions journalists should ask about research AND statisticians should be ready to answer!</a:t>
            </a:r>
          </a:p>
          <a:p>
            <a:pPr marL="342900" indent="-342900">
              <a:lnSpc>
                <a:spcPct val="90000"/>
              </a:lnSpc>
              <a:buFont typeface="Arial" panose="020B0604020202020204" pitchFamily="34" charset="0"/>
              <a:buChar char="•"/>
            </a:pPr>
            <a:r>
              <a:rPr lang="en-US" sz="2400" dirty="0">
                <a:solidFill>
                  <a:schemeClr val="accent6"/>
                </a:solidFill>
                <a:latin typeface="Georgia"/>
                <a:cs typeface="Georgia"/>
              </a:rPr>
              <a:t>When teaching a graduate course for non-statistics majors many years ago, I started to include questions inspired by </a:t>
            </a:r>
            <a:r>
              <a:rPr lang="en-US" sz="2400" i="1" dirty="0">
                <a:solidFill>
                  <a:schemeClr val="accent6"/>
                </a:solidFill>
                <a:latin typeface="Georgia"/>
                <a:cs typeface="Georgia"/>
              </a:rPr>
              <a:t>News &amp; Numbers</a:t>
            </a:r>
            <a:endParaRPr lang="en-US" sz="2400" dirty="0">
              <a:solidFill>
                <a:schemeClr val="accent6"/>
              </a:solidFill>
              <a:latin typeface="Georgia"/>
              <a:cs typeface="Georgia"/>
            </a:endParaRPr>
          </a:p>
          <a:p>
            <a:pPr marL="342900" indent="-342900">
              <a:lnSpc>
                <a:spcPct val="90000"/>
              </a:lnSpc>
              <a:buFont typeface="Arial" panose="020B0604020202020204" pitchFamily="34" charset="0"/>
              <a:buChar char="•"/>
            </a:pPr>
            <a:endParaRPr lang="en-US" sz="2400" i="1" dirty="0">
              <a:solidFill>
                <a:schemeClr val="accent6"/>
              </a:solidFill>
              <a:latin typeface="Georgia"/>
              <a:cs typeface="Georgia"/>
            </a:endParaRPr>
          </a:p>
        </p:txBody>
      </p:sp>
      <p:sp>
        <p:nvSpPr>
          <p:cNvPr id="5" name="TextBox 4"/>
          <p:cNvSpPr txBox="1"/>
          <p:nvPr/>
        </p:nvSpPr>
        <p:spPr>
          <a:xfrm>
            <a:off x="424338" y="536311"/>
            <a:ext cx="7882263" cy="461665"/>
          </a:xfrm>
          <a:prstGeom prst="rect">
            <a:avLst/>
          </a:prstGeom>
          <a:noFill/>
        </p:spPr>
        <p:txBody>
          <a:bodyPr wrap="square" rtlCol="0">
            <a:spAutoFit/>
          </a:bodyPr>
          <a:lstStyle/>
          <a:p>
            <a:r>
              <a:rPr lang="en-US" sz="2400" dirty="0">
                <a:solidFill>
                  <a:schemeClr val="bg1"/>
                </a:solidFill>
                <a:latin typeface="Helvetica"/>
                <a:cs typeface="Helvetica"/>
              </a:rPr>
              <a:t>Thinking like a Journalist about Statistics </a:t>
            </a:r>
          </a:p>
        </p:txBody>
      </p:sp>
      <p:cxnSp>
        <p:nvCxnSpPr>
          <p:cNvPr id="8" name="Straight Connector 7"/>
          <p:cNvCxnSpPr/>
          <p:nvPr/>
        </p:nvCxnSpPr>
        <p:spPr>
          <a:xfrm>
            <a:off x="0" y="5025794"/>
            <a:ext cx="9144000" cy="0"/>
          </a:xfrm>
          <a:prstGeom prst="line">
            <a:avLst/>
          </a:prstGeom>
          <a:ln w="28575" cmpd="sng"/>
        </p:spPr>
        <p:style>
          <a:lnRef idx="1">
            <a:schemeClr val="accent1"/>
          </a:lnRef>
          <a:fillRef idx="0">
            <a:schemeClr val="accent1"/>
          </a:fillRef>
          <a:effectRef idx="0">
            <a:schemeClr val="accent1"/>
          </a:effectRef>
          <a:fontRef idx="minor">
            <a:schemeClr val="tx1"/>
          </a:fontRef>
        </p:style>
      </p:cxnSp>
      <p:pic>
        <p:nvPicPr>
          <p:cNvPr id="10" name="Picture 9" descr="M logo 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6606" y="4571212"/>
            <a:ext cx="935593" cy="349771"/>
          </a:xfrm>
          <a:prstGeom prst="rect">
            <a:avLst/>
          </a:prstGeom>
        </p:spPr>
      </p:pic>
    </p:spTree>
    <p:extLst>
      <p:ext uri="{BB962C8B-B14F-4D97-AF65-F5344CB8AC3E}">
        <p14:creationId xmlns:p14="http://schemas.microsoft.com/office/powerpoint/2010/main" val="1162049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2513"/>
            <a:ext cx="8391728" cy="64622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24338" y="536311"/>
            <a:ext cx="7882263" cy="707886"/>
          </a:xfrm>
          <a:prstGeom prst="rect">
            <a:avLst/>
          </a:prstGeom>
          <a:noFill/>
        </p:spPr>
        <p:txBody>
          <a:bodyPr wrap="square" rtlCol="0">
            <a:spAutoFit/>
          </a:bodyPr>
          <a:lstStyle/>
          <a:p>
            <a:r>
              <a:rPr lang="en-US" sz="2000" dirty="0">
                <a:solidFill>
                  <a:schemeClr val="bg1"/>
                </a:solidFill>
                <a:latin typeface="Helvetica"/>
                <a:cs typeface="Helvetica"/>
              </a:rPr>
              <a:t>3. Deconstructing headlines and stories – learning statistical and journalistic principles</a:t>
            </a:r>
            <a:endParaRPr lang="en-US" i="1" dirty="0">
              <a:solidFill>
                <a:schemeClr val="bg1"/>
              </a:solidFill>
              <a:latin typeface="Helvetica"/>
              <a:cs typeface="Helvetica"/>
            </a:endParaRPr>
          </a:p>
        </p:txBody>
      </p:sp>
      <p:cxnSp>
        <p:nvCxnSpPr>
          <p:cNvPr id="8" name="Straight Connector 7"/>
          <p:cNvCxnSpPr/>
          <p:nvPr/>
        </p:nvCxnSpPr>
        <p:spPr>
          <a:xfrm>
            <a:off x="0" y="5025794"/>
            <a:ext cx="9144000" cy="0"/>
          </a:xfrm>
          <a:prstGeom prst="line">
            <a:avLst/>
          </a:prstGeom>
          <a:ln w="28575" cmpd="sng"/>
        </p:spPr>
        <p:style>
          <a:lnRef idx="1">
            <a:schemeClr val="accent1"/>
          </a:lnRef>
          <a:fillRef idx="0">
            <a:schemeClr val="accent1"/>
          </a:fillRef>
          <a:effectRef idx="0">
            <a:schemeClr val="accent1"/>
          </a:effectRef>
          <a:fontRef idx="minor">
            <a:schemeClr val="tx1"/>
          </a:fontRef>
        </p:style>
      </p:cxnSp>
      <p:pic>
        <p:nvPicPr>
          <p:cNvPr id="10" name="Picture 9" descr="M logo 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6606" y="4571212"/>
            <a:ext cx="935593" cy="349771"/>
          </a:xfrm>
          <a:prstGeom prst="rect">
            <a:avLst/>
          </a:prstGeom>
        </p:spPr>
      </p:pic>
      <p:pic>
        <p:nvPicPr>
          <p:cNvPr id="2" name="Picture 1">
            <a:extLst>
              <a:ext uri="{FF2B5EF4-FFF2-40B4-BE49-F238E27FC236}">
                <a16:creationId xmlns:a16="http://schemas.microsoft.com/office/drawing/2014/main" id="{6C82CBF1-0315-350E-4C52-2973385E1383}"/>
              </a:ext>
            </a:extLst>
          </p:cNvPr>
          <p:cNvPicPr>
            <a:picLocks noChangeAspect="1"/>
          </p:cNvPicPr>
          <p:nvPr/>
        </p:nvPicPr>
        <p:blipFill>
          <a:blip r:embed="rId3"/>
          <a:stretch>
            <a:fillRect/>
          </a:stretch>
        </p:blipFill>
        <p:spPr>
          <a:xfrm>
            <a:off x="506495" y="1243553"/>
            <a:ext cx="2324100" cy="3517900"/>
          </a:xfrm>
          <a:prstGeom prst="rect">
            <a:avLst/>
          </a:prstGeom>
        </p:spPr>
      </p:pic>
      <p:sp>
        <p:nvSpPr>
          <p:cNvPr id="6" name="TextBox 5">
            <a:extLst>
              <a:ext uri="{FF2B5EF4-FFF2-40B4-BE49-F238E27FC236}">
                <a16:creationId xmlns:a16="http://schemas.microsoft.com/office/drawing/2014/main" id="{C1374373-239A-7D24-9E39-79884264B205}"/>
              </a:ext>
            </a:extLst>
          </p:cNvPr>
          <p:cNvSpPr txBox="1"/>
          <p:nvPr/>
        </p:nvSpPr>
        <p:spPr>
          <a:xfrm>
            <a:off x="2922309" y="1262317"/>
            <a:ext cx="5384292" cy="3323987"/>
          </a:xfrm>
          <a:prstGeom prst="rect">
            <a:avLst/>
          </a:prstGeom>
          <a:noFill/>
        </p:spPr>
        <p:txBody>
          <a:bodyPr wrap="square" rtlCol="0">
            <a:spAutoFit/>
          </a:bodyPr>
          <a:lstStyle/>
          <a:p>
            <a:r>
              <a:rPr lang="en-US" dirty="0">
                <a:solidFill>
                  <a:schemeClr val="accent6"/>
                </a:solidFill>
                <a:latin typeface="Georgia"/>
                <a:hlinkClick r:id="rId4">
                  <a:extLst>
                    <a:ext uri="{A12FA001-AC4F-418D-AE19-62706E023703}">
                      <ahyp:hlinkClr xmlns:ahyp="http://schemas.microsoft.com/office/drawing/2018/hyperlinkcolor" val="tx"/>
                    </a:ext>
                  </a:extLst>
                </a:hlinkClick>
              </a:rPr>
              <a:t>https://www.routledge.com/Statistics-Behind-the-Headlines/Bailer-Pennington/p/book/9780367902520</a:t>
            </a:r>
            <a:endParaRPr lang="en-US" dirty="0">
              <a:solidFill>
                <a:schemeClr val="accent6"/>
              </a:solidFill>
              <a:latin typeface="Georgia"/>
            </a:endParaRPr>
          </a:p>
          <a:p>
            <a:endParaRPr lang="en-US" dirty="0">
              <a:solidFill>
                <a:schemeClr val="accent6"/>
              </a:solidFill>
              <a:latin typeface="Georgia"/>
            </a:endParaRPr>
          </a:p>
          <a:p>
            <a:pPr algn="l">
              <a:buFont typeface="Arial" panose="020B0604020202020204" pitchFamily="34" charset="0"/>
              <a:buChar char="•"/>
            </a:pPr>
            <a:r>
              <a:rPr lang="en-US" dirty="0">
                <a:solidFill>
                  <a:schemeClr val="accent6"/>
                </a:solidFill>
                <a:latin typeface="Georgia"/>
              </a:rPr>
              <a:t>What ideas will you encounter in this chapter?</a:t>
            </a:r>
          </a:p>
          <a:p>
            <a:pPr algn="l">
              <a:buFont typeface="Arial" panose="020B0604020202020204" pitchFamily="34" charset="0"/>
              <a:buChar char="•"/>
            </a:pPr>
            <a:r>
              <a:rPr lang="en-US" dirty="0">
                <a:solidFill>
                  <a:schemeClr val="accent6"/>
                </a:solidFill>
                <a:latin typeface="Georgia"/>
              </a:rPr>
              <a:t>What is claimed? Is it appropriate?</a:t>
            </a:r>
          </a:p>
          <a:p>
            <a:pPr algn="l">
              <a:buFont typeface="Arial" panose="020B0604020202020204" pitchFamily="34" charset="0"/>
              <a:buChar char="•"/>
            </a:pPr>
            <a:r>
              <a:rPr lang="en-US" dirty="0">
                <a:solidFill>
                  <a:schemeClr val="accent6"/>
                </a:solidFill>
                <a:latin typeface="Georgia"/>
              </a:rPr>
              <a:t>Who is claiming this?</a:t>
            </a:r>
          </a:p>
          <a:p>
            <a:pPr algn="l">
              <a:buFont typeface="Arial" panose="020B0604020202020204" pitchFamily="34" charset="0"/>
              <a:buChar char="•"/>
            </a:pPr>
            <a:r>
              <a:rPr lang="en-US" dirty="0">
                <a:solidFill>
                  <a:schemeClr val="accent6"/>
                </a:solidFill>
                <a:latin typeface="Georgia"/>
              </a:rPr>
              <a:t>Why is it claimed? What makes this a story worth telling?</a:t>
            </a:r>
          </a:p>
          <a:p>
            <a:pPr algn="l">
              <a:buFont typeface="Arial" panose="020B0604020202020204" pitchFamily="34" charset="0"/>
              <a:buChar char="•"/>
            </a:pPr>
            <a:r>
              <a:rPr lang="en-US" dirty="0">
                <a:solidFill>
                  <a:schemeClr val="accent6"/>
                </a:solidFill>
                <a:latin typeface="Georgia"/>
              </a:rPr>
              <a:t>Is this a good measure of impact?</a:t>
            </a:r>
          </a:p>
          <a:p>
            <a:pPr algn="l">
              <a:buFont typeface="Arial" panose="020B0604020202020204" pitchFamily="34" charset="0"/>
              <a:buChar char="•"/>
            </a:pPr>
            <a:r>
              <a:rPr lang="en-US" dirty="0">
                <a:solidFill>
                  <a:schemeClr val="accent6"/>
                </a:solidFill>
                <a:latin typeface="Georgia"/>
              </a:rPr>
              <a:t>How is the claim supported?</a:t>
            </a:r>
          </a:p>
          <a:p>
            <a:pPr algn="l">
              <a:buFont typeface="Arial" panose="020B0604020202020204" pitchFamily="34" charset="0"/>
              <a:buChar char="•"/>
            </a:pPr>
            <a:r>
              <a:rPr lang="en-US" dirty="0">
                <a:solidFill>
                  <a:schemeClr val="accent6"/>
                </a:solidFill>
                <a:latin typeface="Georgia"/>
              </a:rPr>
              <a:t>What evidence is reported?</a:t>
            </a:r>
          </a:p>
          <a:p>
            <a:pPr algn="l">
              <a:buFont typeface="Arial" panose="020B0604020202020204" pitchFamily="34" charset="0"/>
              <a:buChar char="•"/>
            </a:pPr>
            <a:r>
              <a:rPr lang="en-US" dirty="0">
                <a:solidFill>
                  <a:schemeClr val="accent6"/>
                </a:solidFill>
                <a:latin typeface="Georgia"/>
              </a:rPr>
              <a:t>What is the quality/strength of the evidence?</a:t>
            </a:r>
          </a:p>
          <a:p>
            <a:pPr algn="l">
              <a:buFont typeface="Arial" panose="020B0604020202020204" pitchFamily="34" charset="0"/>
              <a:buChar char="•"/>
            </a:pPr>
            <a:r>
              <a:rPr lang="en-US" dirty="0">
                <a:solidFill>
                  <a:schemeClr val="accent6"/>
                </a:solidFill>
                <a:latin typeface="Georgia"/>
              </a:rPr>
              <a:t>Does the claim seem reasonable?</a:t>
            </a:r>
          </a:p>
          <a:p>
            <a:pPr algn="l">
              <a:buFont typeface="Arial" panose="020B0604020202020204" pitchFamily="34" charset="0"/>
              <a:buChar char="•"/>
            </a:pPr>
            <a:r>
              <a:rPr lang="en-US" dirty="0">
                <a:solidFill>
                  <a:schemeClr val="accent6"/>
                </a:solidFill>
                <a:latin typeface="Georgia"/>
              </a:rPr>
              <a:t>How does this claim fit with what is already known?</a:t>
            </a:r>
          </a:p>
          <a:p>
            <a:pPr algn="l">
              <a:buFont typeface="Arial" panose="020B0604020202020204" pitchFamily="34" charset="0"/>
              <a:buChar char="•"/>
            </a:pPr>
            <a:r>
              <a:rPr lang="en-US" dirty="0">
                <a:solidFill>
                  <a:schemeClr val="accent6"/>
                </a:solidFill>
                <a:latin typeface="Georgia"/>
              </a:rPr>
              <a:t>How much does this matter?</a:t>
            </a:r>
          </a:p>
          <a:p>
            <a:pPr algn="l">
              <a:buFont typeface="Arial" panose="020B0604020202020204" pitchFamily="34" charset="0"/>
              <a:buChar char="•"/>
            </a:pPr>
            <a:r>
              <a:rPr lang="en-US" dirty="0">
                <a:solidFill>
                  <a:schemeClr val="accent6"/>
                </a:solidFill>
                <a:latin typeface="Georgia"/>
              </a:rPr>
              <a:t>Considering the coverage</a:t>
            </a:r>
          </a:p>
        </p:txBody>
      </p:sp>
    </p:spTree>
    <p:extLst>
      <p:ext uri="{BB962C8B-B14F-4D97-AF65-F5344CB8AC3E}">
        <p14:creationId xmlns:p14="http://schemas.microsoft.com/office/powerpoint/2010/main" val="1700316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2513"/>
            <a:ext cx="8391728" cy="64622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211736" y="1267598"/>
            <a:ext cx="5179991" cy="3056221"/>
          </a:xfrm>
          <a:prstGeom prst="rect">
            <a:avLst/>
          </a:prstGeom>
          <a:noFill/>
        </p:spPr>
        <p:txBody>
          <a:bodyPr wrap="square" rtlCol="0">
            <a:spAutoFit/>
          </a:bodyPr>
          <a:lstStyle/>
          <a:p>
            <a:pPr lvl="1" fontAlgn="base">
              <a:lnSpc>
                <a:spcPct val="90000"/>
              </a:lnSpc>
            </a:pPr>
            <a:r>
              <a:rPr lang="en-US" dirty="0">
                <a:solidFill>
                  <a:schemeClr val="accent6"/>
                </a:solidFill>
                <a:latin typeface="Georgia"/>
              </a:rPr>
              <a:t>Headline;  What Happens to your brain when you binge-watch a TV series – November 4, 2017 (by Danielle Page, NBC News) - </a:t>
            </a:r>
            <a:r>
              <a:rPr lang="en-US" dirty="0">
                <a:solidFill>
                  <a:schemeClr val="accent6"/>
                </a:solidFill>
                <a:latin typeface="Georgia"/>
                <a:hlinkClick r:id="rId2">
                  <a:extLst>
                    <a:ext uri="{A12FA001-AC4F-418D-AE19-62706E023703}">
                      <ahyp:hlinkClr xmlns:ahyp="http://schemas.microsoft.com/office/drawing/2018/hyperlinkcolor" val="tx"/>
                    </a:ext>
                  </a:extLst>
                </a:hlinkClick>
              </a:rPr>
              <a:t>https://www.nbcnews.com/better/health/what-happens-your-brain-when-you-binge-watch-tv-series-ncna816991</a:t>
            </a:r>
            <a:endParaRPr lang="en-US" dirty="0">
              <a:solidFill>
                <a:schemeClr val="accent6"/>
              </a:solidFill>
              <a:latin typeface="Georgia"/>
            </a:endParaRPr>
          </a:p>
          <a:p>
            <a:pPr lvl="1" fontAlgn="base">
              <a:lnSpc>
                <a:spcPct val="90000"/>
              </a:lnSpc>
            </a:pPr>
            <a:endParaRPr lang="en-US" dirty="0">
              <a:solidFill>
                <a:schemeClr val="accent6"/>
              </a:solidFill>
              <a:latin typeface="Georgia"/>
            </a:endParaRPr>
          </a:p>
          <a:p>
            <a:pPr marL="173038" lvl="1" fontAlgn="base">
              <a:lnSpc>
                <a:spcPct val="90000"/>
              </a:lnSpc>
            </a:pPr>
            <a:r>
              <a:rPr lang="en-US" sz="1200" dirty="0">
                <a:solidFill>
                  <a:schemeClr val="accent6"/>
                </a:solidFill>
                <a:latin typeface="Georgia"/>
              </a:rPr>
              <a:t>Data Cited in story: </a:t>
            </a:r>
          </a:p>
          <a:p>
            <a:pPr marL="173038" lvl="1" fontAlgn="base">
              <a:lnSpc>
                <a:spcPct val="90000"/>
              </a:lnSpc>
            </a:pPr>
            <a:r>
              <a:rPr lang="en-US" sz="1200" dirty="0">
                <a:solidFill>
                  <a:schemeClr val="accent6"/>
                </a:solidFill>
                <a:latin typeface="Georgia"/>
              </a:rPr>
              <a:t>Netflix Media Center Report: Netflix &amp; Binge: New Binge Scale Reveals TV Series We Devour and Those We Savor.</a:t>
            </a:r>
          </a:p>
          <a:p>
            <a:pPr marL="173038" lvl="1" fontAlgn="base">
              <a:lnSpc>
                <a:spcPct val="90000"/>
              </a:lnSpc>
            </a:pPr>
            <a:r>
              <a:rPr lang="en-US" sz="1200" dirty="0">
                <a:solidFill>
                  <a:schemeClr val="accent6"/>
                </a:solidFill>
                <a:latin typeface="Georgia"/>
                <a:hlinkClick r:id="rId3">
                  <a:extLst>
                    <a:ext uri="{A12FA001-AC4F-418D-AE19-62706E023703}">
                      <ahyp:hlinkClr xmlns:ahyp="http://schemas.microsoft.com/office/drawing/2018/hyperlinkcolor" val="tx"/>
                    </a:ext>
                  </a:extLst>
                </a:hlinkClick>
              </a:rPr>
              <a:t>https://media.netflix.com/en/press-releases/netflix-binge-new-binge-scale-reveals-tv-series-we-devour-and-those-we-savor-1</a:t>
            </a:r>
            <a:endParaRPr lang="en-US" sz="1200" dirty="0">
              <a:solidFill>
                <a:schemeClr val="accent6"/>
              </a:solidFill>
              <a:latin typeface="Georgia"/>
            </a:endParaRPr>
          </a:p>
          <a:p>
            <a:pPr marL="173038" lvl="1" fontAlgn="base">
              <a:lnSpc>
                <a:spcPct val="90000"/>
              </a:lnSpc>
            </a:pPr>
            <a:r>
              <a:rPr lang="en-US" sz="1200" dirty="0">
                <a:solidFill>
                  <a:schemeClr val="accent6"/>
                </a:solidFill>
                <a:latin typeface="Georgia"/>
              </a:rPr>
              <a:t> </a:t>
            </a:r>
          </a:p>
          <a:p>
            <a:pPr marL="173038" lvl="1" fontAlgn="base">
              <a:lnSpc>
                <a:spcPct val="90000"/>
              </a:lnSpc>
            </a:pPr>
            <a:r>
              <a:rPr lang="en-US" sz="1200" dirty="0">
                <a:solidFill>
                  <a:schemeClr val="accent6"/>
                </a:solidFill>
                <a:latin typeface="Georgia"/>
              </a:rPr>
              <a:t>Government Report Citation: American Time Use Survey Summary </a:t>
            </a:r>
          </a:p>
          <a:p>
            <a:pPr marL="173038" lvl="1" fontAlgn="base">
              <a:lnSpc>
                <a:spcPct val="90000"/>
              </a:lnSpc>
            </a:pPr>
            <a:r>
              <a:rPr lang="en-US" sz="1200" dirty="0">
                <a:solidFill>
                  <a:schemeClr val="accent6"/>
                </a:solidFill>
                <a:latin typeface="Georgia"/>
                <a:hlinkClick r:id="rId4">
                  <a:extLst>
                    <a:ext uri="{A12FA001-AC4F-418D-AE19-62706E023703}">
                      <ahyp:hlinkClr xmlns:ahyp="http://schemas.microsoft.com/office/drawing/2018/hyperlinkcolor" val="tx"/>
                    </a:ext>
                  </a:extLst>
                </a:hlinkClick>
              </a:rPr>
              <a:t>https://www.bls.gov/news.release/atus.nr0.htm</a:t>
            </a:r>
            <a:endParaRPr lang="en-US" sz="1200" dirty="0">
              <a:solidFill>
                <a:schemeClr val="accent6"/>
              </a:solidFill>
              <a:latin typeface="Georgia"/>
            </a:endParaRPr>
          </a:p>
          <a:p>
            <a:pPr marL="173038" lvl="1" fontAlgn="base">
              <a:lnSpc>
                <a:spcPct val="90000"/>
              </a:lnSpc>
            </a:pPr>
            <a:r>
              <a:rPr lang="en-US" sz="1200" dirty="0">
                <a:solidFill>
                  <a:schemeClr val="accent6"/>
                </a:solidFill>
                <a:latin typeface="Georgia"/>
              </a:rPr>
              <a:t> </a:t>
            </a:r>
          </a:p>
          <a:p>
            <a:pPr marL="173038" lvl="1" fontAlgn="base">
              <a:lnSpc>
                <a:spcPct val="90000"/>
              </a:lnSpc>
            </a:pPr>
            <a:r>
              <a:rPr lang="en-US" sz="1200" dirty="0">
                <a:solidFill>
                  <a:schemeClr val="accent6"/>
                </a:solidFill>
                <a:latin typeface="Georgia"/>
              </a:rPr>
              <a:t>Presentation Scientific Meeting: </a:t>
            </a:r>
          </a:p>
          <a:p>
            <a:pPr marL="173038" lvl="1" fontAlgn="base">
              <a:lnSpc>
                <a:spcPct val="90000"/>
              </a:lnSpc>
            </a:pPr>
            <a:r>
              <a:rPr lang="en-US" sz="1200" dirty="0">
                <a:solidFill>
                  <a:schemeClr val="accent6"/>
                </a:solidFill>
                <a:latin typeface="Georgia"/>
                <a:hlinkClick r:id="rId5">
                  <a:extLst>
                    <a:ext uri="{A12FA001-AC4F-418D-AE19-62706E023703}">
                      <ahyp:hlinkClr xmlns:ahyp="http://schemas.microsoft.com/office/drawing/2018/hyperlinkcolor" val="tx"/>
                    </a:ext>
                  </a:extLst>
                </a:hlinkClick>
              </a:rPr>
              <a:t>https://apha.confex.com/recording/apha/143am/mp4/free/4db77adf5df9fff0d3caf5cafe28f496/paper335049_1.mp4</a:t>
            </a:r>
            <a:endParaRPr lang="en-US" sz="1200" dirty="0">
              <a:solidFill>
                <a:schemeClr val="accent6"/>
              </a:solidFill>
              <a:latin typeface="Georgia"/>
            </a:endParaRPr>
          </a:p>
        </p:txBody>
      </p:sp>
      <p:sp>
        <p:nvSpPr>
          <p:cNvPr id="5" name="TextBox 4"/>
          <p:cNvSpPr txBox="1"/>
          <p:nvPr/>
        </p:nvSpPr>
        <p:spPr>
          <a:xfrm>
            <a:off x="322738" y="454901"/>
            <a:ext cx="7967389" cy="523220"/>
          </a:xfrm>
          <a:prstGeom prst="rect">
            <a:avLst/>
          </a:prstGeom>
          <a:noFill/>
        </p:spPr>
        <p:txBody>
          <a:bodyPr wrap="square" rtlCol="0">
            <a:spAutoFit/>
          </a:bodyPr>
          <a:lstStyle/>
          <a:p>
            <a:r>
              <a:rPr lang="en-US" sz="2800" dirty="0">
                <a:solidFill>
                  <a:schemeClr val="bg1"/>
                </a:solidFill>
              </a:rPr>
              <a:t>Investigating Series Binge-Watching (</a:t>
            </a:r>
            <a:r>
              <a:rPr lang="en-US" sz="2800" dirty="0" err="1">
                <a:solidFill>
                  <a:schemeClr val="bg1"/>
                </a:solidFill>
              </a:rPr>
              <a:t>SBtH</a:t>
            </a:r>
            <a:r>
              <a:rPr lang="en-US" sz="2800" dirty="0">
                <a:solidFill>
                  <a:schemeClr val="bg1"/>
                </a:solidFill>
              </a:rPr>
              <a:t> Ch 5)</a:t>
            </a:r>
            <a:endParaRPr lang="en-US" sz="3200" i="1" dirty="0">
              <a:solidFill>
                <a:schemeClr val="bg1"/>
              </a:solidFill>
              <a:latin typeface="Helvetica"/>
              <a:cs typeface="Helvetica"/>
            </a:endParaRPr>
          </a:p>
        </p:txBody>
      </p:sp>
      <p:cxnSp>
        <p:nvCxnSpPr>
          <p:cNvPr id="8" name="Straight Connector 7"/>
          <p:cNvCxnSpPr/>
          <p:nvPr/>
        </p:nvCxnSpPr>
        <p:spPr>
          <a:xfrm>
            <a:off x="0" y="5025794"/>
            <a:ext cx="9144000" cy="0"/>
          </a:xfrm>
          <a:prstGeom prst="line">
            <a:avLst/>
          </a:prstGeom>
          <a:ln w="28575" cmpd="sng"/>
        </p:spPr>
        <p:style>
          <a:lnRef idx="1">
            <a:schemeClr val="accent1"/>
          </a:lnRef>
          <a:fillRef idx="0">
            <a:schemeClr val="accent1"/>
          </a:fillRef>
          <a:effectRef idx="0">
            <a:schemeClr val="accent1"/>
          </a:effectRef>
          <a:fontRef idx="minor">
            <a:schemeClr val="tx1"/>
          </a:fontRef>
        </p:style>
      </p:cxnSp>
      <p:pic>
        <p:nvPicPr>
          <p:cNvPr id="10" name="Picture 9" descr="M logo 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6606" y="4571212"/>
            <a:ext cx="935593" cy="349771"/>
          </a:xfrm>
          <a:prstGeom prst="rect">
            <a:avLst/>
          </a:prstGeom>
        </p:spPr>
      </p:pic>
      <p:pic>
        <p:nvPicPr>
          <p:cNvPr id="7" name="Picture 6">
            <a:extLst>
              <a:ext uri="{FF2B5EF4-FFF2-40B4-BE49-F238E27FC236}">
                <a16:creationId xmlns:a16="http://schemas.microsoft.com/office/drawing/2014/main" id="{2A6495A0-5911-4B6A-8CB1-733288A1D83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65534" y="1267598"/>
            <a:ext cx="2655518" cy="1680290"/>
          </a:xfrm>
          <a:prstGeom prst="rect">
            <a:avLst/>
          </a:prstGeom>
        </p:spPr>
      </p:pic>
      <p:pic>
        <p:nvPicPr>
          <p:cNvPr id="9" name="Picture 8">
            <a:extLst>
              <a:ext uri="{FF2B5EF4-FFF2-40B4-BE49-F238E27FC236}">
                <a16:creationId xmlns:a16="http://schemas.microsoft.com/office/drawing/2014/main" id="{5C0161F2-6BA3-478C-9772-C5B9A5A0FF3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465533" y="3216648"/>
            <a:ext cx="2655517" cy="1434335"/>
          </a:xfrm>
          <a:prstGeom prst="rect">
            <a:avLst/>
          </a:prstGeom>
        </p:spPr>
      </p:pic>
      <p:sp>
        <p:nvSpPr>
          <p:cNvPr id="2" name="Rectangle 1">
            <a:extLst>
              <a:ext uri="{FF2B5EF4-FFF2-40B4-BE49-F238E27FC236}">
                <a16:creationId xmlns:a16="http://schemas.microsoft.com/office/drawing/2014/main" id="{E64C0568-B15C-4FCF-BD7A-7766B8CA840F}"/>
              </a:ext>
            </a:extLst>
          </p:cNvPr>
          <p:cNvSpPr/>
          <p:nvPr/>
        </p:nvSpPr>
        <p:spPr>
          <a:xfrm>
            <a:off x="380558" y="2925914"/>
            <a:ext cx="2740492" cy="323165"/>
          </a:xfrm>
          <a:prstGeom prst="rect">
            <a:avLst/>
          </a:prstGeom>
        </p:spPr>
        <p:txBody>
          <a:bodyPr wrap="square">
            <a:spAutoFit/>
          </a:bodyPr>
          <a:lstStyle/>
          <a:p>
            <a:r>
              <a:rPr lang="en-US" sz="500" dirty="0">
                <a:solidFill>
                  <a:srgbClr val="1A1A1A"/>
                </a:solidFill>
                <a:latin typeface="Segoe UI" panose="020B0502040204020203" pitchFamily="34" charset="0"/>
                <a:ea typeface="Times New Roman" panose="02020603050405020304" pitchFamily="18" charset="0"/>
              </a:rPr>
              <a:t>Photo by </a:t>
            </a:r>
            <a:r>
              <a:rPr lang="en-US" sz="500" b="1" u="sng" dirty="0" err="1">
                <a:solidFill>
                  <a:srgbClr val="0000FF"/>
                </a:solidFill>
                <a:latin typeface="Segoe UI" panose="020B0502040204020203" pitchFamily="34" charset="0"/>
                <a:ea typeface="Times New Roman" panose="02020603050405020304" pitchFamily="18" charset="0"/>
                <a:hlinkClick r:id="rId9"/>
              </a:rPr>
              <a:t>Ketut</a:t>
            </a:r>
            <a:r>
              <a:rPr lang="en-US" sz="500" b="1" u="sng" dirty="0">
                <a:solidFill>
                  <a:srgbClr val="0000FF"/>
                </a:solidFill>
                <a:latin typeface="Segoe UI" panose="020B0502040204020203" pitchFamily="34" charset="0"/>
                <a:ea typeface="Times New Roman" panose="02020603050405020304" pitchFamily="18" charset="0"/>
                <a:hlinkClick r:id="rId9"/>
              </a:rPr>
              <a:t> </a:t>
            </a:r>
            <a:r>
              <a:rPr lang="en-US" sz="500" b="1" u="sng" dirty="0" err="1">
                <a:solidFill>
                  <a:srgbClr val="0000FF"/>
                </a:solidFill>
                <a:latin typeface="Segoe UI" panose="020B0502040204020203" pitchFamily="34" charset="0"/>
                <a:ea typeface="Times New Roman" panose="02020603050405020304" pitchFamily="18" charset="0"/>
                <a:hlinkClick r:id="rId9"/>
              </a:rPr>
              <a:t>Subiyanto</a:t>
            </a:r>
            <a:r>
              <a:rPr lang="en-US" sz="500" dirty="0">
                <a:solidFill>
                  <a:srgbClr val="1A1A1A"/>
                </a:solidFill>
                <a:latin typeface="Segoe UI" panose="020B0502040204020203" pitchFamily="34" charset="0"/>
                <a:ea typeface="Times New Roman" panose="02020603050405020304" pitchFamily="18" charset="0"/>
              </a:rPr>
              <a:t> from </a:t>
            </a:r>
            <a:r>
              <a:rPr lang="en-US" sz="500" b="1" u="sng" dirty="0" err="1">
                <a:solidFill>
                  <a:srgbClr val="0000FF"/>
                </a:solidFill>
                <a:latin typeface="Segoe UI" panose="020B0502040204020203" pitchFamily="34" charset="0"/>
                <a:ea typeface="Times New Roman" panose="02020603050405020304" pitchFamily="18" charset="0"/>
                <a:hlinkClick r:id="rId10"/>
              </a:rPr>
              <a:t>Pexels</a:t>
            </a:r>
            <a:r>
              <a:rPr lang="en-US" sz="500" b="1" dirty="0">
                <a:solidFill>
                  <a:srgbClr val="1A1A1A"/>
                </a:solidFill>
                <a:latin typeface="Segoe UI" panose="020B0502040204020203" pitchFamily="34" charset="0"/>
                <a:ea typeface="Times New Roman" panose="02020603050405020304" pitchFamily="18" charset="0"/>
              </a:rPr>
              <a:t> </a:t>
            </a:r>
          </a:p>
          <a:p>
            <a:r>
              <a:rPr lang="en-US" sz="500" b="1" dirty="0">
                <a:solidFill>
                  <a:srgbClr val="1A1A1A"/>
                </a:solidFill>
                <a:latin typeface="Segoe UI" panose="020B0502040204020203" pitchFamily="34" charset="0"/>
                <a:ea typeface="Times New Roman" panose="02020603050405020304" pitchFamily="18" charset="0"/>
              </a:rPr>
              <a:t>(</a:t>
            </a:r>
            <a:r>
              <a:rPr lang="en-US" sz="500" dirty="0">
                <a:latin typeface="Times New Roman" panose="02020603050405020304" pitchFamily="18" charset="0"/>
                <a:ea typeface="Times New Roman" panose="02020603050405020304" pitchFamily="18" charset="0"/>
              </a:rPr>
              <a:t>https://www.pexels.com/photo/interested-multiracial-family-watching-tv-on-sofa-together-with-dog-4545955/</a:t>
            </a:r>
            <a:r>
              <a:rPr lang="en-US" sz="500" b="1" dirty="0">
                <a:solidFill>
                  <a:srgbClr val="1A1A1A"/>
                </a:solidFill>
                <a:latin typeface="Segoe UI" panose="020B0502040204020203" pitchFamily="34"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D37BD2BA-457A-482A-BDCF-CFFAC6E69B9D}"/>
              </a:ext>
            </a:extLst>
          </p:cNvPr>
          <p:cNvSpPr/>
          <p:nvPr/>
        </p:nvSpPr>
        <p:spPr>
          <a:xfrm>
            <a:off x="380558" y="4636951"/>
            <a:ext cx="3064374" cy="224292"/>
          </a:xfrm>
          <a:prstGeom prst="rect">
            <a:avLst/>
          </a:prstGeom>
        </p:spPr>
        <p:txBody>
          <a:bodyPr wrap="square">
            <a:spAutoFit/>
          </a:bodyPr>
          <a:lstStyle/>
          <a:p>
            <a:pPr>
              <a:lnSpc>
                <a:spcPct val="200000"/>
              </a:lnSpc>
            </a:pPr>
            <a:r>
              <a:rPr lang="en-US" sz="500" b="1" dirty="0">
                <a:latin typeface="Calibri" panose="020F0502020204030204" pitchFamily="34" charset="0"/>
                <a:ea typeface="Times New Roman" panose="02020603050405020304" pitchFamily="18" charset="0"/>
              </a:rPr>
              <a:t>Photo by </a:t>
            </a:r>
            <a:r>
              <a:rPr lang="en-US" sz="500" b="1" u="sng" dirty="0" err="1">
                <a:solidFill>
                  <a:srgbClr val="0000FF"/>
                </a:solidFill>
                <a:latin typeface="Calibri" panose="020F0502020204030204" pitchFamily="34" charset="0"/>
                <a:ea typeface="Times New Roman" panose="02020603050405020304" pitchFamily="18" charset="0"/>
                <a:hlinkClick r:id="rId11"/>
              </a:rPr>
              <a:t>cottonbro</a:t>
            </a:r>
            <a:r>
              <a:rPr lang="en-US" sz="500" b="1" dirty="0">
                <a:latin typeface="Calibri" panose="020F0502020204030204" pitchFamily="34" charset="0"/>
                <a:ea typeface="Times New Roman" panose="02020603050405020304" pitchFamily="18" charset="0"/>
              </a:rPr>
              <a:t> from </a:t>
            </a:r>
            <a:r>
              <a:rPr lang="en-US" sz="500" b="1" u="sng" dirty="0" err="1">
                <a:solidFill>
                  <a:srgbClr val="0000FF"/>
                </a:solidFill>
                <a:latin typeface="Calibri" panose="020F0502020204030204" pitchFamily="34" charset="0"/>
                <a:ea typeface="Times New Roman" panose="02020603050405020304" pitchFamily="18" charset="0"/>
                <a:hlinkClick r:id="rId12"/>
              </a:rPr>
              <a:t>Pexels</a:t>
            </a:r>
            <a:r>
              <a:rPr lang="en-US" sz="500" b="1" dirty="0">
                <a:latin typeface="Calibri" panose="020F0502020204030204" pitchFamily="34" charset="0"/>
                <a:ea typeface="Times New Roman" panose="02020603050405020304" pitchFamily="18" charset="0"/>
              </a:rPr>
              <a:t> (</a:t>
            </a:r>
            <a:r>
              <a:rPr lang="en-US" sz="500" dirty="0">
                <a:latin typeface="Times New Roman" panose="02020603050405020304" pitchFamily="18" charset="0"/>
                <a:ea typeface="Times New Roman" panose="02020603050405020304" pitchFamily="18" charset="0"/>
              </a:rPr>
              <a:t>https://www.pexels.com/photo/white-and-black-menu-board-5723883</a:t>
            </a:r>
            <a:r>
              <a:rPr lang="en-US" sz="500" b="1" dirty="0">
                <a:latin typeface="Calibri" panose="020F0502020204030204" pitchFamily="34" charset="0"/>
                <a:ea typeface="Times New Roman" panose="02020603050405020304" pitchFamily="18" charset="0"/>
              </a:rPr>
              <a:t>)</a:t>
            </a:r>
            <a:endParaRPr lang="en-US" sz="5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41756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2513"/>
            <a:ext cx="8391728" cy="64622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t>Story Summary</a:t>
            </a:r>
          </a:p>
        </p:txBody>
      </p:sp>
      <p:sp>
        <p:nvSpPr>
          <p:cNvPr id="4" name="TextBox 3"/>
          <p:cNvSpPr txBox="1"/>
          <p:nvPr/>
        </p:nvSpPr>
        <p:spPr>
          <a:xfrm>
            <a:off x="601722" y="1267598"/>
            <a:ext cx="7790005" cy="1920526"/>
          </a:xfrm>
          <a:prstGeom prst="rect">
            <a:avLst/>
          </a:prstGeom>
          <a:noFill/>
        </p:spPr>
        <p:txBody>
          <a:bodyPr wrap="square" rtlCol="0">
            <a:spAutoFit/>
          </a:bodyPr>
          <a:lstStyle/>
          <a:p>
            <a:pPr marL="457200" lvl="1" indent="-457200" fontAlgn="base">
              <a:lnSpc>
                <a:spcPct val="90000"/>
              </a:lnSpc>
              <a:buFont typeface="Arial" panose="020B0604020202020204" pitchFamily="34" charset="0"/>
              <a:buChar char="•"/>
            </a:pPr>
            <a:r>
              <a:rPr lang="en-US" sz="2400" dirty="0">
                <a:solidFill>
                  <a:schemeClr val="accent6"/>
                </a:solidFill>
                <a:latin typeface="Georgia"/>
              </a:rPr>
              <a:t>Exploration of how binge-watching may impact us (cognitively, emotionally)</a:t>
            </a:r>
          </a:p>
          <a:p>
            <a:pPr marL="457200" lvl="1" indent="-457200" fontAlgn="base">
              <a:lnSpc>
                <a:spcPct val="90000"/>
              </a:lnSpc>
              <a:buFont typeface="Arial" panose="020B0604020202020204" pitchFamily="34" charset="0"/>
              <a:buChar char="•"/>
            </a:pPr>
            <a:r>
              <a:rPr lang="en-US" sz="2400" dirty="0">
                <a:solidFill>
                  <a:schemeClr val="accent6"/>
                </a:solidFill>
                <a:latin typeface="Georgia"/>
              </a:rPr>
              <a:t>Stress alleviation although caution of let down</a:t>
            </a:r>
          </a:p>
          <a:p>
            <a:pPr marL="457200" lvl="1" indent="-457200" fontAlgn="base">
              <a:lnSpc>
                <a:spcPct val="90000"/>
              </a:lnSpc>
              <a:buFont typeface="Arial" panose="020B0604020202020204" pitchFamily="34" charset="0"/>
              <a:buChar char="•"/>
            </a:pPr>
            <a:r>
              <a:rPr lang="en-US" sz="2400" dirty="0">
                <a:solidFill>
                  <a:schemeClr val="accent6"/>
                </a:solidFill>
                <a:latin typeface="Georgia"/>
              </a:rPr>
              <a:t>Pointers for responsible binge-watching</a:t>
            </a:r>
          </a:p>
          <a:p>
            <a:pPr marL="457200" lvl="1" indent="-457200" fontAlgn="base">
              <a:lnSpc>
                <a:spcPct val="90000"/>
              </a:lnSpc>
              <a:buFont typeface="Arial" panose="020B0604020202020204" pitchFamily="34" charset="0"/>
              <a:buChar char="•"/>
            </a:pPr>
            <a:endParaRPr lang="en-US" sz="1600" dirty="0">
              <a:solidFill>
                <a:schemeClr val="accent6"/>
              </a:solidFill>
              <a:latin typeface="Georgia"/>
            </a:endParaRPr>
          </a:p>
          <a:p>
            <a:pPr fontAlgn="base">
              <a:lnSpc>
                <a:spcPct val="90000"/>
              </a:lnSpc>
            </a:pPr>
            <a:endParaRPr lang="en-US" sz="2000" dirty="0">
              <a:solidFill>
                <a:schemeClr val="accent6"/>
              </a:solidFill>
              <a:latin typeface="Georgia"/>
            </a:endParaRPr>
          </a:p>
        </p:txBody>
      </p:sp>
      <p:cxnSp>
        <p:nvCxnSpPr>
          <p:cNvPr id="8" name="Straight Connector 7"/>
          <p:cNvCxnSpPr/>
          <p:nvPr/>
        </p:nvCxnSpPr>
        <p:spPr>
          <a:xfrm>
            <a:off x="0" y="5025794"/>
            <a:ext cx="9144000" cy="0"/>
          </a:xfrm>
          <a:prstGeom prst="line">
            <a:avLst/>
          </a:prstGeom>
          <a:ln w="28575" cmpd="sng"/>
        </p:spPr>
        <p:style>
          <a:lnRef idx="1">
            <a:schemeClr val="accent1"/>
          </a:lnRef>
          <a:fillRef idx="0">
            <a:schemeClr val="accent1"/>
          </a:fillRef>
          <a:effectRef idx="0">
            <a:schemeClr val="accent1"/>
          </a:effectRef>
          <a:fontRef idx="minor">
            <a:schemeClr val="tx1"/>
          </a:fontRef>
        </p:style>
      </p:cxnSp>
      <p:pic>
        <p:nvPicPr>
          <p:cNvPr id="10" name="Picture 9" descr="M logo 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6606" y="4571212"/>
            <a:ext cx="935593" cy="349771"/>
          </a:xfrm>
          <a:prstGeom prst="rect">
            <a:avLst/>
          </a:prstGeom>
        </p:spPr>
      </p:pic>
    </p:spTree>
    <p:extLst>
      <p:ext uri="{BB962C8B-B14F-4D97-AF65-F5344CB8AC3E}">
        <p14:creationId xmlns:p14="http://schemas.microsoft.com/office/powerpoint/2010/main" val="1535041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Thanks!</a:t>
            </a:r>
            <a:endParaRPr sz="3200" dirty="0">
              <a:solidFill>
                <a:schemeClr val="lt1"/>
              </a:solidFill>
              <a:latin typeface="Calibri"/>
              <a:ea typeface="Calibri"/>
              <a:cs typeface="Calibri"/>
              <a:sym typeface="Calibri"/>
            </a:endParaRPr>
          </a:p>
        </p:txBody>
      </p:sp>
      <p:cxnSp>
        <p:nvCxnSpPr>
          <p:cNvPr id="98" name="Google Shape;98;p14"/>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0" name="Google Shape;100;p14"/>
          <p:cNvSpPr txBox="1"/>
          <p:nvPr/>
        </p:nvSpPr>
        <p:spPr>
          <a:xfrm>
            <a:off x="254524" y="1313398"/>
            <a:ext cx="8137204" cy="30892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Kelly McConville and Allan Rossman: for the invitation and the challenge to construct a </a:t>
            </a:r>
            <a:r>
              <a:rPr lang="en-US" sz="1800" i="1" dirty="0">
                <a:solidFill>
                  <a:schemeClr val="dk1"/>
                </a:solidFill>
                <a:latin typeface="Calibri"/>
                <a:ea typeface="Calibri"/>
                <a:cs typeface="Calibri"/>
                <a:sym typeface="Calibri"/>
              </a:rPr>
              <a:t>20-25 minute talk that is non-technical, perhaps even somewhat light, ideally thought-provoking with the potential to impact people’s teaching</a:t>
            </a:r>
            <a:r>
              <a:rPr lang="en-US" sz="1800" dirty="0">
                <a:solidFill>
                  <a:schemeClr val="dk1"/>
                </a:solidFill>
                <a:latin typeface="Calibri"/>
                <a:ea typeface="Calibri"/>
                <a:cs typeface="Calibri"/>
                <a:sym typeface="Calibri"/>
              </a:rPr>
              <a:t>.  (My addition: especially important given the talk will be at the end of a 12 h conference day.)</a:t>
            </a:r>
          </a:p>
          <a:p>
            <a:pPr marL="0" marR="0" lvl="0" indent="0" algn="l" rtl="0">
              <a:spcBef>
                <a:spcPts val="0"/>
              </a:spcBef>
              <a:spcAft>
                <a:spcPts val="0"/>
              </a:spcAft>
              <a:buNone/>
            </a:pPr>
            <a:endParaRPr lang="en-US" sz="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Generations of students who helped me become a better teacher.</a:t>
            </a:r>
          </a:p>
          <a:p>
            <a:pPr marL="0" marR="0" lvl="0" indent="0" algn="l" rtl="0">
              <a:spcBef>
                <a:spcPts val="0"/>
              </a:spcBef>
              <a:spcAft>
                <a:spcPts val="0"/>
              </a:spcAft>
              <a:buNone/>
            </a:pPr>
            <a:endParaRPr lang="en-US" sz="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100s of podcast guests who helped me learn how to better tell the statistics behind the stories and the stories behind the statistics</a:t>
            </a:r>
          </a:p>
          <a:p>
            <a:endParaRPr lang="en-US" sz="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All of you who strive to improve and enhance stat and data science education </a:t>
            </a:r>
          </a:p>
          <a:p>
            <a:pPr marL="0" marR="0" lvl="0" indent="0" algn="l" rtl="0">
              <a:spcBef>
                <a:spcPts val="0"/>
              </a:spcBef>
              <a:spcAft>
                <a:spcPts val="0"/>
              </a:spcAft>
              <a:buNone/>
            </a:pPr>
            <a:endParaRPr lang="en-US" sz="800" dirty="0">
              <a:solidFill>
                <a:schemeClr val="dk1"/>
              </a:solidFill>
              <a:latin typeface="Calibri"/>
              <a:ea typeface="Calibri"/>
              <a:cs typeface="Calibri"/>
              <a:sym typeface="Calibri"/>
            </a:endParaRPr>
          </a:p>
          <a:p>
            <a:pPr marR="0" lvl="0" algn="l" rtl="0">
              <a:spcBef>
                <a:spcPts val="0"/>
              </a:spcBef>
              <a:spcAft>
                <a:spcPts val="0"/>
              </a:spcAft>
            </a:pPr>
            <a:r>
              <a:rPr lang="en-US" sz="1800" dirty="0">
                <a:solidFill>
                  <a:schemeClr val="dk1"/>
                </a:solidFill>
                <a:latin typeface="Calibri"/>
                <a:cs typeface="Calibri"/>
                <a:sym typeface="Calibri"/>
              </a:rPr>
              <a:t>ASA along with Miami U STA, MJF &amp; CAS</a:t>
            </a:r>
            <a:endParaRPr lang="en-US" sz="1800" dirty="0"/>
          </a:p>
          <a:p>
            <a:pPr marL="0" marR="0" lvl="0" indent="0" algn="l" rtl="0">
              <a:spcBef>
                <a:spcPts val="0"/>
              </a:spcBef>
              <a:spcAft>
                <a:spcPts val="0"/>
              </a:spcAft>
              <a:buNone/>
            </a:pPr>
            <a:endParaRPr lang="en-US" sz="140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1933068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2513"/>
            <a:ext cx="8391728" cy="64622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t>Ideas Encountered in the Chapter</a:t>
            </a:r>
          </a:p>
        </p:txBody>
      </p:sp>
      <p:sp>
        <p:nvSpPr>
          <p:cNvPr id="4" name="TextBox 3"/>
          <p:cNvSpPr txBox="1"/>
          <p:nvPr/>
        </p:nvSpPr>
        <p:spPr>
          <a:xfrm>
            <a:off x="601722" y="1267598"/>
            <a:ext cx="7790005" cy="1754326"/>
          </a:xfrm>
          <a:prstGeom prst="rect">
            <a:avLst/>
          </a:prstGeom>
          <a:noFill/>
        </p:spPr>
        <p:txBody>
          <a:bodyPr wrap="square" rtlCol="0">
            <a:spAutoFit/>
          </a:bodyPr>
          <a:lstStyle/>
          <a:p>
            <a:pPr marL="227013" indent="-227013" fontAlgn="base">
              <a:lnSpc>
                <a:spcPct val="90000"/>
              </a:lnSpc>
            </a:pPr>
            <a:r>
              <a:rPr lang="en-US" sz="2000" dirty="0">
                <a:solidFill>
                  <a:schemeClr val="accent6"/>
                </a:solidFill>
                <a:latin typeface="Georgia"/>
              </a:rPr>
              <a:t>• 	Multiple data sources may provide the foundation of many stories</a:t>
            </a:r>
          </a:p>
          <a:p>
            <a:pPr marL="227013" indent="-227013" fontAlgn="base">
              <a:lnSpc>
                <a:spcPct val="90000"/>
              </a:lnSpc>
            </a:pPr>
            <a:r>
              <a:rPr lang="en-US" sz="2000" dirty="0">
                <a:solidFill>
                  <a:schemeClr val="accent6"/>
                </a:solidFill>
                <a:latin typeface="Georgia"/>
              </a:rPr>
              <a:t>• 	Different data sources provide different types and amounts of information</a:t>
            </a:r>
          </a:p>
          <a:p>
            <a:pPr marL="227013" indent="-227013" fontAlgn="base">
              <a:lnSpc>
                <a:spcPct val="90000"/>
              </a:lnSpc>
            </a:pPr>
            <a:r>
              <a:rPr lang="en-US" sz="2000" dirty="0">
                <a:solidFill>
                  <a:schemeClr val="accent6"/>
                </a:solidFill>
                <a:latin typeface="Georgia"/>
              </a:rPr>
              <a:t>• 	Quotes from experts are not the same thing as a systematic study or review of evidence</a:t>
            </a:r>
          </a:p>
          <a:p>
            <a:pPr marL="227013" indent="-227013" fontAlgn="base">
              <a:lnSpc>
                <a:spcPct val="90000"/>
              </a:lnSpc>
            </a:pPr>
            <a:r>
              <a:rPr lang="en-US" sz="2000" dirty="0">
                <a:solidFill>
                  <a:schemeClr val="accent6"/>
                </a:solidFill>
                <a:latin typeface="Georgia"/>
              </a:rPr>
              <a:t>• 	Currency and novelty can drive news coverage of research</a:t>
            </a:r>
          </a:p>
        </p:txBody>
      </p:sp>
      <p:cxnSp>
        <p:nvCxnSpPr>
          <p:cNvPr id="8" name="Straight Connector 7"/>
          <p:cNvCxnSpPr/>
          <p:nvPr/>
        </p:nvCxnSpPr>
        <p:spPr>
          <a:xfrm>
            <a:off x="0" y="5025794"/>
            <a:ext cx="9144000" cy="0"/>
          </a:xfrm>
          <a:prstGeom prst="line">
            <a:avLst/>
          </a:prstGeom>
          <a:ln w="28575" cmpd="sng"/>
        </p:spPr>
        <p:style>
          <a:lnRef idx="1">
            <a:schemeClr val="accent1"/>
          </a:lnRef>
          <a:fillRef idx="0">
            <a:schemeClr val="accent1"/>
          </a:fillRef>
          <a:effectRef idx="0">
            <a:schemeClr val="accent1"/>
          </a:effectRef>
          <a:fontRef idx="minor">
            <a:schemeClr val="tx1"/>
          </a:fontRef>
        </p:style>
      </p:cxnSp>
      <p:pic>
        <p:nvPicPr>
          <p:cNvPr id="10" name="Picture 9" descr="M logo 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6606" y="4571212"/>
            <a:ext cx="935593" cy="349771"/>
          </a:xfrm>
          <a:prstGeom prst="rect">
            <a:avLst/>
          </a:prstGeom>
        </p:spPr>
      </p:pic>
    </p:spTree>
    <p:extLst>
      <p:ext uri="{BB962C8B-B14F-4D97-AF65-F5344CB8AC3E}">
        <p14:creationId xmlns:p14="http://schemas.microsoft.com/office/powerpoint/2010/main" val="639655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2513"/>
            <a:ext cx="8391728" cy="64622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t>What is claimed? Who is claiming this?</a:t>
            </a:r>
          </a:p>
        </p:txBody>
      </p:sp>
      <p:sp>
        <p:nvSpPr>
          <p:cNvPr id="4" name="TextBox 3"/>
          <p:cNvSpPr txBox="1"/>
          <p:nvPr/>
        </p:nvSpPr>
        <p:spPr>
          <a:xfrm>
            <a:off x="601722" y="1267598"/>
            <a:ext cx="7790005" cy="3139321"/>
          </a:xfrm>
          <a:prstGeom prst="rect">
            <a:avLst/>
          </a:prstGeom>
          <a:noFill/>
        </p:spPr>
        <p:txBody>
          <a:bodyPr wrap="square" rtlCol="0">
            <a:spAutoFit/>
          </a:bodyPr>
          <a:lstStyle/>
          <a:p>
            <a:pPr marL="342900" indent="-342900" fontAlgn="base">
              <a:lnSpc>
                <a:spcPct val="90000"/>
              </a:lnSpc>
              <a:buFont typeface="Arial" panose="020B0604020202020204" pitchFamily="34" charset="0"/>
              <a:buChar char="•"/>
            </a:pPr>
            <a:r>
              <a:rPr lang="en-US" sz="2000" dirty="0">
                <a:solidFill>
                  <a:schemeClr val="accent6"/>
                </a:solidFill>
                <a:latin typeface="Georgia"/>
              </a:rPr>
              <a:t>Brain-chemistry, psychological responses and stress reduction can be associated with binge-watching TV</a:t>
            </a:r>
          </a:p>
          <a:p>
            <a:pPr marL="342900" indent="-342900" fontAlgn="base">
              <a:lnSpc>
                <a:spcPct val="90000"/>
              </a:lnSpc>
              <a:buFont typeface="Arial" panose="020B0604020202020204" pitchFamily="34" charset="0"/>
              <a:buChar char="•"/>
            </a:pPr>
            <a:r>
              <a:rPr lang="en-US" sz="2000" dirty="0">
                <a:solidFill>
                  <a:schemeClr val="accent6"/>
                </a:solidFill>
                <a:latin typeface="Georgia"/>
              </a:rPr>
              <a:t>Caution to not binge to exclusion of human interaction</a:t>
            </a:r>
          </a:p>
          <a:p>
            <a:pPr marL="342900" indent="-342900" fontAlgn="base">
              <a:lnSpc>
                <a:spcPct val="90000"/>
              </a:lnSpc>
              <a:buFont typeface="Arial" panose="020B0604020202020204" pitchFamily="34" charset="0"/>
              <a:buChar char="•"/>
            </a:pPr>
            <a:r>
              <a:rPr lang="en-US" sz="2000" dirty="0">
                <a:solidFill>
                  <a:schemeClr val="accent6"/>
                </a:solidFill>
                <a:latin typeface="Georgia"/>
              </a:rPr>
              <a:t>Recommendations about responsible binging</a:t>
            </a:r>
          </a:p>
          <a:p>
            <a:pPr marL="342900" indent="-342900" fontAlgn="base">
              <a:lnSpc>
                <a:spcPct val="90000"/>
              </a:lnSpc>
              <a:buFont typeface="Arial" panose="020B0604020202020204" pitchFamily="34" charset="0"/>
              <a:buChar char="•"/>
            </a:pPr>
            <a:endParaRPr lang="en-US" sz="2000" dirty="0">
              <a:solidFill>
                <a:schemeClr val="accent6"/>
              </a:solidFill>
              <a:latin typeface="Georgia"/>
            </a:endParaRPr>
          </a:p>
          <a:p>
            <a:pPr marL="342900" indent="-342900" fontAlgn="base">
              <a:lnSpc>
                <a:spcPct val="90000"/>
              </a:lnSpc>
              <a:buFont typeface="Arial" panose="020B0604020202020204" pitchFamily="34" charset="0"/>
              <a:buChar char="•"/>
            </a:pPr>
            <a:endParaRPr lang="en-US" sz="2000" dirty="0">
              <a:solidFill>
                <a:schemeClr val="accent6"/>
              </a:solidFill>
              <a:latin typeface="Georgia"/>
            </a:endParaRPr>
          </a:p>
          <a:p>
            <a:pPr fontAlgn="base">
              <a:lnSpc>
                <a:spcPct val="90000"/>
              </a:lnSpc>
            </a:pPr>
            <a:r>
              <a:rPr lang="en-US" sz="2000" dirty="0">
                <a:solidFill>
                  <a:schemeClr val="accent6"/>
                </a:solidFill>
                <a:latin typeface="Georgia"/>
              </a:rPr>
              <a:t>Claimed by: NBC News writer who integrates various data sources for assertion about viewing habits and outcomes</a:t>
            </a:r>
          </a:p>
          <a:p>
            <a:pPr fontAlgn="base">
              <a:lnSpc>
                <a:spcPct val="90000"/>
              </a:lnSpc>
            </a:pPr>
            <a:endParaRPr lang="en-US" sz="2000" dirty="0">
              <a:solidFill>
                <a:schemeClr val="accent6"/>
              </a:solidFill>
              <a:latin typeface="Georgia"/>
            </a:endParaRPr>
          </a:p>
          <a:p>
            <a:pPr marL="227013" indent="-227013" fontAlgn="base">
              <a:lnSpc>
                <a:spcPct val="90000"/>
              </a:lnSpc>
            </a:pPr>
            <a:endParaRPr lang="en-US" sz="2000" dirty="0">
              <a:solidFill>
                <a:schemeClr val="accent6"/>
              </a:solidFill>
              <a:latin typeface="Georgia"/>
            </a:endParaRPr>
          </a:p>
          <a:p>
            <a:pPr fontAlgn="base">
              <a:lnSpc>
                <a:spcPct val="90000"/>
              </a:lnSpc>
            </a:pPr>
            <a:endParaRPr lang="en-US" sz="2000" dirty="0">
              <a:solidFill>
                <a:schemeClr val="accent6"/>
              </a:solidFill>
              <a:latin typeface="Georgia"/>
            </a:endParaRPr>
          </a:p>
        </p:txBody>
      </p:sp>
      <p:sp>
        <p:nvSpPr>
          <p:cNvPr id="5" name="TextBox 4"/>
          <p:cNvSpPr txBox="1"/>
          <p:nvPr/>
        </p:nvSpPr>
        <p:spPr>
          <a:xfrm>
            <a:off x="424338" y="492513"/>
            <a:ext cx="7967389" cy="230832"/>
          </a:xfrm>
          <a:prstGeom prst="rect">
            <a:avLst/>
          </a:prstGeom>
          <a:noFill/>
        </p:spPr>
        <p:txBody>
          <a:bodyPr wrap="square" rtlCol="0">
            <a:spAutoFit/>
          </a:bodyPr>
          <a:lstStyle/>
          <a:p>
            <a:endParaRPr lang="en-US" sz="900" i="1" dirty="0">
              <a:solidFill>
                <a:schemeClr val="bg1"/>
              </a:solidFill>
              <a:latin typeface="Helvetica"/>
              <a:cs typeface="Helvetica"/>
            </a:endParaRPr>
          </a:p>
        </p:txBody>
      </p:sp>
      <p:cxnSp>
        <p:nvCxnSpPr>
          <p:cNvPr id="8" name="Straight Connector 7"/>
          <p:cNvCxnSpPr/>
          <p:nvPr/>
        </p:nvCxnSpPr>
        <p:spPr>
          <a:xfrm>
            <a:off x="0" y="5025794"/>
            <a:ext cx="9144000" cy="0"/>
          </a:xfrm>
          <a:prstGeom prst="line">
            <a:avLst/>
          </a:prstGeom>
          <a:ln w="28575" cmpd="sng"/>
        </p:spPr>
        <p:style>
          <a:lnRef idx="1">
            <a:schemeClr val="accent1"/>
          </a:lnRef>
          <a:fillRef idx="0">
            <a:schemeClr val="accent1"/>
          </a:fillRef>
          <a:effectRef idx="0">
            <a:schemeClr val="accent1"/>
          </a:effectRef>
          <a:fontRef idx="minor">
            <a:schemeClr val="tx1"/>
          </a:fontRef>
        </p:style>
      </p:cxnSp>
      <p:pic>
        <p:nvPicPr>
          <p:cNvPr id="10" name="Picture 9" descr="M logo 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6606" y="4571212"/>
            <a:ext cx="935593" cy="349771"/>
          </a:xfrm>
          <a:prstGeom prst="rect">
            <a:avLst/>
          </a:prstGeom>
        </p:spPr>
      </p:pic>
    </p:spTree>
    <p:extLst>
      <p:ext uri="{BB962C8B-B14F-4D97-AF65-F5344CB8AC3E}">
        <p14:creationId xmlns:p14="http://schemas.microsoft.com/office/powerpoint/2010/main" val="1865202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2513"/>
            <a:ext cx="8391728" cy="64622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t>Why is it being claimed? </a:t>
            </a:r>
          </a:p>
        </p:txBody>
      </p:sp>
      <p:sp>
        <p:nvSpPr>
          <p:cNvPr id="4" name="TextBox 3"/>
          <p:cNvSpPr txBox="1"/>
          <p:nvPr/>
        </p:nvSpPr>
        <p:spPr>
          <a:xfrm>
            <a:off x="601722" y="1267598"/>
            <a:ext cx="7790005" cy="2862322"/>
          </a:xfrm>
          <a:prstGeom prst="rect">
            <a:avLst/>
          </a:prstGeom>
          <a:noFill/>
        </p:spPr>
        <p:txBody>
          <a:bodyPr wrap="square" rtlCol="0">
            <a:spAutoFit/>
          </a:bodyPr>
          <a:lstStyle/>
          <a:p>
            <a:pPr marL="342900" indent="-342900" fontAlgn="base">
              <a:lnSpc>
                <a:spcPct val="90000"/>
              </a:lnSpc>
              <a:buFont typeface="Arial" panose="020B0604020202020204" pitchFamily="34" charset="0"/>
              <a:buChar char="•"/>
            </a:pPr>
            <a:r>
              <a:rPr lang="en-US" sz="2000" dirty="0">
                <a:solidFill>
                  <a:schemeClr val="accent6"/>
                </a:solidFill>
                <a:latin typeface="Georgia"/>
              </a:rPr>
              <a:t>TV viewing habits have changed with streaming services </a:t>
            </a:r>
          </a:p>
          <a:p>
            <a:pPr marL="342900" indent="-342900" fontAlgn="base">
              <a:lnSpc>
                <a:spcPct val="90000"/>
              </a:lnSpc>
              <a:buFont typeface="Arial" panose="020B0604020202020204" pitchFamily="34" charset="0"/>
              <a:buChar char="•"/>
            </a:pPr>
            <a:r>
              <a:rPr lang="en-US" sz="2000" dirty="0">
                <a:solidFill>
                  <a:schemeClr val="accent6"/>
                </a:solidFill>
                <a:latin typeface="Georgia"/>
              </a:rPr>
              <a:t>Viewing options on different platforms (smart phones, tablets, computers, televisions)</a:t>
            </a:r>
          </a:p>
          <a:p>
            <a:pPr marL="342900" indent="-342900" fontAlgn="base">
              <a:lnSpc>
                <a:spcPct val="90000"/>
              </a:lnSpc>
              <a:buFont typeface="Arial" panose="020B0604020202020204" pitchFamily="34" charset="0"/>
              <a:buChar char="•"/>
            </a:pPr>
            <a:r>
              <a:rPr lang="en-US" sz="2000" dirty="0">
                <a:solidFill>
                  <a:schemeClr val="accent6"/>
                </a:solidFill>
                <a:latin typeface="Georgia"/>
              </a:rPr>
              <a:t>Typical consumption foundation of story [ATUS survey]</a:t>
            </a:r>
          </a:p>
          <a:p>
            <a:pPr marL="342900" indent="-342900" fontAlgn="base">
              <a:lnSpc>
                <a:spcPct val="90000"/>
              </a:lnSpc>
              <a:buFont typeface="Arial" panose="020B0604020202020204" pitchFamily="34" charset="0"/>
              <a:buChar char="•"/>
            </a:pPr>
            <a:r>
              <a:rPr lang="en-US" sz="2000" dirty="0">
                <a:solidFill>
                  <a:schemeClr val="accent6"/>
                </a:solidFill>
                <a:latin typeface="Georgia"/>
              </a:rPr>
              <a:t>Binge-watching behavior [Netflix survey]</a:t>
            </a:r>
          </a:p>
          <a:p>
            <a:pPr marL="342900" indent="-342900" fontAlgn="base">
              <a:lnSpc>
                <a:spcPct val="90000"/>
              </a:lnSpc>
              <a:buFont typeface="Arial" panose="020B0604020202020204" pitchFamily="34" charset="0"/>
              <a:buChar char="•"/>
            </a:pPr>
            <a:r>
              <a:rPr lang="en-US" sz="2000" dirty="0">
                <a:solidFill>
                  <a:schemeClr val="accent6"/>
                </a:solidFill>
                <a:latin typeface="Georgia"/>
              </a:rPr>
              <a:t>Drivers of binge-watching and explanations [interviews with psychologists / psychiatrists; conference presentations ] </a:t>
            </a:r>
          </a:p>
          <a:p>
            <a:pPr marL="342900" indent="-342900" fontAlgn="base">
              <a:lnSpc>
                <a:spcPct val="90000"/>
              </a:lnSpc>
              <a:buFont typeface="Arial" panose="020B0604020202020204" pitchFamily="34" charset="0"/>
              <a:buChar char="•"/>
            </a:pPr>
            <a:r>
              <a:rPr lang="en-US" sz="2000" dirty="0">
                <a:solidFill>
                  <a:schemeClr val="accent6"/>
                </a:solidFill>
                <a:latin typeface="Georgia"/>
              </a:rPr>
              <a:t>Studies of brain chemistry and psychological responses</a:t>
            </a:r>
          </a:p>
          <a:p>
            <a:pPr marL="342900" indent="-342900" fontAlgn="base">
              <a:lnSpc>
                <a:spcPct val="90000"/>
              </a:lnSpc>
              <a:buFont typeface="Arial" panose="020B0604020202020204" pitchFamily="34" charset="0"/>
              <a:buChar char="•"/>
            </a:pPr>
            <a:r>
              <a:rPr lang="en-US" sz="2000" dirty="0">
                <a:solidFill>
                  <a:schemeClr val="accent6"/>
                </a:solidFill>
                <a:latin typeface="Georgia"/>
              </a:rPr>
              <a:t>Caution if social interactions lost due to binge-watching</a:t>
            </a:r>
          </a:p>
          <a:p>
            <a:pPr marL="342900" indent="-342900" fontAlgn="base">
              <a:lnSpc>
                <a:spcPct val="90000"/>
              </a:lnSpc>
              <a:buFont typeface="Arial" panose="020B0604020202020204" pitchFamily="34" charset="0"/>
              <a:buChar char="•"/>
            </a:pPr>
            <a:endParaRPr lang="en-US" sz="2000" dirty="0">
              <a:solidFill>
                <a:schemeClr val="accent6"/>
              </a:solidFill>
              <a:latin typeface="Georgia"/>
            </a:endParaRPr>
          </a:p>
        </p:txBody>
      </p:sp>
      <p:sp>
        <p:nvSpPr>
          <p:cNvPr id="5" name="TextBox 4"/>
          <p:cNvSpPr txBox="1"/>
          <p:nvPr/>
        </p:nvSpPr>
        <p:spPr>
          <a:xfrm>
            <a:off x="424338" y="492513"/>
            <a:ext cx="7967389" cy="230832"/>
          </a:xfrm>
          <a:prstGeom prst="rect">
            <a:avLst/>
          </a:prstGeom>
          <a:noFill/>
        </p:spPr>
        <p:txBody>
          <a:bodyPr wrap="square" rtlCol="0">
            <a:spAutoFit/>
          </a:bodyPr>
          <a:lstStyle/>
          <a:p>
            <a:endParaRPr lang="en-US" sz="900" i="1" dirty="0">
              <a:solidFill>
                <a:schemeClr val="bg1"/>
              </a:solidFill>
              <a:latin typeface="Helvetica"/>
              <a:cs typeface="Helvetica"/>
            </a:endParaRPr>
          </a:p>
        </p:txBody>
      </p:sp>
      <p:cxnSp>
        <p:nvCxnSpPr>
          <p:cNvPr id="8" name="Straight Connector 7"/>
          <p:cNvCxnSpPr/>
          <p:nvPr/>
        </p:nvCxnSpPr>
        <p:spPr>
          <a:xfrm>
            <a:off x="0" y="5025794"/>
            <a:ext cx="9144000" cy="0"/>
          </a:xfrm>
          <a:prstGeom prst="line">
            <a:avLst/>
          </a:prstGeom>
          <a:ln w="28575" cmpd="sng"/>
        </p:spPr>
        <p:style>
          <a:lnRef idx="1">
            <a:schemeClr val="accent1"/>
          </a:lnRef>
          <a:fillRef idx="0">
            <a:schemeClr val="accent1"/>
          </a:fillRef>
          <a:effectRef idx="0">
            <a:schemeClr val="accent1"/>
          </a:effectRef>
          <a:fontRef idx="minor">
            <a:schemeClr val="tx1"/>
          </a:fontRef>
        </p:style>
      </p:cxnSp>
      <p:pic>
        <p:nvPicPr>
          <p:cNvPr id="10" name="Picture 9" descr="M logo 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6606" y="4571212"/>
            <a:ext cx="935593" cy="349771"/>
          </a:xfrm>
          <a:prstGeom prst="rect">
            <a:avLst/>
          </a:prstGeom>
        </p:spPr>
      </p:pic>
    </p:spTree>
    <p:extLst>
      <p:ext uri="{BB962C8B-B14F-4D97-AF65-F5344CB8AC3E}">
        <p14:creationId xmlns:p14="http://schemas.microsoft.com/office/powerpoint/2010/main" val="487470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2513"/>
            <a:ext cx="8391728" cy="64622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t>Reading research behind stories – call outs </a:t>
            </a:r>
          </a:p>
        </p:txBody>
      </p:sp>
      <p:sp>
        <p:nvSpPr>
          <p:cNvPr id="4" name="TextBox 3"/>
          <p:cNvSpPr txBox="1"/>
          <p:nvPr/>
        </p:nvSpPr>
        <p:spPr>
          <a:xfrm>
            <a:off x="155858" y="1243553"/>
            <a:ext cx="8235869" cy="2973122"/>
          </a:xfrm>
          <a:prstGeom prst="rect">
            <a:avLst/>
          </a:prstGeom>
          <a:noFill/>
        </p:spPr>
        <p:txBody>
          <a:bodyPr wrap="square" rtlCol="0">
            <a:spAutoFit/>
          </a:bodyPr>
          <a:lstStyle/>
          <a:p>
            <a:pPr marL="230188" lvl="1" indent="-230188" fontAlgn="base">
              <a:lnSpc>
                <a:spcPct val="90000"/>
              </a:lnSpc>
              <a:buFont typeface="Arial" panose="020B0604020202020204" pitchFamily="34" charset="0"/>
              <a:buChar char="•"/>
            </a:pPr>
            <a:r>
              <a:rPr lang="en-US" sz="1600" dirty="0">
                <a:solidFill>
                  <a:schemeClr val="accent6"/>
                </a:solidFill>
                <a:latin typeface="Georgia"/>
              </a:rPr>
              <a:t>There is a </a:t>
            </a:r>
            <a:r>
              <a:rPr lang="en-US" sz="1600" dirty="0">
                <a:solidFill>
                  <a:schemeClr val="accent6"/>
                </a:solidFill>
                <a:highlight>
                  <a:srgbClr val="FFFF00"/>
                </a:highlight>
                <a:latin typeface="Georgia"/>
              </a:rPr>
              <a:t>hierarchy of information</a:t>
            </a:r>
            <a:r>
              <a:rPr lang="en-US" sz="1600" dirty="0">
                <a:solidFill>
                  <a:schemeClr val="accent6"/>
                </a:solidFill>
                <a:latin typeface="Georgia"/>
              </a:rPr>
              <a:t> in stories – probability sample surveys and designed experiments are most likely to be representative and valid while convenience samples and expert opinions may be neither representative nor valid. </a:t>
            </a:r>
          </a:p>
          <a:p>
            <a:pPr marL="230188" lvl="1" indent="-230188" fontAlgn="base">
              <a:lnSpc>
                <a:spcPct val="90000"/>
              </a:lnSpc>
              <a:buFont typeface="Arial" panose="020B0604020202020204" pitchFamily="34" charset="0"/>
              <a:buChar char="•"/>
            </a:pPr>
            <a:r>
              <a:rPr lang="en-US" sz="1600" dirty="0">
                <a:solidFill>
                  <a:schemeClr val="accent6"/>
                </a:solidFill>
                <a:highlight>
                  <a:srgbClr val="FFFF00"/>
                </a:highlight>
                <a:latin typeface="Georgia"/>
              </a:rPr>
              <a:t>Coding categories </a:t>
            </a:r>
            <a:r>
              <a:rPr lang="en-US" sz="1600" dirty="0">
                <a:solidFill>
                  <a:schemeClr val="accent6"/>
                </a:solidFill>
                <a:latin typeface="Georgia"/>
              </a:rPr>
              <a:t>of responses is a difficult task and the best research establishes precise rules for such assignments.</a:t>
            </a:r>
          </a:p>
          <a:p>
            <a:pPr marL="230188" lvl="1" indent="-230188" fontAlgn="base">
              <a:lnSpc>
                <a:spcPct val="90000"/>
              </a:lnSpc>
              <a:buFont typeface="Arial" panose="020B0604020202020204" pitchFamily="34" charset="0"/>
              <a:buChar char="•"/>
            </a:pPr>
            <a:r>
              <a:rPr lang="en-US" sz="1600" dirty="0">
                <a:solidFill>
                  <a:schemeClr val="accent6"/>
                </a:solidFill>
                <a:highlight>
                  <a:srgbClr val="FFFF00"/>
                </a:highlight>
                <a:latin typeface="Georgia"/>
              </a:rPr>
              <a:t>Sampling variability </a:t>
            </a:r>
            <a:r>
              <a:rPr lang="en-US" sz="1600" dirty="0">
                <a:solidFill>
                  <a:schemeClr val="accent6"/>
                </a:solidFill>
                <a:latin typeface="Georgia"/>
              </a:rPr>
              <a:t>are captured in the </a:t>
            </a:r>
            <a:r>
              <a:rPr lang="en-US" sz="1600" dirty="0">
                <a:solidFill>
                  <a:schemeClr val="accent6"/>
                </a:solidFill>
                <a:highlight>
                  <a:srgbClr val="FFFF00"/>
                </a:highlight>
                <a:latin typeface="Georgia"/>
              </a:rPr>
              <a:t>margin of error </a:t>
            </a:r>
            <a:r>
              <a:rPr lang="en-US" sz="1600" dirty="0">
                <a:solidFill>
                  <a:schemeClr val="accent6"/>
                </a:solidFill>
                <a:latin typeface="Georgia"/>
              </a:rPr>
              <a:t>estimates in survey research</a:t>
            </a:r>
          </a:p>
          <a:p>
            <a:pPr marL="230188" lvl="1" indent="-230188" fontAlgn="base">
              <a:lnSpc>
                <a:spcPct val="90000"/>
              </a:lnSpc>
              <a:buFont typeface="Arial" panose="020B0604020202020204" pitchFamily="34" charset="0"/>
              <a:buChar char="•"/>
            </a:pPr>
            <a:r>
              <a:rPr lang="en-US" sz="1600" dirty="0">
                <a:solidFill>
                  <a:schemeClr val="accent6"/>
                </a:solidFill>
                <a:latin typeface="Georgia"/>
              </a:rPr>
              <a:t>It is fair to ask </a:t>
            </a:r>
            <a:r>
              <a:rPr lang="en-US" sz="1600" dirty="0">
                <a:solidFill>
                  <a:schemeClr val="accent6"/>
                </a:solidFill>
                <a:highlight>
                  <a:srgbClr val="FFFF00"/>
                </a:highlight>
                <a:latin typeface="Georgia"/>
              </a:rPr>
              <a:t>why a study was conducted</a:t>
            </a:r>
            <a:r>
              <a:rPr lang="en-US" sz="1600" dirty="0">
                <a:solidFill>
                  <a:schemeClr val="accent6"/>
                </a:solidFill>
                <a:latin typeface="Georgia"/>
              </a:rPr>
              <a:t>. This was produced by the Netflix Media Center and while it summarized some viewing behaviors, almost ½ of the report was devoted to listing series that might be binged.</a:t>
            </a:r>
          </a:p>
          <a:p>
            <a:pPr marL="230188" lvl="1" indent="-230188" fontAlgn="base">
              <a:lnSpc>
                <a:spcPct val="90000"/>
              </a:lnSpc>
              <a:buFont typeface="Arial" panose="020B0604020202020204" pitchFamily="34" charset="0"/>
              <a:buChar char="•"/>
            </a:pPr>
            <a:r>
              <a:rPr lang="en-US" sz="1600" dirty="0">
                <a:solidFill>
                  <a:schemeClr val="accent6"/>
                </a:solidFill>
                <a:highlight>
                  <a:srgbClr val="FFFF00"/>
                </a:highlight>
                <a:latin typeface="Georgia"/>
              </a:rPr>
              <a:t>Experts </a:t>
            </a:r>
            <a:r>
              <a:rPr lang="en-US" sz="1600" dirty="0">
                <a:solidFill>
                  <a:schemeClr val="accent6"/>
                </a:solidFill>
                <a:latin typeface="Georgia"/>
              </a:rPr>
              <a:t>can provide great quotes but are they an expert in the area discussed and do they have evidence in </a:t>
            </a:r>
            <a:r>
              <a:rPr lang="en-US" sz="1600" dirty="0">
                <a:solidFill>
                  <a:schemeClr val="accent6"/>
                </a:solidFill>
                <a:highlight>
                  <a:srgbClr val="FFFF00"/>
                </a:highlight>
                <a:latin typeface="Georgia"/>
              </a:rPr>
              <a:t>support of their assertions</a:t>
            </a:r>
            <a:r>
              <a:rPr lang="en-US" sz="1600" dirty="0">
                <a:solidFill>
                  <a:schemeClr val="accent6"/>
                </a:solidFill>
                <a:latin typeface="Georgia"/>
              </a:rPr>
              <a:t>?</a:t>
            </a:r>
          </a:p>
          <a:p>
            <a:pPr marL="230188" lvl="1" indent="-230188" fontAlgn="base">
              <a:lnSpc>
                <a:spcPct val="90000"/>
              </a:lnSpc>
              <a:buFont typeface="Arial" panose="020B0604020202020204" pitchFamily="34" charset="0"/>
              <a:buChar char="•"/>
            </a:pPr>
            <a:r>
              <a:rPr lang="en-US" sz="1600" dirty="0">
                <a:solidFill>
                  <a:schemeClr val="accent6"/>
                </a:solidFill>
                <a:latin typeface="Georgia"/>
              </a:rPr>
              <a:t>A standard and uniform definition of response categories will increase confidence that respondents are answering the same question.</a:t>
            </a:r>
          </a:p>
        </p:txBody>
      </p:sp>
      <p:sp>
        <p:nvSpPr>
          <p:cNvPr id="5" name="TextBox 4"/>
          <p:cNvSpPr txBox="1"/>
          <p:nvPr/>
        </p:nvSpPr>
        <p:spPr>
          <a:xfrm>
            <a:off x="424338" y="492513"/>
            <a:ext cx="7967389" cy="230832"/>
          </a:xfrm>
          <a:prstGeom prst="rect">
            <a:avLst/>
          </a:prstGeom>
          <a:noFill/>
        </p:spPr>
        <p:txBody>
          <a:bodyPr wrap="square" rtlCol="0">
            <a:spAutoFit/>
          </a:bodyPr>
          <a:lstStyle/>
          <a:p>
            <a:endParaRPr lang="en-US" sz="900" i="1" dirty="0">
              <a:solidFill>
                <a:schemeClr val="bg1"/>
              </a:solidFill>
              <a:latin typeface="Helvetica"/>
              <a:cs typeface="Helvetica"/>
            </a:endParaRPr>
          </a:p>
        </p:txBody>
      </p:sp>
      <p:cxnSp>
        <p:nvCxnSpPr>
          <p:cNvPr id="8" name="Straight Connector 7"/>
          <p:cNvCxnSpPr/>
          <p:nvPr/>
        </p:nvCxnSpPr>
        <p:spPr>
          <a:xfrm>
            <a:off x="0" y="5025794"/>
            <a:ext cx="9144000" cy="0"/>
          </a:xfrm>
          <a:prstGeom prst="line">
            <a:avLst/>
          </a:prstGeom>
          <a:ln w="28575" cmpd="sng"/>
        </p:spPr>
        <p:style>
          <a:lnRef idx="1">
            <a:schemeClr val="accent1"/>
          </a:lnRef>
          <a:fillRef idx="0">
            <a:schemeClr val="accent1"/>
          </a:fillRef>
          <a:effectRef idx="0">
            <a:schemeClr val="accent1"/>
          </a:effectRef>
          <a:fontRef idx="minor">
            <a:schemeClr val="tx1"/>
          </a:fontRef>
        </p:style>
      </p:cxnSp>
      <p:pic>
        <p:nvPicPr>
          <p:cNvPr id="10" name="Picture 9" descr="M logo 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6606" y="4571212"/>
            <a:ext cx="935593" cy="349771"/>
          </a:xfrm>
          <a:prstGeom prst="rect">
            <a:avLst/>
          </a:prstGeom>
        </p:spPr>
      </p:pic>
    </p:spTree>
    <p:extLst>
      <p:ext uri="{BB962C8B-B14F-4D97-AF65-F5344CB8AC3E}">
        <p14:creationId xmlns:p14="http://schemas.microsoft.com/office/powerpoint/2010/main" val="2608072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2513"/>
            <a:ext cx="8391728" cy="64622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t>Headline and story ‘deconstruction’ (decomposition?)</a:t>
            </a:r>
          </a:p>
        </p:txBody>
      </p:sp>
      <p:sp>
        <p:nvSpPr>
          <p:cNvPr id="4" name="TextBox 3"/>
          <p:cNvSpPr txBox="1"/>
          <p:nvPr/>
        </p:nvSpPr>
        <p:spPr>
          <a:xfrm>
            <a:off x="155858" y="1243553"/>
            <a:ext cx="8235869" cy="2973122"/>
          </a:xfrm>
          <a:prstGeom prst="rect">
            <a:avLst/>
          </a:prstGeom>
          <a:noFill/>
        </p:spPr>
        <p:txBody>
          <a:bodyPr wrap="square" rtlCol="0">
            <a:spAutoFit/>
          </a:bodyPr>
          <a:lstStyle/>
          <a:p>
            <a:pPr marL="230188" lvl="1" indent="-230188" fontAlgn="base">
              <a:lnSpc>
                <a:spcPct val="90000"/>
              </a:lnSpc>
              <a:buFont typeface="Arial" panose="020B0604020202020204" pitchFamily="34" charset="0"/>
              <a:buChar char="•"/>
            </a:pPr>
            <a:r>
              <a:rPr lang="en-US" sz="1600" dirty="0">
                <a:solidFill>
                  <a:schemeClr val="accent6"/>
                </a:solidFill>
                <a:latin typeface="Georgia"/>
              </a:rPr>
              <a:t>POSSIBLE CLASS ASSIGNMENT [Book inspired]:</a:t>
            </a:r>
          </a:p>
          <a:p>
            <a:pPr marL="687388" lvl="2" indent="-230188" fontAlgn="base">
              <a:lnSpc>
                <a:spcPct val="90000"/>
              </a:lnSpc>
              <a:buFont typeface="Arial" panose="020B0604020202020204" pitchFamily="34" charset="0"/>
              <a:buChar char="•"/>
            </a:pPr>
            <a:r>
              <a:rPr lang="en-US" sz="1600" dirty="0">
                <a:solidFill>
                  <a:schemeClr val="accent6"/>
                </a:solidFill>
                <a:latin typeface="Georgia"/>
              </a:rPr>
              <a:t>Provide article for students to conduct a similar exercise of identifying:</a:t>
            </a:r>
          </a:p>
          <a:p>
            <a:pPr marL="1141413" lvl="4" indent="-230188" fontAlgn="base">
              <a:lnSpc>
                <a:spcPct val="90000"/>
              </a:lnSpc>
              <a:buFont typeface="Arial" panose="020B0604020202020204" pitchFamily="34" charset="0"/>
              <a:buChar char="•"/>
            </a:pPr>
            <a:r>
              <a:rPr lang="en-US" sz="1600" dirty="0">
                <a:solidFill>
                  <a:schemeClr val="accent6"/>
                </a:solidFill>
                <a:latin typeface="Georgia"/>
              </a:rPr>
              <a:t>Claims made and support for the claims</a:t>
            </a:r>
          </a:p>
          <a:p>
            <a:pPr marL="1141413" lvl="4" indent="-230188" fontAlgn="base">
              <a:lnSpc>
                <a:spcPct val="90000"/>
              </a:lnSpc>
              <a:buFont typeface="Arial" panose="020B0604020202020204" pitchFamily="34" charset="0"/>
              <a:buChar char="•"/>
            </a:pPr>
            <a:r>
              <a:rPr lang="en-US" sz="1600" dirty="0">
                <a:solidFill>
                  <a:schemeClr val="accent6"/>
                </a:solidFill>
                <a:latin typeface="Georgia"/>
              </a:rPr>
              <a:t>data production</a:t>
            </a:r>
          </a:p>
          <a:p>
            <a:pPr marL="1141413" lvl="4" indent="-230188" fontAlgn="base">
              <a:lnSpc>
                <a:spcPct val="90000"/>
              </a:lnSpc>
              <a:buFont typeface="Arial" panose="020B0604020202020204" pitchFamily="34" charset="0"/>
              <a:buChar char="•"/>
            </a:pPr>
            <a:r>
              <a:rPr lang="en-US" sz="1600" dirty="0">
                <a:solidFill>
                  <a:schemeClr val="accent6"/>
                </a:solidFill>
                <a:latin typeface="Georgia"/>
              </a:rPr>
              <a:t>variable measurement</a:t>
            </a:r>
          </a:p>
          <a:p>
            <a:pPr marL="1141413" lvl="4" indent="-230188" fontAlgn="base">
              <a:lnSpc>
                <a:spcPct val="90000"/>
              </a:lnSpc>
              <a:buFont typeface="Arial" panose="020B0604020202020204" pitchFamily="34" charset="0"/>
              <a:buChar char="•"/>
            </a:pPr>
            <a:r>
              <a:rPr lang="en-US" sz="1600" dirty="0">
                <a:solidFill>
                  <a:schemeClr val="accent6"/>
                </a:solidFill>
                <a:latin typeface="Georgia"/>
              </a:rPr>
              <a:t>statistical descriptions / summaries / analyses </a:t>
            </a:r>
          </a:p>
          <a:p>
            <a:pPr marL="1141413" lvl="4" indent="-230188" fontAlgn="base">
              <a:lnSpc>
                <a:spcPct val="90000"/>
              </a:lnSpc>
              <a:buFont typeface="Arial" panose="020B0604020202020204" pitchFamily="34" charset="0"/>
              <a:buChar char="•"/>
            </a:pPr>
            <a:r>
              <a:rPr lang="en-US" sz="1600" dirty="0">
                <a:solidFill>
                  <a:schemeClr val="accent6"/>
                </a:solidFill>
                <a:latin typeface="Georgia"/>
              </a:rPr>
              <a:t>Framing of the story</a:t>
            </a:r>
          </a:p>
          <a:p>
            <a:pPr marL="1141413" lvl="4" indent="-230188" fontAlgn="base">
              <a:lnSpc>
                <a:spcPct val="90000"/>
              </a:lnSpc>
              <a:buFont typeface="Arial" panose="020B0604020202020204" pitchFamily="34" charset="0"/>
              <a:buChar char="•"/>
            </a:pPr>
            <a:endParaRPr lang="en-US" sz="1600" dirty="0">
              <a:solidFill>
                <a:schemeClr val="accent6"/>
              </a:solidFill>
              <a:latin typeface="Georgia"/>
            </a:endParaRPr>
          </a:p>
          <a:p>
            <a:pPr marL="230188" lvl="1" indent="-230188" fontAlgn="base">
              <a:lnSpc>
                <a:spcPct val="90000"/>
              </a:lnSpc>
              <a:buFont typeface="Arial" panose="020B0604020202020204" pitchFamily="34" charset="0"/>
              <a:buChar char="•"/>
            </a:pPr>
            <a:r>
              <a:rPr lang="en-US" sz="1600" dirty="0">
                <a:solidFill>
                  <a:schemeClr val="accent6"/>
                </a:solidFill>
                <a:latin typeface="Georgia"/>
              </a:rPr>
              <a:t>POSSIBLE CLASS ASSIGNMENT [Podcast inspired]:</a:t>
            </a:r>
          </a:p>
          <a:p>
            <a:pPr marL="687388" lvl="2" indent="-230188" fontAlgn="base">
              <a:lnSpc>
                <a:spcPct val="90000"/>
              </a:lnSpc>
              <a:buFont typeface="Arial" panose="020B0604020202020204" pitchFamily="34" charset="0"/>
              <a:buChar char="•"/>
            </a:pPr>
            <a:r>
              <a:rPr lang="en-US" sz="1600" dirty="0">
                <a:solidFill>
                  <a:schemeClr val="accent6"/>
                </a:solidFill>
                <a:latin typeface="Georgia"/>
              </a:rPr>
              <a:t>Ask students to listen to a </a:t>
            </a:r>
            <a:r>
              <a:rPr lang="en-US" sz="1600" dirty="0" err="1">
                <a:solidFill>
                  <a:schemeClr val="accent6"/>
                </a:solidFill>
                <a:latin typeface="Georgia"/>
              </a:rPr>
              <a:t>Stats+Stories</a:t>
            </a:r>
            <a:r>
              <a:rPr lang="en-US" sz="1600" dirty="0">
                <a:solidFill>
                  <a:schemeClr val="accent6"/>
                </a:solidFill>
                <a:latin typeface="Georgia"/>
              </a:rPr>
              <a:t> podcast episode and describe what statistical ideas were needed to understand the conversation</a:t>
            </a:r>
          </a:p>
          <a:p>
            <a:pPr marL="687388" lvl="2" indent="-230188" fontAlgn="base">
              <a:lnSpc>
                <a:spcPct val="90000"/>
              </a:lnSpc>
              <a:buFont typeface="Arial" panose="020B0604020202020204" pitchFamily="34" charset="0"/>
              <a:buChar char="•"/>
            </a:pPr>
            <a:r>
              <a:rPr lang="en-US" sz="1600" dirty="0">
                <a:solidFill>
                  <a:schemeClr val="accent6"/>
                </a:solidFill>
                <a:latin typeface="Georgia"/>
              </a:rPr>
              <a:t>Add lesson plans with connection to podcast episodes</a:t>
            </a:r>
          </a:p>
          <a:p>
            <a:pPr lvl="1" fontAlgn="base">
              <a:lnSpc>
                <a:spcPct val="90000"/>
              </a:lnSpc>
            </a:pPr>
            <a:endParaRPr lang="en-US" sz="1600" dirty="0">
              <a:solidFill>
                <a:schemeClr val="accent6"/>
              </a:solidFill>
              <a:latin typeface="Georgia"/>
            </a:endParaRPr>
          </a:p>
        </p:txBody>
      </p:sp>
      <p:sp>
        <p:nvSpPr>
          <p:cNvPr id="5" name="TextBox 4"/>
          <p:cNvSpPr txBox="1"/>
          <p:nvPr/>
        </p:nvSpPr>
        <p:spPr>
          <a:xfrm>
            <a:off x="424338" y="492513"/>
            <a:ext cx="7967389" cy="230832"/>
          </a:xfrm>
          <a:prstGeom prst="rect">
            <a:avLst/>
          </a:prstGeom>
          <a:noFill/>
        </p:spPr>
        <p:txBody>
          <a:bodyPr wrap="square" rtlCol="0">
            <a:spAutoFit/>
          </a:bodyPr>
          <a:lstStyle/>
          <a:p>
            <a:endParaRPr lang="en-US" sz="900" i="1" dirty="0">
              <a:solidFill>
                <a:schemeClr val="bg1"/>
              </a:solidFill>
              <a:latin typeface="Helvetica"/>
              <a:cs typeface="Helvetica"/>
            </a:endParaRPr>
          </a:p>
        </p:txBody>
      </p:sp>
      <p:cxnSp>
        <p:nvCxnSpPr>
          <p:cNvPr id="8" name="Straight Connector 7"/>
          <p:cNvCxnSpPr/>
          <p:nvPr/>
        </p:nvCxnSpPr>
        <p:spPr>
          <a:xfrm>
            <a:off x="0" y="5025794"/>
            <a:ext cx="9144000" cy="0"/>
          </a:xfrm>
          <a:prstGeom prst="line">
            <a:avLst/>
          </a:prstGeom>
          <a:ln w="28575" cmpd="sng"/>
        </p:spPr>
        <p:style>
          <a:lnRef idx="1">
            <a:schemeClr val="accent1"/>
          </a:lnRef>
          <a:fillRef idx="0">
            <a:schemeClr val="accent1"/>
          </a:fillRef>
          <a:effectRef idx="0">
            <a:schemeClr val="accent1"/>
          </a:effectRef>
          <a:fontRef idx="minor">
            <a:schemeClr val="tx1"/>
          </a:fontRef>
        </p:style>
      </p:cxnSp>
      <p:pic>
        <p:nvPicPr>
          <p:cNvPr id="10" name="Picture 9" descr="M logo 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6606" y="4571212"/>
            <a:ext cx="935593" cy="349771"/>
          </a:xfrm>
          <a:prstGeom prst="rect">
            <a:avLst/>
          </a:prstGeom>
        </p:spPr>
      </p:pic>
    </p:spTree>
    <p:extLst>
      <p:ext uri="{BB962C8B-B14F-4D97-AF65-F5344CB8AC3E}">
        <p14:creationId xmlns:p14="http://schemas.microsoft.com/office/powerpoint/2010/main" val="3876398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4. Contests - Better Bayes (first! Fall 2018) </a:t>
            </a:r>
            <a:endParaRPr sz="3200" dirty="0">
              <a:solidFill>
                <a:schemeClr val="lt1"/>
              </a:solidFill>
              <a:latin typeface="Calibri"/>
              <a:ea typeface="Calibri"/>
              <a:cs typeface="Calibri"/>
              <a:sym typeface="Calibri"/>
            </a:endParaRPr>
          </a:p>
        </p:txBody>
      </p:sp>
      <p:cxnSp>
        <p:nvCxnSpPr>
          <p:cNvPr id="98" name="Google Shape;98;p14"/>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0" name="Google Shape;100;p14"/>
          <p:cNvSpPr txBox="1"/>
          <p:nvPr/>
        </p:nvSpPr>
        <p:spPr>
          <a:xfrm>
            <a:off x="254524" y="1313398"/>
            <a:ext cx="8137204" cy="30892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Contest: Headline + Lead Sentence to explain Bayes (announced on </a:t>
            </a:r>
            <a:r>
              <a:rPr lang="en-US" sz="1600" dirty="0">
                <a:solidFill>
                  <a:schemeClr val="dk1"/>
                </a:solidFill>
                <a:latin typeface="Calibri"/>
                <a:ea typeface="Calibri"/>
                <a:cs typeface="Calibri"/>
                <a:sym typeface="Calibri"/>
                <a:hlinkClick r:id="rId4"/>
              </a:rPr>
              <a:t>episode 65</a:t>
            </a:r>
            <a:r>
              <a:rPr lang="en-US" sz="1600" dirty="0">
                <a:solidFill>
                  <a:schemeClr val="dk1"/>
                </a:solidFill>
                <a:latin typeface="Calibri"/>
                <a:ea typeface="Calibri"/>
                <a:cs typeface="Calibri"/>
                <a:sym typeface="Calibri"/>
              </a:rPr>
              <a:t>) – contest inspired by an episode with Kerrie </a:t>
            </a:r>
            <a:r>
              <a:rPr lang="en-US" sz="1600" dirty="0" err="1">
                <a:solidFill>
                  <a:schemeClr val="dk1"/>
                </a:solidFill>
                <a:latin typeface="Calibri"/>
                <a:ea typeface="Calibri"/>
                <a:cs typeface="Calibri"/>
                <a:sym typeface="Calibri"/>
              </a:rPr>
              <a:t>Mengersen</a:t>
            </a:r>
            <a:endParaRPr lang="en-US" sz="1600" dirty="0">
              <a:solidFill>
                <a:schemeClr val="dk1"/>
              </a:solidFill>
              <a:latin typeface="Calibri"/>
              <a:ea typeface="Calibri"/>
              <a:cs typeface="Calibri"/>
              <a:sym typeface="Calibri"/>
            </a:endParaRPr>
          </a:p>
          <a:p>
            <a:pPr marL="458788" lvl="2"/>
            <a:r>
              <a:rPr lang="en-US" b="0" i="1" dirty="0">
                <a:solidFill>
                  <a:srgbClr val="333333"/>
                </a:solidFill>
                <a:effectLst/>
                <a:latin typeface="proxima-nova"/>
              </a:rPr>
              <a:t>submit a headline and a lead explaining what Bayesian analysis is. Again, the way you might explain it to your grandma, to maybe your journalist colleague who has no idea what it means. We’re not looking for a deep explanation, it’s got to be the nuts and bolts of what Bayesian analysis is.</a:t>
            </a:r>
          </a:p>
          <a:p>
            <a:pPr marL="458788" marR="0" lvl="0" algn="l" rtl="0">
              <a:spcBef>
                <a:spcPts val="0"/>
              </a:spcBef>
              <a:spcAft>
                <a:spcPts val="0"/>
              </a:spcAft>
              <a:buNone/>
            </a:pPr>
            <a:r>
              <a:rPr lang="en-US" sz="1000" dirty="0">
                <a:solidFill>
                  <a:schemeClr val="dk1"/>
                </a:solidFill>
                <a:latin typeface="Calibri"/>
                <a:ea typeface="Calibri"/>
                <a:cs typeface="Calibri"/>
                <a:sym typeface="Calibri"/>
              </a:rPr>
              <a:t>(Finalists and winner announced on </a:t>
            </a:r>
            <a:r>
              <a:rPr lang="en-US" sz="1000" dirty="0">
                <a:solidFill>
                  <a:schemeClr val="dk1"/>
                </a:solidFill>
                <a:latin typeface="Calibri"/>
                <a:ea typeface="Calibri"/>
                <a:cs typeface="Calibri"/>
                <a:sym typeface="Calibri"/>
                <a:hlinkClick r:id="rId5"/>
              </a:rPr>
              <a:t>episode 73</a:t>
            </a:r>
            <a:r>
              <a:rPr lang="en-US" sz="1000" dirty="0">
                <a:solidFill>
                  <a:schemeClr val="dk1"/>
                </a:solidFill>
                <a:latin typeface="Calibri"/>
                <a:ea typeface="Calibri"/>
                <a:cs typeface="Calibri"/>
                <a:sym typeface="Calibri"/>
              </a:rPr>
              <a:t>)</a:t>
            </a:r>
            <a:endParaRPr lang="en-US" sz="1000" i="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Finalists:</a:t>
            </a:r>
          </a:p>
          <a:p>
            <a:pPr marL="174625" indent="-174625" algn="l"/>
            <a:r>
              <a:rPr lang="en-US" sz="1600" dirty="0">
                <a:solidFill>
                  <a:schemeClr val="dk1"/>
                </a:solidFill>
                <a:latin typeface="Calibri"/>
                <a:cs typeface="Calibri"/>
              </a:rPr>
              <a:t>Lucy D'Agostino McGowan:  - Headline:  “Using Bayes to binge, A Netflix Original Series” </a:t>
            </a:r>
          </a:p>
          <a:p>
            <a:pPr marL="174625" indent="-174625" algn="l"/>
            <a:r>
              <a:rPr lang="en-US" sz="1600" dirty="0">
                <a:solidFill>
                  <a:schemeClr val="dk1"/>
                </a:solidFill>
                <a:latin typeface="Calibri"/>
                <a:cs typeface="Calibri"/>
              </a:rPr>
              <a:t>Lead:  Deciding which Netflix series to binge based on prior shows you've enjoyed pick one. One episode in, decide if you like it. Not sure? Watch another episode. You’re a Bayesian.</a:t>
            </a:r>
          </a:p>
          <a:p>
            <a:pPr marL="174625" indent="-174625" algn="l"/>
            <a:endParaRPr lang="en-US" sz="800" dirty="0">
              <a:solidFill>
                <a:schemeClr val="dk1"/>
              </a:solidFill>
              <a:latin typeface="Calibri"/>
              <a:cs typeface="Calibri"/>
            </a:endParaRPr>
          </a:p>
          <a:p>
            <a:pPr marL="174625" indent="-174625" algn="l"/>
            <a:r>
              <a:rPr lang="en-US" sz="1600" dirty="0">
                <a:solidFill>
                  <a:schemeClr val="dk1"/>
                </a:solidFill>
                <a:latin typeface="Calibri"/>
                <a:cs typeface="Calibri"/>
              </a:rPr>
              <a:t>Rasmus Baath: - Headline: “Bayes’ uncertainty modeling”</a:t>
            </a:r>
          </a:p>
          <a:p>
            <a:pPr marL="174625" indent="-174625" algn="l"/>
            <a:r>
              <a:rPr lang="en-US" sz="1600" dirty="0">
                <a:solidFill>
                  <a:schemeClr val="dk1"/>
                </a:solidFill>
                <a:latin typeface="Calibri"/>
                <a:cs typeface="Calibri"/>
              </a:rPr>
              <a:t>Lead: Use the language of probability to describe what you know and what is uncertain about a situation. Add data, voila! Bayes uses the new information to optimally reduce the uncertainty.</a:t>
            </a:r>
          </a:p>
          <a:p>
            <a:pPr algn="l"/>
            <a:endParaRPr lang="en-US" sz="1600" b="0" i="0" dirty="0">
              <a:solidFill>
                <a:srgbClr val="333333"/>
              </a:solidFill>
              <a:effectLst/>
              <a:latin typeface="proxima-nova"/>
            </a:endParaRPr>
          </a:p>
          <a:p>
            <a:pPr marL="0" marR="0" lvl="0" indent="0" algn="l" rtl="0">
              <a:spcBef>
                <a:spcPts val="0"/>
              </a:spcBef>
              <a:spcAft>
                <a:spcPts val="0"/>
              </a:spcAft>
              <a:buNone/>
            </a:pPr>
            <a:endParaRPr lang="en-US" sz="80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80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800" dirty="0">
              <a:solidFill>
                <a:schemeClr val="dk1"/>
              </a:solidFill>
              <a:latin typeface="Calibri"/>
              <a:ea typeface="Calibri"/>
              <a:cs typeface="Calibri"/>
              <a:sym typeface="Calibri"/>
            </a:endParaRPr>
          </a:p>
          <a:p>
            <a:br>
              <a:rPr lang="en-US" sz="1000" dirty="0"/>
            </a:br>
            <a:endParaRPr sz="800" dirty="0">
              <a:solidFill>
                <a:schemeClr val="dk1"/>
              </a:solidFill>
              <a:latin typeface="Calibri"/>
              <a:ea typeface="Calibri"/>
              <a:cs typeface="Calibri"/>
              <a:sym typeface="Calibri"/>
            </a:endParaRPr>
          </a:p>
        </p:txBody>
      </p:sp>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886731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Better Bayes Contest (Fall 2018) </a:t>
            </a:r>
            <a:endParaRPr sz="3200" dirty="0">
              <a:solidFill>
                <a:schemeClr val="lt1"/>
              </a:solidFill>
              <a:latin typeface="Calibri"/>
              <a:ea typeface="Calibri"/>
              <a:cs typeface="Calibri"/>
              <a:sym typeface="Calibri"/>
            </a:endParaRPr>
          </a:p>
        </p:txBody>
      </p:sp>
      <p:cxnSp>
        <p:nvCxnSpPr>
          <p:cNvPr id="98" name="Google Shape;98;p14"/>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0" name="Google Shape;100;p14"/>
          <p:cNvSpPr txBox="1"/>
          <p:nvPr/>
        </p:nvSpPr>
        <p:spPr>
          <a:xfrm>
            <a:off x="254524" y="1313398"/>
            <a:ext cx="8137204" cy="30892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Finalists (continued):</a:t>
            </a:r>
          </a:p>
          <a:p>
            <a:pPr marL="228600" indent="-228600" algn="l"/>
            <a:r>
              <a:rPr lang="en-US" sz="1600" dirty="0">
                <a:solidFill>
                  <a:schemeClr val="dk1"/>
                </a:solidFill>
                <a:latin typeface="Calibri"/>
                <a:cs typeface="Calibri"/>
              </a:rPr>
              <a:t>Alex Holcombe. – Headline: “A Bayesian film noir”</a:t>
            </a:r>
          </a:p>
          <a:p>
            <a:pPr marL="228600" indent="-228600" algn="l"/>
            <a:r>
              <a:rPr lang="en-US" sz="1600" dirty="0">
                <a:solidFill>
                  <a:schemeClr val="dk1"/>
                </a:solidFill>
                <a:latin typeface="Calibri"/>
                <a:cs typeface="Calibri"/>
              </a:rPr>
              <a:t>Lead: Round up the usual subsects, Sargent! But sir, we haven't a clue! True, we don't but we do have a prior. Later in the story. Help me update my prior, friar! Rev Bayes didn't laugh but he got to work.</a:t>
            </a:r>
          </a:p>
          <a:p>
            <a:pPr marL="228600" indent="-228600" algn="l"/>
            <a:endParaRPr lang="en-US" sz="1600" dirty="0">
              <a:solidFill>
                <a:schemeClr val="dk1"/>
              </a:solidFill>
              <a:latin typeface="Calibri"/>
              <a:cs typeface="Calibri"/>
            </a:endParaRPr>
          </a:p>
          <a:p>
            <a:pPr marL="228600" indent="-228600" algn="l"/>
            <a:r>
              <a:rPr lang="en-US" sz="1600" dirty="0">
                <a:solidFill>
                  <a:schemeClr val="dk1"/>
                </a:solidFill>
                <a:latin typeface="Calibri"/>
                <a:cs typeface="Calibri"/>
              </a:rPr>
              <a:t>Joshua Bon’s – Headline: “How (un)certain are you” </a:t>
            </a:r>
          </a:p>
          <a:p>
            <a:pPr marL="228600" indent="-228600" algn="l"/>
            <a:r>
              <a:rPr lang="en-US" sz="1600" dirty="0">
                <a:solidFill>
                  <a:schemeClr val="dk1"/>
                </a:solidFill>
                <a:latin typeface="Calibri"/>
                <a:cs typeface="Calibri"/>
              </a:rPr>
              <a:t>Lead: Imagine choosing your route to work but without Google Maps. Your decision will depend on some data, for example, the weather and your prior experience driving these routes. Bayesian analysis is a mathematically principled way to combine data and prior information for decision making under uncertainty.</a:t>
            </a:r>
          </a:p>
          <a:p>
            <a:pPr marL="0" marR="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80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800" dirty="0">
              <a:solidFill>
                <a:schemeClr val="dk1"/>
              </a:solidFill>
              <a:latin typeface="Calibri"/>
              <a:ea typeface="Calibri"/>
              <a:cs typeface="Calibri"/>
              <a:sym typeface="Calibri"/>
            </a:endParaRPr>
          </a:p>
          <a:p>
            <a:br>
              <a:rPr lang="en-US" sz="1000" dirty="0"/>
            </a:br>
            <a:endParaRPr sz="800" dirty="0">
              <a:solidFill>
                <a:schemeClr val="dk1"/>
              </a:solidFill>
              <a:latin typeface="Calibri"/>
              <a:ea typeface="Calibri"/>
              <a:cs typeface="Calibri"/>
              <a:sym typeface="Calibri"/>
            </a:endParaRPr>
          </a:p>
        </p:txBody>
      </p:sp>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944653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Better Bayes Contest (Fall 2018) </a:t>
            </a:r>
            <a:endParaRPr sz="3200" dirty="0">
              <a:solidFill>
                <a:schemeClr val="lt1"/>
              </a:solidFill>
              <a:latin typeface="Calibri"/>
              <a:ea typeface="Calibri"/>
              <a:cs typeface="Calibri"/>
              <a:sym typeface="Calibri"/>
            </a:endParaRPr>
          </a:p>
        </p:txBody>
      </p:sp>
      <p:cxnSp>
        <p:nvCxnSpPr>
          <p:cNvPr id="98" name="Google Shape;98;p14"/>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0" name="Google Shape;100;p14"/>
          <p:cNvSpPr txBox="1"/>
          <p:nvPr/>
        </p:nvSpPr>
        <p:spPr>
          <a:xfrm>
            <a:off x="254524" y="1313398"/>
            <a:ext cx="8137204" cy="30892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Winner</a:t>
            </a:r>
            <a:r>
              <a:rPr lang="en-US" sz="1200" dirty="0">
                <a:solidFill>
                  <a:schemeClr val="dk1"/>
                </a:solidFill>
                <a:latin typeface="Calibri"/>
                <a:ea typeface="Calibri"/>
                <a:cs typeface="Calibri"/>
                <a:sym typeface="Calibri"/>
              </a:rPr>
              <a:t>: </a:t>
            </a:r>
            <a:r>
              <a:rPr lang="en-US" sz="1800" dirty="0">
                <a:solidFill>
                  <a:schemeClr val="dk1"/>
                </a:solidFill>
                <a:latin typeface="Calibri"/>
                <a:ea typeface="Calibri"/>
                <a:cs typeface="Calibri"/>
                <a:sym typeface="Calibri"/>
              </a:rPr>
              <a:t>Steve </a:t>
            </a:r>
            <a:r>
              <a:rPr lang="en-US" sz="1800" dirty="0" err="1">
                <a:solidFill>
                  <a:schemeClr val="dk1"/>
                </a:solidFill>
                <a:latin typeface="Calibri"/>
                <a:ea typeface="Calibri"/>
                <a:cs typeface="Calibri"/>
                <a:sym typeface="Calibri"/>
              </a:rPr>
              <a:t>Ziliak</a:t>
            </a:r>
            <a:r>
              <a:rPr lang="en-US" sz="1800" dirty="0">
                <a:solidFill>
                  <a:schemeClr val="dk1"/>
                </a:solidFill>
                <a:latin typeface="Calibri"/>
                <a:ea typeface="Calibri"/>
                <a:cs typeface="Calibri"/>
                <a:sym typeface="Calibri"/>
              </a:rPr>
              <a:t> (Haiku):</a:t>
            </a:r>
            <a:r>
              <a:rPr lang="en-US" sz="1200" dirty="0">
                <a:solidFill>
                  <a:schemeClr val="dk1"/>
                </a:solidFill>
                <a:latin typeface="Calibri"/>
                <a:ea typeface="Calibri"/>
                <a:cs typeface="Calibri"/>
                <a:sym typeface="Calibri"/>
              </a:rPr>
              <a:t>  </a:t>
            </a:r>
            <a:r>
              <a:rPr lang="en-US" sz="1600" b="0" i="0" dirty="0">
                <a:solidFill>
                  <a:srgbClr val="333333"/>
                </a:solidFill>
                <a:effectLst/>
                <a:latin typeface="proxima-nova"/>
              </a:rPr>
              <a:t>Headline:  Better Bayes, found in linked haiku.</a:t>
            </a:r>
          </a:p>
          <a:p>
            <a:pPr algn="l"/>
            <a:endParaRPr lang="en-US" sz="600" b="0" i="0" dirty="0">
              <a:solidFill>
                <a:srgbClr val="333333"/>
              </a:solidFill>
              <a:effectLst/>
              <a:latin typeface="proxima-nova"/>
            </a:endParaRPr>
          </a:p>
          <a:p>
            <a:pPr marL="685800" algn="l"/>
            <a:r>
              <a:rPr lang="en-US" sz="1600" dirty="0">
                <a:solidFill>
                  <a:schemeClr val="dk1"/>
                </a:solidFill>
                <a:latin typeface="Calibri"/>
                <a:cs typeface="Calibri"/>
              </a:rPr>
              <a:t>Bayesian methods</a:t>
            </a:r>
          </a:p>
          <a:p>
            <a:pPr marL="685800" algn="l"/>
            <a:r>
              <a:rPr lang="en-US" sz="1600" dirty="0">
                <a:solidFill>
                  <a:schemeClr val="dk1"/>
                </a:solidFill>
                <a:latin typeface="Calibri"/>
                <a:cs typeface="Calibri"/>
              </a:rPr>
              <a:t>Making stuff you partly know </a:t>
            </a:r>
          </a:p>
          <a:p>
            <a:pPr marL="685800" algn="l"/>
            <a:r>
              <a:rPr lang="en-US" sz="1600" dirty="0">
                <a:solidFill>
                  <a:schemeClr val="dk1"/>
                </a:solidFill>
                <a:latin typeface="Calibri"/>
                <a:cs typeface="Calibri"/>
              </a:rPr>
              <a:t>link that with what you don’t.</a:t>
            </a:r>
          </a:p>
          <a:p>
            <a:pPr marL="685800" algn="l"/>
            <a:endParaRPr lang="en-US" sz="800" dirty="0">
              <a:solidFill>
                <a:schemeClr val="dk1"/>
              </a:solidFill>
              <a:latin typeface="Calibri"/>
              <a:cs typeface="Calibri"/>
            </a:endParaRPr>
          </a:p>
          <a:p>
            <a:pPr marL="685800" algn="l"/>
            <a:r>
              <a:rPr lang="en-US" sz="1600" dirty="0">
                <a:solidFill>
                  <a:schemeClr val="dk1"/>
                </a:solidFill>
                <a:latin typeface="Calibri"/>
                <a:cs typeface="Calibri"/>
              </a:rPr>
              <a:t>Frequentist methods </a:t>
            </a:r>
          </a:p>
          <a:p>
            <a:pPr marL="685800" algn="l"/>
            <a:r>
              <a:rPr lang="en-US" sz="1600" dirty="0">
                <a:solidFill>
                  <a:schemeClr val="dk1"/>
                </a:solidFill>
                <a:latin typeface="Calibri"/>
                <a:cs typeface="Calibri"/>
              </a:rPr>
              <a:t>Fear the null hypothesis </a:t>
            </a:r>
          </a:p>
          <a:p>
            <a:pPr marL="685800" algn="l"/>
            <a:r>
              <a:rPr lang="en-US" sz="1600" dirty="0">
                <a:solidFill>
                  <a:schemeClr val="dk1"/>
                </a:solidFill>
                <a:latin typeface="Calibri"/>
                <a:cs typeface="Calibri"/>
              </a:rPr>
              <a:t>and large p-values</a:t>
            </a:r>
          </a:p>
          <a:p>
            <a:pPr marL="685800" algn="l"/>
            <a:endParaRPr lang="en-US" sz="800" dirty="0">
              <a:solidFill>
                <a:schemeClr val="dk1"/>
              </a:solidFill>
              <a:latin typeface="Calibri"/>
              <a:cs typeface="Calibri"/>
            </a:endParaRPr>
          </a:p>
          <a:p>
            <a:pPr marL="685800" algn="l"/>
            <a:r>
              <a:rPr lang="en-US" sz="1600" dirty="0">
                <a:solidFill>
                  <a:schemeClr val="dk1"/>
                </a:solidFill>
                <a:latin typeface="Calibri"/>
                <a:cs typeface="Calibri"/>
              </a:rPr>
              <a:t>“It pays to go Bayes” </a:t>
            </a:r>
          </a:p>
          <a:p>
            <a:pPr marL="685800" algn="l"/>
            <a:r>
              <a:rPr lang="en-US" sz="1600" dirty="0">
                <a:solidFill>
                  <a:schemeClr val="dk1"/>
                </a:solidFill>
                <a:latin typeface="Calibri"/>
                <a:cs typeface="Calibri"/>
              </a:rPr>
              <a:t>Epistemologically </a:t>
            </a:r>
          </a:p>
          <a:p>
            <a:pPr marL="685800" algn="l"/>
            <a:r>
              <a:rPr lang="en-US" sz="1600" dirty="0">
                <a:solidFill>
                  <a:schemeClr val="dk1"/>
                </a:solidFill>
                <a:latin typeface="Calibri"/>
                <a:cs typeface="Calibri"/>
              </a:rPr>
              <a:t>Obvious in prior.</a:t>
            </a:r>
            <a:endParaRPr lang="en-US" sz="1600" dirty="0">
              <a:solidFill>
                <a:schemeClr val="dk1"/>
              </a:solidFill>
              <a:latin typeface="Calibri"/>
              <a:cs typeface="Calibri"/>
              <a:sym typeface="Calibri"/>
            </a:endParaRPr>
          </a:p>
          <a:p>
            <a:endParaRPr sz="800" dirty="0">
              <a:solidFill>
                <a:schemeClr val="dk1"/>
              </a:solidFill>
              <a:latin typeface="Calibri"/>
              <a:ea typeface="Calibri"/>
              <a:cs typeface="Calibri"/>
              <a:sym typeface="Calibri"/>
            </a:endParaRPr>
          </a:p>
        </p:txBody>
      </p:sp>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1486404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a:t>
            </a:r>
            <a:r>
              <a:rPr lang="en-US" sz="3200" dirty="0" err="1">
                <a:solidFill>
                  <a:schemeClr val="lt1"/>
                </a:solidFill>
                <a:latin typeface="Calibri"/>
                <a:ea typeface="Calibri"/>
                <a:cs typeface="Calibri"/>
                <a:sym typeface="Calibri"/>
              </a:rPr>
              <a:t>MemeMedianMode</a:t>
            </a:r>
            <a:r>
              <a:rPr lang="en-US" sz="3200" dirty="0">
                <a:solidFill>
                  <a:schemeClr val="lt1"/>
                </a:solidFill>
                <a:latin typeface="Calibri"/>
                <a:ea typeface="Calibri"/>
                <a:cs typeface="Calibri"/>
                <a:sym typeface="Calibri"/>
              </a:rPr>
              <a:t> contest (June 21, 2021)</a:t>
            </a:r>
            <a:endParaRPr sz="3200" dirty="0">
              <a:solidFill>
                <a:schemeClr val="lt1"/>
              </a:solidFill>
              <a:latin typeface="Calibri"/>
              <a:ea typeface="Calibri"/>
              <a:cs typeface="Calibri"/>
              <a:sym typeface="Calibri"/>
            </a:endParaRPr>
          </a:p>
        </p:txBody>
      </p:sp>
      <p:cxnSp>
        <p:nvCxnSpPr>
          <p:cNvPr id="98" name="Google Shape;98;p14"/>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0" name="Google Shape;100;p14"/>
          <p:cNvSpPr txBox="1"/>
          <p:nvPr/>
        </p:nvSpPr>
        <p:spPr>
          <a:xfrm>
            <a:off x="254524" y="1313398"/>
            <a:ext cx="8137204" cy="3089261"/>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buClr>
                <a:schemeClr val="dk1"/>
              </a:buClr>
              <a:buSzPts val="3200"/>
            </a:pPr>
            <a:r>
              <a:rPr lang="en-US" sz="2000" dirty="0">
                <a:solidFill>
                  <a:schemeClr val="dk1"/>
                </a:solidFill>
                <a:latin typeface="Calibri"/>
                <a:ea typeface="Calibri"/>
                <a:cs typeface="Calibri"/>
                <a:sym typeface="Calibri"/>
              </a:rPr>
              <a:t>Contest Announcement:</a:t>
            </a:r>
          </a:p>
          <a:p>
            <a:pPr lvl="2">
              <a:buClr>
                <a:schemeClr val="dk1"/>
              </a:buClr>
              <a:buSzPts val="3200"/>
            </a:pPr>
            <a:r>
              <a:rPr lang="en-US" sz="2000" i="1" dirty="0">
                <a:solidFill>
                  <a:schemeClr val="dk1"/>
                </a:solidFill>
                <a:latin typeface="Calibri"/>
                <a:ea typeface="Calibri"/>
                <a:cs typeface="Calibri"/>
                <a:sym typeface="Calibri"/>
              </a:rPr>
              <a:t>This week we're launching a contest in the run-up to our 200th episode. </a:t>
            </a:r>
          </a:p>
          <a:p>
            <a:pPr lvl="2">
              <a:buClr>
                <a:schemeClr val="dk1"/>
              </a:buClr>
              <a:buSzPts val="3200"/>
            </a:pPr>
            <a:endParaRPr lang="en-US" sz="2000" i="1" dirty="0">
              <a:solidFill>
                <a:schemeClr val="dk1"/>
              </a:solidFill>
              <a:latin typeface="Calibri"/>
              <a:ea typeface="Calibri"/>
              <a:cs typeface="Calibri"/>
              <a:sym typeface="Calibri"/>
            </a:endParaRPr>
          </a:p>
          <a:p>
            <a:pPr lvl="2">
              <a:buClr>
                <a:schemeClr val="dk1"/>
              </a:buClr>
              <a:buSzPts val="3200"/>
            </a:pPr>
            <a:r>
              <a:rPr lang="en-US" sz="2000" i="1" dirty="0">
                <a:solidFill>
                  <a:schemeClr val="dk1"/>
                </a:solidFill>
                <a:latin typeface="Calibri"/>
                <a:ea typeface="Calibri"/>
                <a:cs typeface="Calibri"/>
                <a:sym typeface="Calibri"/>
              </a:rPr>
              <a:t>With any statistical meme of your creation, you can enter by replying to this tweet with #</a:t>
            </a:r>
            <a:r>
              <a:rPr lang="en-US" sz="2000" i="1" dirty="0" err="1">
                <a:solidFill>
                  <a:schemeClr val="dk1"/>
                </a:solidFill>
                <a:latin typeface="Calibri"/>
                <a:ea typeface="Calibri"/>
                <a:cs typeface="Calibri"/>
                <a:sym typeface="Calibri"/>
              </a:rPr>
              <a:t>MemeMedianMode</a:t>
            </a:r>
            <a:r>
              <a:rPr lang="en-US" sz="2000" i="1" dirty="0">
                <a:solidFill>
                  <a:schemeClr val="dk1"/>
                </a:solidFill>
                <a:latin typeface="Calibri"/>
                <a:ea typeface="Calibri"/>
                <a:cs typeface="Calibri"/>
                <a:sym typeface="Calibri"/>
              </a:rPr>
              <a:t> and following our account. </a:t>
            </a:r>
          </a:p>
          <a:p>
            <a:pPr lvl="2">
              <a:buClr>
                <a:schemeClr val="dk1"/>
              </a:buClr>
              <a:buSzPts val="3200"/>
            </a:pPr>
            <a:endParaRPr lang="en-US" sz="2000" i="1" dirty="0">
              <a:solidFill>
                <a:schemeClr val="dk1"/>
              </a:solidFill>
              <a:latin typeface="Calibri"/>
              <a:ea typeface="Calibri"/>
              <a:cs typeface="Calibri"/>
              <a:sym typeface="Calibri"/>
            </a:endParaRPr>
          </a:p>
          <a:p>
            <a:pPr lvl="2">
              <a:buClr>
                <a:schemeClr val="dk1"/>
              </a:buClr>
              <a:buSzPts val="3200"/>
            </a:pPr>
            <a:r>
              <a:rPr lang="en-US" sz="2000" i="1" dirty="0">
                <a:solidFill>
                  <a:schemeClr val="dk1"/>
                </a:solidFill>
                <a:latin typeface="Calibri"/>
                <a:ea typeface="Calibri"/>
                <a:cs typeface="Calibri"/>
                <a:sym typeface="Calibri"/>
              </a:rPr>
              <a:t>The winner will get a chance to appear (virtually) on our 200th episode!</a:t>
            </a:r>
          </a:p>
          <a:p>
            <a:pPr marR="0" lvl="0" algn="l" rtl="0">
              <a:spcBef>
                <a:spcPts val="0"/>
              </a:spcBef>
              <a:spcAft>
                <a:spcPts val="0"/>
              </a:spcAft>
              <a:buClr>
                <a:schemeClr val="dk1"/>
              </a:buClr>
              <a:buSzPts val="3200"/>
            </a:pPr>
            <a:endParaRPr lang="en-US" sz="2000" i="1" dirty="0">
              <a:solidFill>
                <a:schemeClr val="dk1"/>
              </a:solidFill>
              <a:latin typeface="Calibri"/>
              <a:ea typeface="Calibri"/>
              <a:cs typeface="Calibri"/>
              <a:sym typeface="Calibri"/>
            </a:endParaRPr>
          </a:p>
          <a:p>
            <a:pPr marR="0" lvl="0" algn="l" rtl="0">
              <a:spcBef>
                <a:spcPts val="0"/>
              </a:spcBef>
              <a:spcAft>
                <a:spcPts val="0"/>
              </a:spcAft>
              <a:buClr>
                <a:schemeClr val="dk1"/>
              </a:buClr>
              <a:buSzPts val="3200"/>
            </a:pPr>
            <a:r>
              <a:rPr lang="en-US" sz="2000" dirty="0">
                <a:solidFill>
                  <a:schemeClr val="dk1"/>
                </a:solidFill>
                <a:latin typeface="Calibri"/>
                <a:ea typeface="Calibri"/>
                <a:cs typeface="Calibri"/>
                <a:sym typeface="Calibri"/>
              </a:rPr>
              <a:t>Winners: </a:t>
            </a:r>
            <a:r>
              <a:rPr lang="en-US" sz="2000" dirty="0" err="1">
                <a:solidFill>
                  <a:schemeClr val="dk1"/>
                </a:solidFill>
                <a:latin typeface="Calibri"/>
                <a:ea typeface="Calibri"/>
                <a:cs typeface="Calibri"/>
                <a:sym typeface="Calibri"/>
              </a:rPr>
              <a:t>Nynke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Krol</a:t>
            </a:r>
            <a:r>
              <a:rPr lang="en-US" sz="2000" dirty="0">
                <a:solidFill>
                  <a:schemeClr val="dk1"/>
                </a:solidFill>
                <a:latin typeface="Calibri"/>
                <a:ea typeface="Calibri"/>
                <a:cs typeface="Calibri"/>
                <a:sym typeface="Calibri"/>
              </a:rPr>
              <a:t> and Eric </a:t>
            </a:r>
            <a:r>
              <a:rPr lang="en-US" sz="2000" dirty="0" err="1">
                <a:solidFill>
                  <a:schemeClr val="dk1"/>
                </a:solidFill>
                <a:latin typeface="Calibri"/>
                <a:ea typeface="Calibri"/>
                <a:cs typeface="Calibri"/>
                <a:sym typeface="Calibri"/>
              </a:rPr>
              <a:t>Daza</a:t>
            </a:r>
            <a:r>
              <a:rPr lang="en-US" sz="2000" dirty="0">
                <a:solidFill>
                  <a:schemeClr val="dk1"/>
                </a:solidFill>
                <a:latin typeface="Calibri"/>
                <a:ea typeface="Calibri"/>
                <a:cs typeface="Calibri"/>
                <a:sym typeface="Calibri"/>
              </a:rPr>
              <a:t> were guests on </a:t>
            </a:r>
            <a:r>
              <a:rPr lang="en-US" sz="2000" dirty="0">
                <a:solidFill>
                  <a:schemeClr val="dk1"/>
                </a:solidFill>
                <a:latin typeface="Calibri"/>
                <a:ea typeface="Calibri"/>
                <a:cs typeface="Calibri"/>
                <a:sym typeface="Calibri"/>
                <a:hlinkClick r:id="rId4"/>
              </a:rPr>
              <a:t>200</a:t>
            </a:r>
            <a:r>
              <a:rPr lang="en-US" sz="2000" baseline="30000" dirty="0">
                <a:solidFill>
                  <a:schemeClr val="dk1"/>
                </a:solidFill>
                <a:latin typeface="Calibri"/>
                <a:ea typeface="Calibri"/>
                <a:cs typeface="Calibri"/>
                <a:sym typeface="Calibri"/>
                <a:hlinkClick r:id="rId4"/>
              </a:rPr>
              <a:t>th</a:t>
            </a:r>
            <a:r>
              <a:rPr lang="en-US" sz="2000" dirty="0">
                <a:solidFill>
                  <a:schemeClr val="dk1"/>
                </a:solidFill>
                <a:latin typeface="Calibri"/>
                <a:ea typeface="Calibri"/>
                <a:cs typeface="Calibri"/>
                <a:sym typeface="Calibri"/>
                <a:hlinkClick r:id="rId4"/>
              </a:rPr>
              <a:t> episode</a:t>
            </a:r>
            <a:endParaRPr lang="en-US" sz="2000" dirty="0">
              <a:solidFill>
                <a:schemeClr val="dk1"/>
              </a:solidFill>
              <a:latin typeface="Calibri"/>
              <a:ea typeface="Calibri"/>
              <a:cs typeface="Calibri"/>
              <a:sym typeface="Calibri"/>
            </a:endParaRPr>
          </a:p>
        </p:txBody>
      </p:sp>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1693869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a:t>
            </a:r>
            <a:r>
              <a:rPr lang="en-US" sz="3200" dirty="0" err="1">
                <a:solidFill>
                  <a:schemeClr val="lt1"/>
                </a:solidFill>
                <a:latin typeface="Calibri"/>
                <a:ea typeface="Calibri"/>
                <a:cs typeface="Calibri"/>
                <a:sym typeface="Calibri"/>
              </a:rPr>
              <a:t>MemeMedianMode</a:t>
            </a:r>
            <a:r>
              <a:rPr lang="en-US" sz="3200" dirty="0">
                <a:solidFill>
                  <a:schemeClr val="lt1"/>
                </a:solidFill>
                <a:latin typeface="Calibri"/>
                <a:ea typeface="Calibri"/>
                <a:cs typeface="Calibri"/>
                <a:sym typeface="Calibri"/>
              </a:rPr>
              <a:t> contest (June 21</a:t>
            </a:r>
            <a:r>
              <a:rPr lang="en-US" sz="3200">
                <a:solidFill>
                  <a:schemeClr val="lt1"/>
                </a:solidFill>
                <a:latin typeface="Calibri"/>
                <a:ea typeface="Calibri"/>
                <a:cs typeface="Calibri"/>
                <a:sym typeface="Calibri"/>
              </a:rPr>
              <a:t>, 2021)</a:t>
            </a:r>
            <a:endParaRPr sz="3200" dirty="0">
              <a:solidFill>
                <a:schemeClr val="lt1"/>
              </a:solidFill>
              <a:latin typeface="Calibri"/>
              <a:ea typeface="Calibri"/>
              <a:cs typeface="Calibri"/>
              <a:sym typeface="Calibri"/>
            </a:endParaRPr>
          </a:p>
        </p:txBody>
      </p:sp>
      <p:cxnSp>
        <p:nvCxnSpPr>
          <p:cNvPr id="98" name="Google Shape;98;p14"/>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0" name="Google Shape;100;p14"/>
          <p:cNvSpPr txBox="1"/>
          <p:nvPr/>
        </p:nvSpPr>
        <p:spPr>
          <a:xfrm>
            <a:off x="254524" y="1313398"/>
            <a:ext cx="8137204" cy="3089261"/>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buClr>
                <a:schemeClr val="dk1"/>
              </a:buClr>
              <a:buSzPts val="3200"/>
            </a:pPr>
            <a:endParaRPr lang="en-US" sz="2000" dirty="0">
              <a:solidFill>
                <a:schemeClr val="dk1"/>
              </a:solidFill>
              <a:latin typeface="Calibri"/>
              <a:ea typeface="Calibri"/>
              <a:cs typeface="Calibri"/>
              <a:sym typeface="Calibri"/>
            </a:endParaRPr>
          </a:p>
        </p:txBody>
      </p:sp>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29</a:t>
            </a:fld>
            <a:endParaRPr/>
          </a:p>
        </p:txBody>
      </p:sp>
      <p:pic>
        <p:nvPicPr>
          <p:cNvPr id="2" name="Picture 1">
            <a:extLst>
              <a:ext uri="{FF2B5EF4-FFF2-40B4-BE49-F238E27FC236}">
                <a16:creationId xmlns:a16="http://schemas.microsoft.com/office/drawing/2014/main" id="{A0FF76F3-25BE-75CF-FBD8-F1B3A76F203B}"/>
              </a:ext>
            </a:extLst>
          </p:cNvPr>
          <p:cNvPicPr>
            <a:picLocks noChangeAspect="1"/>
          </p:cNvPicPr>
          <p:nvPr/>
        </p:nvPicPr>
        <p:blipFill>
          <a:blip r:embed="rId4"/>
          <a:stretch>
            <a:fillRect/>
          </a:stretch>
        </p:blipFill>
        <p:spPr>
          <a:xfrm>
            <a:off x="2531953" y="1095303"/>
            <a:ext cx="3705848" cy="3973931"/>
          </a:xfrm>
          <a:prstGeom prst="rect">
            <a:avLst/>
          </a:prstGeom>
        </p:spPr>
      </p:pic>
    </p:spTree>
    <p:extLst>
      <p:ext uri="{BB962C8B-B14F-4D97-AF65-F5344CB8AC3E}">
        <p14:creationId xmlns:p14="http://schemas.microsoft.com/office/powerpoint/2010/main" val="3800356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1"/>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21"/>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lt1"/>
                </a:solidFill>
                <a:latin typeface="Calibri"/>
                <a:ea typeface="Calibri"/>
                <a:cs typeface="Calibri"/>
                <a:sym typeface="Calibri"/>
              </a:rPr>
              <a:t>Acknowledgments </a:t>
            </a:r>
            <a:endParaRPr sz="3200">
              <a:solidFill>
                <a:schemeClr val="lt1"/>
              </a:solidFill>
              <a:latin typeface="Calibri"/>
              <a:ea typeface="Calibri"/>
              <a:cs typeface="Calibri"/>
              <a:sym typeface="Calibri"/>
            </a:endParaRPr>
          </a:p>
        </p:txBody>
      </p:sp>
      <p:cxnSp>
        <p:nvCxnSpPr>
          <p:cNvPr id="198" name="Google Shape;198;p21"/>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199" name="Google Shape;199;p21"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200" name="Google Shape;200;p21"/>
          <p:cNvSpPr txBox="1"/>
          <p:nvPr/>
        </p:nvSpPr>
        <p:spPr>
          <a:xfrm>
            <a:off x="254524" y="1313399"/>
            <a:ext cx="5983277" cy="36009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chemeClr val="dk1"/>
                </a:solidFill>
                <a:latin typeface="Calibri"/>
                <a:ea typeface="Calibri"/>
                <a:cs typeface="Calibri"/>
                <a:sym typeface="Calibri"/>
              </a:rPr>
              <a:t>Colleagues:</a:t>
            </a:r>
          </a:p>
          <a:p>
            <a:pPr marL="342900" marR="0" lvl="0" indent="-342900" algn="l" rtl="0">
              <a:spcBef>
                <a:spcPts val="0"/>
              </a:spcBef>
              <a:spcAft>
                <a:spcPts val="0"/>
              </a:spcAft>
              <a:buFont typeface="Arial" panose="020B0604020202020204" pitchFamily="34" charset="0"/>
              <a:buChar char="•"/>
            </a:pPr>
            <a:r>
              <a:rPr lang="en-US" sz="2000" dirty="0">
                <a:solidFill>
                  <a:schemeClr val="dk1"/>
                </a:solidFill>
                <a:latin typeface="Calibri"/>
                <a:ea typeface="Calibri"/>
                <a:cs typeface="Calibri"/>
                <a:sym typeface="Calibri"/>
              </a:rPr>
              <a:t>Richard Campbell – partner and co-founder of S+S</a:t>
            </a:r>
          </a:p>
          <a:p>
            <a:pPr marL="342900" marR="0" lvl="0" indent="-342900" algn="l" rtl="0">
              <a:spcBef>
                <a:spcPts val="0"/>
              </a:spcBef>
              <a:spcAft>
                <a:spcPts val="0"/>
              </a:spcAft>
              <a:buFont typeface="Arial" panose="020B0604020202020204" pitchFamily="34" charset="0"/>
              <a:buChar char="•"/>
            </a:pPr>
            <a:r>
              <a:rPr lang="en-US" sz="2000" dirty="0">
                <a:solidFill>
                  <a:schemeClr val="dk1"/>
                </a:solidFill>
                <a:latin typeface="Calibri"/>
                <a:ea typeface="Calibri"/>
                <a:cs typeface="Calibri"/>
                <a:sym typeface="Calibri"/>
              </a:rPr>
              <a:t>Rosemary Pennington – current moderator and co-author</a:t>
            </a:r>
          </a:p>
          <a:p>
            <a:pPr marL="0" marR="0" lvl="0" indent="0" algn="l" rtl="0">
              <a:spcBef>
                <a:spcPts val="0"/>
              </a:spcBef>
              <a:spcAft>
                <a:spcPts val="0"/>
              </a:spcAft>
              <a:buNone/>
            </a:pPr>
            <a:endParaRPr lang="en-US"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Podcast aspirations and inspirations:</a:t>
            </a:r>
          </a:p>
          <a:p>
            <a:pPr marL="342900" lvl="1" indent="-342900">
              <a:buFont typeface="Arial" panose="020B0604020202020204" pitchFamily="34" charset="0"/>
              <a:buChar char="•"/>
            </a:pPr>
            <a:r>
              <a:rPr lang="en-US" sz="2000" dirty="0">
                <a:solidFill>
                  <a:schemeClr val="dk1"/>
                </a:solidFill>
                <a:latin typeface="Calibri"/>
                <a:ea typeface="Calibri"/>
                <a:cs typeface="Calibri"/>
                <a:sym typeface="Calibri"/>
              </a:rPr>
              <a:t>Science Friday</a:t>
            </a:r>
          </a:p>
          <a:p>
            <a:pPr marL="342900" lvl="1" indent="-342900">
              <a:buFont typeface="Arial" panose="020B0604020202020204" pitchFamily="34" charset="0"/>
              <a:buChar char="•"/>
            </a:pPr>
            <a:r>
              <a:rPr lang="en-US" sz="2000" dirty="0">
                <a:solidFill>
                  <a:schemeClr val="dk1"/>
                </a:solidFill>
                <a:latin typeface="Calibri"/>
                <a:ea typeface="Calibri"/>
                <a:cs typeface="Calibri"/>
                <a:sym typeface="Calibri"/>
              </a:rPr>
              <a:t>Freakonomics</a:t>
            </a:r>
          </a:p>
          <a:p>
            <a:pPr marL="342900" lvl="1" indent="-342900">
              <a:buFont typeface="Arial" panose="020B0604020202020204" pitchFamily="34" charset="0"/>
              <a:buChar char="•"/>
            </a:pPr>
            <a:r>
              <a:rPr lang="en-US" sz="2000" dirty="0">
                <a:solidFill>
                  <a:schemeClr val="dk1"/>
                </a:solidFill>
                <a:latin typeface="Calibri"/>
                <a:ea typeface="Calibri"/>
                <a:cs typeface="Calibri"/>
                <a:sym typeface="Calibri"/>
              </a:rPr>
              <a:t>NPR Car Talk</a:t>
            </a:r>
          </a:p>
          <a:p>
            <a:pPr marL="0" marR="0" lvl="0" indent="0" algn="l" rtl="0">
              <a:spcBef>
                <a:spcPts val="0"/>
              </a:spcBef>
              <a:spcAft>
                <a:spcPts val="0"/>
              </a:spcAft>
              <a:buNone/>
            </a:pPr>
            <a:endParaRPr lang="en-US" sz="2000" dirty="0">
              <a:solidFill>
                <a:schemeClr val="dk1"/>
              </a:solidFill>
              <a:latin typeface="Calibri"/>
              <a:ea typeface="Calibri"/>
              <a:cs typeface="Calibri"/>
              <a:sym typeface="Calibri"/>
            </a:endParaRPr>
          </a:p>
        </p:txBody>
      </p:sp>
      <p:sp>
        <p:nvSpPr>
          <p:cNvPr id="201" name="Google Shape;201;p21"/>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3</a:t>
            </a:fld>
            <a:endParaRPr/>
          </a:p>
        </p:txBody>
      </p:sp>
      <p:pic>
        <p:nvPicPr>
          <p:cNvPr id="202" name="Google Shape;202;p21"/>
          <p:cNvPicPr preferRelativeResize="0"/>
          <p:nvPr/>
        </p:nvPicPr>
        <p:blipFill rotWithShape="1">
          <a:blip r:embed="rId4">
            <a:alphaModFix/>
          </a:blip>
          <a:srcRect/>
          <a:stretch/>
        </p:blipFill>
        <p:spPr>
          <a:xfrm>
            <a:off x="6389311" y="1280978"/>
            <a:ext cx="2002417" cy="1334945"/>
          </a:xfrm>
          <a:prstGeom prst="rect">
            <a:avLst/>
          </a:prstGeom>
          <a:noFill/>
          <a:ln>
            <a:noFill/>
          </a:ln>
        </p:spPr>
      </p:pic>
    </p:spTree>
    <p:extLst>
      <p:ext uri="{BB962C8B-B14F-4D97-AF65-F5344CB8AC3E}">
        <p14:creationId xmlns:p14="http://schemas.microsoft.com/office/powerpoint/2010/main" val="2183478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a:t>
            </a:r>
            <a:r>
              <a:rPr lang="en-US" sz="3200" dirty="0" err="1">
                <a:solidFill>
                  <a:schemeClr val="lt1"/>
                </a:solidFill>
                <a:latin typeface="Calibri"/>
                <a:ea typeface="Calibri"/>
                <a:cs typeface="Calibri"/>
                <a:sym typeface="Calibri"/>
              </a:rPr>
              <a:t>MemeMedianMode</a:t>
            </a:r>
            <a:r>
              <a:rPr lang="en-US" sz="3200" dirty="0">
                <a:solidFill>
                  <a:schemeClr val="lt1"/>
                </a:solidFill>
                <a:latin typeface="Calibri"/>
                <a:ea typeface="Calibri"/>
                <a:cs typeface="Calibri"/>
                <a:sym typeface="Calibri"/>
              </a:rPr>
              <a:t> contest (June 21</a:t>
            </a:r>
            <a:r>
              <a:rPr lang="en-US" sz="3200">
                <a:solidFill>
                  <a:schemeClr val="lt1"/>
                </a:solidFill>
                <a:latin typeface="Calibri"/>
                <a:ea typeface="Calibri"/>
                <a:cs typeface="Calibri"/>
                <a:sym typeface="Calibri"/>
              </a:rPr>
              <a:t>, 2021)</a:t>
            </a:r>
            <a:endParaRPr sz="3200" dirty="0">
              <a:solidFill>
                <a:schemeClr val="lt1"/>
              </a:solidFill>
              <a:latin typeface="Calibri"/>
              <a:ea typeface="Calibri"/>
              <a:cs typeface="Calibri"/>
              <a:sym typeface="Calibri"/>
            </a:endParaRPr>
          </a:p>
        </p:txBody>
      </p:sp>
      <p:cxnSp>
        <p:nvCxnSpPr>
          <p:cNvPr id="98" name="Google Shape;98;p14"/>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0" name="Google Shape;100;p14"/>
          <p:cNvSpPr txBox="1"/>
          <p:nvPr/>
        </p:nvSpPr>
        <p:spPr>
          <a:xfrm>
            <a:off x="254524" y="1313398"/>
            <a:ext cx="8137204" cy="3089261"/>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buClr>
                <a:schemeClr val="dk1"/>
              </a:buClr>
              <a:buSzPts val="3200"/>
            </a:pPr>
            <a:endParaRPr lang="en-US" sz="2000" dirty="0">
              <a:solidFill>
                <a:schemeClr val="dk1"/>
              </a:solidFill>
              <a:latin typeface="Calibri"/>
              <a:ea typeface="Calibri"/>
              <a:cs typeface="Calibri"/>
              <a:sym typeface="Calibri"/>
            </a:endParaRPr>
          </a:p>
        </p:txBody>
      </p:sp>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30</a:t>
            </a:fld>
            <a:endParaRPr/>
          </a:p>
        </p:txBody>
      </p:sp>
      <p:pic>
        <p:nvPicPr>
          <p:cNvPr id="2" name="Picture 1">
            <a:extLst>
              <a:ext uri="{FF2B5EF4-FFF2-40B4-BE49-F238E27FC236}">
                <a16:creationId xmlns:a16="http://schemas.microsoft.com/office/drawing/2014/main" id="{B05F4700-140C-4507-5D47-EA5B2683CD00}"/>
              </a:ext>
            </a:extLst>
          </p:cNvPr>
          <p:cNvPicPr>
            <a:picLocks noChangeAspect="1"/>
          </p:cNvPicPr>
          <p:nvPr/>
        </p:nvPicPr>
        <p:blipFill>
          <a:blip r:embed="rId4"/>
          <a:stretch>
            <a:fillRect/>
          </a:stretch>
        </p:blipFill>
        <p:spPr>
          <a:xfrm>
            <a:off x="2761354" y="1231023"/>
            <a:ext cx="3111775" cy="3610263"/>
          </a:xfrm>
          <a:prstGeom prst="rect">
            <a:avLst/>
          </a:prstGeom>
        </p:spPr>
      </p:pic>
    </p:spTree>
    <p:extLst>
      <p:ext uri="{BB962C8B-B14F-4D97-AF65-F5344CB8AC3E}">
        <p14:creationId xmlns:p14="http://schemas.microsoft.com/office/powerpoint/2010/main" val="2283584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a:t>
            </a:r>
            <a:r>
              <a:rPr lang="en-US" sz="3200" dirty="0" err="1">
                <a:solidFill>
                  <a:schemeClr val="lt1"/>
                </a:solidFill>
                <a:latin typeface="Calibri"/>
                <a:ea typeface="Calibri"/>
                <a:cs typeface="Calibri"/>
                <a:sym typeface="Calibri"/>
              </a:rPr>
              <a:t>MyHeadlineIsBetter</a:t>
            </a:r>
            <a:r>
              <a:rPr lang="en-US" sz="3200" dirty="0">
                <a:solidFill>
                  <a:schemeClr val="lt1"/>
                </a:solidFill>
                <a:latin typeface="Calibri"/>
                <a:ea typeface="Calibri"/>
                <a:cs typeface="Calibri"/>
                <a:sym typeface="Calibri"/>
              </a:rPr>
              <a:t> (250</a:t>
            </a:r>
            <a:r>
              <a:rPr lang="en-US" sz="3200" baseline="30000" dirty="0">
                <a:solidFill>
                  <a:schemeClr val="lt1"/>
                </a:solidFill>
                <a:latin typeface="Calibri"/>
                <a:ea typeface="Calibri"/>
                <a:cs typeface="Calibri"/>
                <a:sym typeface="Calibri"/>
              </a:rPr>
              <a:t>th</a:t>
            </a:r>
            <a:r>
              <a:rPr lang="en-US" sz="3200" dirty="0">
                <a:solidFill>
                  <a:schemeClr val="lt1"/>
                </a:solidFill>
                <a:latin typeface="Calibri"/>
                <a:ea typeface="Calibri"/>
                <a:cs typeface="Calibri"/>
                <a:sym typeface="Calibri"/>
              </a:rPr>
              <a:t> episode)</a:t>
            </a:r>
            <a:endParaRPr sz="3200" dirty="0">
              <a:solidFill>
                <a:schemeClr val="lt1"/>
              </a:solidFill>
              <a:latin typeface="Calibri"/>
              <a:ea typeface="Calibri"/>
              <a:cs typeface="Calibri"/>
              <a:sym typeface="Calibri"/>
            </a:endParaRPr>
          </a:p>
        </p:txBody>
      </p:sp>
      <p:cxnSp>
        <p:nvCxnSpPr>
          <p:cNvPr id="98" name="Google Shape;98;p14"/>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0" name="Google Shape;100;p14"/>
          <p:cNvSpPr txBox="1"/>
          <p:nvPr/>
        </p:nvSpPr>
        <p:spPr>
          <a:xfrm>
            <a:off x="254524" y="1313398"/>
            <a:ext cx="8137204" cy="3089261"/>
          </a:xfrm>
          <a:prstGeom prst="rect">
            <a:avLst/>
          </a:prstGeom>
          <a:noFill/>
          <a:ln>
            <a:noFill/>
          </a:ln>
        </p:spPr>
        <p:txBody>
          <a:bodyPr spcFirstLastPara="1" wrap="square" lIns="91425" tIns="45700" rIns="91425" bIns="45700" anchor="t" anchorCtr="0">
            <a:noAutofit/>
          </a:bodyPr>
          <a:lstStyle/>
          <a:p>
            <a:pPr algn="l" rtl="0"/>
            <a:endParaRPr lang="en-US" sz="1000" b="0" i="0" dirty="0">
              <a:solidFill>
                <a:srgbClr val="E7E9EA"/>
              </a:solidFill>
              <a:effectLst/>
              <a:latin typeface="TwitterChirp"/>
            </a:endParaRPr>
          </a:p>
        </p:txBody>
      </p:sp>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31</a:t>
            </a:fld>
            <a:endParaRPr/>
          </a:p>
        </p:txBody>
      </p:sp>
      <p:pic>
        <p:nvPicPr>
          <p:cNvPr id="2" name="Picture 1">
            <a:extLst>
              <a:ext uri="{FF2B5EF4-FFF2-40B4-BE49-F238E27FC236}">
                <a16:creationId xmlns:a16="http://schemas.microsoft.com/office/drawing/2014/main" id="{7610BAE4-5ACD-05C4-89CD-6CE1ACFDFCDC}"/>
              </a:ext>
            </a:extLst>
          </p:cNvPr>
          <p:cNvPicPr>
            <a:picLocks noChangeAspect="1"/>
          </p:cNvPicPr>
          <p:nvPr/>
        </p:nvPicPr>
        <p:blipFill>
          <a:blip r:embed="rId4"/>
          <a:stretch>
            <a:fillRect/>
          </a:stretch>
        </p:blipFill>
        <p:spPr>
          <a:xfrm>
            <a:off x="2294997" y="1243553"/>
            <a:ext cx="3274530" cy="3345561"/>
          </a:xfrm>
          <a:prstGeom prst="rect">
            <a:avLst/>
          </a:prstGeom>
        </p:spPr>
      </p:pic>
    </p:spTree>
    <p:extLst>
      <p:ext uri="{BB962C8B-B14F-4D97-AF65-F5344CB8AC3E}">
        <p14:creationId xmlns:p14="http://schemas.microsoft.com/office/powerpoint/2010/main" val="2540188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a:t>
            </a:r>
            <a:r>
              <a:rPr lang="en-US" sz="3200" dirty="0" err="1">
                <a:solidFill>
                  <a:schemeClr val="lt1"/>
                </a:solidFill>
                <a:latin typeface="Calibri"/>
                <a:ea typeface="Calibri"/>
                <a:cs typeface="Calibri"/>
                <a:sym typeface="Calibri"/>
              </a:rPr>
              <a:t>MyHeadlineIsBetter</a:t>
            </a:r>
            <a:r>
              <a:rPr lang="en-US" sz="3200" dirty="0">
                <a:solidFill>
                  <a:schemeClr val="lt1"/>
                </a:solidFill>
                <a:latin typeface="Calibri"/>
                <a:ea typeface="Calibri"/>
                <a:cs typeface="Calibri"/>
                <a:sym typeface="Calibri"/>
              </a:rPr>
              <a:t> (250</a:t>
            </a:r>
            <a:r>
              <a:rPr lang="en-US" sz="3200" baseline="30000" dirty="0">
                <a:solidFill>
                  <a:schemeClr val="lt1"/>
                </a:solidFill>
                <a:latin typeface="Calibri"/>
                <a:ea typeface="Calibri"/>
                <a:cs typeface="Calibri"/>
                <a:sym typeface="Calibri"/>
              </a:rPr>
              <a:t>th</a:t>
            </a:r>
            <a:r>
              <a:rPr lang="en-US" sz="3200" dirty="0">
                <a:solidFill>
                  <a:schemeClr val="lt1"/>
                </a:solidFill>
                <a:latin typeface="Calibri"/>
                <a:ea typeface="Calibri"/>
                <a:cs typeface="Calibri"/>
                <a:sym typeface="Calibri"/>
              </a:rPr>
              <a:t> episode) </a:t>
            </a:r>
            <a:endParaRPr sz="3200" dirty="0">
              <a:solidFill>
                <a:schemeClr val="lt1"/>
              </a:solidFill>
              <a:latin typeface="Calibri"/>
              <a:ea typeface="Calibri"/>
              <a:cs typeface="Calibri"/>
              <a:sym typeface="Calibri"/>
            </a:endParaRPr>
          </a:p>
        </p:txBody>
      </p:sp>
      <p:cxnSp>
        <p:nvCxnSpPr>
          <p:cNvPr id="98" name="Google Shape;98;p14"/>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0" name="Google Shape;100;p14"/>
          <p:cNvSpPr txBox="1"/>
          <p:nvPr/>
        </p:nvSpPr>
        <p:spPr>
          <a:xfrm>
            <a:off x="4643336" y="1189812"/>
            <a:ext cx="3748392" cy="3089261"/>
          </a:xfrm>
          <a:prstGeom prst="rect">
            <a:avLst/>
          </a:prstGeom>
          <a:noFill/>
          <a:ln>
            <a:noFill/>
          </a:ln>
        </p:spPr>
        <p:txBody>
          <a:bodyPr spcFirstLastPara="1" wrap="square" lIns="91425" tIns="45700" rIns="91425" bIns="45700" anchor="t" anchorCtr="0">
            <a:noAutofit/>
          </a:bodyPr>
          <a:lstStyle/>
          <a:p>
            <a:pPr algn="l" rtl="0"/>
            <a:r>
              <a:rPr lang="en-US" sz="1600" dirty="0">
                <a:solidFill>
                  <a:schemeClr val="dk1"/>
                </a:solidFill>
                <a:latin typeface="Calibri"/>
                <a:cs typeface="Calibri"/>
              </a:rPr>
              <a:t>Winner Dan </a:t>
            </a:r>
            <a:r>
              <a:rPr lang="en-US" sz="1600" dirty="0" err="1">
                <a:solidFill>
                  <a:schemeClr val="dk1"/>
                </a:solidFill>
                <a:latin typeface="Calibri"/>
                <a:cs typeface="Calibri"/>
              </a:rPr>
              <a:t>Gaichas</a:t>
            </a:r>
            <a:r>
              <a:rPr lang="en-US" sz="1600" dirty="0">
                <a:solidFill>
                  <a:schemeClr val="dk1"/>
                </a:solidFill>
                <a:latin typeface="Calibri"/>
                <a:cs typeface="Calibri"/>
              </a:rPr>
              <a:t> featured on episode: </a:t>
            </a:r>
            <a:r>
              <a:rPr lang="en-US" sz="1600" dirty="0">
                <a:solidFill>
                  <a:schemeClr val="dk1"/>
                </a:solidFill>
                <a:latin typeface="Calibri"/>
                <a:cs typeface="Calibri"/>
                <a:hlinkClick r:id="rId4">
                  <a:extLst>
                    <a:ext uri="{A12FA001-AC4F-418D-AE19-62706E023703}">
                      <ahyp:hlinkClr xmlns:ahyp="http://schemas.microsoft.com/office/drawing/2018/hyperlinkcolor" val="tx"/>
                    </a:ext>
                  </a:extLst>
                </a:hlinkClick>
              </a:rPr>
              <a:t>https://statsandstories.net/society1/my-headline-is-better-contest-winner</a:t>
            </a:r>
            <a:r>
              <a:rPr lang="en-US" sz="1600" dirty="0">
                <a:solidFill>
                  <a:schemeClr val="dk1"/>
                </a:solidFill>
                <a:latin typeface="Calibri"/>
                <a:cs typeface="Calibri"/>
              </a:rPr>
              <a:t> </a:t>
            </a:r>
          </a:p>
        </p:txBody>
      </p:sp>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32</a:t>
            </a:fld>
            <a:endParaRPr/>
          </a:p>
        </p:txBody>
      </p:sp>
      <p:pic>
        <p:nvPicPr>
          <p:cNvPr id="3" name="Picture 2">
            <a:extLst>
              <a:ext uri="{FF2B5EF4-FFF2-40B4-BE49-F238E27FC236}">
                <a16:creationId xmlns:a16="http://schemas.microsoft.com/office/drawing/2014/main" id="{667C1731-ADE9-3E0A-C3FF-12811C8E3DAF}"/>
              </a:ext>
            </a:extLst>
          </p:cNvPr>
          <p:cNvPicPr>
            <a:picLocks noChangeAspect="1"/>
          </p:cNvPicPr>
          <p:nvPr/>
        </p:nvPicPr>
        <p:blipFill>
          <a:blip r:embed="rId5"/>
          <a:stretch>
            <a:fillRect/>
          </a:stretch>
        </p:blipFill>
        <p:spPr>
          <a:xfrm>
            <a:off x="201286" y="1144622"/>
            <a:ext cx="4370714" cy="3830102"/>
          </a:xfrm>
          <a:prstGeom prst="rect">
            <a:avLst/>
          </a:prstGeom>
        </p:spPr>
      </p:pic>
    </p:spTree>
    <p:extLst>
      <p:ext uri="{BB962C8B-B14F-4D97-AF65-F5344CB8AC3E}">
        <p14:creationId xmlns:p14="http://schemas.microsoft.com/office/powerpoint/2010/main" val="95832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Current Contest (</a:t>
            </a:r>
            <a:r>
              <a:rPr lang="en-US" sz="2800" dirty="0">
                <a:solidFill>
                  <a:schemeClr val="lt1"/>
                </a:solidFill>
                <a:latin typeface="Calibri"/>
                <a:ea typeface="Calibri"/>
                <a:cs typeface="Calibri"/>
                <a:sym typeface="Calibri"/>
              </a:rPr>
              <a:t>still time to enter! – your HW!) </a:t>
            </a:r>
            <a:endParaRPr lang="en-US" sz="3200" dirty="0">
              <a:solidFill>
                <a:schemeClr val="lt1"/>
              </a:solidFill>
              <a:latin typeface="Calibri"/>
              <a:ea typeface="Calibri"/>
              <a:cs typeface="Calibri"/>
              <a:sym typeface="Calibri"/>
            </a:endParaRPr>
          </a:p>
        </p:txBody>
      </p:sp>
      <p:cxnSp>
        <p:nvCxnSpPr>
          <p:cNvPr id="98" name="Google Shape;98;p14"/>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0" name="Google Shape;100;p14"/>
          <p:cNvSpPr txBox="1"/>
          <p:nvPr/>
        </p:nvSpPr>
        <p:spPr>
          <a:xfrm>
            <a:off x="397198" y="1325760"/>
            <a:ext cx="8137204" cy="3089261"/>
          </a:xfrm>
          <a:prstGeom prst="rect">
            <a:avLst/>
          </a:prstGeom>
          <a:noFill/>
          <a:ln>
            <a:noFill/>
          </a:ln>
        </p:spPr>
        <p:txBody>
          <a:bodyPr spcFirstLastPara="1" wrap="square" lIns="91425" tIns="45700" rIns="91425" bIns="45700" anchor="t" anchorCtr="0">
            <a:noAutofit/>
          </a:bodyPr>
          <a:lstStyle/>
          <a:p>
            <a:r>
              <a:rPr lang="en-US" sz="1600" dirty="0">
                <a:solidFill>
                  <a:schemeClr val="dk1"/>
                </a:solidFill>
                <a:latin typeface="Calibri"/>
                <a:cs typeface="Calibri"/>
              </a:rPr>
              <a:t>The </a:t>
            </a:r>
            <a:r>
              <a:rPr lang="en-US" sz="1600" dirty="0" err="1">
                <a:solidFill>
                  <a:schemeClr val="dk1"/>
                </a:solidFill>
                <a:latin typeface="Calibri"/>
                <a:cs typeface="Calibri"/>
                <a:hlinkClick r:id="rId4">
                  <a:extLst>
                    <a:ext uri="{A12FA001-AC4F-418D-AE19-62706E023703}">
                      <ahyp:hlinkClr xmlns:ahyp="http://schemas.microsoft.com/office/drawing/2018/hyperlinkcolor" val="tx"/>
                    </a:ext>
                  </a:extLst>
                </a:hlinkClick>
              </a:rPr>
              <a:t>Stats+Stories</a:t>
            </a:r>
            <a:r>
              <a:rPr lang="en-US" sz="1600" dirty="0">
                <a:solidFill>
                  <a:schemeClr val="dk1"/>
                </a:solidFill>
                <a:latin typeface="Calibri"/>
                <a:cs typeface="Calibri"/>
                <a:hlinkClick r:id="rId4">
                  <a:extLst>
                    <a:ext uri="{A12FA001-AC4F-418D-AE19-62706E023703}">
                      <ahyp:hlinkClr xmlns:ahyp="http://schemas.microsoft.com/office/drawing/2018/hyperlinkcolor" val="tx"/>
                    </a:ext>
                  </a:extLst>
                </a:hlinkClick>
              </a:rPr>
              <a:t> 300th Episode Data Visualization Contest</a:t>
            </a:r>
            <a:endParaRPr lang="en-US" sz="1600" dirty="0">
              <a:solidFill>
                <a:schemeClr val="dk1"/>
              </a:solidFill>
              <a:latin typeface="Calibri"/>
              <a:cs typeface="Calibri"/>
            </a:endParaRPr>
          </a:p>
          <a:p>
            <a:endParaRPr lang="en-US" sz="1600" dirty="0">
              <a:solidFill>
                <a:schemeClr val="dk1"/>
              </a:solidFill>
              <a:latin typeface="Calibri"/>
              <a:cs typeface="Calibri"/>
            </a:endParaRPr>
          </a:p>
          <a:p>
            <a:r>
              <a:rPr lang="en-US" sz="1600" dirty="0">
                <a:solidFill>
                  <a:schemeClr val="dk1"/>
                </a:solidFill>
                <a:latin typeface="Calibri"/>
                <a:cs typeface="Calibri"/>
              </a:rPr>
              <a:t>We have put out a data set containing various information on over 280 episodes of </a:t>
            </a:r>
            <a:r>
              <a:rPr lang="en-US" sz="1600" dirty="0" err="1">
                <a:solidFill>
                  <a:schemeClr val="dk1"/>
                </a:solidFill>
                <a:latin typeface="Calibri"/>
                <a:cs typeface="Calibri"/>
              </a:rPr>
              <a:t>Stats+Stories</a:t>
            </a:r>
            <a:r>
              <a:rPr lang="en-US" sz="1600" dirty="0">
                <a:solidFill>
                  <a:schemeClr val="dk1"/>
                </a:solidFill>
                <a:latin typeface="Calibri"/>
                <a:cs typeface="Calibri"/>
              </a:rPr>
              <a:t> recorded over the past decade, which we want you to use to create visualizations and tell a story with our data! </a:t>
            </a:r>
          </a:p>
          <a:p>
            <a:endParaRPr lang="en-US" sz="1600" dirty="0">
              <a:solidFill>
                <a:schemeClr val="dk1"/>
              </a:solidFill>
              <a:latin typeface="Calibri"/>
              <a:cs typeface="Calibri"/>
            </a:endParaRPr>
          </a:p>
          <a:p>
            <a:r>
              <a:rPr lang="en-US" sz="1600" dirty="0">
                <a:solidFill>
                  <a:schemeClr val="dk1"/>
                </a:solidFill>
                <a:latin typeface="Calibri"/>
                <a:cs typeface="Calibri"/>
              </a:rPr>
              <a:t>…Static displays, dynamic dashboards, and insightful analyses are all invited to enter (the more unique the better). All entries must be submitted by June 30th at 12:00 AM EST. The finalist will be selected and announced the day after and fan voting will take place until August 31st at 11:59 PM EST. The winner will be featured on the 300th episode of </a:t>
            </a:r>
            <a:r>
              <a:rPr lang="en-US" sz="1600" dirty="0" err="1">
                <a:solidFill>
                  <a:schemeClr val="dk1"/>
                </a:solidFill>
                <a:latin typeface="Calibri"/>
                <a:cs typeface="Calibri"/>
              </a:rPr>
              <a:t>Stats+Stories</a:t>
            </a:r>
            <a:r>
              <a:rPr lang="en-US" sz="1600" dirty="0">
                <a:solidFill>
                  <a:schemeClr val="dk1"/>
                </a:solidFill>
                <a:latin typeface="Calibri"/>
                <a:cs typeface="Calibri"/>
              </a:rPr>
              <a:t> and will receive a copy of John and Rosemary’s new book “Statistics Behind the Headlines”, as well as some </a:t>
            </a:r>
            <a:r>
              <a:rPr lang="en-US" sz="1600" dirty="0" err="1">
                <a:solidFill>
                  <a:schemeClr val="dk1"/>
                </a:solidFill>
                <a:latin typeface="Calibri"/>
                <a:cs typeface="Calibri"/>
              </a:rPr>
              <a:t>Stats+Stories</a:t>
            </a:r>
            <a:r>
              <a:rPr lang="en-US" sz="1600" dirty="0">
                <a:solidFill>
                  <a:schemeClr val="dk1"/>
                </a:solidFill>
                <a:latin typeface="Calibri"/>
                <a:cs typeface="Calibri"/>
              </a:rPr>
              <a:t> swag. </a:t>
            </a:r>
            <a:r>
              <a:rPr lang="en-US" dirty="0">
                <a:highlight>
                  <a:srgbClr val="C0C0C0"/>
                </a:highlight>
              </a:rPr>
              <a:t>[# episodes time series as a dashboard element?]</a:t>
            </a:r>
            <a:br>
              <a:rPr lang="en-US" sz="1800" dirty="0"/>
            </a:br>
            <a:endParaRPr lang="en-US" sz="500" dirty="0">
              <a:solidFill>
                <a:schemeClr val="dk1"/>
              </a:solidFill>
              <a:latin typeface="Calibri"/>
              <a:ea typeface="Calibri"/>
              <a:cs typeface="Calibri"/>
              <a:sym typeface="Calibri"/>
            </a:endParaRPr>
          </a:p>
        </p:txBody>
      </p:sp>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335365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Wrap Up</a:t>
            </a:r>
          </a:p>
        </p:txBody>
      </p:sp>
      <p:cxnSp>
        <p:nvCxnSpPr>
          <p:cNvPr id="98" name="Google Shape;98;p14"/>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0" name="Google Shape;100;p14"/>
          <p:cNvSpPr txBox="1"/>
          <p:nvPr/>
        </p:nvSpPr>
        <p:spPr>
          <a:xfrm>
            <a:off x="397198" y="1325760"/>
            <a:ext cx="8137204" cy="3089261"/>
          </a:xfrm>
          <a:prstGeom prst="rect">
            <a:avLst/>
          </a:prstGeom>
          <a:noFill/>
          <a:ln>
            <a:noFill/>
          </a:ln>
        </p:spPr>
        <p:txBody>
          <a:bodyPr spcFirstLastPara="1" wrap="square" lIns="91425" tIns="45700" rIns="91425" bIns="45700" anchor="t" anchorCtr="0">
            <a:noAutofit/>
          </a:bodyPr>
          <a:lstStyle/>
          <a:p>
            <a:r>
              <a:rPr lang="en-US" sz="2000" dirty="0">
                <a:solidFill>
                  <a:schemeClr val="dk1"/>
                </a:solidFill>
                <a:latin typeface="Calibri"/>
                <a:cs typeface="Calibri"/>
              </a:rPr>
              <a:t>News stories can be a foundation for motivating just-in-time instruction in statistics</a:t>
            </a:r>
          </a:p>
          <a:p>
            <a:endParaRPr lang="en-US" sz="2000" dirty="0">
              <a:solidFill>
                <a:schemeClr val="dk1"/>
              </a:solidFill>
              <a:latin typeface="Calibri"/>
              <a:cs typeface="Calibri"/>
            </a:endParaRPr>
          </a:p>
          <a:p>
            <a:r>
              <a:rPr lang="en-US" sz="2000" dirty="0">
                <a:solidFill>
                  <a:schemeClr val="dk1"/>
                </a:solidFill>
                <a:latin typeface="Calibri"/>
                <a:cs typeface="Calibri"/>
              </a:rPr>
              <a:t>News headline and story deconstruction with statistical highlights can provide potential homework or even project idea</a:t>
            </a:r>
          </a:p>
          <a:p>
            <a:endParaRPr lang="en-US" sz="2000" dirty="0">
              <a:solidFill>
                <a:schemeClr val="dk1"/>
              </a:solidFill>
              <a:latin typeface="Calibri"/>
              <a:cs typeface="Calibri"/>
            </a:endParaRPr>
          </a:p>
          <a:p>
            <a:r>
              <a:rPr lang="en-US" sz="2000" dirty="0">
                <a:solidFill>
                  <a:schemeClr val="dk1"/>
                </a:solidFill>
                <a:latin typeface="Calibri"/>
                <a:cs typeface="Calibri"/>
              </a:rPr>
              <a:t>Contests - headlines with sentence summaries, haikus (limericks?), memes, rewriting story headlines, blogs (reactions to the news) – easy to implement in classes (hard to grade?)</a:t>
            </a:r>
          </a:p>
          <a:p>
            <a:endParaRPr lang="en-US" sz="2000" dirty="0">
              <a:solidFill>
                <a:schemeClr val="dk1"/>
              </a:solidFill>
              <a:latin typeface="Calibri"/>
              <a:cs typeface="Calibri"/>
            </a:endParaRPr>
          </a:p>
          <a:p>
            <a:br>
              <a:rPr lang="en-US" sz="1800" dirty="0"/>
            </a:br>
            <a:endParaRPr lang="en-US" sz="500" dirty="0">
              <a:solidFill>
                <a:schemeClr val="dk1"/>
              </a:solidFill>
              <a:latin typeface="Calibri"/>
              <a:ea typeface="Calibri"/>
              <a:cs typeface="Calibri"/>
              <a:sym typeface="Calibri"/>
            </a:endParaRPr>
          </a:p>
        </p:txBody>
      </p:sp>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236790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Departing haiku</a:t>
            </a:r>
          </a:p>
        </p:txBody>
      </p:sp>
      <p:cxnSp>
        <p:nvCxnSpPr>
          <p:cNvPr id="98" name="Google Shape;98;p14"/>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0" name="Google Shape;100;p14"/>
          <p:cNvSpPr txBox="1"/>
          <p:nvPr/>
        </p:nvSpPr>
        <p:spPr>
          <a:xfrm>
            <a:off x="397198" y="1325760"/>
            <a:ext cx="8137204" cy="3089261"/>
          </a:xfrm>
          <a:prstGeom prst="rect">
            <a:avLst/>
          </a:prstGeom>
          <a:noFill/>
          <a:ln>
            <a:noFill/>
          </a:ln>
        </p:spPr>
        <p:txBody>
          <a:bodyPr spcFirstLastPara="1" wrap="square" lIns="91425" tIns="45700" rIns="91425" bIns="45700" anchor="t" anchorCtr="0">
            <a:noAutofit/>
          </a:bodyPr>
          <a:lstStyle/>
          <a:p>
            <a:pPr marL="914400"/>
            <a:r>
              <a:rPr lang="en-US" sz="4000" i="1" dirty="0">
                <a:solidFill>
                  <a:schemeClr val="dk1"/>
                </a:solidFill>
                <a:latin typeface="Calibri"/>
                <a:cs typeface="Calibri"/>
              </a:rPr>
              <a:t>Projector darkens</a:t>
            </a:r>
          </a:p>
          <a:p>
            <a:pPr marL="914400"/>
            <a:r>
              <a:rPr lang="en-US" sz="4000" i="1" dirty="0">
                <a:solidFill>
                  <a:schemeClr val="dk1"/>
                </a:solidFill>
                <a:latin typeface="Calibri"/>
                <a:cs typeface="Calibri"/>
              </a:rPr>
              <a:t>Stat teachers embrace talk’s end</a:t>
            </a:r>
          </a:p>
          <a:p>
            <a:pPr marL="914400"/>
            <a:r>
              <a:rPr lang="en-US" sz="4000" i="1" dirty="0">
                <a:solidFill>
                  <a:schemeClr val="dk1"/>
                </a:solidFill>
                <a:latin typeface="Calibri"/>
                <a:cs typeface="Calibri"/>
              </a:rPr>
              <a:t>Summer has arrived</a:t>
            </a:r>
          </a:p>
          <a:p>
            <a:endParaRPr lang="en-US" sz="2800" dirty="0">
              <a:solidFill>
                <a:schemeClr val="dk1"/>
              </a:solidFill>
              <a:latin typeface="Calibri"/>
              <a:cs typeface="Calibri"/>
            </a:endParaRPr>
          </a:p>
          <a:p>
            <a:br>
              <a:rPr lang="en-US" sz="1800" dirty="0"/>
            </a:br>
            <a:endParaRPr lang="en-US" sz="500" dirty="0">
              <a:solidFill>
                <a:schemeClr val="dk1"/>
              </a:solidFill>
              <a:latin typeface="Calibri"/>
              <a:ea typeface="Calibri"/>
              <a:cs typeface="Calibri"/>
              <a:sym typeface="Calibri"/>
            </a:endParaRPr>
          </a:p>
        </p:txBody>
      </p:sp>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3125852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8"/>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dirty="0">
                <a:solidFill>
                  <a:schemeClr val="lt1"/>
                </a:solidFill>
                <a:latin typeface="Calibri"/>
                <a:ea typeface="Calibri"/>
                <a:cs typeface="Calibri"/>
                <a:sym typeface="Calibri"/>
              </a:rPr>
              <a:t>Thank you!</a:t>
            </a:r>
            <a:endParaRPr sz="3200" dirty="0">
              <a:solidFill>
                <a:schemeClr val="lt1"/>
              </a:solidFill>
              <a:latin typeface="Calibri"/>
              <a:ea typeface="Calibri"/>
              <a:cs typeface="Calibri"/>
              <a:sym typeface="Calibri"/>
            </a:endParaRPr>
          </a:p>
        </p:txBody>
      </p:sp>
      <p:cxnSp>
        <p:nvCxnSpPr>
          <p:cNvPr id="485" name="Google Shape;485;p48"/>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486" name="Google Shape;486;p48"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487" name="Google Shape;487;p48"/>
          <p:cNvSpPr/>
          <p:nvPr/>
        </p:nvSpPr>
        <p:spPr>
          <a:xfrm>
            <a:off x="302388" y="1287225"/>
            <a:ext cx="808934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 name="Google Shape;488;p48"/>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36</a:t>
            </a:fld>
            <a:endParaRPr/>
          </a:p>
        </p:txBody>
      </p:sp>
      <p:sp>
        <p:nvSpPr>
          <p:cNvPr id="489" name="Google Shape;489;p48"/>
          <p:cNvSpPr txBox="1"/>
          <p:nvPr/>
        </p:nvSpPr>
        <p:spPr>
          <a:xfrm>
            <a:off x="848143" y="1572542"/>
            <a:ext cx="6461760" cy="33239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Contact information:</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dirty="0">
                <a:solidFill>
                  <a:schemeClr val="dk1"/>
                </a:solidFill>
                <a:latin typeface="Calibri"/>
                <a:ea typeface="Calibri"/>
                <a:cs typeface="Calibri"/>
                <a:sym typeface="Calibri"/>
              </a:rPr>
              <a:t>John Bailer</a:t>
            </a:r>
            <a:endParaRPr dirty="0"/>
          </a:p>
          <a:p>
            <a:pPr marL="0" marR="0" lvl="0" indent="0" algn="l" rtl="0">
              <a:spcBef>
                <a:spcPts val="0"/>
              </a:spcBef>
              <a:spcAft>
                <a:spcPts val="0"/>
              </a:spcAft>
              <a:buNone/>
            </a:pPr>
            <a:r>
              <a:rPr lang="en-US" sz="24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en-US" sz="2400" dirty="0">
                <a:solidFill>
                  <a:schemeClr val="dk1"/>
                </a:solidFill>
                <a:latin typeface="Calibri"/>
                <a:ea typeface="Calibri"/>
                <a:cs typeface="Calibri"/>
                <a:sym typeface="Calibri"/>
              </a:rPr>
              <a:t>Email:  </a:t>
            </a:r>
            <a:r>
              <a:rPr lang="en-US" sz="2400" u="sng" dirty="0">
                <a:solidFill>
                  <a:schemeClr val="hlink"/>
                </a:solidFill>
                <a:latin typeface="Calibri"/>
                <a:ea typeface="Calibri"/>
                <a:cs typeface="Calibri"/>
                <a:sym typeface="Calibri"/>
                <a:hlinkClick r:id="rId4"/>
              </a:rPr>
              <a:t>baileraj@miamioh.edu</a:t>
            </a: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dirty="0">
                <a:solidFill>
                  <a:schemeClr val="dk1"/>
                </a:solidFill>
                <a:latin typeface="Calibri"/>
                <a:ea typeface="Calibri"/>
                <a:cs typeface="Calibri"/>
                <a:sym typeface="Calibri"/>
              </a:rPr>
              <a:t>@</a:t>
            </a:r>
            <a:r>
              <a:rPr lang="en-US" sz="2400" dirty="0" err="1">
                <a:solidFill>
                  <a:schemeClr val="dk1"/>
                </a:solidFill>
                <a:latin typeface="Calibri"/>
                <a:ea typeface="Calibri"/>
                <a:cs typeface="Calibri"/>
                <a:sym typeface="Calibri"/>
              </a:rPr>
              <a:t>john_bailer</a:t>
            </a: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dirty="0">
                <a:solidFill>
                  <a:schemeClr val="dk1"/>
                </a:solidFill>
                <a:latin typeface="Calibri"/>
                <a:ea typeface="Calibri"/>
                <a:cs typeface="Calibri"/>
                <a:sym typeface="Calibri"/>
              </a:rPr>
              <a:t>@</a:t>
            </a:r>
            <a:r>
              <a:rPr lang="en-US" sz="2400" dirty="0" err="1">
                <a:solidFill>
                  <a:schemeClr val="dk1"/>
                </a:solidFill>
                <a:latin typeface="Calibri"/>
                <a:ea typeface="Calibri"/>
                <a:cs typeface="Calibri"/>
                <a:sym typeface="Calibri"/>
              </a:rPr>
              <a:t>statsandstories</a:t>
            </a: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 Mastodon TBD }</a:t>
            </a:r>
            <a:endParaRPr sz="1800" dirty="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Abstract</a:t>
            </a:r>
            <a:endParaRPr sz="3200" dirty="0">
              <a:solidFill>
                <a:schemeClr val="lt1"/>
              </a:solidFill>
              <a:latin typeface="Calibri"/>
              <a:ea typeface="Calibri"/>
              <a:cs typeface="Calibri"/>
              <a:sym typeface="Calibri"/>
            </a:endParaRPr>
          </a:p>
        </p:txBody>
      </p:sp>
      <p:cxnSp>
        <p:nvCxnSpPr>
          <p:cNvPr id="98" name="Google Shape;98;p14"/>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0" name="Google Shape;100;p14"/>
          <p:cNvSpPr txBox="1"/>
          <p:nvPr/>
        </p:nvSpPr>
        <p:spPr>
          <a:xfrm>
            <a:off x="254524" y="1313398"/>
            <a:ext cx="8137204" cy="3089261"/>
          </a:xfrm>
          <a:prstGeom prst="rect">
            <a:avLst/>
          </a:prstGeom>
          <a:noFill/>
          <a:ln>
            <a:noFill/>
          </a:ln>
        </p:spPr>
        <p:txBody>
          <a:bodyPr spcFirstLastPara="1" wrap="square" lIns="91425" tIns="45700" rIns="91425" bIns="45700" anchor="t" anchorCtr="0">
            <a:noAutofit/>
          </a:bodyPr>
          <a:lstStyle/>
          <a:p>
            <a:pPr marL="228600" indent="-228600"/>
            <a:r>
              <a:rPr lang="en-US" sz="1600" dirty="0">
                <a:solidFill>
                  <a:schemeClr val="dk1"/>
                </a:solidFill>
                <a:latin typeface="Calibri"/>
                <a:cs typeface="Calibri"/>
              </a:rPr>
              <a:t>How do you learn about what’s going on in the world? Did a news headline grab your attention? Did a news story report on recent research? What do you need to know to be a critical consumer of the news you read? What role does statistics play in understanding the world and in the translation and communication of stories? In this talk, I describe strategies and a framework to inspire your students to develop data self-defense and critical news consumption skills. My comments will reflect understanding from a long-term collaboration with journalists to consider how a tactic promoting quantitative literacy led to a podcast exploring the statistics behind the stories and the stories behind the statistics and a book that did the same. </a:t>
            </a:r>
          </a:p>
          <a:p>
            <a:pPr marL="0" marR="0" algn="l">
              <a:spcBef>
                <a:spcPts val="0"/>
              </a:spcBef>
              <a:spcAft>
                <a:spcPts val="0"/>
              </a:spcAft>
            </a:pPr>
            <a:r>
              <a:rPr lang="en-US" sz="1800" b="0" i="0" dirty="0">
                <a:solidFill>
                  <a:srgbClr val="000000"/>
                </a:solidFill>
                <a:effectLst/>
                <a:latin typeface="Arial" panose="020B0604020202020204" pitchFamily="34" charset="0"/>
              </a:rPr>
              <a:t> </a:t>
            </a:r>
            <a:endParaRPr lang="en-US" sz="1800" b="0" i="0" dirty="0">
              <a:solidFill>
                <a:srgbClr val="000000"/>
              </a:solidFill>
              <a:effectLst/>
              <a:latin typeface="Calibri" panose="020F0502020204030204" pitchFamily="34" charset="0"/>
            </a:endParaRPr>
          </a:p>
        </p:txBody>
      </p:sp>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989875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5"/>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4" name="Google Shape;454;p45"/>
          <p:cNvSpPr txBox="1"/>
          <p:nvPr/>
        </p:nvSpPr>
        <p:spPr>
          <a:xfrm>
            <a:off x="424339" y="584794"/>
            <a:ext cx="7785806" cy="461665"/>
          </a:xfrm>
          <a:prstGeom prst="rect">
            <a:avLst/>
          </a:prstGeom>
          <a:noFill/>
          <a:ln>
            <a:noFill/>
          </a:ln>
        </p:spPr>
        <p:txBody>
          <a:bodyPr spcFirstLastPara="1" wrap="square" lIns="91425" tIns="45700" rIns="91425" bIns="45700" anchor="t" anchorCtr="0">
            <a:noAutofit/>
          </a:bodyPr>
          <a:lstStyle/>
          <a:p>
            <a:pPr lvl="0"/>
            <a:r>
              <a:rPr lang="en-US" sz="2400" dirty="0">
                <a:solidFill>
                  <a:schemeClr val="lt1"/>
                </a:solidFill>
                <a:latin typeface="Georgia"/>
                <a:ea typeface="Georgia"/>
                <a:cs typeface="Georgia"/>
                <a:sym typeface="Georgia"/>
              </a:rPr>
              <a:t>Blogs Posts</a:t>
            </a:r>
            <a:endParaRPr sz="2000" dirty="0">
              <a:solidFill>
                <a:schemeClr val="lt1"/>
              </a:solidFill>
              <a:latin typeface="Calibri"/>
              <a:ea typeface="Calibri"/>
              <a:cs typeface="Calibri"/>
              <a:sym typeface="Calibri"/>
            </a:endParaRPr>
          </a:p>
        </p:txBody>
      </p:sp>
      <p:cxnSp>
        <p:nvCxnSpPr>
          <p:cNvPr id="455" name="Google Shape;455;p45"/>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456" name="Google Shape;456;p45"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457" name="Google Shape;457;p45"/>
          <p:cNvSpPr txBox="1"/>
          <p:nvPr/>
        </p:nvSpPr>
        <p:spPr>
          <a:xfrm>
            <a:off x="162096" y="1323034"/>
            <a:ext cx="8229632" cy="3170099"/>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buClr>
                <a:schemeClr val="dk1"/>
              </a:buClr>
              <a:buSzPts val="2000"/>
            </a:pPr>
            <a:r>
              <a:rPr lang="en-US" sz="1800" dirty="0">
                <a:solidFill>
                  <a:schemeClr val="dk1"/>
                </a:solidFill>
                <a:latin typeface="Calibri"/>
                <a:ea typeface="Calibri"/>
                <a:cs typeface="Calibri"/>
                <a:sym typeface="Calibri"/>
              </a:rPr>
              <a:t>Blog Posts:</a:t>
            </a:r>
          </a:p>
          <a:p>
            <a:pPr marR="0" lvl="0" algn="l" rtl="0">
              <a:spcBef>
                <a:spcPts val="0"/>
              </a:spcBef>
              <a:spcAft>
                <a:spcPts val="0"/>
              </a:spcAft>
              <a:buClr>
                <a:schemeClr val="dk1"/>
              </a:buClr>
              <a:buSzPts val="2000"/>
            </a:pPr>
            <a:r>
              <a:rPr lang="en-US" sz="1800" dirty="0">
                <a:solidFill>
                  <a:schemeClr val="dk1"/>
                </a:solidFill>
                <a:latin typeface="Calibri"/>
                <a:ea typeface="Calibri"/>
                <a:cs typeface="Calibri"/>
                <a:sym typeface="Calibri"/>
              </a:rPr>
              <a:t>1. Contributions to ISI Statisticians React to the News blog</a:t>
            </a:r>
          </a:p>
          <a:p>
            <a:pPr marL="285750" indent="-285750">
              <a:buClr>
                <a:schemeClr val="dk1"/>
              </a:buClr>
              <a:buSzPts val="2000"/>
              <a:buFont typeface="Arial" panose="020B0604020202020204" pitchFamily="34" charset="0"/>
              <a:buChar char="•"/>
            </a:pPr>
            <a:r>
              <a:rPr lang="en-US" sz="1800" dirty="0">
                <a:solidFill>
                  <a:schemeClr val="dk1"/>
                </a:solidFill>
                <a:latin typeface="Calibri"/>
                <a:ea typeface="Calibri"/>
                <a:cs typeface="Calibri"/>
                <a:sym typeface="Calibri"/>
              </a:rPr>
              <a:t>Magnitude and Context </a:t>
            </a:r>
            <a:r>
              <a:rPr lang="en-US" sz="1800" dirty="0">
                <a:solidFill>
                  <a:schemeClr val="dk1"/>
                </a:solidFill>
                <a:latin typeface="Calibri"/>
                <a:ea typeface="Calibri"/>
                <a:cs typeface="Calibri"/>
                <a:sym typeface="Calibri"/>
                <a:hlinkClick r:id="rId4"/>
              </a:rPr>
              <a:t>https://blog.isi-web.org/react/2022/06/magnitude-and-context/</a:t>
            </a:r>
            <a:r>
              <a:rPr lang="en-US" sz="1800" dirty="0">
                <a:solidFill>
                  <a:schemeClr val="dk1"/>
                </a:solidFill>
                <a:latin typeface="Calibri"/>
                <a:ea typeface="Calibri"/>
                <a:cs typeface="Calibri"/>
                <a:sym typeface="Calibri"/>
              </a:rPr>
              <a:t> (24 June 2022)</a:t>
            </a:r>
          </a:p>
          <a:p>
            <a:pPr marL="285750" marR="0" lvl="0" indent="-285750" algn="l" rtl="0">
              <a:spcBef>
                <a:spcPts val="0"/>
              </a:spcBef>
              <a:spcAft>
                <a:spcPts val="0"/>
              </a:spcAft>
              <a:buClr>
                <a:schemeClr val="dk1"/>
              </a:buClr>
              <a:buSzPts val="2000"/>
              <a:buFont typeface="Arial" panose="020B0604020202020204" pitchFamily="34" charset="0"/>
              <a:buChar char="•"/>
            </a:pPr>
            <a:r>
              <a:rPr lang="en-US" sz="1800" dirty="0">
                <a:solidFill>
                  <a:schemeClr val="dk1"/>
                </a:solidFill>
                <a:latin typeface="Calibri"/>
                <a:ea typeface="Calibri"/>
                <a:cs typeface="Calibri"/>
                <a:sym typeface="Calibri"/>
              </a:rPr>
              <a:t>Statistician reacting to Statisticians (and others) reacting to the news: A meta-post with reading recommendations (29 Dec 2020) - </a:t>
            </a:r>
            <a:r>
              <a:rPr lang="en-US" sz="1800" dirty="0">
                <a:solidFill>
                  <a:schemeClr val="dk1"/>
                </a:solidFill>
                <a:latin typeface="Calibri"/>
                <a:ea typeface="Calibri"/>
                <a:cs typeface="Calibri"/>
                <a:sym typeface="Calibri"/>
                <a:hlinkClick r:id="rId5"/>
              </a:rPr>
              <a:t>https://blog.isiweb.org/react/2020/12/statistician-reacting-meta-post/</a:t>
            </a:r>
            <a:r>
              <a:rPr lang="en-US" sz="1800" dirty="0">
                <a:solidFill>
                  <a:schemeClr val="dk1"/>
                </a:solidFill>
                <a:latin typeface="Calibri"/>
                <a:ea typeface="Calibri"/>
                <a:cs typeface="Calibri"/>
                <a:sym typeface="Calibri"/>
              </a:rPr>
              <a:t>  (29 Dec 2020)</a:t>
            </a:r>
          </a:p>
          <a:p>
            <a:pPr marL="285750" marR="0" lvl="0" indent="-285750" algn="l" rtl="0">
              <a:spcBef>
                <a:spcPts val="0"/>
              </a:spcBef>
              <a:spcAft>
                <a:spcPts val="0"/>
              </a:spcAft>
              <a:buClr>
                <a:schemeClr val="dk1"/>
              </a:buClr>
              <a:buSzPts val="2000"/>
              <a:buFont typeface="Arial" panose="020B0604020202020204" pitchFamily="34" charset="0"/>
              <a:buChar char="•"/>
            </a:pPr>
            <a:r>
              <a:rPr lang="en-US" sz="1800" dirty="0">
                <a:solidFill>
                  <a:schemeClr val="dk1"/>
                </a:solidFill>
                <a:latin typeface="Calibri"/>
                <a:ea typeface="Calibri"/>
                <a:cs typeface="Calibri"/>
                <a:sym typeface="Calibri"/>
              </a:rPr>
              <a:t>My COVID-19 test is positive … do I really have it? </a:t>
            </a:r>
            <a:r>
              <a:rPr lang="en-US" sz="1800" dirty="0">
                <a:solidFill>
                  <a:schemeClr val="dk1"/>
                </a:solidFill>
                <a:latin typeface="Calibri"/>
                <a:ea typeface="Calibri"/>
                <a:cs typeface="Calibri"/>
                <a:sym typeface="Calibri"/>
                <a:hlinkClick r:id="rId6"/>
              </a:rPr>
              <a:t>https://blog.isiweb.org/react/2020/08/my-test-is-positive/</a:t>
            </a:r>
            <a:r>
              <a:rPr lang="en-US" sz="1800" dirty="0">
                <a:solidFill>
                  <a:schemeClr val="dk1"/>
                </a:solidFill>
                <a:latin typeface="Calibri"/>
                <a:ea typeface="Calibri"/>
                <a:cs typeface="Calibri"/>
                <a:sym typeface="Calibri"/>
              </a:rPr>
              <a:t>  (25 Aug 2020)</a:t>
            </a:r>
          </a:p>
          <a:p>
            <a:pPr>
              <a:buClr>
                <a:schemeClr val="dk1"/>
              </a:buClr>
              <a:buSzPts val="2000"/>
            </a:pPr>
            <a:r>
              <a:rPr lang="en-US" sz="1800" dirty="0">
                <a:solidFill>
                  <a:schemeClr val="dk1"/>
                </a:solidFill>
                <a:latin typeface="Calibri"/>
                <a:ea typeface="Calibri"/>
                <a:cs typeface="Calibri"/>
                <a:sym typeface="Calibri"/>
              </a:rPr>
              <a:t>2. ISI President's Column Blog Posts (2019-2021) </a:t>
            </a:r>
            <a:r>
              <a:rPr lang="en-US" sz="1800" dirty="0">
                <a:solidFill>
                  <a:schemeClr val="dk1"/>
                </a:solidFill>
                <a:latin typeface="Calibri"/>
                <a:ea typeface="Calibri"/>
                <a:cs typeface="Calibri"/>
                <a:sym typeface="Calibri"/>
                <a:hlinkClick r:id="rId7"/>
              </a:rPr>
              <a:t>https://blog.isi-web.org/category/presidentscolumn/</a:t>
            </a:r>
            <a:r>
              <a:rPr lang="en-US" sz="1800" dirty="0">
                <a:solidFill>
                  <a:schemeClr val="dk1"/>
                </a:solidFill>
                <a:latin typeface="Calibri"/>
                <a:ea typeface="Calibri"/>
                <a:cs typeface="Calibri"/>
                <a:sym typeface="Calibri"/>
              </a:rPr>
              <a:t> </a:t>
            </a:r>
            <a:endParaRPr lang="en-US" sz="1800" b="0" i="1" u="none" strike="noStrike" cap="none" dirty="0">
              <a:solidFill>
                <a:schemeClr val="dk1"/>
              </a:solidFill>
              <a:latin typeface="Calibri"/>
              <a:ea typeface="Calibri"/>
              <a:cs typeface="Calibri"/>
              <a:sym typeface="Calibri"/>
            </a:endParaRPr>
          </a:p>
        </p:txBody>
      </p:sp>
      <p:sp>
        <p:nvSpPr>
          <p:cNvPr id="458" name="Google Shape;458;p45"/>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2504838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2513"/>
            <a:ext cx="8391728" cy="64622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01722" y="1267598"/>
            <a:ext cx="7790005" cy="3416320"/>
          </a:xfrm>
          <a:prstGeom prst="rect">
            <a:avLst/>
          </a:prstGeom>
          <a:noFill/>
        </p:spPr>
        <p:txBody>
          <a:bodyPr wrap="square" rtlCol="0">
            <a:spAutoFit/>
          </a:bodyPr>
          <a:lstStyle/>
          <a:p>
            <a:pPr marL="342900" indent="-342900">
              <a:lnSpc>
                <a:spcPct val="90000"/>
              </a:lnSpc>
              <a:buFont typeface="Arial" charset="0"/>
              <a:buChar char="•"/>
            </a:pPr>
            <a:r>
              <a:rPr lang="en-US" sz="2000" dirty="0">
                <a:solidFill>
                  <a:schemeClr val="accent6"/>
                </a:solidFill>
                <a:latin typeface="Georgia"/>
                <a:cs typeface="Georgia"/>
              </a:rPr>
              <a:t>How do you know?</a:t>
            </a:r>
          </a:p>
          <a:p>
            <a:pPr marL="342900" indent="-342900">
              <a:lnSpc>
                <a:spcPct val="90000"/>
              </a:lnSpc>
              <a:buFont typeface="Arial" charset="0"/>
              <a:buChar char="•"/>
            </a:pPr>
            <a:r>
              <a:rPr lang="en-US" sz="2000" dirty="0">
                <a:solidFill>
                  <a:schemeClr val="accent6"/>
                </a:solidFill>
                <a:latin typeface="Georgia"/>
                <a:cs typeface="Georgia"/>
              </a:rPr>
              <a:t>Have claims been subjected to any studies or experiments?</a:t>
            </a:r>
          </a:p>
          <a:p>
            <a:pPr marL="342900" indent="-342900">
              <a:lnSpc>
                <a:spcPct val="90000"/>
              </a:lnSpc>
              <a:buFont typeface="Arial" charset="0"/>
              <a:buChar char="•"/>
            </a:pPr>
            <a:r>
              <a:rPr lang="en-US" sz="2000" dirty="0">
                <a:solidFill>
                  <a:schemeClr val="accent6"/>
                </a:solidFill>
                <a:latin typeface="Georgia"/>
                <a:cs typeface="Georgia"/>
              </a:rPr>
              <a:t>If studies have been done, were they acceptable ones, by general agreement? </a:t>
            </a:r>
          </a:p>
          <a:p>
            <a:pPr marL="342900" indent="-342900">
              <a:lnSpc>
                <a:spcPct val="90000"/>
              </a:lnSpc>
              <a:buFont typeface="Arial" charset="0"/>
              <a:buChar char="•"/>
            </a:pPr>
            <a:r>
              <a:rPr lang="en-US" sz="2000" dirty="0">
                <a:solidFill>
                  <a:schemeClr val="accent6"/>
                </a:solidFill>
                <a:latin typeface="Georgia"/>
                <a:cs typeface="Georgia"/>
              </a:rPr>
              <a:t>Results fairly consistent with those from related studies, and with general knowledge in the field? { JB: change in context of time series }</a:t>
            </a:r>
          </a:p>
          <a:p>
            <a:pPr marL="342900" indent="-342900">
              <a:lnSpc>
                <a:spcPct val="90000"/>
              </a:lnSpc>
              <a:buFont typeface="Arial" charset="0"/>
              <a:buChar char="•"/>
            </a:pPr>
            <a:r>
              <a:rPr lang="en-US" sz="2000" dirty="0">
                <a:solidFill>
                  <a:schemeClr val="accent6"/>
                </a:solidFill>
                <a:latin typeface="Georgia"/>
                <a:cs typeface="Georgia"/>
              </a:rPr>
              <a:t>Finding resulted in a consensus among other experts in the filed?</a:t>
            </a:r>
          </a:p>
          <a:p>
            <a:pPr marL="342900" indent="-342900">
              <a:lnSpc>
                <a:spcPct val="90000"/>
              </a:lnSpc>
              <a:buFont typeface="Arial" charset="0"/>
              <a:buChar char="•"/>
            </a:pPr>
            <a:r>
              <a:rPr lang="en-US" sz="2000" dirty="0">
                <a:solidFill>
                  <a:schemeClr val="accent6"/>
                </a:solidFill>
                <a:latin typeface="Georgia"/>
                <a:cs typeface="Georgia"/>
              </a:rPr>
              <a:t>Conclusions backed by believable statistical evidence? Degree of certainty or uncertainty?</a:t>
            </a:r>
          </a:p>
          <a:p>
            <a:pPr marL="342900" indent="-342900">
              <a:lnSpc>
                <a:spcPct val="90000"/>
              </a:lnSpc>
              <a:buFont typeface="Arial" charset="0"/>
              <a:buChar char="•"/>
            </a:pPr>
            <a:r>
              <a:rPr lang="en-US" sz="2000" dirty="0">
                <a:solidFill>
                  <a:schemeClr val="accent6"/>
                </a:solidFill>
                <a:latin typeface="Georgia"/>
                <a:cs typeface="Georgia"/>
              </a:rPr>
              <a:t>Reasonable theoretical plausibility to the findings?</a:t>
            </a:r>
          </a:p>
        </p:txBody>
      </p:sp>
      <p:sp>
        <p:nvSpPr>
          <p:cNvPr id="5" name="TextBox 4"/>
          <p:cNvSpPr txBox="1"/>
          <p:nvPr/>
        </p:nvSpPr>
        <p:spPr>
          <a:xfrm>
            <a:off x="424338" y="536311"/>
            <a:ext cx="7882263" cy="338554"/>
          </a:xfrm>
          <a:prstGeom prst="rect">
            <a:avLst/>
          </a:prstGeom>
          <a:noFill/>
        </p:spPr>
        <p:txBody>
          <a:bodyPr wrap="square" rtlCol="0">
            <a:spAutoFit/>
          </a:bodyPr>
          <a:lstStyle/>
          <a:p>
            <a:r>
              <a:rPr lang="en-US" sz="1600" dirty="0">
                <a:solidFill>
                  <a:schemeClr val="bg1"/>
                </a:solidFill>
                <a:latin typeface="Helvetica"/>
                <a:cs typeface="Helvetica"/>
              </a:rPr>
              <a:t>A1. Example Questions (from News &amp; Numbers Chapter - Testing the Evidence):</a:t>
            </a:r>
            <a:endParaRPr lang="en-US" sz="2400" dirty="0">
              <a:solidFill>
                <a:schemeClr val="bg1"/>
              </a:solidFill>
              <a:latin typeface="Helvetica"/>
              <a:cs typeface="Helvetica"/>
            </a:endParaRPr>
          </a:p>
        </p:txBody>
      </p:sp>
      <p:cxnSp>
        <p:nvCxnSpPr>
          <p:cNvPr id="8" name="Straight Connector 7"/>
          <p:cNvCxnSpPr/>
          <p:nvPr/>
        </p:nvCxnSpPr>
        <p:spPr>
          <a:xfrm>
            <a:off x="0" y="5025794"/>
            <a:ext cx="9144000" cy="0"/>
          </a:xfrm>
          <a:prstGeom prst="line">
            <a:avLst/>
          </a:prstGeom>
          <a:ln w="28575" cmpd="sng"/>
        </p:spPr>
        <p:style>
          <a:lnRef idx="1">
            <a:schemeClr val="accent1"/>
          </a:lnRef>
          <a:fillRef idx="0">
            <a:schemeClr val="accent1"/>
          </a:fillRef>
          <a:effectRef idx="0">
            <a:schemeClr val="accent1"/>
          </a:effectRef>
          <a:fontRef idx="minor">
            <a:schemeClr val="tx1"/>
          </a:fontRef>
        </p:style>
      </p:cxnSp>
      <p:pic>
        <p:nvPicPr>
          <p:cNvPr id="10" name="Picture 9" descr="M logo 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6606" y="4571212"/>
            <a:ext cx="935593" cy="349771"/>
          </a:xfrm>
          <a:prstGeom prst="rect">
            <a:avLst/>
          </a:prstGeom>
        </p:spPr>
      </p:pic>
    </p:spTree>
    <p:extLst>
      <p:ext uri="{BB962C8B-B14F-4D97-AF65-F5344CB8AC3E}">
        <p14:creationId xmlns:p14="http://schemas.microsoft.com/office/powerpoint/2010/main" val="1450405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Learning Outcomes</a:t>
            </a:r>
            <a:endParaRPr sz="3200" dirty="0">
              <a:solidFill>
                <a:schemeClr val="lt1"/>
              </a:solidFill>
              <a:latin typeface="Calibri"/>
              <a:ea typeface="Calibri"/>
              <a:cs typeface="Calibri"/>
              <a:sym typeface="Calibri"/>
            </a:endParaRPr>
          </a:p>
        </p:txBody>
      </p:sp>
      <p:cxnSp>
        <p:nvCxnSpPr>
          <p:cNvPr id="98" name="Google Shape;98;p14"/>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0" name="Google Shape;100;p14"/>
          <p:cNvSpPr txBox="1"/>
          <p:nvPr/>
        </p:nvSpPr>
        <p:spPr>
          <a:xfrm>
            <a:off x="254524" y="1313398"/>
            <a:ext cx="8137204" cy="30892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chemeClr val="dk1"/>
                </a:solidFill>
                <a:latin typeface="Calibri"/>
                <a:cs typeface="Calibri"/>
              </a:rPr>
              <a:t>After</a:t>
            </a:r>
            <a:r>
              <a:rPr lang="en-US" sz="1800" b="0" i="0" dirty="0">
                <a:solidFill>
                  <a:srgbClr val="000000"/>
                </a:solidFill>
                <a:effectLst/>
                <a:latin typeface="Arial" panose="020B0604020202020204" pitchFamily="34" charset="0"/>
              </a:rPr>
              <a:t> </a:t>
            </a:r>
            <a:r>
              <a:rPr lang="en-US" sz="2000" dirty="0">
                <a:solidFill>
                  <a:schemeClr val="dk1"/>
                </a:solidFill>
                <a:latin typeface="Calibri"/>
                <a:cs typeface="Calibri"/>
              </a:rPr>
              <a:t>this talk I hope that you will take away:</a:t>
            </a:r>
          </a:p>
          <a:p>
            <a:pPr marL="285750" marR="0" lvl="0" indent="-285750" algn="l" rtl="0">
              <a:spcBef>
                <a:spcPts val="0"/>
              </a:spcBef>
              <a:spcAft>
                <a:spcPts val="0"/>
              </a:spcAft>
              <a:buFont typeface="Arial" panose="020B0604020202020204" pitchFamily="34" charset="0"/>
              <a:buChar char="•"/>
            </a:pPr>
            <a:r>
              <a:rPr lang="en-US" sz="2000" dirty="0">
                <a:solidFill>
                  <a:schemeClr val="dk1"/>
                </a:solidFill>
                <a:latin typeface="Calibri"/>
                <a:cs typeface="Calibri"/>
              </a:rPr>
              <a:t>A framework to inspire your students to develop data self-defense and critical news consumption skills.</a:t>
            </a:r>
          </a:p>
          <a:p>
            <a:pPr marL="285750" marR="0" lvl="0" indent="-285750" algn="l" rtl="0">
              <a:spcBef>
                <a:spcPts val="0"/>
              </a:spcBef>
              <a:spcAft>
                <a:spcPts val="0"/>
              </a:spcAft>
              <a:buFont typeface="Arial" panose="020B0604020202020204" pitchFamily="34" charset="0"/>
              <a:buChar char="•"/>
            </a:pPr>
            <a:r>
              <a:rPr lang="en-US" sz="2000" dirty="0">
                <a:solidFill>
                  <a:schemeClr val="dk1"/>
                </a:solidFill>
                <a:latin typeface="Calibri"/>
                <a:cs typeface="Calibri"/>
              </a:rPr>
              <a:t>At least one assignment idea for using news in your classes</a:t>
            </a:r>
          </a:p>
          <a:p>
            <a:pPr marR="0" lvl="0" algn="l" rtl="0">
              <a:spcBef>
                <a:spcPts val="0"/>
              </a:spcBef>
              <a:spcAft>
                <a:spcPts val="0"/>
              </a:spcAft>
            </a:pPr>
            <a:endParaRPr lang="en-US" sz="1800" dirty="0">
              <a:latin typeface="Arial" panose="020B0604020202020204" pitchFamily="34" charset="0"/>
            </a:endParaRPr>
          </a:p>
        </p:txBody>
      </p:sp>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110190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2513"/>
            <a:ext cx="8391728" cy="64622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01722" y="1267598"/>
            <a:ext cx="7790005" cy="3637919"/>
          </a:xfrm>
          <a:prstGeom prst="rect">
            <a:avLst/>
          </a:prstGeom>
          <a:noFill/>
        </p:spPr>
        <p:txBody>
          <a:bodyPr wrap="square" rtlCol="0">
            <a:spAutoFit/>
          </a:bodyPr>
          <a:lstStyle/>
          <a:p>
            <a:pPr>
              <a:lnSpc>
                <a:spcPct val="90000"/>
              </a:lnSpc>
            </a:pPr>
            <a:r>
              <a:rPr lang="en-US" sz="1200" dirty="0">
                <a:hlinkClick r:id="rId2"/>
              </a:rPr>
              <a:t>https://medium.com/financial-times/tim-harfords-guide-to-statistics-in-a-misleading-age-652a597c1d88</a:t>
            </a:r>
            <a:r>
              <a:rPr lang="en-US" sz="1200" dirty="0">
                <a:solidFill>
                  <a:schemeClr val="accent6"/>
                </a:solidFill>
                <a:latin typeface="Georgia"/>
                <a:cs typeface="Georgia"/>
              </a:rPr>
              <a:t> </a:t>
            </a:r>
          </a:p>
          <a:p>
            <a:pPr>
              <a:lnSpc>
                <a:spcPct val="90000"/>
              </a:lnSpc>
            </a:pPr>
            <a:r>
              <a:rPr lang="en-US" sz="1600" dirty="0">
                <a:solidFill>
                  <a:schemeClr val="accent6"/>
                </a:solidFill>
                <a:latin typeface="Georgia"/>
                <a:cs typeface="Georgia"/>
              </a:rPr>
              <a:t>1. Observe your feelings - gut reaction</a:t>
            </a:r>
          </a:p>
          <a:p>
            <a:pPr>
              <a:lnSpc>
                <a:spcPct val="90000"/>
              </a:lnSpc>
            </a:pPr>
            <a:r>
              <a:rPr lang="en-US" sz="1600" dirty="0">
                <a:solidFill>
                  <a:schemeClr val="accent6"/>
                </a:solidFill>
                <a:latin typeface="Georgia"/>
                <a:cs typeface="Georgia"/>
              </a:rPr>
              <a:t>2. </a:t>
            </a:r>
            <a:r>
              <a:rPr lang="en-US" sz="1600" dirty="0">
                <a:solidFill>
                  <a:schemeClr val="accent6"/>
                </a:solidFill>
                <a:highlight>
                  <a:srgbClr val="FFFF00"/>
                </a:highlight>
                <a:latin typeface="Georgia"/>
                <a:cs typeface="Georgia"/>
              </a:rPr>
              <a:t>Understand the claim</a:t>
            </a:r>
          </a:p>
          <a:p>
            <a:pPr marL="285750" indent="-285750">
              <a:lnSpc>
                <a:spcPct val="90000"/>
              </a:lnSpc>
              <a:buFont typeface="Arial" panose="020B0604020202020204" pitchFamily="34" charset="0"/>
              <a:buChar char="•"/>
            </a:pPr>
            <a:r>
              <a:rPr lang="en-US" sz="1600" dirty="0">
                <a:solidFill>
                  <a:schemeClr val="accent6"/>
                </a:solidFill>
                <a:latin typeface="Georgia"/>
                <a:cs typeface="Georgia"/>
              </a:rPr>
              <a:t>What does it mean?</a:t>
            </a:r>
          </a:p>
          <a:p>
            <a:pPr marL="285750" indent="-285750">
              <a:lnSpc>
                <a:spcPct val="90000"/>
              </a:lnSpc>
              <a:buFont typeface="Arial" panose="020B0604020202020204" pitchFamily="34" charset="0"/>
              <a:buChar char="•"/>
            </a:pPr>
            <a:r>
              <a:rPr lang="en-US" sz="1600" dirty="0">
                <a:solidFill>
                  <a:schemeClr val="accent6"/>
                </a:solidFill>
                <a:latin typeface="Georgia"/>
                <a:cs typeface="Georgia"/>
              </a:rPr>
              <a:t>Causal?</a:t>
            </a:r>
          </a:p>
          <a:p>
            <a:pPr marL="285750" indent="-285750">
              <a:lnSpc>
                <a:spcPct val="90000"/>
              </a:lnSpc>
              <a:buFont typeface="Arial" panose="020B0604020202020204" pitchFamily="34" charset="0"/>
              <a:buChar char="•"/>
            </a:pPr>
            <a:r>
              <a:rPr lang="en-US" sz="1600" dirty="0">
                <a:solidFill>
                  <a:schemeClr val="accent6"/>
                </a:solidFill>
                <a:latin typeface="Georgia"/>
                <a:cs typeface="Georgia"/>
              </a:rPr>
              <a:t>What’s being left out</a:t>
            </a:r>
          </a:p>
          <a:p>
            <a:pPr>
              <a:lnSpc>
                <a:spcPct val="90000"/>
              </a:lnSpc>
            </a:pPr>
            <a:r>
              <a:rPr lang="en-US" sz="1600" dirty="0">
                <a:solidFill>
                  <a:schemeClr val="accent6"/>
                </a:solidFill>
                <a:latin typeface="Georgia"/>
                <a:cs typeface="Georgia"/>
              </a:rPr>
              <a:t>3. Get the backstory</a:t>
            </a:r>
          </a:p>
          <a:p>
            <a:pPr>
              <a:lnSpc>
                <a:spcPct val="90000"/>
              </a:lnSpc>
            </a:pPr>
            <a:r>
              <a:rPr lang="en-US" sz="1600" dirty="0">
                <a:solidFill>
                  <a:schemeClr val="accent6"/>
                </a:solidFill>
                <a:latin typeface="Georgia"/>
                <a:cs typeface="Georgia"/>
              </a:rPr>
              <a:t>4. </a:t>
            </a:r>
            <a:r>
              <a:rPr lang="en-US" sz="1600" dirty="0">
                <a:solidFill>
                  <a:schemeClr val="accent6"/>
                </a:solidFill>
                <a:highlight>
                  <a:srgbClr val="FFFF00"/>
                </a:highlight>
                <a:latin typeface="Georgia"/>
                <a:cs typeface="Georgia"/>
              </a:rPr>
              <a:t>Put things in perspective</a:t>
            </a:r>
          </a:p>
          <a:p>
            <a:pPr marL="285750" indent="-285750">
              <a:lnSpc>
                <a:spcPct val="90000"/>
              </a:lnSpc>
              <a:buFont typeface="Arial" panose="020B0604020202020204" pitchFamily="34" charset="0"/>
              <a:buChar char="•"/>
            </a:pPr>
            <a:r>
              <a:rPr lang="en-US" sz="1600" dirty="0">
                <a:solidFill>
                  <a:schemeClr val="accent6"/>
                </a:solidFill>
                <a:latin typeface="Georgia"/>
                <a:cs typeface="Georgia"/>
              </a:rPr>
              <a:t>Is that a big number</a:t>
            </a:r>
          </a:p>
          <a:p>
            <a:pPr marL="285750" indent="-285750">
              <a:lnSpc>
                <a:spcPct val="90000"/>
              </a:lnSpc>
              <a:buFont typeface="Arial" panose="020B0604020202020204" pitchFamily="34" charset="0"/>
              <a:buChar char="•"/>
            </a:pPr>
            <a:r>
              <a:rPr lang="en-US" sz="1600" dirty="0">
                <a:solidFill>
                  <a:schemeClr val="accent6"/>
                </a:solidFill>
                <a:latin typeface="Georgia"/>
                <a:cs typeface="Georgia"/>
              </a:rPr>
              <a:t>What is the historical trend?</a:t>
            </a:r>
          </a:p>
          <a:p>
            <a:pPr marL="285750" indent="-285750">
              <a:lnSpc>
                <a:spcPct val="90000"/>
              </a:lnSpc>
              <a:buFont typeface="Arial" panose="020B0604020202020204" pitchFamily="34" charset="0"/>
              <a:buChar char="•"/>
            </a:pPr>
            <a:r>
              <a:rPr lang="en-US" sz="1600" dirty="0">
                <a:solidFill>
                  <a:schemeClr val="accent6"/>
                </a:solidFill>
                <a:latin typeface="Georgia"/>
                <a:cs typeface="Georgia"/>
              </a:rPr>
              <a:t>Beware ‘statistical significance’</a:t>
            </a:r>
          </a:p>
          <a:p>
            <a:pPr>
              <a:lnSpc>
                <a:spcPct val="90000"/>
              </a:lnSpc>
            </a:pPr>
            <a:r>
              <a:rPr lang="en-US" sz="1600" dirty="0">
                <a:solidFill>
                  <a:schemeClr val="accent6"/>
                </a:solidFill>
                <a:latin typeface="Georgia"/>
                <a:cs typeface="Georgia"/>
              </a:rPr>
              <a:t>5. </a:t>
            </a:r>
            <a:r>
              <a:rPr lang="en-US" sz="1600" dirty="0">
                <a:solidFill>
                  <a:schemeClr val="accent6"/>
                </a:solidFill>
                <a:highlight>
                  <a:srgbClr val="FFFF00"/>
                </a:highlight>
                <a:latin typeface="Georgia"/>
                <a:cs typeface="Georgia"/>
              </a:rPr>
              <a:t>Embrace imprecision</a:t>
            </a:r>
          </a:p>
          <a:p>
            <a:pPr>
              <a:lnSpc>
                <a:spcPct val="90000"/>
              </a:lnSpc>
            </a:pPr>
            <a:r>
              <a:rPr lang="en-US" sz="1600" dirty="0">
                <a:solidFill>
                  <a:schemeClr val="accent6"/>
                </a:solidFill>
                <a:latin typeface="Georgia"/>
                <a:cs typeface="Georgia"/>
              </a:rPr>
              <a:t>6. Be curious</a:t>
            </a:r>
          </a:p>
          <a:p>
            <a:pPr marL="285750" indent="-285750">
              <a:lnSpc>
                <a:spcPct val="90000"/>
              </a:lnSpc>
              <a:buFont typeface="Arial" panose="020B0604020202020204" pitchFamily="34" charset="0"/>
              <a:buChar char="•"/>
            </a:pPr>
            <a:r>
              <a:rPr lang="en-US" sz="1600" dirty="0">
                <a:solidFill>
                  <a:schemeClr val="accent6"/>
                </a:solidFill>
                <a:latin typeface="Georgia"/>
                <a:cs typeface="Georgia"/>
              </a:rPr>
              <a:t>Go another click</a:t>
            </a:r>
          </a:p>
          <a:p>
            <a:pPr marL="285750" indent="-285750">
              <a:lnSpc>
                <a:spcPct val="90000"/>
              </a:lnSpc>
              <a:buFont typeface="Arial" panose="020B0604020202020204" pitchFamily="34" charset="0"/>
              <a:buChar char="•"/>
            </a:pPr>
            <a:r>
              <a:rPr lang="en-US" sz="1600" dirty="0">
                <a:solidFill>
                  <a:schemeClr val="accent6"/>
                </a:solidFill>
                <a:latin typeface="Georgia"/>
                <a:cs typeface="Georgia"/>
              </a:rPr>
              <a:t>Treat surprises as a mystery</a:t>
            </a:r>
          </a:p>
          <a:p>
            <a:pPr marL="342900" indent="-342900">
              <a:lnSpc>
                <a:spcPct val="90000"/>
              </a:lnSpc>
              <a:buFont typeface="Arial" charset="0"/>
              <a:buChar char="•"/>
            </a:pPr>
            <a:endParaRPr lang="en-US" sz="2000" dirty="0">
              <a:solidFill>
                <a:schemeClr val="accent6"/>
              </a:solidFill>
              <a:latin typeface="Georgia"/>
              <a:cs typeface="Georgia"/>
            </a:endParaRPr>
          </a:p>
        </p:txBody>
      </p:sp>
      <p:sp>
        <p:nvSpPr>
          <p:cNvPr id="5" name="TextBox 4"/>
          <p:cNvSpPr txBox="1"/>
          <p:nvPr/>
        </p:nvSpPr>
        <p:spPr>
          <a:xfrm>
            <a:off x="424338" y="536311"/>
            <a:ext cx="7882263" cy="707886"/>
          </a:xfrm>
          <a:prstGeom prst="rect">
            <a:avLst/>
          </a:prstGeom>
          <a:noFill/>
        </p:spPr>
        <p:txBody>
          <a:bodyPr wrap="square" rtlCol="0">
            <a:spAutoFit/>
          </a:bodyPr>
          <a:lstStyle/>
          <a:p>
            <a:r>
              <a:rPr lang="en-US" sz="2400" dirty="0">
                <a:solidFill>
                  <a:schemeClr val="bg1"/>
                </a:solidFill>
                <a:latin typeface="Helvetica"/>
                <a:cs typeface="Helvetica"/>
              </a:rPr>
              <a:t>A2. Other perspectives: </a:t>
            </a:r>
            <a:r>
              <a:rPr lang="en-US" sz="1600" dirty="0">
                <a:solidFill>
                  <a:schemeClr val="bg1"/>
                </a:solidFill>
                <a:latin typeface="Georgia"/>
                <a:cs typeface="Georgia"/>
              </a:rPr>
              <a:t>Tim Harford- Financial Times index card (author of </a:t>
            </a:r>
            <a:r>
              <a:rPr lang="en-US" sz="1600" i="1" dirty="0">
                <a:solidFill>
                  <a:schemeClr val="bg1"/>
                </a:solidFill>
                <a:latin typeface="Georgia"/>
                <a:cs typeface="Georgia"/>
              </a:rPr>
              <a:t>The Data Detective</a:t>
            </a:r>
            <a:r>
              <a:rPr lang="en-US" sz="1600" dirty="0">
                <a:solidFill>
                  <a:schemeClr val="bg1"/>
                </a:solidFill>
                <a:latin typeface="Georgia"/>
                <a:cs typeface="Georgia"/>
              </a:rPr>
              <a:t> and host of BBC More or Less podcast)</a:t>
            </a:r>
            <a:endParaRPr lang="en-US" sz="1600" dirty="0">
              <a:solidFill>
                <a:schemeClr val="bg1"/>
              </a:solidFill>
              <a:latin typeface="Helvetica"/>
              <a:cs typeface="Helvetica"/>
            </a:endParaRPr>
          </a:p>
        </p:txBody>
      </p:sp>
      <p:cxnSp>
        <p:nvCxnSpPr>
          <p:cNvPr id="8" name="Straight Connector 7"/>
          <p:cNvCxnSpPr/>
          <p:nvPr/>
        </p:nvCxnSpPr>
        <p:spPr>
          <a:xfrm>
            <a:off x="0" y="5025794"/>
            <a:ext cx="9144000" cy="0"/>
          </a:xfrm>
          <a:prstGeom prst="line">
            <a:avLst/>
          </a:prstGeom>
          <a:ln w="28575" cmpd="sng"/>
        </p:spPr>
        <p:style>
          <a:lnRef idx="1">
            <a:schemeClr val="accent1"/>
          </a:lnRef>
          <a:fillRef idx="0">
            <a:schemeClr val="accent1"/>
          </a:fillRef>
          <a:effectRef idx="0">
            <a:schemeClr val="accent1"/>
          </a:effectRef>
          <a:fontRef idx="minor">
            <a:schemeClr val="tx1"/>
          </a:fontRef>
        </p:style>
      </p:cxnSp>
      <p:pic>
        <p:nvPicPr>
          <p:cNvPr id="10" name="Picture 9" descr="M logo 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6606" y="4571212"/>
            <a:ext cx="935593" cy="349771"/>
          </a:xfrm>
          <a:prstGeom prst="rect">
            <a:avLst/>
          </a:prstGeom>
        </p:spPr>
      </p:pic>
    </p:spTree>
    <p:extLst>
      <p:ext uri="{BB962C8B-B14F-4D97-AF65-F5344CB8AC3E}">
        <p14:creationId xmlns:p14="http://schemas.microsoft.com/office/powerpoint/2010/main" val="2615708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2513"/>
            <a:ext cx="8391728" cy="64622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01722" y="1267598"/>
            <a:ext cx="7790005" cy="3693319"/>
          </a:xfrm>
          <a:prstGeom prst="rect">
            <a:avLst/>
          </a:prstGeom>
          <a:noFill/>
        </p:spPr>
        <p:txBody>
          <a:bodyPr wrap="square" rtlCol="0">
            <a:spAutoFit/>
          </a:bodyPr>
          <a:lstStyle/>
          <a:p>
            <a:pPr>
              <a:lnSpc>
                <a:spcPct val="90000"/>
              </a:lnSpc>
            </a:pPr>
            <a:r>
              <a:rPr lang="en-US" sz="2000" dirty="0">
                <a:solidFill>
                  <a:schemeClr val="accent6"/>
                </a:solidFill>
                <a:latin typeface="Georgia"/>
                <a:cs typeface="Georgia"/>
              </a:rPr>
              <a:t>10 Questions to ask when confronted by a claim based on statistical evidence – </a:t>
            </a:r>
            <a:r>
              <a:rPr lang="en-US" sz="2000" dirty="0">
                <a:solidFill>
                  <a:schemeClr val="accent6"/>
                </a:solidFill>
                <a:highlight>
                  <a:srgbClr val="FFFF00"/>
                </a:highlight>
                <a:latin typeface="Georgia"/>
                <a:cs typeface="Georgia"/>
              </a:rPr>
              <a:t>trustworthiness</a:t>
            </a:r>
            <a:r>
              <a:rPr lang="en-US" sz="2000" dirty="0">
                <a:solidFill>
                  <a:schemeClr val="accent6"/>
                </a:solidFill>
                <a:latin typeface="Georgia"/>
                <a:cs typeface="Georgia"/>
              </a:rPr>
              <a:t> of </a:t>
            </a:r>
            <a:r>
              <a:rPr lang="en-US" sz="2000" dirty="0">
                <a:solidFill>
                  <a:schemeClr val="accent6"/>
                </a:solidFill>
                <a:highlight>
                  <a:srgbClr val="FFFF00"/>
                </a:highlight>
                <a:latin typeface="Georgia"/>
                <a:cs typeface="Georgia"/>
              </a:rPr>
              <a:t>numbers</a:t>
            </a:r>
            <a:r>
              <a:rPr lang="en-US" sz="2000" dirty="0">
                <a:solidFill>
                  <a:schemeClr val="accent6"/>
                </a:solidFill>
                <a:latin typeface="Georgia"/>
                <a:cs typeface="Georgia"/>
              </a:rPr>
              <a:t> (1-3), </a:t>
            </a:r>
            <a:r>
              <a:rPr lang="en-US" sz="2000" dirty="0">
                <a:solidFill>
                  <a:schemeClr val="accent6"/>
                </a:solidFill>
                <a:highlight>
                  <a:srgbClr val="FFFF00"/>
                </a:highlight>
                <a:latin typeface="Georgia"/>
                <a:cs typeface="Georgia"/>
              </a:rPr>
              <a:t>source</a:t>
            </a:r>
            <a:r>
              <a:rPr lang="en-US" sz="2000" dirty="0">
                <a:solidFill>
                  <a:schemeClr val="accent6"/>
                </a:solidFill>
                <a:latin typeface="Georgia"/>
                <a:cs typeface="Georgia"/>
              </a:rPr>
              <a:t> (4-6), </a:t>
            </a:r>
            <a:r>
              <a:rPr lang="en-US" sz="2000" dirty="0">
                <a:solidFill>
                  <a:schemeClr val="accent6"/>
                </a:solidFill>
                <a:highlight>
                  <a:srgbClr val="FFFF00"/>
                </a:highlight>
                <a:latin typeface="Georgia"/>
                <a:cs typeface="Georgia"/>
              </a:rPr>
              <a:t>interpretation</a:t>
            </a:r>
            <a:r>
              <a:rPr lang="en-US" sz="2000" dirty="0">
                <a:solidFill>
                  <a:schemeClr val="accent6"/>
                </a:solidFill>
                <a:latin typeface="Georgia"/>
                <a:cs typeface="Georgia"/>
              </a:rPr>
              <a:t> (7-10)</a:t>
            </a:r>
          </a:p>
          <a:p>
            <a:pPr marL="457200" indent="-457200">
              <a:lnSpc>
                <a:spcPct val="90000"/>
              </a:lnSpc>
              <a:buFont typeface="+mj-lt"/>
              <a:buAutoNum type="arabicPeriod"/>
            </a:pPr>
            <a:r>
              <a:rPr lang="en-US" sz="2000" dirty="0">
                <a:solidFill>
                  <a:schemeClr val="accent6"/>
                </a:solidFill>
                <a:latin typeface="Georgia"/>
                <a:cs typeface="Georgia"/>
              </a:rPr>
              <a:t>How rigorously has the study been done?</a:t>
            </a:r>
          </a:p>
          <a:p>
            <a:pPr marL="457200" indent="-457200">
              <a:lnSpc>
                <a:spcPct val="90000"/>
              </a:lnSpc>
              <a:buFont typeface="+mj-lt"/>
              <a:buAutoNum type="arabicPeriod"/>
            </a:pPr>
            <a:r>
              <a:rPr lang="en-US" sz="2000" dirty="0">
                <a:solidFill>
                  <a:schemeClr val="accent6"/>
                </a:solidFill>
                <a:latin typeface="Georgia"/>
                <a:cs typeface="Georgia"/>
              </a:rPr>
              <a:t>What is the statistical uncertainty / confidence in the findings?</a:t>
            </a:r>
          </a:p>
          <a:p>
            <a:pPr marL="457200" indent="-457200">
              <a:lnSpc>
                <a:spcPct val="90000"/>
              </a:lnSpc>
              <a:buFont typeface="+mj-lt"/>
              <a:buAutoNum type="arabicPeriod"/>
            </a:pPr>
            <a:r>
              <a:rPr lang="en-US" sz="2000" dirty="0">
                <a:solidFill>
                  <a:schemeClr val="accent6"/>
                </a:solidFill>
                <a:latin typeface="Georgia"/>
                <a:cs typeface="Georgia"/>
              </a:rPr>
              <a:t>Is the summary appropriate</a:t>
            </a:r>
          </a:p>
          <a:p>
            <a:pPr marL="457200" indent="-457200">
              <a:lnSpc>
                <a:spcPct val="90000"/>
              </a:lnSpc>
              <a:buFont typeface="+mj-lt"/>
              <a:buAutoNum type="arabicPeriod"/>
            </a:pPr>
            <a:r>
              <a:rPr lang="en-US" sz="2000" dirty="0">
                <a:solidFill>
                  <a:schemeClr val="accent6"/>
                </a:solidFill>
                <a:latin typeface="Georgia"/>
                <a:cs typeface="Georgia"/>
              </a:rPr>
              <a:t>Reliability of the source?</a:t>
            </a:r>
            <a:endParaRPr lang="en-US" sz="2000" i="1" dirty="0">
              <a:solidFill>
                <a:schemeClr val="accent6"/>
              </a:solidFill>
              <a:latin typeface="Georgia"/>
              <a:cs typeface="Georgia"/>
            </a:endParaRPr>
          </a:p>
          <a:p>
            <a:pPr marL="457200" indent="-457200">
              <a:lnSpc>
                <a:spcPct val="90000"/>
              </a:lnSpc>
              <a:buFont typeface="+mj-lt"/>
              <a:buAutoNum type="arabicPeriod"/>
            </a:pPr>
            <a:r>
              <a:rPr lang="en-US" sz="2000" dirty="0">
                <a:solidFill>
                  <a:schemeClr val="accent6"/>
                </a:solidFill>
                <a:latin typeface="Georgia"/>
                <a:cs typeface="Georgia"/>
              </a:rPr>
              <a:t>Is the story being spun?</a:t>
            </a:r>
          </a:p>
          <a:p>
            <a:pPr marL="457200" indent="-457200">
              <a:lnSpc>
                <a:spcPct val="90000"/>
              </a:lnSpc>
              <a:buFont typeface="+mj-lt"/>
              <a:buAutoNum type="arabicPeriod"/>
            </a:pPr>
            <a:r>
              <a:rPr lang="en-US" sz="2000" dirty="0">
                <a:solidFill>
                  <a:schemeClr val="accent6"/>
                </a:solidFill>
                <a:latin typeface="Georgia"/>
                <a:cs typeface="Georgia"/>
              </a:rPr>
              <a:t>What am I not being told?</a:t>
            </a:r>
            <a:endParaRPr lang="en-US" sz="1800" i="1" dirty="0">
              <a:solidFill>
                <a:schemeClr val="accent6"/>
              </a:solidFill>
              <a:latin typeface="Georgia"/>
              <a:cs typeface="Georgia"/>
            </a:endParaRPr>
          </a:p>
          <a:p>
            <a:pPr marL="457200" indent="-457200">
              <a:lnSpc>
                <a:spcPct val="90000"/>
              </a:lnSpc>
              <a:buFont typeface="+mj-lt"/>
              <a:buAutoNum type="arabicPeriod"/>
            </a:pPr>
            <a:r>
              <a:rPr lang="en-US" sz="2000" dirty="0">
                <a:solidFill>
                  <a:schemeClr val="accent6"/>
                </a:solidFill>
                <a:latin typeface="Georgia"/>
                <a:cs typeface="Georgia"/>
              </a:rPr>
              <a:t>How does the claim fit with what else is known?</a:t>
            </a:r>
            <a:endParaRPr lang="en-US" sz="1800" i="1" dirty="0">
              <a:solidFill>
                <a:schemeClr val="accent6"/>
              </a:solidFill>
              <a:latin typeface="Georgia"/>
              <a:cs typeface="Georgia"/>
            </a:endParaRPr>
          </a:p>
          <a:p>
            <a:pPr marL="457200" indent="-457200">
              <a:lnSpc>
                <a:spcPct val="90000"/>
              </a:lnSpc>
              <a:buFont typeface="+mj-lt"/>
              <a:buAutoNum type="arabicPeriod"/>
            </a:pPr>
            <a:r>
              <a:rPr lang="en-US" sz="2000" dirty="0">
                <a:solidFill>
                  <a:schemeClr val="accent6"/>
                </a:solidFill>
                <a:latin typeface="Georgia"/>
                <a:cs typeface="Georgia"/>
              </a:rPr>
              <a:t>What’s the claimed explanation for whatever has been seen?</a:t>
            </a:r>
          </a:p>
          <a:p>
            <a:pPr marL="457200" indent="-457200">
              <a:lnSpc>
                <a:spcPct val="90000"/>
              </a:lnSpc>
              <a:buFont typeface="+mj-lt"/>
              <a:buAutoNum type="arabicPeriod"/>
            </a:pPr>
            <a:r>
              <a:rPr lang="en-US" sz="2000" dirty="0">
                <a:solidFill>
                  <a:schemeClr val="accent6"/>
                </a:solidFill>
                <a:latin typeface="Georgia"/>
                <a:cs typeface="Georgia"/>
              </a:rPr>
              <a:t>How relevant is the story to the audience?</a:t>
            </a:r>
          </a:p>
          <a:p>
            <a:pPr marL="457200" indent="-457200">
              <a:lnSpc>
                <a:spcPct val="90000"/>
              </a:lnSpc>
              <a:buFont typeface="+mj-lt"/>
              <a:buAutoNum type="arabicPeriod"/>
            </a:pPr>
            <a:r>
              <a:rPr lang="en-US" sz="2000" dirty="0">
                <a:solidFill>
                  <a:schemeClr val="accent6"/>
                </a:solidFill>
                <a:latin typeface="Georgia"/>
                <a:cs typeface="Georgia"/>
              </a:rPr>
              <a:t> Is the claimed effect important?</a:t>
            </a:r>
          </a:p>
        </p:txBody>
      </p:sp>
      <p:sp>
        <p:nvSpPr>
          <p:cNvPr id="5" name="TextBox 4"/>
          <p:cNvSpPr txBox="1"/>
          <p:nvPr/>
        </p:nvSpPr>
        <p:spPr>
          <a:xfrm>
            <a:off x="424338" y="536311"/>
            <a:ext cx="7882263" cy="461665"/>
          </a:xfrm>
          <a:prstGeom prst="rect">
            <a:avLst/>
          </a:prstGeom>
          <a:noFill/>
        </p:spPr>
        <p:txBody>
          <a:bodyPr wrap="square" rtlCol="0">
            <a:spAutoFit/>
          </a:bodyPr>
          <a:lstStyle/>
          <a:p>
            <a:r>
              <a:rPr lang="en-US" sz="2400" dirty="0">
                <a:solidFill>
                  <a:schemeClr val="bg1"/>
                </a:solidFill>
                <a:latin typeface="Helvetica"/>
                <a:cs typeface="Helvetica"/>
              </a:rPr>
              <a:t>A3. Other perspectives: </a:t>
            </a:r>
            <a:r>
              <a:rPr lang="en-US" sz="1600" dirty="0">
                <a:solidFill>
                  <a:schemeClr val="bg1"/>
                </a:solidFill>
                <a:latin typeface="Georgia"/>
                <a:cs typeface="Georgia"/>
              </a:rPr>
              <a:t>David </a:t>
            </a:r>
            <a:r>
              <a:rPr lang="en-US" sz="1600" dirty="0" err="1">
                <a:solidFill>
                  <a:schemeClr val="bg1"/>
                </a:solidFill>
                <a:latin typeface="Georgia"/>
                <a:cs typeface="Georgia"/>
              </a:rPr>
              <a:t>Spiegelhalter</a:t>
            </a:r>
            <a:r>
              <a:rPr lang="en-US" sz="1600" dirty="0">
                <a:solidFill>
                  <a:schemeClr val="bg1"/>
                </a:solidFill>
                <a:latin typeface="Georgia"/>
                <a:cs typeface="Georgia"/>
              </a:rPr>
              <a:t> </a:t>
            </a:r>
            <a:r>
              <a:rPr lang="en-US" sz="1600" i="1" dirty="0">
                <a:solidFill>
                  <a:schemeClr val="bg1"/>
                </a:solidFill>
                <a:latin typeface="Georgia"/>
                <a:cs typeface="Georgia"/>
              </a:rPr>
              <a:t>The Art of Statistics</a:t>
            </a:r>
            <a:endParaRPr lang="en-US" sz="1600" i="1" dirty="0">
              <a:solidFill>
                <a:schemeClr val="bg1"/>
              </a:solidFill>
              <a:latin typeface="Helvetica"/>
              <a:cs typeface="Helvetica"/>
            </a:endParaRPr>
          </a:p>
        </p:txBody>
      </p:sp>
      <p:cxnSp>
        <p:nvCxnSpPr>
          <p:cNvPr id="8" name="Straight Connector 7"/>
          <p:cNvCxnSpPr/>
          <p:nvPr/>
        </p:nvCxnSpPr>
        <p:spPr>
          <a:xfrm>
            <a:off x="0" y="5025794"/>
            <a:ext cx="9144000" cy="0"/>
          </a:xfrm>
          <a:prstGeom prst="line">
            <a:avLst/>
          </a:prstGeom>
          <a:ln w="28575" cmpd="sng"/>
        </p:spPr>
        <p:style>
          <a:lnRef idx="1">
            <a:schemeClr val="accent1"/>
          </a:lnRef>
          <a:fillRef idx="0">
            <a:schemeClr val="accent1"/>
          </a:fillRef>
          <a:effectRef idx="0">
            <a:schemeClr val="accent1"/>
          </a:effectRef>
          <a:fontRef idx="minor">
            <a:schemeClr val="tx1"/>
          </a:fontRef>
        </p:style>
      </p:cxnSp>
      <p:pic>
        <p:nvPicPr>
          <p:cNvPr id="10" name="Picture 9" descr="M logo 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6606" y="4571212"/>
            <a:ext cx="935593" cy="349771"/>
          </a:xfrm>
          <a:prstGeom prst="rect">
            <a:avLst/>
          </a:prstGeom>
        </p:spPr>
      </p:pic>
    </p:spTree>
    <p:extLst>
      <p:ext uri="{BB962C8B-B14F-4D97-AF65-F5344CB8AC3E}">
        <p14:creationId xmlns:p14="http://schemas.microsoft.com/office/powerpoint/2010/main" val="2752633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2513"/>
            <a:ext cx="8391728" cy="64622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01722" y="1267598"/>
            <a:ext cx="7790005" cy="3693319"/>
          </a:xfrm>
          <a:prstGeom prst="rect">
            <a:avLst/>
          </a:prstGeom>
          <a:noFill/>
        </p:spPr>
        <p:txBody>
          <a:bodyPr wrap="square" rtlCol="0">
            <a:spAutoFit/>
          </a:bodyPr>
          <a:lstStyle/>
          <a:p>
            <a:pPr>
              <a:lnSpc>
                <a:spcPct val="90000"/>
              </a:lnSpc>
            </a:pPr>
            <a:r>
              <a:rPr lang="en-US" sz="2000" dirty="0">
                <a:solidFill>
                  <a:schemeClr val="accent6"/>
                </a:solidFill>
                <a:latin typeface="Georgia"/>
                <a:cs typeface="Georgia"/>
              </a:rPr>
              <a:t>10 Rules of Effective Statistical Practice</a:t>
            </a:r>
          </a:p>
          <a:p>
            <a:pPr marL="457200" indent="-457200">
              <a:lnSpc>
                <a:spcPct val="90000"/>
              </a:lnSpc>
              <a:buFont typeface="+mj-lt"/>
              <a:buAutoNum type="arabicPeriod"/>
            </a:pPr>
            <a:r>
              <a:rPr lang="en-US" sz="2000" dirty="0">
                <a:solidFill>
                  <a:schemeClr val="accent6"/>
                </a:solidFill>
                <a:latin typeface="Georgia"/>
                <a:cs typeface="Georgia"/>
              </a:rPr>
              <a:t>Statistical methods should enable data to answer scientific questions</a:t>
            </a:r>
          </a:p>
          <a:p>
            <a:pPr marL="457200" indent="-457200">
              <a:lnSpc>
                <a:spcPct val="90000"/>
              </a:lnSpc>
              <a:buFont typeface="+mj-lt"/>
              <a:buAutoNum type="arabicPeriod"/>
            </a:pPr>
            <a:r>
              <a:rPr lang="en-US" sz="2000" dirty="0">
                <a:solidFill>
                  <a:schemeClr val="accent6"/>
                </a:solidFill>
                <a:latin typeface="Georgia"/>
                <a:cs typeface="Georgia"/>
              </a:rPr>
              <a:t>Signals always come with noise</a:t>
            </a:r>
          </a:p>
          <a:p>
            <a:pPr marL="457200" indent="-457200">
              <a:lnSpc>
                <a:spcPct val="90000"/>
              </a:lnSpc>
              <a:buFont typeface="+mj-lt"/>
              <a:buAutoNum type="arabicPeriod"/>
            </a:pPr>
            <a:r>
              <a:rPr lang="en-US" sz="2000" dirty="0">
                <a:solidFill>
                  <a:schemeClr val="accent6"/>
                </a:solidFill>
                <a:latin typeface="Georgia"/>
                <a:cs typeface="Georgia"/>
              </a:rPr>
              <a:t>Plan ahead, really ahead</a:t>
            </a:r>
          </a:p>
          <a:p>
            <a:pPr marL="457200" indent="-457200">
              <a:lnSpc>
                <a:spcPct val="90000"/>
              </a:lnSpc>
              <a:buFont typeface="+mj-lt"/>
              <a:buAutoNum type="arabicPeriod"/>
            </a:pPr>
            <a:r>
              <a:rPr lang="en-US" sz="2000" dirty="0">
                <a:solidFill>
                  <a:schemeClr val="accent6"/>
                </a:solidFill>
                <a:latin typeface="Georgia"/>
                <a:cs typeface="Georgia"/>
              </a:rPr>
              <a:t>Worry about data quality </a:t>
            </a:r>
            <a:r>
              <a:rPr lang="en-US" sz="2000" i="1" dirty="0">
                <a:solidFill>
                  <a:schemeClr val="accent6"/>
                </a:solidFill>
                <a:latin typeface="Georgia"/>
                <a:cs typeface="Georgia"/>
              </a:rPr>
              <a:t>– everything rests on the data</a:t>
            </a:r>
          </a:p>
          <a:p>
            <a:pPr marL="457200" indent="-457200">
              <a:lnSpc>
                <a:spcPct val="90000"/>
              </a:lnSpc>
              <a:buFont typeface="+mj-lt"/>
              <a:buAutoNum type="arabicPeriod"/>
            </a:pPr>
            <a:r>
              <a:rPr lang="en-US" sz="2000" dirty="0">
                <a:solidFill>
                  <a:schemeClr val="accent6"/>
                </a:solidFill>
                <a:latin typeface="Georgia"/>
                <a:cs typeface="Georgia"/>
              </a:rPr>
              <a:t>Statistical analysis is more than a set of computations</a:t>
            </a:r>
          </a:p>
          <a:p>
            <a:pPr marL="457200" indent="-457200">
              <a:lnSpc>
                <a:spcPct val="90000"/>
              </a:lnSpc>
              <a:buFont typeface="+mj-lt"/>
              <a:buAutoNum type="arabicPeriod"/>
            </a:pPr>
            <a:r>
              <a:rPr lang="en-US" sz="2000" dirty="0">
                <a:solidFill>
                  <a:schemeClr val="accent6"/>
                </a:solidFill>
                <a:latin typeface="Georgia"/>
                <a:cs typeface="Georgia"/>
              </a:rPr>
              <a:t>Keep it simple </a:t>
            </a:r>
            <a:r>
              <a:rPr lang="en-US" sz="1800" i="1" dirty="0">
                <a:solidFill>
                  <a:schemeClr val="accent6"/>
                </a:solidFill>
                <a:latin typeface="Georgia"/>
                <a:cs typeface="Georgia"/>
              </a:rPr>
              <a:t>– main communication should be as basic as possible</a:t>
            </a:r>
          </a:p>
          <a:p>
            <a:pPr marL="457200" indent="-457200">
              <a:lnSpc>
                <a:spcPct val="90000"/>
              </a:lnSpc>
              <a:buFont typeface="+mj-lt"/>
              <a:buAutoNum type="arabicPeriod"/>
            </a:pPr>
            <a:r>
              <a:rPr lang="en-US" sz="2000" dirty="0">
                <a:solidFill>
                  <a:schemeClr val="accent6"/>
                </a:solidFill>
                <a:latin typeface="Georgia"/>
                <a:cs typeface="Georgia"/>
              </a:rPr>
              <a:t>Provide of assessments of variability</a:t>
            </a:r>
            <a:r>
              <a:rPr lang="en-US" sz="1800" dirty="0">
                <a:solidFill>
                  <a:schemeClr val="accent6"/>
                </a:solidFill>
                <a:latin typeface="Georgia"/>
                <a:cs typeface="Georgia"/>
              </a:rPr>
              <a:t> </a:t>
            </a:r>
            <a:r>
              <a:rPr lang="en-US" sz="1800" i="1" dirty="0">
                <a:solidFill>
                  <a:schemeClr val="accent6"/>
                </a:solidFill>
                <a:latin typeface="Georgia"/>
                <a:cs typeface="Georgia"/>
              </a:rPr>
              <a:t>– with the warning that margins of error are generally bigger than claimed</a:t>
            </a:r>
          </a:p>
          <a:p>
            <a:pPr marL="457200" indent="-457200">
              <a:lnSpc>
                <a:spcPct val="90000"/>
              </a:lnSpc>
              <a:buFont typeface="+mj-lt"/>
              <a:buAutoNum type="arabicPeriod"/>
            </a:pPr>
            <a:r>
              <a:rPr lang="en-US" sz="2000" dirty="0">
                <a:solidFill>
                  <a:schemeClr val="accent6"/>
                </a:solidFill>
                <a:latin typeface="Georgia"/>
                <a:cs typeface="Georgia"/>
              </a:rPr>
              <a:t>Check your assumptions</a:t>
            </a:r>
          </a:p>
          <a:p>
            <a:pPr marL="457200" indent="-457200">
              <a:lnSpc>
                <a:spcPct val="90000"/>
              </a:lnSpc>
              <a:buFont typeface="+mj-lt"/>
              <a:buAutoNum type="arabicPeriod"/>
            </a:pPr>
            <a:r>
              <a:rPr lang="en-US" sz="2000" dirty="0">
                <a:solidFill>
                  <a:schemeClr val="accent6"/>
                </a:solidFill>
                <a:latin typeface="Georgia"/>
                <a:cs typeface="Georgia"/>
              </a:rPr>
              <a:t>When possible, replicate!</a:t>
            </a:r>
          </a:p>
          <a:p>
            <a:pPr marL="457200" indent="-457200">
              <a:lnSpc>
                <a:spcPct val="90000"/>
              </a:lnSpc>
              <a:buFont typeface="+mj-lt"/>
              <a:buAutoNum type="arabicPeriod"/>
            </a:pPr>
            <a:r>
              <a:rPr lang="en-US" sz="2000" dirty="0">
                <a:solidFill>
                  <a:schemeClr val="accent6"/>
                </a:solidFill>
                <a:latin typeface="Georgia"/>
                <a:cs typeface="Georgia"/>
              </a:rPr>
              <a:t> Make your analysis reproducible</a:t>
            </a:r>
          </a:p>
        </p:txBody>
      </p:sp>
      <p:sp>
        <p:nvSpPr>
          <p:cNvPr id="5" name="TextBox 4"/>
          <p:cNvSpPr txBox="1"/>
          <p:nvPr/>
        </p:nvSpPr>
        <p:spPr>
          <a:xfrm>
            <a:off x="424338" y="536311"/>
            <a:ext cx="7882263" cy="707886"/>
          </a:xfrm>
          <a:prstGeom prst="rect">
            <a:avLst/>
          </a:prstGeom>
          <a:noFill/>
        </p:spPr>
        <p:txBody>
          <a:bodyPr wrap="square" rtlCol="0">
            <a:spAutoFit/>
          </a:bodyPr>
          <a:lstStyle/>
          <a:p>
            <a:r>
              <a:rPr lang="en-US" sz="2400" dirty="0">
                <a:solidFill>
                  <a:schemeClr val="bg1"/>
                </a:solidFill>
                <a:latin typeface="Helvetica"/>
                <a:cs typeface="Helvetica"/>
              </a:rPr>
              <a:t>A4. Other perspectives: </a:t>
            </a:r>
            <a:r>
              <a:rPr lang="en-US" sz="1600" dirty="0">
                <a:solidFill>
                  <a:schemeClr val="bg1"/>
                </a:solidFill>
                <a:latin typeface="Georgia"/>
                <a:cs typeface="Georgia"/>
              </a:rPr>
              <a:t>David </a:t>
            </a:r>
            <a:r>
              <a:rPr lang="en-US" sz="1600" dirty="0" err="1">
                <a:solidFill>
                  <a:schemeClr val="bg1"/>
                </a:solidFill>
                <a:latin typeface="Georgia"/>
                <a:cs typeface="Georgia"/>
              </a:rPr>
              <a:t>Spiegelhalter</a:t>
            </a:r>
            <a:r>
              <a:rPr lang="en-US" sz="1600" dirty="0">
                <a:solidFill>
                  <a:schemeClr val="bg1"/>
                </a:solidFill>
                <a:latin typeface="Georgia"/>
                <a:cs typeface="Georgia"/>
              </a:rPr>
              <a:t> </a:t>
            </a:r>
            <a:r>
              <a:rPr lang="en-US" sz="1600" i="1" dirty="0">
                <a:solidFill>
                  <a:schemeClr val="bg1"/>
                </a:solidFill>
                <a:latin typeface="Georgia"/>
                <a:cs typeface="Georgia"/>
              </a:rPr>
              <a:t>The Art of Statistics </a:t>
            </a:r>
            <a:r>
              <a:rPr lang="en-US" sz="1600" dirty="0">
                <a:solidFill>
                  <a:schemeClr val="bg1"/>
                </a:solidFill>
                <a:latin typeface="Georgia"/>
                <a:cs typeface="Georgia"/>
              </a:rPr>
              <a:t>(led Winton Centre for Risk and Evidence Communication)</a:t>
            </a:r>
            <a:endParaRPr lang="en-US" sz="1600" dirty="0">
              <a:solidFill>
                <a:schemeClr val="bg1"/>
              </a:solidFill>
              <a:latin typeface="Helvetica"/>
              <a:cs typeface="Helvetica"/>
            </a:endParaRPr>
          </a:p>
        </p:txBody>
      </p:sp>
      <p:cxnSp>
        <p:nvCxnSpPr>
          <p:cNvPr id="8" name="Straight Connector 7"/>
          <p:cNvCxnSpPr/>
          <p:nvPr/>
        </p:nvCxnSpPr>
        <p:spPr>
          <a:xfrm>
            <a:off x="0" y="5025794"/>
            <a:ext cx="9144000" cy="0"/>
          </a:xfrm>
          <a:prstGeom prst="line">
            <a:avLst/>
          </a:prstGeom>
          <a:ln w="28575" cmpd="sng"/>
        </p:spPr>
        <p:style>
          <a:lnRef idx="1">
            <a:schemeClr val="accent1"/>
          </a:lnRef>
          <a:fillRef idx="0">
            <a:schemeClr val="accent1"/>
          </a:fillRef>
          <a:effectRef idx="0">
            <a:schemeClr val="accent1"/>
          </a:effectRef>
          <a:fontRef idx="minor">
            <a:schemeClr val="tx1"/>
          </a:fontRef>
        </p:style>
      </p:cxnSp>
      <p:pic>
        <p:nvPicPr>
          <p:cNvPr id="10" name="Picture 9" descr="M logo 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6606" y="4571212"/>
            <a:ext cx="935593" cy="349771"/>
          </a:xfrm>
          <a:prstGeom prst="rect">
            <a:avLst/>
          </a:prstGeom>
        </p:spPr>
      </p:pic>
    </p:spTree>
    <p:extLst>
      <p:ext uri="{BB962C8B-B14F-4D97-AF65-F5344CB8AC3E}">
        <p14:creationId xmlns:p14="http://schemas.microsoft.com/office/powerpoint/2010/main" val="606426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Outline (TBD)</a:t>
            </a:r>
            <a:endParaRPr sz="3200" dirty="0">
              <a:solidFill>
                <a:schemeClr val="lt1"/>
              </a:solidFill>
              <a:latin typeface="Calibri"/>
              <a:ea typeface="Calibri"/>
              <a:cs typeface="Calibri"/>
              <a:sym typeface="Calibri"/>
            </a:endParaRPr>
          </a:p>
        </p:txBody>
      </p:sp>
      <p:cxnSp>
        <p:nvCxnSpPr>
          <p:cNvPr id="98" name="Google Shape;98;p14"/>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0" name="Google Shape;100;p14"/>
          <p:cNvSpPr txBox="1"/>
          <p:nvPr/>
        </p:nvSpPr>
        <p:spPr>
          <a:xfrm>
            <a:off x="254524" y="1313398"/>
            <a:ext cx="8137204" cy="3089261"/>
          </a:xfrm>
          <a:prstGeom prst="rect">
            <a:avLst/>
          </a:prstGeom>
          <a:noFill/>
          <a:ln>
            <a:noFill/>
          </a:ln>
        </p:spPr>
        <p:txBody>
          <a:bodyPr spcFirstLastPara="1" wrap="square" lIns="91425" tIns="45700" rIns="91425" bIns="45700" anchor="t" anchorCtr="0">
            <a:noAutofit/>
          </a:bodyPr>
          <a:lstStyle/>
          <a:p>
            <a:pPr marL="404813" marR="0" lvl="0" indent="-404813" algn="l" rtl="0">
              <a:spcBef>
                <a:spcPts val="0"/>
              </a:spcBef>
              <a:spcAft>
                <a:spcPts val="0"/>
              </a:spcAft>
              <a:buClr>
                <a:schemeClr val="dk1"/>
              </a:buClr>
              <a:buSzPts val="3200"/>
            </a:pPr>
            <a:r>
              <a:rPr lang="en-US" sz="2000" dirty="0">
                <a:solidFill>
                  <a:schemeClr val="dk1"/>
                </a:solidFill>
                <a:latin typeface="Calibri"/>
                <a:ea typeface="Calibri"/>
                <a:cs typeface="Calibri"/>
                <a:sym typeface="Calibri"/>
              </a:rPr>
              <a:t>-1. 	Pretest</a:t>
            </a:r>
          </a:p>
          <a:p>
            <a:pPr marL="404813" marR="0" lvl="0" indent="-404813" algn="l" rtl="0">
              <a:spcBef>
                <a:spcPts val="0"/>
              </a:spcBef>
              <a:spcAft>
                <a:spcPts val="0"/>
              </a:spcAft>
              <a:buClr>
                <a:schemeClr val="dk1"/>
              </a:buClr>
              <a:buSzPts val="3200"/>
            </a:pPr>
            <a:r>
              <a:rPr lang="en-US" sz="2000" dirty="0">
                <a:solidFill>
                  <a:schemeClr val="dk1"/>
                </a:solidFill>
                <a:latin typeface="Calibri"/>
                <a:ea typeface="Calibri"/>
                <a:cs typeface="Calibri"/>
                <a:sym typeface="Calibri"/>
              </a:rPr>
              <a:t> 0.  	Take away message</a:t>
            </a:r>
          </a:p>
          <a:p>
            <a:pPr marL="404813" marR="0" lvl="0" indent="-404813" algn="l" rtl="0">
              <a:spcBef>
                <a:spcPts val="0"/>
              </a:spcBef>
              <a:spcAft>
                <a:spcPts val="0"/>
              </a:spcAft>
              <a:buClr>
                <a:schemeClr val="dk1"/>
              </a:buClr>
              <a:buSzPts val="3200"/>
            </a:pPr>
            <a:r>
              <a:rPr lang="en-US" sz="2000" dirty="0">
                <a:solidFill>
                  <a:schemeClr val="dk1"/>
                </a:solidFill>
                <a:latin typeface="Calibri"/>
                <a:ea typeface="Calibri"/>
                <a:cs typeface="Calibri"/>
                <a:sym typeface="Calibri"/>
              </a:rPr>
              <a:t> 1.  	Podcast origin story</a:t>
            </a:r>
          </a:p>
          <a:p>
            <a:pPr marL="404813" marR="0" lvl="0" indent="-404813" algn="l" rtl="0">
              <a:spcBef>
                <a:spcPts val="0"/>
              </a:spcBef>
              <a:spcAft>
                <a:spcPts val="0"/>
              </a:spcAft>
              <a:buClr>
                <a:schemeClr val="dk1"/>
              </a:buClr>
              <a:buSzPts val="3200"/>
            </a:pPr>
            <a:r>
              <a:rPr lang="en-US" sz="2000" dirty="0">
                <a:solidFill>
                  <a:schemeClr val="dk1"/>
                </a:solidFill>
                <a:latin typeface="Calibri"/>
                <a:ea typeface="Calibri"/>
                <a:cs typeface="Calibri"/>
                <a:sym typeface="Calibri"/>
              </a:rPr>
              <a:t> 2.  	</a:t>
            </a:r>
            <a:r>
              <a:rPr lang="en-US" sz="2000" dirty="0">
                <a:solidFill>
                  <a:schemeClr val="dk1"/>
                </a:solidFill>
                <a:latin typeface="Calibri"/>
                <a:cs typeface="Calibri"/>
                <a:sym typeface="Calibri"/>
              </a:rPr>
              <a:t>Statistics and Journalism </a:t>
            </a:r>
          </a:p>
          <a:p>
            <a:pPr marL="404813" marR="0" lvl="0" indent="-404813" algn="l" rtl="0">
              <a:spcBef>
                <a:spcPts val="0"/>
              </a:spcBef>
              <a:spcAft>
                <a:spcPts val="0"/>
              </a:spcAft>
              <a:buClr>
                <a:schemeClr val="dk1"/>
              </a:buClr>
              <a:buSzPts val="3200"/>
            </a:pPr>
            <a:r>
              <a:rPr lang="en-US" sz="2000" dirty="0">
                <a:solidFill>
                  <a:schemeClr val="dk1"/>
                </a:solidFill>
                <a:latin typeface="Calibri"/>
                <a:ea typeface="Calibri"/>
                <a:cs typeface="Calibri"/>
                <a:sym typeface="Calibri"/>
              </a:rPr>
              <a:t> 3.  	Deconstructing headlines and stories – learning statistical and journalistic principles</a:t>
            </a:r>
          </a:p>
          <a:p>
            <a:pPr marL="404813" marR="0" lvl="0" indent="-404813" algn="l" rtl="0">
              <a:spcBef>
                <a:spcPts val="0"/>
              </a:spcBef>
              <a:spcAft>
                <a:spcPts val="0"/>
              </a:spcAft>
              <a:buClr>
                <a:schemeClr val="dk1"/>
              </a:buClr>
              <a:buSzPts val="3200"/>
            </a:pPr>
            <a:r>
              <a:rPr lang="en-US" sz="2000" dirty="0">
                <a:solidFill>
                  <a:schemeClr val="dk1"/>
                </a:solidFill>
                <a:latin typeface="Calibri"/>
                <a:ea typeface="Calibri"/>
                <a:cs typeface="Calibri"/>
                <a:sym typeface="Calibri"/>
              </a:rPr>
              <a:t> 4.	Contests</a:t>
            </a:r>
          </a:p>
          <a:p>
            <a:pPr marL="0" marR="0" lvl="0" indent="0" algn="l" rtl="0">
              <a:spcBef>
                <a:spcPts val="0"/>
              </a:spcBef>
              <a:spcAft>
                <a:spcPts val="0"/>
              </a:spcAft>
              <a:buNone/>
            </a:pPr>
            <a:endParaRPr sz="800" dirty="0">
              <a:solidFill>
                <a:schemeClr val="dk1"/>
              </a:solidFill>
              <a:latin typeface="Calibri"/>
              <a:ea typeface="Calibri"/>
              <a:cs typeface="Calibri"/>
              <a:sym typeface="Calibri"/>
            </a:endParaRPr>
          </a:p>
        </p:txBody>
      </p:sp>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1372309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-1:  Pretest: Multiple Choice </a:t>
            </a:r>
            <a:endParaRPr sz="3200" dirty="0">
              <a:solidFill>
                <a:schemeClr val="lt1"/>
              </a:solidFill>
              <a:latin typeface="Calibri"/>
              <a:ea typeface="Calibri"/>
              <a:cs typeface="Calibri"/>
              <a:sym typeface="Calibri"/>
            </a:endParaRPr>
          </a:p>
        </p:txBody>
      </p:sp>
      <p:cxnSp>
        <p:nvCxnSpPr>
          <p:cNvPr id="98" name="Google Shape;98;p14"/>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6</a:t>
            </a:fld>
            <a:endParaRPr/>
          </a:p>
        </p:txBody>
      </p:sp>
      <p:sp>
        <p:nvSpPr>
          <p:cNvPr id="3" name="TextBox 2">
            <a:extLst>
              <a:ext uri="{FF2B5EF4-FFF2-40B4-BE49-F238E27FC236}">
                <a16:creationId xmlns:a16="http://schemas.microsoft.com/office/drawing/2014/main" id="{3D018B2D-A3DE-CD75-0220-7289544A3E47}"/>
              </a:ext>
            </a:extLst>
          </p:cNvPr>
          <p:cNvSpPr txBox="1"/>
          <p:nvPr/>
        </p:nvSpPr>
        <p:spPr>
          <a:xfrm>
            <a:off x="593765" y="1496291"/>
            <a:ext cx="7785805" cy="3046988"/>
          </a:xfrm>
          <a:prstGeom prst="rect">
            <a:avLst/>
          </a:prstGeom>
          <a:noFill/>
        </p:spPr>
        <p:txBody>
          <a:bodyPr wrap="square" rtlCol="0">
            <a:spAutoFit/>
          </a:bodyPr>
          <a:lstStyle/>
          <a:p>
            <a:pPr marL="404813" marR="0" lvl="0" indent="-404813" algn="l" rtl="0">
              <a:spcBef>
                <a:spcPts val="0"/>
              </a:spcBef>
              <a:spcAft>
                <a:spcPts val="0"/>
              </a:spcAft>
              <a:buClr>
                <a:schemeClr val="dk1"/>
              </a:buClr>
              <a:buSzPts val="3200"/>
            </a:pPr>
            <a:r>
              <a:rPr lang="en-US" sz="2400" dirty="0">
                <a:solidFill>
                  <a:schemeClr val="dk1"/>
                </a:solidFill>
                <a:latin typeface="Calibri"/>
                <a:ea typeface="Calibri"/>
                <a:cs typeface="Calibri"/>
                <a:sym typeface="Calibri"/>
              </a:rPr>
              <a:t>Directions</a:t>
            </a:r>
          </a:p>
          <a:p>
            <a:pPr marL="404813" marR="0" lvl="0" indent="-404813" algn="l" rtl="0">
              <a:spcBef>
                <a:spcPts val="0"/>
              </a:spcBef>
              <a:spcAft>
                <a:spcPts val="0"/>
              </a:spcAft>
              <a:buClr>
                <a:schemeClr val="dk1"/>
              </a:buClr>
              <a:buSzPts val="3200"/>
            </a:pPr>
            <a:r>
              <a:rPr lang="en-US" sz="2400" dirty="0">
                <a:solidFill>
                  <a:schemeClr val="dk1"/>
                </a:solidFill>
                <a:latin typeface="Calibri"/>
                <a:ea typeface="Calibri"/>
                <a:cs typeface="Calibri"/>
                <a:sym typeface="Calibri"/>
              </a:rPr>
              <a:t> 0.  Select the best response to each image prompt.</a:t>
            </a:r>
          </a:p>
          <a:p>
            <a:pPr marL="404813" marR="0" lvl="0" indent="-404813" algn="l" rtl="0">
              <a:spcBef>
                <a:spcPts val="0"/>
              </a:spcBef>
              <a:spcAft>
                <a:spcPts val="0"/>
              </a:spcAft>
              <a:buClr>
                <a:schemeClr val="dk1"/>
              </a:buClr>
              <a:buSzPts val="3200"/>
            </a:pPr>
            <a:r>
              <a:rPr lang="en-US" sz="2400" dirty="0">
                <a:solidFill>
                  <a:schemeClr val="dk1"/>
                </a:solidFill>
                <a:latin typeface="Calibri"/>
                <a:ea typeface="Calibri"/>
                <a:cs typeface="Calibri"/>
                <a:sym typeface="Calibri"/>
              </a:rPr>
              <a:t> 1.  You will not be able to return to previous questions</a:t>
            </a:r>
          </a:p>
          <a:p>
            <a:pPr marL="404813" marR="0" lvl="0" indent="-404813" algn="l" rtl="0">
              <a:spcBef>
                <a:spcPts val="0"/>
              </a:spcBef>
              <a:spcAft>
                <a:spcPts val="0"/>
              </a:spcAft>
              <a:buClr>
                <a:schemeClr val="dk1"/>
              </a:buClr>
              <a:buSzPts val="3200"/>
            </a:pPr>
            <a:r>
              <a:rPr lang="en-US" sz="2400" dirty="0">
                <a:solidFill>
                  <a:schemeClr val="dk1"/>
                </a:solidFill>
                <a:latin typeface="Calibri"/>
                <a:cs typeface="Calibri"/>
                <a:sym typeface="Calibri"/>
              </a:rPr>
              <a:t> 2.  Grading will be done subjectively and maliciously</a:t>
            </a:r>
          </a:p>
          <a:p>
            <a:pPr marL="404813" marR="0" lvl="0" indent="-404813" algn="l" rtl="0">
              <a:spcBef>
                <a:spcPts val="0"/>
              </a:spcBef>
              <a:spcAft>
                <a:spcPts val="0"/>
              </a:spcAft>
              <a:buClr>
                <a:schemeClr val="dk1"/>
              </a:buClr>
              <a:buSzPts val="3200"/>
            </a:pPr>
            <a:r>
              <a:rPr lang="en-US" sz="2400" dirty="0">
                <a:solidFill>
                  <a:schemeClr val="dk1"/>
                </a:solidFill>
                <a:latin typeface="Calibri"/>
                <a:cs typeface="Calibri"/>
                <a:sym typeface="Calibri"/>
              </a:rPr>
              <a:t> 3.  Don’t even think about asking to go to the bathroom</a:t>
            </a:r>
          </a:p>
          <a:p>
            <a:pPr marL="404813" marR="0" lvl="0" indent="-404813" algn="l" rtl="0">
              <a:spcBef>
                <a:spcPts val="0"/>
              </a:spcBef>
              <a:spcAft>
                <a:spcPts val="0"/>
              </a:spcAft>
              <a:buClr>
                <a:schemeClr val="dk1"/>
              </a:buClr>
              <a:buSzPts val="3200"/>
            </a:pPr>
            <a:r>
              <a:rPr lang="en-US" sz="2400" dirty="0">
                <a:solidFill>
                  <a:schemeClr val="dk1"/>
                </a:solidFill>
                <a:latin typeface="Calibri"/>
                <a:cs typeface="Calibri"/>
                <a:sym typeface="Calibri"/>
              </a:rPr>
              <a:t>       during the exam. You should have thought of this earlier.</a:t>
            </a:r>
          </a:p>
          <a:p>
            <a:pPr marL="404813" marR="0" lvl="0" indent="-404813" algn="l" rtl="0">
              <a:spcBef>
                <a:spcPts val="0"/>
              </a:spcBef>
              <a:spcAft>
                <a:spcPts val="0"/>
              </a:spcAft>
              <a:buClr>
                <a:schemeClr val="dk1"/>
              </a:buClr>
              <a:buSzPts val="3200"/>
            </a:pPr>
            <a:endParaRPr lang="en-US" sz="2400" dirty="0">
              <a:solidFill>
                <a:schemeClr val="dk1"/>
              </a:solidFill>
              <a:latin typeface="Calibri"/>
              <a:cs typeface="Calibri"/>
              <a:sym typeface="Calibri"/>
            </a:endParaRPr>
          </a:p>
          <a:p>
            <a:pPr marL="404813" marR="0" lvl="0" indent="-404813" algn="l" rtl="0">
              <a:spcBef>
                <a:spcPts val="0"/>
              </a:spcBef>
              <a:spcAft>
                <a:spcPts val="0"/>
              </a:spcAft>
              <a:buClr>
                <a:schemeClr val="dk1"/>
              </a:buClr>
              <a:buSzPts val="3200"/>
            </a:pPr>
            <a:r>
              <a:rPr lang="en-US" sz="2400" dirty="0">
                <a:solidFill>
                  <a:schemeClr val="dk1"/>
                </a:solidFill>
                <a:latin typeface="Calibri"/>
                <a:cs typeface="Calibri"/>
                <a:sym typeface="Calibri"/>
              </a:rPr>
              <a:t>Ready?</a:t>
            </a:r>
            <a:endParaRPr lang="en-US" sz="2400" dirty="0"/>
          </a:p>
        </p:txBody>
      </p:sp>
    </p:spTree>
    <p:extLst>
      <p:ext uri="{BB962C8B-B14F-4D97-AF65-F5344CB8AC3E}">
        <p14:creationId xmlns:p14="http://schemas.microsoft.com/office/powerpoint/2010/main" val="1676986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-1:  Pretest: Q1</a:t>
            </a:r>
            <a:endParaRPr sz="3200" dirty="0">
              <a:solidFill>
                <a:schemeClr val="lt1"/>
              </a:solidFill>
              <a:latin typeface="Calibri"/>
              <a:ea typeface="Calibri"/>
              <a:cs typeface="Calibri"/>
              <a:sym typeface="Calibri"/>
            </a:endParaRPr>
          </a:p>
        </p:txBody>
      </p:sp>
      <p:cxnSp>
        <p:nvCxnSpPr>
          <p:cNvPr id="98" name="Google Shape;98;p14"/>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7</a:t>
            </a:fld>
            <a:endParaRPr/>
          </a:p>
        </p:txBody>
      </p:sp>
      <p:pic>
        <p:nvPicPr>
          <p:cNvPr id="1026" name="Picture 2">
            <a:extLst>
              <a:ext uri="{FF2B5EF4-FFF2-40B4-BE49-F238E27FC236}">
                <a16:creationId xmlns:a16="http://schemas.microsoft.com/office/drawing/2014/main" id="{03128FF2-4637-8130-AC04-35107D8DB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54" y="1367194"/>
            <a:ext cx="3029672" cy="22854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29CFB4-C3A9-F788-3BFE-D9DFA51BFA3A}"/>
              </a:ext>
            </a:extLst>
          </p:cNvPr>
          <p:cNvSpPr txBox="1"/>
          <p:nvPr/>
        </p:nvSpPr>
        <p:spPr>
          <a:xfrm>
            <a:off x="3380509" y="1393902"/>
            <a:ext cx="5011219" cy="2246769"/>
          </a:xfrm>
          <a:prstGeom prst="rect">
            <a:avLst/>
          </a:prstGeom>
          <a:noFill/>
        </p:spPr>
        <p:txBody>
          <a:bodyPr wrap="square" rtlCol="0">
            <a:spAutoFit/>
          </a:bodyPr>
          <a:lstStyle/>
          <a:p>
            <a:pPr marL="457200" indent="-457200">
              <a:buFont typeface="Arial"/>
              <a:buAutoNum type="alphaLcPeriod"/>
            </a:pPr>
            <a:r>
              <a:rPr lang="en-US" sz="2000" dirty="0">
                <a:solidFill>
                  <a:schemeClr val="dk1"/>
                </a:solidFill>
                <a:latin typeface="Calibri"/>
                <a:cs typeface="Calibri"/>
              </a:rPr>
              <a:t>Early thermometer</a:t>
            </a:r>
          </a:p>
          <a:p>
            <a:pPr marL="457200" indent="-457200">
              <a:buFont typeface="Arial"/>
              <a:buAutoNum type="alphaLcPeriod"/>
            </a:pPr>
            <a:r>
              <a:rPr lang="en-US" sz="2000" dirty="0">
                <a:solidFill>
                  <a:schemeClr val="dk1"/>
                </a:solidFill>
                <a:latin typeface="Calibri"/>
                <a:cs typeface="Calibri"/>
              </a:rPr>
              <a:t>Device to teach significant digits and scientific notation</a:t>
            </a:r>
          </a:p>
          <a:p>
            <a:pPr marL="457200" indent="-457200">
              <a:buFont typeface="Arial"/>
              <a:buAutoNum type="alphaLcPeriod"/>
            </a:pPr>
            <a:r>
              <a:rPr lang="en-US" sz="2000" dirty="0">
                <a:solidFill>
                  <a:schemeClr val="dk1"/>
                </a:solidFill>
                <a:latin typeface="Calibri"/>
                <a:cs typeface="Calibri"/>
              </a:rPr>
              <a:t>Energy efficient calculator</a:t>
            </a:r>
          </a:p>
          <a:p>
            <a:pPr marL="457200" indent="-457200">
              <a:buFont typeface="Arial"/>
              <a:buAutoNum type="alphaLcPeriod"/>
            </a:pPr>
            <a:r>
              <a:rPr lang="en-US" sz="2000" dirty="0">
                <a:solidFill>
                  <a:schemeClr val="dk1"/>
                </a:solidFill>
                <a:latin typeface="Calibri"/>
                <a:cs typeface="Calibri"/>
              </a:rPr>
              <a:t>Both b. and c.</a:t>
            </a:r>
          </a:p>
          <a:p>
            <a:pPr marL="457200" indent="-457200">
              <a:buFont typeface="Arial"/>
              <a:buAutoNum type="alphaLcPeriod"/>
            </a:pPr>
            <a:r>
              <a:rPr lang="en-US" sz="2000" dirty="0">
                <a:solidFill>
                  <a:schemeClr val="dk1"/>
                </a:solidFill>
                <a:latin typeface="Calibri"/>
                <a:cs typeface="Calibri"/>
              </a:rPr>
              <a:t>Is that my phone, I need to take this…</a:t>
            </a:r>
          </a:p>
          <a:p>
            <a:pPr marL="457200" indent="-457200">
              <a:buFont typeface="Arial"/>
              <a:buAutoNum type="alphaLcPeriod"/>
            </a:pPr>
            <a:r>
              <a:rPr lang="en-US" sz="2000" dirty="0">
                <a:solidFill>
                  <a:schemeClr val="dk1"/>
                </a:solidFill>
                <a:latin typeface="Calibri"/>
                <a:cs typeface="Calibri"/>
              </a:rPr>
              <a:t>42 </a:t>
            </a:r>
          </a:p>
        </p:txBody>
      </p:sp>
    </p:spTree>
    <p:extLst>
      <p:ext uri="{BB962C8B-B14F-4D97-AF65-F5344CB8AC3E}">
        <p14:creationId xmlns:p14="http://schemas.microsoft.com/office/powerpoint/2010/main" val="857192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-1:  Pretest: Q2</a:t>
            </a:r>
            <a:endParaRPr sz="3200" dirty="0">
              <a:solidFill>
                <a:schemeClr val="lt1"/>
              </a:solidFill>
              <a:latin typeface="Calibri"/>
              <a:ea typeface="Calibri"/>
              <a:cs typeface="Calibri"/>
              <a:sym typeface="Calibri"/>
            </a:endParaRPr>
          </a:p>
        </p:txBody>
      </p:sp>
      <p:cxnSp>
        <p:nvCxnSpPr>
          <p:cNvPr id="98" name="Google Shape;98;p14"/>
          <p:cNvCxnSpPr/>
          <p:nvPr/>
        </p:nvCxnSpPr>
        <p:spPr>
          <a:xfrm>
            <a:off x="0" y="5025794"/>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8</a:t>
            </a:fld>
            <a:endParaRPr/>
          </a:p>
        </p:txBody>
      </p:sp>
      <p:sp>
        <p:nvSpPr>
          <p:cNvPr id="2" name="TextBox 1">
            <a:extLst>
              <a:ext uri="{FF2B5EF4-FFF2-40B4-BE49-F238E27FC236}">
                <a16:creationId xmlns:a16="http://schemas.microsoft.com/office/drawing/2014/main" id="{1629CFB4-C3A9-F788-3BFE-D9DFA51BFA3A}"/>
              </a:ext>
            </a:extLst>
          </p:cNvPr>
          <p:cNvSpPr txBox="1"/>
          <p:nvPr/>
        </p:nvSpPr>
        <p:spPr>
          <a:xfrm>
            <a:off x="3943928" y="1393902"/>
            <a:ext cx="4447800" cy="1938992"/>
          </a:xfrm>
          <a:prstGeom prst="rect">
            <a:avLst/>
          </a:prstGeom>
          <a:noFill/>
        </p:spPr>
        <p:txBody>
          <a:bodyPr wrap="square" rtlCol="0">
            <a:spAutoFit/>
          </a:bodyPr>
          <a:lstStyle/>
          <a:p>
            <a:pPr marL="457200" indent="-457200">
              <a:buFont typeface="Arial"/>
              <a:buAutoNum type="alphaLcPeriod"/>
            </a:pPr>
            <a:r>
              <a:rPr lang="en-US" sz="2000" dirty="0">
                <a:solidFill>
                  <a:schemeClr val="dk1"/>
                </a:solidFill>
                <a:latin typeface="Calibri"/>
                <a:cs typeface="Calibri"/>
              </a:rPr>
              <a:t>Portable eye chart</a:t>
            </a:r>
          </a:p>
          <a:p>
            <a:pPr marL="457200" indent="-457200">
              <a:buFont typeface="Arial"/>
              <a:buAutoNum type="alphaLcPeriod"/>
            </a:pPr>
            <a:r>
              <a:rPr lang="en-US" sz="2000" dirty="0">
                <a:solidFill>
                  <a:schemeClr val="dk1"/>
                </a:solidFill>
                <a:latin typeface="Calibri"/>
                <a:cs typeface="Calibri"/>
              </a:rPr>
              <a:t>Bookmark for math and computer science majors</a:t>
            </a:r>
          </a:p>
          <a:p>
            <a:pPr marL="457200" indent="-457200">
              <a:buFont typeface="Arial"/>
              <a:buAutoNum type="alphaLcPeriod"/>
            </a:pPr>
            <a:r>
              <a:rPr lang="en-US" sz="2000" dirty="0">
                <a:solidFill>
                  <a:schemeClr val="dk1"/>
                </a:solidFill>
                <a:latin typeface="Calibri"/>
                <a:cs typeface="Calibri"/>
              </a:rPr>
              <a:t>None of the Above</a:t>
            </a:r>
          </a:p>
          <a:p>
            <a:pPr marL="457200" indent="-457200">
              <a:buFont typeface="Arial"/>
              <a:buAutoNum type="alphaLcPeriod"/>
            </a:pPr>
            <a:r>
              <a:rPr lang="en-US" sz="2000" dirty="0">
                <a:solidFill>
                  <a:schemeClr val="dk1"/>
                </a:solidFill>
                <a:latin typeface="Calibri"/>
                <a:cs typeface="Calibri"/>
              </a:rPr>
              <a:t>Both a. and b. </a:t>
            </a:r>
          </a:p>
          <a:p>
            <a:pPr marL="457200" indent="-457200">
              <a:buFont typeface="Arial"/>
              <a:buAutoNum type="alphaLcPeriod"/>
            </a:pPr>
            <a:r>
              <a:rPr lang="en-US" sz="2000" dirty="0">
                <a:solidFill>
                  <a:schemeClr val="dk1"/>
                </a:solidFill>
                <a:latin typeface="Calibri"/>
                <a:cs typeface="Calibri"/>
              </a:rPr>
              <a:t>42 </a:t>
            </a:r>
          </a:p>
        </p:txBody>
      </p:sp>
      <p:pic>
        <p:nvPicPr>
          <p:cNvPr id="3074" name="Picture 2">
            <a:extLst>
              <a:ext uri="{FF2B5EF4-FFF2-40B4-BE49-F238E27FC236}">
                <a16:creationId xmlns:a16="http://schemas.microsoft.com/office/drawing/2014/main" id="{4C43BBF4-729E-FCD0-DCAA-C647C3AFD8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06" y="1322068"/>
            <a:ext cx="3876122" cy="1782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422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492513"/>
            <a:ext cx="8391728" cy="64622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4"/>
          <p:cNvSpPr txBox="1"/>
          <p:nvPr/>
        </p:nvSpPr>
        <p:spPr>
          <a:xfrm>
            <a:off x="424339" y="584794"/>
            <a:ext cx="77858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-1:  Pretest: Q3</a:t>
            </a:r>
            <a:endParaRPr sz="3200" dirty="0">
              <a:solidFill>
                <a:schemeClr val="lt1"/>
              </a:solidFill>
              <a:latin typeface="Calibri"/>
              <a:ea typeface="Calibri"/>
              <a:cs typeface="Calibri"/>
              <a:sym typeface="Calibri"/>
            </a:endParaRPr>
          </a:p>
        </p:txBody>
      </p:sp>
      <p:cxnSp>
        <p:nvCxnSpPr>
          <p:cNvPr id="98" name="Google Shape;98;p14"/>
          <p:cNvCxnSpPr/>
          <p:nvPr/>
        </p:nvCxnSpPr>
        <p:spPr>
          <a:xfrm>
            <a:off x="0" y="5016558"/>
            <a:ext cx="9144000" cy="0"/>
          </a:xfrm>
          <a:prstGeom prst="straightConnector1">
            <a:avLst/>
          </a:prstGeom>
          <a:noFill/>
          <a:ln w="28575" cap="flat" cmpd="sng">
            <a:solidFill>
              <a:srgbClr val="006870"/>
            </a:solidFill>
            <a:prstDash val="solid"/>
            <a:round/>
            <a:headEnd type="none" w="sm" len="sm"/>
            <a:tailEnd type="none" w="sm" len="sm"/>
          </a:ln>
        </p:spPr>
      </p:cxnSp>
      <p:pic>
        <p:nvPicPr>
          <p:cNvPr id="99" name="Google Shape;99;p14" descr="M logo 1.pdf"/>
          <p:cNvPicPr preferRelativeResize="0"/>
          <p:nvPr/>
        </p:nvPicPr>
        <p:blipFill rotWithShape="1">
          <a:blip r:embed="rId3">
            <a:alphaModFix/>
          </a:blip>
          <a:srcRect/>
          <a:stretch/>
        </p:blipFill>
        <p:spPr>
          <a:xfrm>
            <a:off x="8066606" y="4571212"/>
            <a:ext cx="935593" cy="349771"/>
          </a:xfrm>
          <a:prstGeom prst="rect">
            <a:avLst/>
          </a:prstGeom>
          <a:noFill/>
          <a:ln>
            <a:noFill/>
          </a:ln>
        </p:spPr>
      </p:pic>
      <p:sp>
        <p:nvSpPr>
          <p:cNvPr id="101" name="Google Shape;101;p14"/>
          <p:cNvSpPr txBox="1">
            <a:spLocks noGrp="1"/>
          </p:cNvSpPr>
          <p:nvPr>
            <p:ph type="sldNum" idx="12"/>
          </p:nvPr>
        </p:nvSpPr>
        <p:spPr>
          <a:xfrm>
            <a:off x="6553200" y="4767264"/>
            <a:ext cx="2133600" cy="274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9</a:t>
            </a:fld>
            <a:endParaRPr/>
          </a:p>
        </p:txBody>
      </p:sp>
      <p:sp>
        <p:nvSpPr>
          <p:cNvPr id="2" name="TextBox 1">
            <a:extLst>
              <a:ext uri="{FF2B5EF4-FFF2-40B4-BE49-F238E27FC236}">
                <a16:creationId xmlns:a16="http://schemas.microsoft.com/office/drawing/2014/main" id="{1629CFB4-C3A9-F788-3BFE-D9DFA51BFA3A}"/>
              </a:ext>
            </a:extLst>
          </p:cNvPr>
          <p:cNvSpPr txBox="1"/>
          <p:nvPr/>
        </p:nvSpPr>
        <p:spPr>
          <a:xfrm>
            <a:off x="3315855" y="1243553"/>
            <a:ext cx="5075873" cy="2862322"/>
          </a:xfrm>
          <a:prstGeom prst="rect">
            <a:avLst/>
          </a:prstGeom>
          <a:noFill/>
        </p:spPr>
        <p:txBody>
          <a:bodyPr wrap="square" rtlCol="0">
            <a:spAutoFit/>
          </a:bodyPr>
          <a:lstStyle/>
          <a:p>
            <a:pPr marL="457200" indent="-457200">
              <a:buFont typeface="Arial"/>
              <a:buAutoNum type="alphaLcPeriod"/>
            </a:pPr>
            <a:r>
              <a:rPr lang="en-US" sz="2000" dirty="0">
                <a:solidFill>
                  <a:schemeClr val="dk1"/>
                </a:solidFill>
                <a:latin typeface="Calibri"/>
                <a:cs typeface="Calibri"/>
              </a:rPr>
              <a:t>Reason for teachers of large lecture classes to rediscover sidewalk chalk</a:t>
            </a:r>
          </a:p>
          <a:p>
            <a:pPr marL="457200" indent="-457200">
              <a:buFont typeface="Arial"/>
              <a:buAutoNum type="alphaLcPeriod"/>
            </a:pPr>
            <a:r>
              <a:rPr lang="en-US" sz="2000" dirty="0">
                <a:solidFill>
                  <a:schemeClr val="dk1"/>
                </a:solidFill>
                <a:latin typeface="Calibri"/>
                <a:cs typeface="Calibri"/>
              </a:rPr>
              <a:t>Early device to differentiate between stat teachers and math teacher</a:t>
            </a:r>
          </a:p>
          <a:p>
            <a:pPr marL="457200" indent="-457200">
              <a:buFont typeface="Arial"/>
              <a:buAutoNum type="alphaLcPeriod"/>
            </a:pPr>
            <a:r>
              <a:rPr lang="en-US" sz="2000" dirty="0">
                <a:solidFill>
                  <a:schemeClr val="dk1"/>
                </a:solidFill>
                <a:latin typeface="Calibri"/>
                <a:cs typeface="Calibri"/>
              </a:rPr>
              <a:t>Neither a. nor b.</a:t>
            </a:r>
          </a:p>
          <a:p>
            <a:pPr marL="457200" indent="-457200">
              <a:buFont typeface="Arial"/>
              <a:buAutoNum type="alphaLcPeriod"/>
            </a:pPr>
            <a:r>
              <a:rPr lang="en-US" sz="2000" dirty="0">
                <a:solidFill>
                  <a:schemeClr val="dk1"/>
                </a:solidFill>
                <a:latin typeface="Calibri"/>
                <a:cs typeface="Calibri"/>
              </a:rPr>
              <a:t>Both a. and b.</a:t>
            </a:r>
          </a:p>
          <a:p>
            <a:pPr marL="457200" indent="-457200">
              <a:buFont typeface="Arial"/>
              <a:buAutoNum type="alphaLcPeriod"/>
            </a:pPr>
            <a:r>
              <a:rPr lang="en-US" sz="2000" dirty="0">
                <a:solidFill>
                  <a:schemeClr val="dk1"/>
                </a:solidFill>
                <a:latin typeface="Calibri"/>
                <a:cs typeface="Calibri"/>
              </a:rPr>
              <a:t>a. GIVEN b.</a:t>
            </a:r>
          </a:p>
          <a:p>
            <a:pPr marL="457200" indent="-457200">
              <a:buFont typeface="Arial"/>
              <a:buAutoNum type="alphaLcPeriod"/>
            </a:pPr>
            <a:r>
              <a:rPr lang="en-US" sz="2000" dirty="0">
                <a:solidFill>
                  <a:schemeClr val="dk1"/>
                </a:solidFill>
                <a:latin typeface="Calibri"/>
                <a:cs typeface="Calibri"/>
              </a:rPr>
              <a:t>b. GIVEN a.</a:t>
            </a:r>
          </a:p>
          <a:p>
            <a:pPr marL="457200" indent="-457200">
              <a:buFont typeface="Arial"/>
              <a:buAutoNum type="alphaLcPeriod"/>
            </a:pPr>
            <a:r>
              <a:rPr lang="en-US" sz="2000" dirty="0">
                <a:solidFill>
                  <a:schemeClr val="dk1"/>
                </a:solidFill>
                <a:latin typeface="Calibri"/>
                <a:cs typeface="Calibri"/>
              </a:rPr>
              <a:t>42 </a:t>
            </a:r>
          </a:p>
        </p:txBody>
      </p:sp>
      <p:pic>
        <p:nvPicPr>
          <p:cNvPr id="8" name="Picture 7">
            <a:extLst>
              <a:ext uri="{FF2B5EF4-FFF2-40B4-BE49-F238E27FC236}">
                <a16:creationId xmlns:a16="http://schemas.microsoft.com/office/drawing/2014/main" id="{9E6B36F9-4892-C545-B781-57021523D017}"/>
              </a:ext>
            </a:extLst>
          </p:cNvPr>
          <p:cNvPicPr>
            <a:picLocks noChangeAspect="1"/>
          </p:cNvPicPr>
          <p:nvPr/>
        </p:nvPicPr>
        <p:blipFill>
          <a:blip r:embed="rId4"/>
          <a:stretch>
            <a:fillRect/>
          </a:stretch>
        </p:blipFill>
        <p:spPr>
          <a:xfrm>
            <a:off x="424339" y="1274380"/>
            <a:ext cx="2563088" cy="1708725"/>
          </a:xfrm>
          <a:prstGeom prst="rect">
            <a:avLst/>
          </a:prstGeom>
        </p:spPr>
      </p:pic>
      <p:sp>
        <p:nvSpPr>
          <p:cNvPr id="9" name="TextBox 8">
            <a:extLst>
              <a:ext uri="{FF2B5EF4-FFF2-40B4-BE49-F238E27FC236}">
                <a16:creationId xmlns:a16="http://schemas.microsoft.com/office/drawing/2014/main" id="{E0098C49-BDB9-53CD-EF5F-C4D67779A4D0}"/>
              </a:ext>
            </a:extLst>
          </p:cNvPr>
          <p:cNvSpPr txBox="1"/>
          <p:nvPr/>
        </p:nvSpPr>
        <p:spPr>
          <a:xfrm>
            <a:off x="424339" y="3131127"/>
            <a:ext cx="2563088" cy="738664"/>
          </a:xfrm>
          <a:prstGeom prst="rect">
            <a:avLst/>
          </a:prstGeom>
          <a:noFill/>
        </p:spPr>
        <p:txBody>
          <a:bodyPr wrap="square" rtlCol="0">
            <a:spAutoFit/>
          </a:bodyPr>
          <a:lstStyle/>
          <a:p>
            <a:r>
              <a:rPr lang="en-US" sz="1050" dirty="0"/>
              <a:t>Source: https://</a:t>
            </a:r>
            <a:r>
              <a:rPr lang="en-US" sz="1050" dirty="0" err="1"/>
              <a:t>www.pexels.com</a:t>
            </a:r>
            <a:r>
              <a:rPr lang="en-US" sz="1050" dirty="0"/>
              <a:t>/photo/man-in-black-and-white-polo-shirt-beside-writing-board-159844/</a:t>
            </a:r>
          </a:p>
        </p:txBody>
      </p:sp>
    </p:spTree>
    <p:extLst>
      <p:ext uri="{BB962C8B-B14F-4D97-AF65-F5344CB8AC3E}">
        <p14:creationId xmlns:p14="http://schemas.microsoft.com/office/powerpoint/2010/main" val="134819097"/>
      </p:ext>
    </p:extLst>
  </p:cSld>
  <p:clrMapOvr>
    <a:masterClrMapping/>
  </p:clrMapOvr>
</p:sld>
</file>

<file path=ppt/theme/theme1.xml><?xml version="1.0" encoding="utf-8"?>
<a:theme xmlns:a="http://schemas.openxmlformats.org/drawingml/2006/main" name="Custom Design">
  <a:themeElements>
    <a:clrScheme name="Custom 1">
      <a:dk1>
        <a:srgbClr val="006971"/>
      </a:dk1>
      <a:lt1>
        <a:srgbClr val="FFFFFF"/>
      </a:lt1>
      <a:dk2>
        <a:srgbClr val="9F0927"/>
      </a:dk2>
      <a:lt2>
        <a:srgbClr val="FFFEEF"/>
      </a:lt2>
      <a:accent1>
        <a:srgbClr val="006971"/>
      </a:accent1>
      <a:accent2>
        <a:srgbClr val="BE0A2A"/>
      </a:accent2>
      <a:accent3>
        <a:srgbClr val="F0CC3F"/>
      </a:accent3>
      <a:accent4>
        <a:srgbClr val="A7C784"/>
      </a:accent4>
      <a:accent5>
        <a:srgbClr val="D84725"/>
      </a:accent5>
      <a:accent6>
        <a:srgbClr val="008088"/>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26189</TotalTime>
  <Words>3423</Words>
  <Application>Microsoft Macintosh PowerPoint</Application>
  <PresentationFormat>On-screen Show (16:9)</PresentationFormat>
  <Paragraphs>391</Paragraphs>
  <Slides>42</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Helvetica</vt:lpstr>
      <vt:lpstr>TwitterChirp</vt:lpstr>
      <vt:lpstr>Times New Roman</vt:lpstr>
      <vt:lpstr>Georgia</vt:lpstr>
      <vt:lpstr>Calibri</vt:lpstr>
      <vt:lpstr>Segoe UI</vt:lpstr>
      <vt:lpstr>proxima-nova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Bailer, A. John Dr.</dc:creator>
  <cp:lastModifiedBy>John Bailer</cp:lastModifiedBy>
  <cp:revision>85</cp:revision>
  <dcterms:modified xsi:type="dcterms:W3CDTF">2023-06-04T15:46:46Z</dcterms:modified>
</cp:coreProperties>
</file>