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9144000"/>
  <p:notesSz cx="6858000" cy="9144000"/>
  <p:embeddedFontLst>
    <p:embeddedFont>
      <p:font typeface="Corbel"/>
      <p:regular r:id="rId47"/>
      <p:bold r:id="rId48"/>
      <p:italic r:id="rId49"/>
      <p:boldItalic r:id="rId50"/>
    </p:embeddedFont>
    <p:embeddedFont>
      <p:font typeface="Century Schoolbook"/>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hw4va2XwFGBx3UiK8UA6IA918JA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Tracey Murray"/>
  <p:cmAuthor clrIdx="1" id="1" initials="" lastIdx="1" name="Leigh John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0AC358-B167-479D-B182-B0FAF5A4FC21}">
  <a:tblStyle styleId="{920AC358-B167-479D-B182-B0FAF5A4FC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Corbel-bold.fntdata"/><Relationship Id="rId47" Type="http://schemas.openxmlformats.org/officeDocument/2006/relationships/font" Target="fonts/Corbel-regular.fntdata"/><Relationship Id="rId49" Type="http://schemas.openxmlformats.org/officeDocument/2006/relationships/font" Target="fonts/Corbel-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Schoolbook-regular.fntdata"/><Relationship Id="rId50" Type="http://schemas.openxmlformats.org/officeDocument/2006/relationships/font" Target="fonts/Corbel-boldItalic.fntdata"/><Relationship Id="rId53" Type="http://schemas.openxmlformats.org/officeDocument/2006/relationships/font" Target="fonts/CenturySchoolbook-italic.fntdata"/><Relationship Id="rId52" Type="http://schemas.openxmlformats.org/officeDocument/2006/relationships/font" Target="fonts/CenturySchoolbook-bold.fntdata"/><Relationship Id="rId11" Type="http://schemas.openxmlformats.org/officeDocument/2006/relationships/slide" Target="slides/slide5.xml"/><Relationship Id="rId55" Type="http://customschemas.google.com/relationships/presentationmetadata" Target="metadata"/><Relationship Id="rId10" Type="http://schemas.openxmlformats.org/officeDocument/2006/relationships/slide" Target="slides/slide4.xml"/><Relationship Id="rId54" Type="http://schemas.openxmlformats.org/officeDocument/2006/relationships/font" Target="fonts/CenturySchoolbook-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29T19:43:23.848">
    <p:pos x="6000" y="0"/>
    <p:text>We'll have to play this slide by ear - once we scope out the room we're in. If tables are possible, then we can ask them to do this. If things are fixed in rows, then we'll have to specify teams of 3 (and that they have to sit next to people!)</p:text>
    <p:extLst>
      <p:ext uri="{C676402C-5697-4E1C-873F-D02D1690AC5C}">
        <p15:threadingInfo timeZoneBias="0"/>
      </p:ext>
      <p:ext uri="http://customooxmlschemas.google.com/">
        <go:slidesCustomData xmlns:go="http://customooxmlschemas.google.com/" commentPostId="AAAAw2reWyw"/>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5-31T18:18:21.889">
    <p:pos x="6000" y="0"/>
    <p:text>Hi! I have changed everything to Arial. I don't like this weird font.</p:text>
    <p:extLst>
      <p:ext uri="{C676402C-5697-4E1C-873F-D02D1690AC5C}">
        <p15:threadingInfo timeZoneBias="0"/>
      </p:ext>
      <p:ext uri="http://customooxmlschemas.google.com/">
        <go:slidesCustomData xmlns:go="http://customooxmlschemas.google.com/" commentPostId="AAAAw61iECg"/>
      </p:ext>
    </p:extLst>
  </p:cm>
  <p:cm authorId="1" idx="1" dt="2023-05-31T18:18:21.889">
    <p:pos x="6000" y="0"/>
    <p:text>ok....lol....will fix my recent changes</p:text>
    <p:extLst>
      <p:ext uri="{C676402C-5697-4E1C-873F-D02D1690AC5C}">
        <p15:threadingInfo timeZoneBias="0">
          <p15:parentCm authorId="0" idx="2"/>
        </p15:threadingInfo>
      </p:ext>
      <p:ext uri="http://customooxmlschemas.google.com/">
        <go:slidesCustomData xmlns:go="http://customooxmlschemas.google.com/" commentPostId="AAAAw61ndk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Explain “Attention Signal”: When the facilitator raises his/her hand, everyone in the room should also raise their hands. It is a signal to stop your discussion and pay your attention to the facilitator. Everyone will keep their hands up until all groups stopped their discussion. It is a quick and non-intrusive way to gather groups’ attention in your class/session.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5f6822cc0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g225f6822cc0_0_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At the end of this activity ask if anyone has questions about their role or how to fulfill the responsibilities of their role. (Note: This is not a good time to answer questions like: How often do you switch roles? How do you assign roles? Are there other roles you use? If these questions come up, ask the participant to make a note of that question and there will be a Q&amp;A time at the end.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5c656900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g225c6569007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Have participants write down their responses individually for about a minute, then have the groups discuss for 3 minutes to generate a list for the Presenter/Spokesperson to report from.  When Presenter/spokesperson reports out, emphasize that the response should describe something that students gain, and perhaps rephrase or ask for rephrasing if unclear.  For example, “working in a group” is not something that students gain, but “experience working in a group” or “teamwork skills” would be better.  Also, steer participants away from any discussion of barriers to implementation or implementation questions.  Keep the focus on student outcomes and gains. If time remains, ask for any general insights about teaching an learning that participants have gained so far.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4d782c5c4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 name="Google Shape;154;g24d782c5c45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Have participants write down their responses individually for about a minute, then have the groups discuss for 3 minutes to generate a list for the Presenter/Spokesperson to report from.  When Presenter/spokesperson reports out, emphasize that the response should describe something that students gain, and perhaps rephrase or ask for rephrasing if unclear.  For example, “working in a group” is not something that students gain, but “experience working in a group” or “teamwork skills” would be better.  Also, steer participants away from any discussion of barriers to implementation or implementation questions.  Keep the focus on student outcomes and gains. If time remains, ask for any general insights about teaching an learning that participants have gained so far.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Summary to show both pieces…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cap="none" strike="noStrike">
                <a:latin typeface="Trebuchet MS"/>
                <a:ea typeface="Trebuchet MS"/>
                <a:cs typeface="Trebuchet MS"/>
                <a:sym typeface="Trebuchet MS"/>
              </a:rPr>
              <a:t>Guided Inquiry component is based on a constructivist view of learning.  The Learning Cycle developed by Karplus, based on Piaget’s work, forms the basis for the structure of many of the activities.  There will be more specifics on Guided Inquiry and the Learning Cycle later…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a6a4de8ff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24a6a4de8ff_0_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The POGIL Pedagogy is an intentional synthesis of two approaches – a focus on the development of key process skills, and the use of guided inquiry frameworks to build content knowledge.  In the next part of the workshop, we will examine each of the components separately before considering how they fit together to make a POGIL classroom.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a6a4de8ff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g24a6a4de8ff_0_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Emphasize that the “Process Oriented” piece means thinking explicitly about what process skills you want your students to gain, and how you are going to create an environment for them to further develop those skills.  Can be done for each class meeting, each course, the entire major, etc.  The listed process skills are the ones that the POGIL Project initially targeted, and they are the ones that are most generally developed through POGIL.  But what is important is that each instructor think about the process skills goals that he/she has for his/her students in his/her unique context and work to create a learning environment that promotes growth of those goals.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If time is available beyond the intended 60 minutes we suggest using the NGSS/Common Core alignment with POGIL activity where participants would look at the Science and Engineering Practices of NGSS, the Common Core Standards for Mathematical Practice and the seven POGIL Process Skill areas. This additional activity will take about 20 minutes total.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Summary to show both pieces…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4a6a4de8ff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g24a6a4de8ff_0_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Explain “Attention Signal”: When the facilitator raises his/her hand, everyone in the room should also raise their hands. It is a signal to stop your discussion and pay your attention to the facilitator. Everyone will keep their hands up until all groups stopped their discussion. It is a quick and non-intrusive way to gather groups’ attention in your class/session.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5fa1e835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g225fa1e835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Emphasize that the “Process Oriented” piece means thinking explicitly about what process skills you want your students to gain, and how you are going to create an environment for them to further develop those skills.  Can be done for each class meeting, each course, the entire major, etc.  The listed process skills are the ones that the POGIL Project initially targeted, and they are the ones that are most generally developed through POGIL.  But what is important is that each instructor think about the process skills goals that he/she has for his/her students in his/her unique context and work to create a learning environment that promotes growth of those goals.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Trebuchet MS"/>
                <a:ea typeface="Trebuchet MS"/>
                <a:cs typeface="Trebuchet MS"/>
                <a:sym typeface="Trebuchet MS"/>
              </a:rPr>
              <a:t>If time is available beyond the intended 60 minutes we suggest using the NGSS/Common Core alignment with POGIL activity where participants would look at the Science and Engineering Practices of NGSS, the Common Core Standards for Mathematical Practice and the seven POGIL Process Skill areas. This additional activity will take about 20 minutes total.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ba19c0cba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24ba19c0cba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5f6822cc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25f6822cc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5f6822cc0_0_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225f6822cc0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5f6822cc0_0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25f6822cc0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d85623a6a_2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4d85623a6a_2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5f6822cc0_0_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25f6822cc0_0_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d85623a6a_2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4d85623a6a_2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25f6822cc0_0_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225f6822cc0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25ea16020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225ea16020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25fd6373e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225fd6373e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 name="Google Shape;369;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25f6822cc0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g225f6822cc0_0_1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6" name="Google Shape;386;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Direct participants to the POGIL website. Show them the Upcoming events section, the news and the Blogs. Show them the high-school tab where there is a wealth of information about implementing POGIL in your classroom. Show them the resources section where they can find the materials that are currently available that have been endorsed by The POGIL Project.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3" name="Google Shape;393;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Fill in with your local network or contact, summer workshops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25fa1e835c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g225fa1e835c_0_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Fill in with your local network or contact, summer workshops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200">
                <a:latin typeface="Calibri"/>
                <a:ea typeface="Calibri"/>
                <a:cs typeface="Calibri"/>
                <a:sym typeface="Calibri"/>
              </a:rPr>
              <a:t>Instructor each group to use the set of role cards placed on their table to assign roles.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sz="1200">
                <a:latin typeface="Calibri"/>
                <a:ea typeface="Calibri"/>
                <a:cs typeface="Calibri"/>
                <a:sym typeface="Calibri"/>
              </a:rPr>
              <a:t>After the groups have had a chance to choose their roles, you can check that they are ready by practicing the “hand raised”/quiet signal, and/or by asking people to raise their hands if they are the “manager/spokesperson/etc.”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25fa1e835c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g225fa1e835c_0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Fill in with your local network or contact, summer workshops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4a6a4de8ff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g24a6a4de8ff_0_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You will use the Atoms and Molecules activity as the classroom experience.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5c6569007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g225c6569007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At the end of this activity ask if anyone has questions about their role or how to fulfill the responsibilities of their role. (Note: This is not a good time to answer questions like: How often do you switch roles? How do you assign roles? Are there other roles you use? If these questions come up, ask the participant to make a note of that question and there will be a Q&amp;A time at the end.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At the end of this activity ask if anyone has questions about their role or how to fulfill the responsibilities of their role. (Note: This is not a good time to answer questions like: How often do you switch roles? How do you assign roles? Are there other roles you use? If these questions come up, ask the participant to make a note of that question and there will be a Q&amp;A time at the end.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You will use the Atoms and Molecules activity as the classroom experience.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Have participants write down their responses individually for about a minute, then have the groups discuss for 3 minutes to generate a list for the Presenter/Spokesperson to report from.  When Presenter/spokesperson reports out, emphasize that the response should describe something that students gain, and perhaps rephrase or ask for rephrasing if unclear.  For example, “working in a group” is not something that students gain, but “experience working in a group” or “teamwork skills” would be better.  Also, steer participants away from any discussion of barriers to implementation or implementation questions.  Keep the focus on student outcomes and gains. If time remains, ask for any general insights about teaching an learning that participants have gained so far.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24a6a4de8ff_0_4"/>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24a6a4de8ff_0_4"/>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24a6a4de8ff_0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24a6a4de8ff_0_39"/>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24a6a4de8ff_0_39"/>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g24a6a4de8ff_0_3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24a6a4de8ff_0_4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24a6a4de8ff_0_45"/>
          <p:cNvSpPr txBox="1"/>
          <p:nvPr>
            <p:ph type="title"/>
          </p:nvPr>
        </p:nvSpPr>
        <p:spPr>
          <a:xfrm>
            <a:off x="946404" y="365760"/>
            <a:ext cx="72696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g24a6a4de8ff_0_45"/>
          <p:cNvSpPr txBox="1"/>
          <p:nvPr>
            <p:ph idx="1" type="body"/>
          </p:nvPr>
        </p:nvSpPr>
        <p:spPr>
          <a:xfrm>
            <a:off x="946404" y="1828801"/>
            <a:ext cx="6446400" cy="4351200"/>
          </a:xfrm>
          <a:prstGeom prst="rect">
            <a:avLst/>
          </a:prstGeom>
          <a:noFill/>
          <a:ln>
            <a:noFill/>
          </a:ln>
        </p:spPr>
        <p:txBody>
          <a:bodyPr anchorCtr="0" anchor="t" bIns="45700" lIns="91425" spcFirstLastPara="1" rIns="91425" wrap="square" tIns="45700">
            <a:normAutofit/>
          </a:bodyPr>
          <a:lstStyle>
            <a:lvl1pPr indent="-320040" lvl="0" marL="457200" rtl="0" algn="l">
              <a:lnSpc>
                <a:spcPct val="95000"/>
              </a:lnSpc>
              <a:spcBef>
                <a:spcPts val="1400"/>
              </a:spcBef>
              <a:spcAft>
                <a:spcPts val="0"/>
              </a:spcAft>
              <a:buSzPts val="1440"/>
              <a:buChar char="●"/>
              <a:defRPr/>
            </a:lvl1pPr>
            <a:lvl2pPr indent="-342900" lvl="1" marL="914400" rtl="0" algn="l">
              <a:lnSpc>
                <a:spcPct val="90000"/>
              </a:lnSpc>
              <a:spcBef>
                <a:spcPts val="300"/>
              </a:spcBef>
              <a:spcAft>
                <a:spcPts val="0"/>
              </a:spcAft>
              <a:buSzPts val="1800"/>
              <a:buChar char="○"/>
              <a:defRPr/>
            </a:lvl2pPr>
            <a:lvl3pPr indent="-342900" lvl="2" marL="1371600" rtl="0" algn="l">
              <a:lnSpc>
                <a:spcPct val="90000"/>
              </a:lnSpc>
              <a:spcBef>
                <a:spcPts val="300"/>
              </a:spcBef>
              <a:spcAft>
                <a:spcPts val="0"/>
              </a:spcAft>
              <a:buSzPts val="1800"/>
              <a:buChar char="■"/>
              <a:defRPr/>
            </a:lvl3pPr>
            <a:lvl4pPr indent="-342900" lvl="3" marL="1828800" rtl="0" algn="l">
              <a:lnSpc>
                <a:spcPct val="90000"/>
              </a:lnSpc>
              <a:spcBef>
                <a:spcPts val="300"/>
              </a:spcBef>
              <a:spcAft>
                <a:spcPts val="0"/>
              </a:spcAft>
              <a:buSzPts val="1800"/>
              <a:buChar char="●"/>
              <a:defRPr/>
            </a:lvl4pPr>
            <a:lvl5pPr indent="-342900" lvl="4" marL="2286000" rtl="0" algn="l">
              <a:lnSpc>
                <a:spcPct val="90000"/>
              </a:lnSpc>
              <a:spcBef>
                <a:spcPts val="300"/>
              </a:spcBef>
              <a:spcAft>
                <a:spcPts val="0"/>
              </a:spcAft>
              <a:buSzPts val="1800"/>
              <a:buChar char="○"/>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53" name="Google Shape;53;g24a6a4de8ff_0_45"/>
          <p:cNvSpPr txBox="1"/>
          <p:nvPr>
            <p:ph idx="10" type="dt"/>
          </p:nvPr>
        </p:nvSpPr>
        <p:spPr>
          <a:xfrm rot="-5400000">
            <a:off x="7831484" y="1044150"/>
            <a:ext cx="1905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g24a6a4de8ff_0_45"/>
          <p:cNvSpPr txBox="1"/>
          <p:nvPr>
            <p:ph idx="11" type="ftr"/>
          </p:nvPr>
        </p:nvSpPr>
        <p:spPr>
          <a:xfrm rot="-5400000">
            <a:off x="6993283" y="4092150"/>
            <a:ext cx="3581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g24a6a4de8ff_0_45"/>
          <p:cNvSpPr txBox="1"/>
          <p:nvPr>
            <p:ph idx="12" type="sldNum"/>
          </p:nvPr>
        </p:nvSpPr>
        <p:spPr>
          <a:xfrm>
            <a:off x="8441055" y="6172201"/>
            <a:ext cx="685800" cy="593700"/>
          </a:xfrm>
          <a:prstGeom prst="rect">
            <a:avLst/>
          </a:prstGeom>
          <a:noFill/>
          <a:ln>
            <a:noFill/>
          </a:ln>
        </p:spPr>
        <p:txBody>
          <a:bodyPr anchorCtr="0" anchor="ctr" bIns="45700" lIns="27425" spcFirstLastPara="1" rIns="27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24a6a4de8ff_0_8"/>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24a6a4de8ff_0_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24a6a4de8ff_0_1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24a6a4de8ff_0_1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g24a6a4de8ff_0_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24a6a4de8ff_0_1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24a6a4de8ff_0_1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g24a6a4de8ff_0_1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24a6a4de8ff_0_1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24a6a4de8ff_0_2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24a6a4de8ff_0_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24a6a4de8ff_0_23"/>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24a6a4de8ff_0_23"/>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24a6a4de8ff_0_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24a6a4de8ff_0_27"/>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24a6a4de8ff_0_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24a6a4de8ff_0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24a6a4de8ff_0_30"/>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24a6a4de8ff_0_30"/>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24a6a4de8ff_0_30"/>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g24a6a4de8ff_0_3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24a6a4de8ff_0_36"/>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g24a6a4de8ff_0_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4a6a4de8ff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24a6a4de8ff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24a6a4de8ff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 Id="rId4" Type="http://schemas.openxmlformats.org/officeDocument/2006/relationships/image" Target="../media/image29.jpg"/><Relationship Id="rId5" Type="http://schemas.openxmlformats.org/officeDocument/2006/relationships/image" Target="../media/image3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gi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gif"/><Relationship Id="rId4" Type="http://schemas.openxmlformats.org/officeDocument/2006/relationships/hyperlink" Target="https://towardsdatascience.com/5-essential-soft-skills-to-succeed-as-a-data-scientist-1fffbcb7471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gif"/><Relationship Id="rId4" Type="http://schemas.openxmlformats.org/officeDocument/2006/relationships/image" Target="../media/image21.png"/><Relationship Id="rId5" Type="http://schemas.openxmlformats.org/officeDocument/2006/relationships/image" Target="../media/image10.png"/><Relationship Id="rId6"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gif"/><Relationship Id="rId4" Type="http://schemas.openxmlformats.org/officeDocument/2006/relationships/image" Target="../media/image31.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gif"/><Relationship Id="rId4" Type="http://schemas.openxmlformats.org/officeDocument/2006/relationships/image" Target="../media/image33.png"/><Relationship Id="rId5"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gif"/><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comments" Target="../comments/comment2.xml"/><Relationship Id="rId4" Type="http://schemas.openxmlformats.org/officeDocument/2006/relationships/image" Target="../media/image3.gif"/><Relationship Id="rId5"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gif"/><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26.png"/><Relationship Id="rId7" Type="http://schemas.openxmlformats.org/officeDocument/2006/relationships/hyperlink" Target="https://pogil.org/math/calc1" TargetMode="External"/><Relationship Id="rId8" Type="http://schemas.openxmlformats.org/officeDocument/2006/relationships/hyperlink" Target="http://cspogil.org/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gif"/><Relationship Id="rId4"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gif"/><Relationship Id="rId4" Type="http://schemas.openxmlformats.org/officeDocument/2006/relationships/image" Target="../media/image24.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gi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
          <p:cNvSpPr txBox="1"/>
          <p:nvPr/>
        </p:nvSpPr>
        <p:spPr>
          <a:xfrm>
            <a:off x="4782413" y="5466150"/>
            <a:ext cx="3570900" cy="985200"/>
          </a:xfrm>
          <a:prstGeom prst="rect">
            <a:avLst/>
          </a:prstGeom>
          <a:noFill/>
          <a:ln>
            <a:noFill/>
          </a:ln>
        </p:spPr>
        <p:txBody>
          <a:bodyPr anchorCtr="0" anchor="t" bIns="45700" lIns="45700" spcFirstLastPara="1" rIns="45700" wrap="square" tIns="45700">
            <a:spAutoFit/>
          </a:bodyPr>
          <a:lstStyle/>
          <a:p>
            <a:pPr indent="0" lvl="0" marL="0" marR="0" rtl="0" algn="ctr">
              <a:spcBef>
                <a:spcPts val="600"/>
              </a:spcBef>
              <a:spcAft>
                <a:spcPts val="0"/>
              </a:spcAft>
              <a:buNone/>
            </a:pPr>
            <a:r>
              <a:rPr i="0" lang="en-US" sz="1600" u="none" cap="none" strike="noStrike">
                <a:solidFill>
                  <a:schemeClr val="dk1"/>
                </a:solidFill>
              </a:rPr>
              <a:t>Tracey Arnold Murray, Ph.D.</a:t>
            </a:r>
            <a:endParaRPr sz="1600">
              <a:solidFill>
                <a:schemeClr val="dk1"/>
              </a:solidFill>
            </a:endParaRPr>
          </a:p>
          <a:p>
            <a:pPr indent="0" lvl="1" marL="0" marR="0" rtl="0" algn="ctr">
              <a:spcBef>
                <a:spcPts val="600"/>
              </a:spcBef>
              <a:spcAft>
                <a:spcPts val="0"/>
              </a:spcAft>
              <a:buNone/>
            </a:pPr>
            <a:r>
              <a:rPr i="0" lang="en-US" sz="1600" u="none" cap="none" strike="noStrike">
                <a:solidFill>
                  <a:schemeClr val="dk1"/>
                </a:solidFill>
              </a:rPr>
              <a:t>Capital University</a:t>
            </a:r>
            <a:endParaRPr sz="1600">
              <a:solidFill>
                <a:schemeClr val="dk1"/>
              </a:solidFill>
            </a:endParaRPr>
          </a:p>
          <a:p>
            <a:pPr indent="0" lvl="1" marL="0" marR="0" rtl="0" algn="ctr">
              <a:spcBef>
                <a:spcPts val="600"/>
              </a:spcBef>
              <a:spcAft>
                <a:spcPts val="0"/>
              </a:spcAft>
              <a:buNone/>
            </a:pPr>
            <a:r>
              <a:rPr i="0" lang="en-US" sz="1600" u="none" cap="none" strike="noStrike">
                <a:solidFill>
                  <a:schemeClr val="dk1"/>
                </a:solidFill>
              </a:rPr>
              <a:t>tmurray2@capital.edu</a:t>
            </a:r>
            <a:endParaRPr i="0" sz="1600" u="none" cap="none" strike="noStrike">
              <a:solidFill>
                <a:schemeClr val="dk1"/>
              </a:solidFill>
            </a:endParaRPr>
          </a:p>
        </p:txBody>
      </p:sp>
      <p:sp>
        <p:nvSpPr>
          <p:cNvPr id="61" name="Google Shape;61;p1"/>
          <p:cNvSpPr txBox="1"/>
          <p:nvPr>
            <p:ph type="ctrTitle"/>
          </p:nvPr>
        </p:nvSpPr>
        <p:spPr>
          <a:xfrm>
            <a:off x="115875" y="291775"/>
            <a:ext cx="8481600" cy="171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Clr>
                <a:srgbClr val="000000"/>
              </a:buClr>
              <a:buFont typeface="Arial"/>
              <a:buNone/>
            </a:pPr>
            <a:r>
              <a:rPr lang="en-US" sz="3300"/>
              <a:t>Effective teamwork and communication: Process Oriented Guided Inquiry Learning (POGIL) in the statistics classroom</a:t>
            </a:r>
            <a:r>
              <a:rPr lang="en-US" sz="3300">
                <a:latin typeface="Century Schoolbook"/>
                <a:ea typeface="Century Schoolbook"/>
                <a:cs typeface="Century Schoolbook"/>
                <a:sym typeface="Century Schoolbook"/>
              </a:rPr>
              <a:t>  </a:t>
            </a:r>
            <a:endParaRPr sz="3300">
              <a:latin typeface="Century Schoolbook"/>
              <a:ea typeface="Century Schoolbook"/>
              <a:cs typeface="Century Schoolbook"/>
              <a:sym typeface="Century Schoolbook"/>
            </a:endParaRPr>
          </a:p>
        </p:txBody>
      </p:sp>
      <p:pic>
        <p:nvPicPr>
          <p:cNvPr id="62" name="Google Shape;62;p1"/>
          <p:cNvPicPr preferRelativeResize="0"/>
          <p:nvPr/>
        </p:nvPicPr>
        <p:blipFill rotWithShape="1">
          <a:blip r:embed="rId3">
            <a:alphaModFix/>
          </a:blip>
          <a:srcRect b="0" l="0" r="0" t="0"/>
          <a:stretch/>
        </p:blipFill>
        <p:spPr>
          <a:xfrm>
            <a:off x="3949074" y="2003876"/>
            <a:ext cx="1307824" cy="721500"/>
          </a:xfrm>
          <a:prstGeom prst="rect">
            <a:avLst/>
          </a:prstGeom>
          <a:noFill/>
          <a:ln>
            <a:noFill/>
          </a:ln>
        </p:spPr>
      </p:pic>
      <p:pic>
        <p:nvPicPr>
          <p:cNvPr id="63" name="Google Shape;63;p1"/>
          <p:cNvPicPr preferRelativeResize="0"/>
          <p:nvPr/>
        </p:nvPicPr>
        <p:blipFill rotWithShape="1">
          <a:blip r:embed="rId4">
            <a:alphaModFix/>
          </a:blip>
          <a:srcRect b="0" l="10903" r="4177" t="0"/>
          <a:stretch/>
        </p:blipFill>
        <p:spPr>
          <a:xfrm>
            <a:off x="5414675" y="2679232"/>
            <a:ext cx="2306374" cy="2715943"/>
          </a:xfrm>
          <a:prstGeom prst="rect">
            <a:avLst/>
          </a:prstGeom>
          <a:noFill/>
          <a:ln cap="flat" cmpd="sng" w="19050">
            <a:solidFill>
              <a:schemeClr val="dk2"/>
            </a:solidFill>
            <a:prstDash val="solid"/>
            <a:round/>
            <a:headEnd len="sm" w="sm" type="none"/>
            <a:tailEnd len="sm" w="sm" type="none"/>
          </a:ln>
        </p:spPr>
      </p:pic>
      <p:pic>
        <p:nvPicPr>
          <p:cNvPr id="64" name="Google Shape;64;p1"/>
          <p:cNvPicPr preferRelativeResize="0"/>
          <p:nvPr/>
        </p:nvPicPr>
        <p:blipFill rotWithShape="1">
          <a:blip r:embed="rId5">
            <a:alphaModFix/>
          </a:blip>
          <a:srcRect b="0" l="12118" r="0" t="22384"/>
          <a:stretch/>
        </p:blipFill>
        <p:spPr>
          <a:xfrm>
            <a:off x="1484902" y="2679225"/>
            <a:ext cx="2306373" cy="2715950"/>
          </a:xfrm>
          <a:prstGeom prst="rect">
            <a:avLst/>
          </a:prstGeom>
          <a:noFill/>
          <a:ln cap="flat" cmpd="sng" w="19050">
            <a:solidFill>
              <a:schemeClr val="dk2"/>
            </a:solidFill>
            <a:prstDash val="solid"/>
            <a:round/>
            <a:headEnd len="sm" w="sm" type="none"/>
            <a:tailEnd len="sm" w="sm" type="none"/>
          </a:ln>
        </p:spPr>
      </p:pic>
      <p:sp>
        <p:nvSpPr>
          <p:cNvPr id="65" name="Google Shape;65;p1"/>
          <p:cNvSpPr txBox="1"/>
          <p:nvPr/>
        </p:nvSpPr>
        <p:spPr>
          <a:xfrm>
            <a:off x="1341325" y="5466150"/>
            <a:ext cx="2593500" cy="985200"/>
          </a:xfrm>
          <a:prstGeom prst="rect">
            <a:avLst/>
          </a:prstGeom>
          <a:noFill/>
          <a:ln>
            <a:noFill/>
          </a:ln>
        </p:spPr>
        <p:txBody>
          <a:bodyPr anchorCtr="0" anchor="t" bIns="45700" lIns="45700" spcFirstLastPara="1" rIns="45700" wrap="square" tIns="45700">
            <a:spAutoFit/>
          </a:bodyPr>
          <a:lstStyle/>
          <a:p>
            <a:pPr indent="0" lvl="0" marL="0" marR="0" rtl="0" algn="ctr">
              <a:spcBef>
                <a:spcPts val="600"/>
              </a:spcBef>
              <a:spcAft>
                <a:spcPts val="0"/>
              </a:spcAft>
              <a:buNone/>
            </a:pPr>
            <a:r>
              <a:rPr lang="en-US" sz="1600">
                <a:solidFill>
                  <a:schemeClr val="dk1"/>
                </a:solidFill>
              </a:rPr>
              <a:t>Leigh Johnson</a:t>
            </a:r>
            <a:r>
              <a:rPr i="0" lang="en-US" sz="1600" u="none" cap="none" strike="noStrike">
                <a:solidFill>
                  <a:schemeClr val="dk1"/>
                </a:solidFill>
              </a:rPr>
              <a:t>, Ph.D.</a:t>
            </a:r>
            <a:endParaRPr sz="1600">
              <a:solidFill>
                <a:schemeClr val="dk1"/>
              </a:solidFill>
            </a:endParaRPr>
          </a:p>
          <a:p>
            <a:pPr indent="0" lvl="1" marL="0" marR="0" rtl="0" algn="ctr">
              <a:spcBef>
                <a:spcPts val="600"/>
              </a:spcBef>
              <a:spcAft>
                <a:spcPts val="0"/>
              </a:spcAft>
              <a:buNone/>
            </a:pPr>
            <a:r>
              <a:rPr i="0" lang="en-US" sz="1600" u="none" cap="none" strike="noStrike">
                <a:solidFill>
                  <a:schemeClr val="dk1"/>
                </a:solidFill>
              </a:rPr>
              <a:t>Capital University</a:t>
            </a:r>
            <a:endParaRPr sz="1600">
              <a:solidFill>
                <a:schemeClr val="dk1"/>
              </a:solidFill>
            </a:endParaRPr>
          </a:p>
          <a:p>
            <a:pPr indent="0" lvl="1" marL="0" marR="0" rtl="0" algn="ctr">
              <a:spcBef>
                <a:spcPts val="600"/>
              </a:spcBef>
              <a:spcAft>
                <a:spcPts val="0"/>
              </a:spcAft>
              <a:buNone/>
            </a:pPr>
            <a:r>
              <a:rPr lang="en-US" sz="1600">
                <a:solidFill>
                  <a:schemeClr val="dk1"/>
                </a:solidFill>
              </a:rPr>
              <a:t>ljohnson</a:t>
            </a:r>
            <a:r>
              <a:rPr i="0" lang="en-US" sz="1600" u="none" cap="none" strike="noStrike">
                <a:solidFill>
                  <a:schemeClr val="dk1"/>
                </a:solidFill>
              </a:rPr>
              <a:t>2@capital.edu</a:t>
            </a:r>
            <a:endParaRPr i="0" sz="1600" u="none" cap="none" strike="noStrike">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8" name="Shape 138"/>
        <p:cNvGrpSpPr/>
        <p:nvPr/>
      </p:nvGrpSpPr>
      <p:grpSpPr>
        <a:xfrm>
          <a:off x="0" y="0"/>
          <a:ext cx="0" cy="0"/>
          <a:chOff x="0" y="0"/>
          <a:chExt cx="0" cy="0"/>
        </a:xfrm>
      </p:grpSpPr>
      <p:sp>
        <p:nvSpPr>
          <p:cNvPr id="139" name="Google Shape;139;g225f6822cc0_0_5"/>
          <p:cNvSpPr txBox="1"/>
          <p:nvPr>
            <p:ph type="title"/>
          </p:nvPr>
        </p:nvSpPr>
        <p:spPr>
          <a:xfrm>
            <a:off x="188913" y="227775"/>
            <a:ext cx="8262300" cy="723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A POGIL Classroom Experience</a:t>
            </a:r>
            <a:endParaRPr/>
          </a:p>
        </p:txBody>
      </p:sp>
      <p:sp>
        <p:nvSpPr>
          <p:cNvPr id="140" name="Google Shape;140;g225f6822cc0_0_5"/>
          <p:cNvSpPr txBox="1"/>
          <p:nvPr>
            <p:ph idx="1" type="body"/>
          </p:nvPr>
        </p:nvSpPr>
        <p:spPr>
          <a:xfrm>
            <a:off x="188925" y="1486125"/>
            <a:ext cx="8722500" cy="447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800"/>
              </a:spcBef>
              <a:spcAft>
                <a:spcPts val="0"/>
              </a:spcAft>
              <a:buSzPts val="2500"/>
              <a:buNone/>
            </a:pPr>
            <a:r>
              <a:rPr b="1" lang="en-US" sz="2500">
                <a:solidFill>
                  <a:schemeClr val="dk1"/>
                </a:solidFill>
              </a:rPr>
              <a:t>How well do you understand atoms, molecules and particles?</a:t>
            </a:r>
            <a:endParaRPr b="1" sz="2500">
              <a:solidFill>
                <a:schemeClr val="dk1"/>
              </a:solidFill>
            </a:endParaRPr>
          </a:p>
        </p:txBody>
      </p:sp>
      <p:sp>
        <p:nvSpPr>
          <p:cNvPr id="141" name="Google Shape;141;g225f6822cc0_0_5"/>
          <p:cNvSpPr txBox="1"/>
          <p:nvPr>
            <p:ph idx="12" type="sldNum"/>
          </p:nvPr>
        </p:nvSpPr>
        <p:spPr>
          <a:xfrm>
            <a:off x="0" y="6224588"/>
            <a:ext cx="189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42" name="Google Shape;142;g225f6822cc0_0_5"/>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143" name="Google Shape;143;g225f6822cc0_0_5"/>
          <p:cNvPicPr preferRelativeResize="0"/>
          <p:nvPr/>
        </p:nvPicPr>
        <p:blipFill>
          <a:blip r:embed="rId4">
            <a:alphaModFix/>
          </a:blip>
          <a:stretch>
            <a:fillRect/>
          </a:stretch>
        </p:blipFill>
        <p:spPr>
          <a:xfrm>
            <a:off x="2298133" y="2592650"/>
            <a:ext cx="4043892" cy="34473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
        <p:nvSpPr>
          <p:cNvPr id="148" name="Google Shape;148;g225c6569007_0_0"/>
          <p:cNvSpPr txBox="1"/>
          <p:nvPr>
            <p:ph type="title"/>
          </p:nvPr>
        </p:nvSpPr>
        <p:spPr>
          <a:xfrm>
            <a:off x="937260" y="387275"/>
            <a:ext cx="7269600" cy="798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Student Outcomes</a:t>
            </a:r>
            <a:endParaRPr/>
          </a:p>
        </p:txBody>
      </p:sp>
      <p:sp>
        <p:nvSpPr>
          <p:cNvPr id="149" name="Google Shape;149;g225c6569007_0_0"/>
          <p:cNvSpPr txBox="1"/>
          <p:nvPr>
            <p:ph idx="1" type="body"/>
          </p:nvPr>
        </p:nvSpPr>
        <p:spPr>
          <a:xfrm>
            <a:off x="405800" y="1528875"/>
            <a:ext cx="7874700" cy="33897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2800"/>
              <a:buNone/>
            </a:pPr>
            <a:r>
              <a:rPr i="1" lang="en-US" sz="2500">
                <a:solidFill>
                  <a:schemeClr val="dk1"/>
                </a:solidFill>
              </a:rPr>
              <a:t>Other than content knowledge</a:t>
            </a:r>
            <a:r>
              <a:rPr lang="en-US" sz="2500">
                <a:solidFill>
                  <a:schemeClr val="dk1"/>
                </a:solidFill>
              </a:rPr>
              <a:t>, what might students gain from this type of learning environment?</a:t>
            </a:r>
            <a:endParaRPr sz="2500">
              <a:solidFill>
                <a:schemeClr val="dk1"/>
              </a:solidFill>
            </a:endParaRPr>
          </a:p>
          <a:p>
            <a:pPr indent="0" lvl="0" marL="0" rtl="0" algn="l">
              <a:lnSpc>
                <a:spcPct val="95000"/>
              </a:lnSpc>
              <a:spcBef>
                <a:spcPts val="0"/>
              </a:spcBef>
              <a:spcAft>
                <a:spcPts val="0"/>
              </a:spcAft>
              <a:buSzPts val="2800"/>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Font typeface="Century Schoolbook"/>
              <a:buChar char="●"/>
            </a:pPr>
            <a:r>
              <a:rPr lang="en-US" sz="2500">
                <a:solidFill>
                  <a:schemeClr val="dk1"/>
                </a:solidFill>
              </a:rPr>
              <a:t>Write individually: </a:t>
            </a:r>
            <a:r>
              <a:rPr b="1" lang="en-US" sz="2500">
                <a:solidFill>
                  <a:srgbClr val="CC0000"/>
                </a:solidFill>
              </a:rPr>
              <a:t>1 minute</a:t>
            </a:r>
            <a:endParaRPr b="1" sz="2500">
              <a:solidFill>
                <a:srgbClr val="CC0000"/>
              </a:solidFill>
            </a:endParaRPr>
          </a:p>
          <a:p>
            <a:pPr indent="0" lvl="0" marL="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Font typeface="Century Schoolbook"/>
              <a:buChar char="●"/>
            </a:pPr>
            <a:r>
              <a:rPr lang="en-US" sz="2500">
                <a:solidFill>
                  <a:schemeClr val="dk1"/>
                </a:solidFill>
              </a:rPr>
              <a:t>Share within team: </a:t>
            </a:r>
            <a:r>
              <a:rPr b="1" lang="en-US" sz="2500">
                <a:solidFill>
                  <a:srgbClr val="CC0000"/>
                </a:solidFill>
              </a:rPr>
              <a:t>3 minutes</a:t>
            </a:r>
            <a:endParaRPr b="1" sz="2500">
              <a:solidFill>
                <a:srgbClr val="CC0000"/>
              </a:solidFill>
            </a:endParaRPr>
          </a:p>
          <a:p>
            <a:pPr indent="0" lvl="0" marL="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Font typeface="Century Schoolbook"/>
              <a:buChar char="●"/>
            </a:pPr>
            <a:r>
              <a:rPr lang="en-US" sz="2500">
                <a:solidFill>
                  <a:schemeClr val="dk1"/>
                </a:solidFill>
              </a:rPr>
              <a:t>Report out (</a:t>
            </a:r>
            <a:r>
              <a:rPr b="1" lang="en-US" sz="2500">
                <a:solidFill>
                  <a:srgbClr val="CC0000"/>
                </a:solidFill>
              </a:rPr>
              <a:t>Presenter</a:t>
            </a:r>
            <a:r>
              <a:rPr lang="en-US" sz="2500">
                <a:solidFill>
                  <a:schemeClr val="dk1"/>
                </a:solidFill>
              </a:rPr>
              <a:t>)</a:t>
            </a:r>
            <a:endParaRPr sz="2500">
              <a:solidFill>
                <a:schemeClr val="dk1"/>
              </a:solidFill>
            </a:endParaRPr>
          </a:p>
        </p:txBody>
      </p:sp>
      <p:sp>
        <p:nvSpPr>
          <p:cNvPr id="150" name="Google Shape;150;g225c6569007_0_0"/>
          <p:cNvSpPr txBox="1"/>
          <p:nvPr>
            <p:ph idx="12" type="sldNum"/>
          </p:nvPr>
        </p:nvSpPr>
        <p:spPr>
          <a:xfrm>
            <a:off x="0" y="6224588"/>
            <a:ext cx="189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51" name="Google Shape;151;g225c6569007_0_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5" name="Shape 155"/>
        <p:cNvGrpSpPr/>
        <p:nvPr/>
      </p:nvGrpSpPr>
      <p:grpSpPr>
        <a:xfrm>
          <a:off x="0" y="0"/>
          <a:ext cx="0" cy="0"/>
          <a:chOff x="0" y="0"/>
          <a:chExt cx="0" cy="0"/>
        </a:xfrm>
      </p:grpSpPr>
      <p:sp>
        <p:nvSpPr>
          <p:cNvPr id="156" name="Google Shape;156;g24d782c5c45_0_0"/>
          <p:cNvSpPr txBox="1"/>
          <p:nvPr>
            <p:ph type="title"/>
          </p:nvPr>
        </p:nvSpPr>
        <p:spPr>
          <a:xfrm>
            <a:off x="937260" y="387275"/>
            <a:ext cx="7269600" cy="798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Questions about POGIL?</a:t>
            </a:r>
            <a:endParaRPr/>
          </a:p>
        </p:txBody>
      </p:sp>
      <p:sp>
        <p:nvSpPr>
          <p:cNvPr id="157" name="Google Shape;157;g24d782c5c45_0_0"/>
          <p:cNvSpPr txBox="1"/>
          <p:nvPr>
            <p:ph idx="1" type="body"/>
          </p:nvPr>
        </p:nvSpPr>
        <p:spPr>
          <a:xfrm>
            <a:off x="501575" y="5398475"/>
            <a:ext cx="7874700" cy="5784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2800"/>
              <a:buNone/>
            </a:pPr>
            <a:r>
              <a:rPr lang="en-US" sz="2500">
                <a:solidFill>
                  <a:schemeClr val="dk1"/>
                </a:solidFill>
              </a:rPr>
              <a:t>We will talk about </a:t>
            </a:r>
            <a:r>
              <a:rPr lang="en-US" sz="2500">
                <a:solidFill>
                  <a:schemeClr val="dk1"/>
                </a:solidFill>
              </a:rPr>
              <a:t>definitions</a:t>
            </a:r>
            <a:r>
              <a:rPr lang="en-US" sz="2500">
                <a:solidFill>
                  <a:schemeClr val="dk1"/>
                </a:solidFill>
              </a:rPr>
              <a:t> and data later.</a:t>
            </a:r>
            <a:endParaRPr sz="2500">
              <a:solidFill>
                <a:schemeClr val="dk1"/>
              </a:solidFill>
            </a:endParaRPr>
          </a:p>
        </p:txBody>
      </p:sp>
      <p:sp>
        <p:nvSpPr>
          <p:cNvPr id="158" name="Google Shape;158;g24d782c5c45_0_0"/>
          <p:cNvSpPr txBox="1"/>
          <p:nvPr>
            <p:ph idx="12" type="sldNum"/>
          </p:nvPr>
        </p:nvSpPr>
        <p:spPr>
          <a:xfrm>
            <a:off x="0" y="6224588"/>
            <a:ext cx="189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59" name="Google Shape;159;g24d782c5c45_0_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
        <p:nvSpPr>
          <p:cNvPr id="164" name="Google Shape;164;p8"/>
          <p:cNvSpPr txBox="1"/>
          <p:nvPr>
            <p:ph type="title"/>
          </p:nvPr>
        </p:nvSpPr>
        <p:spPr>
          <a:xfrm>
            <a:off x="399619" y="298557"/>
            <a:ext cx="7269480" cy="7446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What is POGIL?</a:t>
            </a:r>
            <a:endParaRPr/>
          </a:p>
        </p:txBody>
      </p:sp>
      <p:sp>
        <p:nvSpPr>
          <p:cNvPr id="165" name="Google Shape;165;p8"/>
          <p:cNvSpPr txBox="1"/>
          <p:nvPr>
            <p:ph idx="12" type="sldNum"/>
          </p:nvPr>
        </p:nvSpPr>
        <p:spPr>
          <a:xfrm>
            <a:off x="0" y="6224588"/>
            <a:ext cx="261938"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166" name="Google Shape;166;p8"/>
          <p:cNvSpPr/>
          <p:nvPr/>
        </p:nvSpPr>
        <p:spPr>
          <a:xfrm>
            <a:off x="399619" y="1600193"/>
            <a:ext cx="3735060" cy="1858624"/>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67" name="Google Shape;167;p8"/>
          <p:cNvSpPr txBox="1"/>
          <p:nvPr/>
        </p:nvSpPr>
        <p:spPr>
          <a:xfrm>
            <a:off x="5035825" y="1613446"/>
            <a:ext cx="3690732" cy="1858623"/>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2600" u="none" cap="none" strike="noStrike">
                <a:solidFill>
                  <a:srgbClr val="FFFFFF"/>
                </a:solidFill>
                <a:latin typeface="Arial"/>
                <a:ea typeface="Arial"/>
                <a:cs typeface="Arial"/>
                <a:sym typeface="Arial"/>
              </a:rPr>
              <a:t>Guided Inquiry</a:t>
            </a:r>
            <a:br>
              <a:rPr b="0" i="0" lang="en-US" sz="2600" u="none" cap="none" strike="noStrike">
                <a:solidFill>
                  <a:srgbClr val="FFFFFF"/>
                </a:solidFill>
                <a:latin typeface="Arial"/>
                <a:ea typeface="Arial"/>
                <a:cs typeface="Arial"/>
                <a:sym typeface="Arial"/>
              </a:rPr>
            </a:br>
            <a:r>
              <a:rPr b="0" i="0" lang="en-US" sz="2600" u="none" cap="none" strike="noStrike">
                <a:solidFill>
                  <a:srgbClr val="FFFFFF"/>
                </a:solidFill>
                <a:latin typeface="Arial"/>
                <a:ea typeface="Arial"/>
                <a:cs typeface="Arial"/>
                <a:sym typeface="Arial"/>
              </a:rPr>
              <a:t>(Constructivism):</a:t>
            </a:r>
            <a:endParaRPr/>
          </a:p>
          <a:p>
            <a:pPr indent="0" lvl="0" marL="0" marR="0" rtl="0" algn="ctr">
              <a:spcBef>
                <a:spcPts val="0"/>
              </a:spcBef>
              <a:spcAft>
                <a:spcPts val="0"/>
              </a:spcAft>
              <a:buNone/>
            </a:pPr>
            <a:r>
              <a:rPr b="0" i="0" lang="en-US" sz="2600" u="none" cap="none" strike="noStrike">
                <a:solidFill>
                  <a:srgbClr val="FFFFFF"/>
                </a:solidFill>
                <a:latin typeface="Arial"/>
                <a:ea typeface="Arial"/>
                <a:cs typeface="Arial"/>
                <a:sym typeface="Arial"/>
              </a:rPr>
              <a:t>Learning Cycle</a:t>
            </a:r>
            <a:br>
              <a:rPr b="0" i="0" lang="en-US" sz="2600" u="none" cap="none" strike="noStrike">
                <a:solidFill>
                  <a:srgbClr val="FFFFFF"/>
                </a:solidFill>
                <a:latin typeface="Arial"/>
                <a:ea typeface="Arial"/>
                <a:cs typeface="Arial"/>
                <a:sym typeface="Arial"/>
              </a:rPr>
            </a:br>
            <a:r>
              <a:rPr b="0" i="0" lang="en-US" sz="2600" u="none" cap="none" strike="noStrike">
                <a:solidFill>
                  <a:srgbClr val="FFFFFF"/>
                </a:solidFill>
                <a:latin typeface="Arial"/>
                <a:ea typeface="Arial"/>
                <a:cs typeface="Arial"/>
                <a:sym typeface="Arial"/>
              </a:rPr>
              <a:t>Activities</a:t>
            </a:r>
            <a:endParaRPr/>
          </a:p>
        </p:txBody>
      </p:sp>
      <p:sp>
        <p:nvSpPr>
          <p:cNvPr id="168" name="Google Shape;168;p8"/>
          <p:cNvSpPr txBox="1"/>
          <p:nvPr/>
        </p:nvSpPr>
        <p:spPr>
          <a:xfrm>
            <a:off x="2716696" y="3758519"/>
            <a:ext cx="3650975" cy="1888435"/>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3200" u="none" cap="none" strike="noStrike">
                <a:solidFill>
                  <a:srgbClr val="FFFFFF"/>
                </a:solidFill>
                <a:latin typeface="Arial"/>
                <a:ea typeface="Arial"/>
                <a:cs typeface="Arial"/>
                <a:sym typeface="Arial"/>
              </a:rPr>
              <a:t>Process Oriented Guided Inquiry Learning</a:t>
            </a:r>
            <a:endParaRPr/>
          </a:p>
        </p:txBody>
      </p:sp>
      <p:sp>
        <p:nvSpPr>
          <p:cNvPr id="169" name="Google Shape;169;p8"/>
          <p:cNvSpPr/>
          <p:nvPr/>
        </p:nvSpPr>
        <p:spPr>
          <a:xfrm flipH="1" rot="10800000">
            <a:off x="1802295" y="3458817"/>
            <a:ext cx="914401" cy="1779117"/>
          </a:xfrm>
          <a:custGeom>
            <a:rect b="b" l="l" r="r" t="t"/>
            <a:pathLst>
              <a:path extrusionOk="0" h="21600" w="21600">
                <a:moveTo>
                  <a:pt x="0" y="21600"/>
                </a:moveTo>
                <a:lnTo>
                  <a:pt x="0" y="6245"/>
                </a:lnTo>
                <a:cubicBezTo>
                  <a:pt x="0" y="3562"/>
                  <a:pt x="4231" y="1388"/>
                  <a:pt x="9450" y="1388"/>
                </a:cubicBezTo>
                <a:lnTo>
                  <a:pt x="16200" y="1388"/>
                </a:lnTo>
                <a:lnTo>
                  <a:pt x="16200" y="0"/>
                </a:lnTo>
                <a:lnTo>
                  <a:pt x="21600" y="2775"/>
                </a:lnTo>
                <a:lnTo>
                  <a:pt x="16200" y="5551"/>
                </a:lnTo>
                <a:lnTo>
                  <a:pt x="16200" y="4163"/>
                </a:lnTo>
                <a:lnTo>
                  <a:pt x="9450" y="4163"/>
                </a:lnTo>
                <a:cubicBezTo>
                  <a:pt x="7213" y="4163"/>
                  <a:pt x="5400" y="5095"/>
                  <a:pt x="5400" y="6245"/>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70" name="Google Shape;170;p8"/>
          <p:cNvSpPr/>
          <p:nvPr/>
        </p:nvSpPr>
        <p:spPr>
          <a:xfrm rot="10800000">
            <a:off x="6367670" y="3472069"/>
            <a:ext cx="921026" cy="1779117"/>
          </a:xfrm>
          <a:custGeom>
            <a:rect b="b" l="l" r="r" t="t"/>
            <a:pathLst>
              <a:path extrusionOk="0" h="21600" w="21600">
                <a:moveTo>
                  <a:pt x="0" y="21600"/>
                </a:moveTo>
                <a:lnTo>
                  <a:pt x="0" y="6290"/>
                </a:lnTo>
                <a:cubicBezTo>
                  <a:pt x="0" y="3588"/>
                  <a:pt x="4231" y="1398"/>
                  <a:pt x="9450" y="1398"/>
                </a:cubicBezTo>
                <a:lnTo>
                  <a:pt x="16200" y="1398"/>
                </a:lnTo>
                <a:lnTo>
                  <a:pt x="16200" y="0"/>
                </a:lnTo>
                <a:lnTo>
                  <a:pt x="21600" y="2796"/>
                </a:lnTo>
                <a:lnTo>
                  <a:pt x="16200" y="5591"/>
                </a:lnTo>
                <a:lnTo>
                  <a:pt x="16200" y="4193"/>
                </a:lnTo>
                <a:lnTo>
                  <a:pt x="9450" y="4193"/>
                </a:lnTo>
                <a:cubicBezTo>
                  <a:pt x="7213" y="4193"/>
                  <a:pt x="5400" y="5132"/>
                  <a:pt x="5400" y="6290"/>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pic>
        <p:nvPicPr>
          <p:cNvPr id="171" name="Google Shape;171;p8"/>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7777"/>
        </a:solidFill>
      </p:bgPr>
    </p:bg>
    <p:spTree>
      <p:nvGrpSpPr>
        <p:cNvPr id="175" name="Shape 175"/>
        <p:cNvGrpSpPr/>
        <p:nvPr/>
      </p:nvGrpSpPr>
      <p:grpSpPr>
        <a:xfrm>
          <a:off x="0" y="0"/>
          <a:ext cx="0" cy="0"/>
          <a:chOff x="0" y="0"/>
          <a:chExt cx="0" cy="0"/>
        </a:xfrm>
      </p:grpSpPr>
      <p:sp>
        <p:nvSpPr>
          <p:cNvPr id="176" name="Google Shape;176;p9"/>
          <p:cNvSpPr txBox="1"/>
          <p:nvPr>
            <p:ph type="title"/>
          </p:nvPr>
        </p:nvSpPr>
        <p:spPr>
          <a:xfrm>
            <a:off x="548371" y="319661"/>
            <a:ext cx="7767290" cy="716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The Learning Cycle</a:t>
            </a:r>
            <a:endParaRPr/>
          </a:p>
        </p:txBody>
      </p:sp>
      <p:sp>
        <p:nvSpPr>
          <p:cNvPr id="177" name="Google Shape;177;p9"/>
          <p:cNvSpPr txBox="1"/>
          <p:nvPr>
            <p:ph idx="12" type="sldNum"/>
          </p:nvPr>
        </p:nvSpPr>
        <p:spPr>
          <a:xfrm>
            <a:off x="0" y="6224588"/>
            <a:ext cx="273050"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grpSp>
        <p:nvGrpSpPr>
          <p:cNvPr id="178" name="Google Shape;178;p9"/>
          <p:cNvGrpSpPr/>
          <p:nvPr/>
        </p:nvGrpSpPr>
        <p:grpSpPr>
          <a:xfrm>
            <a:off x="2294146" y="1430716"/>
            <a:ext cx="4363303" cy="4086277"/>
            <a:chOff x="1234931" y="0"/>
            <a:chExt cx="4363302" cy="4086275"/>
          </a:xfrm>
        </p:grpSpPr>
        <p:sp>
          <p:nvSpPr>
            <p:cNvPr id="179" name="Google Shape;179;p9"/>
            <p:cNvSpPr/>
            <p:nvPr/>
          </p:nvSpPr>
          <p:spPr>
            <a:xfrm>
              <a:off x="1764172" y="409439"/>
              <a:ext cx="3203977" cy="1637930"/>
            </a:xfrm>
            <a:custGeom>
              <a:rect b="b" l="l" r="r" t="t"/>
              <a:pathLst>
                <a:path extrusionOk="0" h="19213" w="21600">
                  <a:moveTo>
                    <a:pt x="0" y="13031"/>
                  </a:moveTo>
                  <a:lnTo>
                    <a:pt x="0" y="13031"/>
                  </a:lnTo>
                  <a:cubicBezTo>
                    <a:pt x="2091" y="2988"/>
                    <a:pt x="8773" y="-2387"/>
                    <a:pt x="14925" y="1027"/>
                  </a:cubicBezTo>
                  <a:cubicBezTo>
                    <a:pt x="17812" y="2629"/>
                    <a:pt x="20205" y="6000"/>
                    <a:pt x="21600" y="10427"/>
                  </a:cubicBezTo>
                  <a:lnTo>
                    <a:pt x="11138" y="19213"/>
                  </a:lnTo>
                  <a:close/>
                </a:path>
              </a:pathLst>
            </a:custGeom>
            <a:solidFill>
              <a:srgbClr val="C3D69B"/>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80" name="Google Shape;180;p9"/>
            <p:cNvSpPr/>
            <p:nvPr/>
          </p:nvSpPr>
          <p:spPr>
            <a:xfrm>
              <a:off x="1690104" y="1522841"/>
              <a:ext cx="1745032" cy="2161915"/>
            </a:xfrm>
            <a:custGeom>
              <a:rect b="b" l="l" r="r" t="t"/>
              <a:pathLst>
                <a:path extrusionOk="0" h="21600" w="21600">
                  <a:moveTo>
                    <a:pt x="21600" y="21600"/>
                  </a:moveTo>
                  <a:cubicBezTo>
                    <a:pt x="9671" y="21600"/>
                    <a:pt x="0" y="14275"/>
                    <a:pt x="0" y="5240"/>
                  </a:cubicBezTo>
                  <a:cubicBezTo>
                    <a:pt x="0" y="3458"/>
                    <a:pt x="384" y="1688"/>
                    <a:pt x="1138" y="0"/>
                  </a:cubicBezTo>
                  <a:lnTo>
                    <a:pt x="21368" y="5241"/>
                  </a:lnTo>
                  <a:close/>
                </a:path>
              </a:pathLst>
            </a:custGeom>
            <a:solidFill>
              <a:srgbClr val="95B3D7"/>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81" name="Google Shape;181;p9"/>
            <p:cNvSpPr/>
            <p:nvPr/>
          </p:nvSpPr>
          <p:spPr>
            <a:xfrm>
              <a:off x="3416365" y="1296113"/>
              <a:ext cx="1745396" cy="2388539"/>
            </a:xfrm>
            <a:custGeom>
              <a:rect b="b" l="l" r="r" t="t"/>
              <a:pathLst>
                <a:path extrusionOk="0" h="21600" w="18919">
                  <a:moveTo>
                    <a:pt x="16807" y="0"/>
                  </a:moveTo>
                  <a:lnTo>
                    <a:pt x="16807" y="0"/>
                  </a:lnTo>
                  <a:cubicBezTo>
                    <a:pt x="21600" y="7267"/>
                    <a:pt x="17960" y="16199"/>
                    <a:pt x="8678" y="19951"/>
                  </a:cubicBezTo>
                  <a:cubicBezTo>
                    <a:pt x="6084" y="21000"/>
                    <a:pt x="3215" y="21564"/>
                    <a:pt x="295" y="21600"/>
                  </a:cubicBezTo>
                  <a:lnTo>
                    <a:pt x="0" y="6794"/>
                  </a:lnTo>
                  <a:close/>
                </a:path>
              </a:pathLst>
            </a:custGeom>
            <a:solidFill>
              <a:srgbClr val="D99694"/>
            </a:solidFill>
            <a:ln cap="flat" cmpd="sng" w="254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82" name="Google Shape;182;p9"/>
            <p:cNvSpPr txBox="1"/>
            <p:nvPr/>
          </p:nvSpPr>
          <p:spPr>
            <a:xfrm>
              <a:off x="1804614" y="1926991"/>
              <a:ext cx="1478474" cy="557277"/>
            </a:xfrm>
            <a:prstGeom prst="rect">
              <a:avLst/>
            </a:prstGeom>
            <a:noFill/>
            <a:ln>
              <a:noFill/>
            </a:ln>
          </p:spPr>
          <p:txBody>
            <a:bodyPr anchorCtr="0" anchor="t" bIns="18275" lIns="18275" spcFirstLastPara="1" rIns="18275" wrap="square" tIns="18275">
              <a:spAutoFit/>
            </a:bodyPr>
            <a:lstStyle/>
            <a:p>
              <a:pPr indent="0" lvl="0" marL="0" marR="0" rtl="0" algn="ctr">
                <a:spcBef>
                  <a:spcPts val="0"/>
                </a:spcBef>
                <a:spcAft>
                  <a:spcPts val="0"/>
                </a:spcAft>
                <a:buNone/>
              </a:pPr>
              <a:r>
                <a:rPr b="0" i="0" lang="en-US" sz="3600" u="none" cap="none" strike="noStrike">
                  <a:solidFill>
                    <a:srgbClr val="1F497D"/>
                  </a:solidFill>
                  <a:latin typeface="Corbel"/>
                  <a:ea typeface="Corbel"/>
                  <a:cs typeface="Corbel"/>
                  <a:sym typeface="Corbel"/>
                </a:rPr>
                <a:t>Explore</a:t>
              </a:r>
              <a:endParaRPr/>
            </a:p>
          </p:txBody>
        </p:sp>
        <p:sp>
          <p:nvSpPr>
            <p:cNvPr id="183" name="Google Shape;183;p9"/>
            <p:cNvSpPr txBox="1"/>
            <p:nvPr/>
          </p:nvSpPr>
          <p:spPr>
            <a:xfrm>
              <a:off x="2760686" y="1130984"/>
              <a:ext cx="1268100" cy="591000"/>
            </a:xfrm>
            <a:prstGeom prst="rect">
              <a:avLst/>
            </a:prstGeom>
            <a:noFill/>
            <a:ln>
              <a:noFill/>
            </a:ln>
          </p:spPr>
          <p:txBody>
            <a:bodyPr anchorCtr="0" anchor="t" bIns="18275" lIns="18275" spcFirstLastPara="1" rIns="18275" wrap="square" tIns="18275">
              <a:spAutoFit/>
            </a:bodyPr>
            <a:lstStyle/>
            <a:p>
              <a:pPr indent="0" lvl="0" marL="0" marR="0" rtl="0" algn="ctr">
                <a:spcBef>
                  <a:spcPts val="0"/>
                </a:spcBef>
                <a:spcAft>
                  <a:spcPts val="0"/>
                </a:spcAft>
                <a:buNone/>
              </a:pPr>
              <a:r>
                <a:rPr b="0" i="0" lang="en-US" sz="3600" u="none" cap="none" strike="noStrike">
                  <a:solidFill>
                    <a:srgbClr val="1F497D"/>
                  </a:solidFill>
                  <a:latin typeface="Corbel"/>
                  <a:ea typeface="Corbel"/>
                  <a:cs typeface="Corbel"/>
                  <a:sym typeface="Corbel"/>
                </a:rPr>
                <a:t>Invent</a:t>
              </a:r>
              <a:endParaRPr/>
            </a:p>
          </p:txBody>
        </p:sp>
        <p:sp>
          <p:nvSpPr>
            <p:cNvPr id="184" name="Google Shape;184;p9"/>
            <p:cNvSpPr txBox="1"/>
            <p:nvPr/>
          </p:nvSpPr>
          <p:spPr>
            <a:xfrm>
              <a:off x="3683461" y="1926984"/>
              <a:ext cx="1159200" cy="591000"/>
            </a:xfrm>
            <a:prstGeom prst="rect">
              <a:avLst/>
            </a:prstGeom>
            <a:noFill/>
            <a:ln>
              <a:noFill/>
            </a:ln>
          </p:spPr>
          <p:txBody>
            <a:bodyPr anchorCtr="0" anchor="t" bIns="18275" lIns="18275" spcFirstLastPara="1" rIns="18275" wrap="square" tIns="18275">
              <a:spAutoFit/>
            </a:bodyPr>
            <a:lstStyle/>
            <a:p>
              <a:pPr indent="0" lvl="0" marL="0" marR="0" rtl="0" algn="ctr">
                <a:spcBef>
                  <a:spcPts val="0"/>
                </a:spcBef>
                <a:spcAft>
                  <a:spcPts val="0"/>
                </a:spcAft>
                <a:buNone/>
              </a:pPr>
              <a:r>
                <a:rPr b="0" i="0" lang="en-US" sz="3600" u="none" cap="none" strike="noStrike">
                  <a:solidFill>
                    <a:srgbClr val="1F497D"/>
                  </a:solidFill>
                  <a:latin typeface="Corbel"/>
                  <a:ea typeface="Corbel"/>
                  <a:cs typeface="Corbel"/>
                  <a:sym typeface="Corbel"/>
                </a:rPr>
                <a:t>Apply</a:t>
              </a:r>
              <a:endParaRPr/>
            </a:p>
          </p:txBody>
        </p:sp>
        <p:sp>
          <p:nvSpPr>
            <p:cNvPr id="185" name="Google Shape;185;p9"/>
            <p:cNvSpPr/>
            <p:nvPr/>
          </p:nvSpPr>
          <p:spPr>
            <a:xfrm>
              <a:off x="3608383" y="1288043"/>
              <a:ext cx="1989850" cy="2798232"/>
            </a:xfrm>
            <a:custGeom>
              <a:rect b="b" l="l" r="r" t="t"/>
              <a:pathLst>
                <a:path extrusionOk="0" h="21600" w="18847">
                  <a:moveTo>
                    <a:pt x="17367" y="0"/>
                  </a:moveTo>
                  <a:lnTo>
                    <a:pt x="17367" y="0"/>
                  </a:lnTo>
                  <a:cubicBezTo>
                    <a:pt x="21600" y="8103"/>
                    <a:pt x="16442" y="17297"/>
                    <a:pt x="5846" y="20534"/>
                  </a:cubicBezTo>
                  <a:cubicBezTo>
                    <a:pt x="3975" y="21105"/>
                    <a:pt x="2006" y="21464"/>
                    <a:pt x="0" y="21600"/>
                  </a:cubicBezTo>
                </a:path>
              </a:pathLst>
            </a:custGeom>
            <a:noFill/>
            <a:ln cap="flat" cmpd="sng" w="25400">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86" name="Google Shape;186;p9"/>
            <p:cNvSpPr/>
            <p:nvPr/>
          </p:nvSpPr>
          <p:spPr>
            <a:xfrm>
              <a:off x="1234931" y="1494838"/>
              <a:ext cx="1979736" cy="2590615"/>
            </a:xfrm>
            <a:custGeom>
              <a:rect b="b" l="l" r="r" t="t"/>
              <a:pathLst>
                <a:path extrusionOk="0" h="21600" w="20543">
                  <a:moveTo>
                    <a:pt x="20543" y="21600"/>
                  </a:moveTo>
                  <a:lnTo>
                    <a:pt x="20543" y="21600"/>
                  </a:lnTo>
                  <a:cubicBezTo>
                    <a:pt x="8096" y="20728"/>
                    <a:pt x="-1057" y="12414"/>
                    <a:pt x="99" y="3029"/>
                  </a:cubicBezTo>
                  <a:cubicBezTo>
                    <a:pt x="225" y="2004"/>
                    <a:pt x="474" y="991"/>
                    <a:pt x="842" y="0"/>
                  </a:cubicBezTo>
                </a:path>
              </a:pathLst>
            </a:custGeom>
            <a:noFill/>
            <a:ln cap="flat" cmpd="sng" w="25400">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187" name="Google Shape;187;p9"/>
            <p:cNvSpPr/>
            <p:nvPr/>
          </p:nvSpPr>
          <p:spPr>
            <a:xfrm>
              <a:off x="1419456" y="0"/>
              <a:ext cx="3887272" cy="1223752"/>
            </a:xfrm>
            <a:custGeom>
              <a:rect b="b" l="l" r="r" t="t"/>
              <a:pathLst>
                <a:path extrusionOk="0" h="17562" w="21600">
                  <a:moveTo>
                    <a:pt x="0" y="17562"/>
                  </a:moveTo>
                  <a:lnTo>
                    <a:pt x="0" y="17562"/>
                  </a:lnTo>
                  <a:cubicBezTo>
                    <a:pt x="2694" y="2710"/>
                    <a:pt x="9845" y="-4038"/>
                    <a:pt x="15973" y="2490"/>
                  </a:cubicBezTo>
                  <a:cubicBezTo>
                    <a:pt x="18339" y="5010"/>
                    <a:pt x="20311" y="9297"/>
                    <a:pt x="21600" y="14725"/>
                  </a:cubicBezTo>
                </a:path>
              </a:pathLst>
            </a:custGeom>
            <a:noFill/>
            <a:ln cap="flat" cmpd="sng" w="25400">
              <a:solidFill>
                <a:schemeClr val="l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grpSp>
      <p:pic>
        <p:nvPicPr>
          <p:cNvPr id="188" name="Google Shape;188;p9"/>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2" name="Shape 192"/>
        <p:cNvGrpSpPr/>
        <p:nvPr/>
      </p:nvGrpSpPr>
      <p:grpSpPr>
        <a:xfrm>
          <a:off x="0" y="0"/>
          <a:ext cx="0" cy="0"/>
          <a:chOff x="0" y="0"/>
          <a:chExt cx="0" cy="0"/>
        </a:xfrm>
      </p:grpSpPr>
      <p:sp>
        <p:nvSpPr>
          <p:cNvPr id="193" name="Google Shape;193;p11"/>
          <p:cNvSpPr txBox="1"/>
          <p:nvPr/>
        </p:nvSpPr>
        <p:spPr>
          <a:xfrm>
            <a:off x="1395525" y="1874000"/>
            <a:ext cx="6259800" cy="6402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txBox="1"/>
          <p:nvPr/>
        </p:nvSpPr>
        <p:spPr>
          <a:xfrm>
            <a:off x="439875" y="4118800"/>
            <a:ext cx="3718800" cy="400200"/>
          </a:xfrm>
          <a:prstGeom prst="rect">
            <a:avLst/>
          </a:prstGeom>
          <a:solidFill>
            <a:schemeClr val="accent6"/>
          </a:solidFill>
          <a:ln>
            <a:noFill/>
          </a:ln>
        </p:spPr>
        <p:txBody>
          <a:bodyPr anchorCtr="0" anchor="b" bIns="91425" lIns="91425" spcFirstLastPara="1" rIns="91425" wrap="square" tIns="91425">
            <a:spAutoFit/>
          </a:bodyPr>
          <a:lstStyle/>
          <a:p>
            <a:pPr indent="0" lvl="0" marL="0" rtl="0" algn="l">
              <a:spcBef>
                <a:spcPts val="0"/>
              </a:spcBef>
              <a:spcAft>
                <a:spcPts val="0"/>
              </a:spcAft>
              <a:buNone/>
            </a:pPr>
            <a:r>
              <a:t/>
            </a:r>
            <a:endParaRPr/>
          </a:p>
        </p:txBody>
      </p:sp>
      <p:sp>
        <p:nvSpPr>
          <p:cNvPr id="195" name="Google Shape;195;p11"/>
          <p:cNvSpPr txBox="1"/>
          <p:nvPr>
            <p:ph type="title"/>
          </p:nvPr>
        </p:nvSpPr>
        <p:spPr>
          <a:xfrm>
            <a:off x="557385" y="279598"/>
            <a:ext cx="7269600" cy="73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GAISE Report (2016)</a:t>
            </a:r>
            <a:endParaRPr/>
          </a:p>
        </p:txBody>
      </p:sp>
      <p:sp>
        <p:nvSpPr>
          <p:cNvPr id="196" name="Google Shape;196;p11"/>
          <p:cNvSpPr txBox="1"/>
          <p:nvPr>
            <p:ph idx="1" type="body"/>
          </p:nvPr>
        </p:nvSpPr>
        <p:spPr>
          <a:xfrm>
            <a:off x="457200" y="1272275"/>
            <a:ext cx="8686800" cy="49524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600"/>
              </a:spcBef>
              <a:spcAft>
                <a:spcPts val="0"/>
              </a:spcAft>
              <a:buNone/>
            </a:pPr>
            <a:r>
              <a:rPr lang="en-US" sz="2300">
                <a:solidFill>
                  <a:schemeClr val="dk1"/>
                </a:solidFill>
                <a:latin typeface="Century Schoolbook"/>
                <a:ea typeface="Century Schoolbook"/>
                <a:cs typeface="Century Schoolbook"/>
                <a:sym typeface="Century Schoolbook"/>
              </a:rPr>
              <a:t>1. </a:t>
            </a:r>
            <a:r>
              <a:rPr lang="en-US" sz="2300">
                <a:solidFill>
                  <a:schemeClr val="dk1"/>
                </a:solidFill>
              </a:rPr>
              <a:t>Teach statistical thinking.  </a:t>
            </a:r>
            <a:endParaRPr sz="2300">
              <a:solidFill>
                <a:schemeClr val="dk1"/>
              </a:solidFill>
            </a:endParaRPr>
          </a:p>
          <a:p>
            <a:pPr indent="-374650" lvl="0" marL="914400" rtl="0" algn="l">
              <a:lnSpc>
                <a:spcPct val="95000"/>
              </a:lnSpc>
              <a:spcBef>
                <a:spcPts val="1600"/>
              </a:spcBef>
              <a:spcAft>
                <a:spcPts val="0"/>
              </a:spcAft>
              <a:buClr>
                <a:schemeClr val="dk1"/>
              </a:buClr>
              <a:buSzPts val="2300"/>
              <a:buChar char="●"/>
            </a:pPr>
            <a:r>
              <a:rPr lang="en-US" sz="2300">
                <a:solidFill>
                  <a:schemeClr val="dk1"/>
                </a:solidFill>
              </a:rPr>
              <a:t>Teach statistics as an investigative process of problem-solving and decision making. </a:t>
            </a:r>
            <a:endParaRPr sz="2300">
              <a:solidFill>
                <a:schemeClr val="dk1"/>
              </a:solidFill>
            </a:endParaRPr>
          </a:p>
          <a:p>
            <a:pPr indent="-374650" lvl="0" marL="914400" rtl="0" algn="l">
              <a:lnSpc>
                <a:spcPct val="95000"/>
              </a:lnSpc>
              <a:spcBef>
                <a:spcPts val="0"/>
              </a:spcBef>
              <a:spcAft>
                <a:spcPts val="0"/>
              </a:spcAft>
              <a:buClr>
                <a:schemeClr val="dk1"/>
              </a:buClr>
              <a:buSzPts val="2300"/>
              <a:buChar char="●"/>
            </a:pPr>
            <a:r>
              <a:rPr lang="en-US" sz="2300">
                <a:solidFill>
                  <a:schemeClr val="dk1"/>
                </a:solidFill>
              </a:rPr>
              <a:t>Give students experience with multivariable thinking. </a:t>
            </a:r>
            <a:endParaRPr sz="2300">
              <a:solidFill>
                <a:schemeClr val="dk1"/>
              </a:solidFill>
            </a:endParaRPr>
          </a:p>
          <a:p>
            <a:pPr indent="0" lvl="0" marL="0" rtl="0" algn="l">
              <a:lnSpc>
                <a:spcPct val="95000"/>
              </a:lnSpc>
              <a:spcBef>
                <a:spcPts val="1600"/>
              </a:spcBef>
              <a:spcAft>
                <a:spcPts val="0"/>
              </a:spcAft>
              <a:buNone/>
            </a:pPr>
            <a:r>
              <a:rPr lang="en-US" sz="2300">
                <a:solidFill>
                  <a:schemeClr val="dk1"/>
                </a:solidFill>
              </a:rPr>
              <a:t>2. Focus on conceptual understanding. </a:t>
            </a:r>
            <a:endParaRPr sz="2300">
              <a:solidFill>
                <a:schemeClr val="dk1"/>
              </a:solidFill>
            </a:endParaRPr>
          </a:p>
          <a:p>
            <a:pPr indent="0" lvl="0" marL="0" rtl="0" algn="l">
              <a:lnSpc>
                <a:spcPct val="95000"/>
              </a:lnSpc>
              <a:spcBef>
                <a:spcPts val="1600"/>
              </a:spcBef>
              <a:spcAft>
                <a:spcPts val="0"/>
              </a:spcAft>
              <a:buNone/>
            </a:pPr>
            <a:r>
              <a:rPr lang="en-US" sz="2300">
                <a:solidFill>
                  <a:schemeClr val="dk1"/>
                </a:solidFill>
              </a:rPr>
              <a:t>3. Integrate real data with a context and purpose. </a:t>
            </a:r>
            <a:endParaRPr sz="2300">
              <a:solidFill>
                <a:schemeClr val="dk1"/>
              </a:solidFill>
            </a:endParaRPr>
          </a:p>
          <a:p>
            <a:pPr indent="0" lvl="0" marL="0" rtl="0" algn="l">
              <a:lnSpc>
                <a:spcPct val="95000"/>
              </a:lnSpc>
              <a:spcBef>
                <a:spcPts val="1600"/>
              </a:spcBef>
              <a:spcAft>
                <a:spcPts val="0"/>
              </a:spcAft>
              <a:buNone/>
            </a:pPr>
            <a:r>
              <a:rPr lang="en-US" sz="2300">
                <a:solidFill>
                  <a:schemeClr val="dk1"/>
                </a:solidFill>
              </a:rPr>
              <a:t>4. Foster active learning. </a:t>
            </a:r>
            <a:endParaRPr sz="2300">
              <a:solidFill>
                <a:schemeClr val="dk1"/>
              </a:solidFill>
            </a:endParaRPr>
          </a:p>
          <a:p>
            <a:pPr indent="0" lvl="0" marL="0" rtl="0" algn="l">
              <a:lnSpc>
                <a:spcPct val="95000"/>
              </a:lnSpc>
              <a:spcBef>
                <a:spcPts val="1600"/>
              </a:spcBef>
              <a:spcAft>
                <a:spcPts val="0"/>
              </a:spcAft>
              <a:buNone/>
            </a:pPr>
            <a:r>
              <a:rPr lang="en-US" sz="2300">
                <a:solidFill>
                  <a:schemeClr val="dk1"/>
                </a:solidFill>
              </a:rPr>
              <a:t>5. Use technology to explore concepts and analyze data. </a:t>
            </a:r>
            <a:endParaRPr sz="2300">
              <a:solidFill>
                <a:schemeClr val="dk1"/>
              </a:solidFill>
            </a:endParaRPr>
          </a:p>
          <a:p>
            <a:pPr indent="0" lvl="0" marL="0" rtl="0" algn="l">
              <a:lnSpc>
                <a:spcPct val="95000"/>
              </a:lnSpc>
              <a:spcBef>
                <a:spcPts val="1600"/>
              </a:spcBef>
              <a:spcAft>
                <a:spcPts val="0"/>
              </a:spcAft>
              <a:buNone/>
            </a:pPr>
            <a:r>
              <a:rPr lang="en-US" sz="2300">
                <a:solidFill>
                  <a:schemeClr val="dk1"/>
                </a:solidFill>
              </a:rPr>
              <a:t>6. Use assessments to improve and evaluate student learning. </a:t>
            </a:r>
            <a:endParaRPr sz="1300">
              <a:solidFill>
                <a:schemeClr val="dk1"/>
              </a:solidFill>
            </a:endParaRPr>
          </a:p>
        </p:txBody>
      </p:sp>
      <p:sp>
        <p:nvSpPr>
          <p:cNvPr id="197" name="Google Shape;197;p11"/>
          <p:cNvSpPr txBox="1"/>
          <p:nvPr>
            <p:ph idx="12" type="sldNum"/>
          </p:nvPr>
        </p:nvSpPr>
        <p:spPr>
          <a:xfrm>
            <a:off x="0" y="6224588"/>
            <a:ext cx="273050"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2" name="Shape 202"/>
        <p:cNvGrpSpPr/>
        <p:nvPr/>
      </p:nvGrpSpPr>
      <p:grpSpPr>
        <a:xfrm>
          <a:off x="0" y="0"/>
          <a:ext cx="0" cy="0"/>
          <a:chOff x="0" y="0"/>
          <a:chExt cx="0" cy="0"/>
        </a:xfrm>
      </p:grpSpPr>
      <p:sp>
        <p:nvSpPr>
          <p:cNvPr id="203" name="Google Shape;203;g24a6a4de8ff_0_104"/>
          <p:cNvSpPr txBox="1"/>
          <p:nvPr>
            <p:ph type="title"/>
          </p:nvPr>
        </p:nvSpPr>
        <p:spPr>
          <a:xfrm>
            <a:off x="273000" y="279599"/>
            <a:ext cx="7269600" cy="500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Foster Active Learning</a:t>
            </a:r>
            <a:endParaRPr/>
          </a:p>
        </p:txBody>
      </p:sp>
      <p:sp>
        <p:nvSpPr>
          <p:cNvPr id="204" name="Google Shape;204;g24a6a4de8ff_0_104"/>
          <p:cNvSpPr txBox="1"/>
          <p:nvPr>
            <p:ph idx="1" type="body"/>
          </p:nvPr>
        </p:nvSpPr>
        <p:spPr>
          <a:xfrm>
            <a:off x="273000" y="964450"/>
            <a:ext cx="8240400" cy="49461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600"/>
              </a:spcBef>
              <a:spcAft>
                <a:spcPts val="0"/>
              </a:spcAft>
              <a:buNone/>
            </a:pPr>
            <a:r>
              <a:rPr lang="en-US" sz="2100">
                <a:solidFill>
                  <a:schemeClr val="dk1"/>
                </a:solidFill>
              </a:rPr>
              <a:t>“Using active learning methods in class allows students to discover, construct, and understand important statistical ideas as well as to engage in statistical thinking. Other benefits include the practice students get communicating in statistical language and learning to work in teams to solve problems…A recent meta-analysis (Freeman et al. 2014) concludes that there are distinct advantages in terms of course outcomes when active learning is employed in STEM courses.”</a:t>
            </a:r>
            <a:endParaRPr sz="2100">
              <a:solidFill>
                <a:schemeClr val="dk1"/>
              </a:solidFill>
            </a:endParaRPr>
          </a:p>
          <a:p>
            <a:pPr indent="0" lvl="0" marL="0" rtl="0" algn="l">
              <a:lnSpc>
                <a:spcPct val="95000"/>
              </a:lnSpc>
              <a:spcBef>
                <a:spcPts val="1600"/>
              </a:spcBef>
              <a:spcAft>
                <a:spcPts val="0"/>
              </a:spcAft>
              <a:buNone/>
            </a:pPr>
            <a:r>
              <a:t/>
            </a:r>
            <a:endParaRPr sz="2100">
              <a:solidFill>
                <a:schemeClr val="dk1"/>
              </a:solidFill>
            </a:endParaRPr>
          </a:p>
          <a:p>
            <a:pPr indent="0" lvl="0" marL="0" rtl="0" algn="l">
              <a:lnSpc>
                <a:spcPct val="95000"/>
              </a:lnSpc>
              <a:spcBef>
                <a:spcPts val="1600"/>
              </a:spcBef>
              <a:spcAft>
                <a:spcPts val="0"/>
              </a:spcAft>
              <a:buNone/>
            </a:pPr>
            <a:r>
              <a:rPr lang="en-US" sz="2100">
                <a:solidFill>
                  <a:schemeClr val="dk1"/>
                </a:solidFill>
              </a:rPr>
              <a:t>“Instructors should not underestimate the learning gains that can be achieved with activities or overestimate the value of lectures to convey information”</a:t>
            </a:r>
            <a:endParaRPr sz="2100">
              <a:solidFill>
                <a:schemeClr val="dk1"/>
              </a:solidFill>
            </a:endParaRPr>
          </a:p>
          <a:p>
            <a:pPr indent="0" lvl="0" marL="0" rtl="0" algn="r">
              <a:lnSpc>
                <a:spcPct val="95000"/>
              </a:lnSpc>
              <a:spcBef>
                <a:spcPts val="1600"/>
              </a:spcBef>
              <a:spcAft>
                <a:spcPts val="0"/>
              </a:spcAft>
              <a:buNone/>
            </a:pPr>
            <a:r>
              <a:rPr lang="en-US" sz="2100">
                <a:solidFill>
                  <a:schemeClr val="dk1"/>
                </a:solidFill>
              </a:rPr>
              <a:t>-GAISE Report (2016)</a:t>
            </a:r>
            <a:endParaRPr sz="2100">
              <a:solidFill>
                <a:schemeClr val="dk1"/>
              </a:solidFill>
            </a:endParaRPr>
          </a:p>
        </p:txBody>
      </p:sp>
      <p:sp>
        <p:nvSpPr>
          <p:cNvPr id="205" name="Google Shape;205;g24a6a4de8ff_0_104"/>
          <p:cNvSpPr txBox="1"/>
          <p:nvPr>
            <p:ph idx="12" type="sldNum"/>
          </p:nvPr>
        </p:nvSpPr>
        <p:spPr>
          <a:xfrm>
            <a:off x="0" y="6224588"/>
            <a:ext cx="273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06" name="Google Shape;206;g24a6a4de8ff_0_104"/>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0" name="Shape 210"/>
        <p:cNvGrpSpPr/>
        <p:nvPr/>
      </p:nvGrpSpPr>
      <p:grpSpPr>
        <a:xfrm>
          <a:off x="0" y="0"/>
          <a:ext cx="0" cy="0"/>
          <a:chOff x="0" y="0"/>
          <a:chExt cx="0" cy="0"/>
        </a:xfrm>
      </p:grpSpPr>
      <p:sp>
        <p:nvSpPr>
          <p:cNvPr id="211" name="Google Shape;211;p10"/>
          <p:cNvSpPr txBox="1"/>
          <p:nvPr>
            <p:ph type="title"/>
          </p:nvPr>
        </p:nvSpPr>
        <p:spPr>
          <a:xfrm>
            <a:off x="399619" y="239057"/>
            <a:ext cx="8316119" cy="90394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What is POGIL?</a:t>
            </a:r>
            <a:endParaRPr/>
          </a:p>
        </p:txBody>
      </p:sp>
      <p:sp>
        <p:nvSpPr>
          <p:cNvPr id="212" name="Google Shape;212;p10"/>
          <p:cNvSpPr txBox="1"/>
          <p:nvPr>
            <p:ph idx="12" type="sldNum"/>
          </p:nvPr>
        </p:nvSpPr>
        <p:spPr>
          <a:xfrm>
            <a:off x="0" y="6224588"/>
            <a:ext cx="188913" cy="263525"/>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213" name="Google Shape;213;p10"/>
          <p:cNvSpPr txBox="1"/>
          <p:nvPr/>
        </p:nvSpPr>
        <p:spPr>
          <a:xfrm>
            <a:off x="399619" y="1600193"/>
            <a:ext cx="3735060" cy="1858624"/>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2500" u="none" cap="none" strike="noStrike">
                <a:solidFill>
                  <a:srgbClr val="FFFFFF"/>
                </a:solidFill>
                <a:latin typeface="Arial"/>
                <a:ea typeface="Arial"/>
                <a:cs typeface="Arial"/>
                <a:sym typeface="Arial"/>
              </a:rPr>
              <a:t>Process Oriented (Cooperative Learning):</a:t>
            </a:r>
            <a:endParaRPr b="0" i="0" sz="1600" u="none" cap="none" strike="noStrike">
              <a:solidFill>
                <a:schemeClr val="lt1"/>
              </a:solidFill>
              <a:latin typeface="Century Schoolbook"/>
              <a:ea typeface="Century Schoolbook"/>
              <a:cs typeface="Century Schoolbook"/>
              <a:sym typeface="Century Schoolbook"/>
            </a:endParaRPr>
          </a:p>
          <a:p>
            <a:pPr indent="0" lvl="0" marL="0" marR="0" rtl="0" algn="ctr">
              <a:spcBef>
                <a:spcPts val="0"/>
              </a:spcBef>
              <a:spcAft>
                <a:spcPts val="0"/>
              </a:spcAft>
              <a:buNone/>
            </a:pPr>
            <a:r>
              <a:rPr b="0" i="0" lang="en-US" sz="2500" u="none" cap="none" strike="noStrike">
                <a:solidFill>
                  <a:srgbClr val="FFFFFF"/>
                </a:solidFill>
                <a:latin typeface="Arial"/>
                <a:ea typeface="Arial"/>
                <a:cs typeface="Arial"/>
                <a:sym typeface="Arial"/>
              </a:rPr>
              <a:t>Develop Key </a:t>
            </a:r>
            <a:br>
              <a:rPr b="0" i="0" lang="en-US" sz="2500" u="none" cap="none" strike="noStrike">
                <a:solidFill>
                  <a:srgbClr val="FFFFFF"/>
                </a:solidFill>
                <a:latin typeface="Arial"/>
                <a:ea typeface="Arial"/>
                <a:cs typeface="Arial"/>
                <a:sym typeface="Arial"/>
              </a:rPr>
            </a:br>
            <a:r>
              <a:rPr b="0" i="0" lang="en-US" sz="2500" u="none" cap="none" strike="noStrike">
                <a:solidFill>
                  <a:srgbClr val="FFFFFF"/>
                </a:solidFill>
                <a:latin typeface="Arial"/>
                <a:ea typeface="Arial"/>
                <a:cs typeface="Arial"/>
                <a:sym typeface="Arial"/>
              </a:rPr>
              <a:t>Process Skills</a:t>
            </a:r>
            <a:endParaRPr/>
          </a:p>
        </p:txBody>
      </p:sp>
      <p:sp>
        <p:nvSpPr>
          <p:cNvPr id="214" name="Google Shape;214;p10"/>
          <p:cNvSpPr/>
          <p:nvPr/>
        </p:nvSpPr>
        <p:spPr>
          <a:xfrm>
            <a:off x="5035825" y="1613446"/>
            <a:ext cx="3690732" cy="1858623"/>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15" name="Google Shape;215;p10"/>
          <p:cNvSpPr txBox="1"/>
          <p:nvPr/>
        </p:nvSpPr>
        <p:spPr>
          <a:xfrm>
            <a:off x="2716696" y="3773803"/>
            <a:ext cx="3650975" cy="1888434"/>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3200" u="none" cap="none" strike="noStrike">
                <a:solidFill>
                  <a:srgbClr val="FFFFFF"/>
                </a:solidFill>
                <a:latin typeface="Arial"/>
                <a:ea typeface="Arial"/>
                <a:cs typeface="Arial"/>
                <a:sym typeface="Arial"/>
              </a:rPr>
              <a:t>Process Oriented Guided Inquiry Learning</a:t>
            </a:r>
            <a:endParaRPr/>
          </a:p>
        </p:txBody>
      </p:sp>
      <p:sp>
        <p:nvSpPr>
          <p:cNvPr id="216" name="Google Shape;216;p10"/>
          <p:cNvSpPr/>
          <p:nvPr/>
        </p:nvSpPr>
        <p:spPr>
          <a:xfrm flipH="1" rot="10800000">
            <a:off x="1802295" y="3458817"/>
            <a:ext cx="914401" cy="1779117"/>
          </a:xfrm>
          <a:custGeom>
            <a:rect b="b" l="l" r="r" t="t"/>
            <a:pathLst>
              <a:path extrusionOk="0" h="21600" w="21600">
                <a:moveTo>
                  <a:pt x="0" y="21600"/>
                </a:moveTo>
                <a:lnTo>
                  <a:pt x="0" y="6245"/>
                </a:lnTo>
                <a:cubicBezTo>
                  <a:pt x="0" y="3562"/>
                  <a:pt x="4231" y="1388"/>
                  <a:pt x="9450" y="1388"/>
                </a:cubicBezTo>
                <a:lnTo>
                  <a:pt x="16200" y="1388"/>
                </a:lnTo>
                <a:lnTo>
                  <a:pt x="16200" y="0"/>
                </a:lnTo>
                <a:lnTo>
                  <a:pt x="21600" y="2775"/>
                </a:lnTo>
                <a:lnTo>
                  <a:pt x="16200" y="5551"/>
                </a:lnTo>
                <a:lnTo>
                  <a:pt x="16200" y="4163"/>
                </a:lnTo>
                <a:lnTo>
                  <a:pt x="9450" y="4163"/>
                </a:lnTo>
                <a:cubicBezTo>
                  <a:pt x="7213" y="4163"/>
                  <a:pt x="5400" y="5095"/>
                  <a:pt x="5400" y="6245"/>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17" name="Google Shape;217;p10"/>
          <p:cNvSpPr/>
          <p:nvPr/>
        </p:nvSpPr>
        <p:spPr>
          <a:xfrm rot="10800000">
            <a:off x="6367670" y="3472069"/>
            <a:ext cx="921026" cy="1779117"/>
          </a:xfrm>
          <a:custGeom>
            <a:rect b="b" l="l" r="r" t="t"/>
            <a:pathLst>
              <a:path extrusionOk="0" h="21600" w="21600">
                <a:moveTo>
                  <a:pt x="0" y="21600"/>
                </a:moveTo>
                <a:lnTo>
                  <a:pt x="0" y="6290"/>
                </a:lnTo>
                <a:cubicBezTo>
                  <a:pt x="0" y="3588"/>
                  <a:pt x="4231" y="1398"/>
                  <a:pt x="9450" y="1398"/>
                </a:cubicBezTo>
                <a:lnTo>
                  <a:pt x="16200" y="1398"/>
                </a:lnTo>
                <a:lnTo>
                  <a:pt x="16200" y="0"/>
                </a:lnTo>
                <a:lnTo>
                  <a:pt x="21600" y="2796"/>
                </a:lnTo>
                <a:lnTo>
                  <a:pt x="16200" y="5591"/>
                </a:lnTo>
                <a:lnTo>
                  <a:pt x="16200" y="4193"/>
                </a:lnTo>
                <a:lnTo>
                  <a:pt x="9450" y="4193"/>
                </a:lnTo>
                <a:cubicBezTo>
                  <a:pt x="7213" y="4193"/>
                  <a:pt x="5400" y="5132"/>
                  <a:pt x="5400" y="6290"/>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pic>
        <p:nvPicPr>
          <p:cNvPr id="218" name="Google Shape;218;p1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2" name="Shape 222"/>
        <p:cNvGrpSpPr/>
        <p:nvPr/>
      </p:nvGrpSpPr>
      <p:grpSpPr>
        <a:xfrm>
          <a:off x="0" y="0"/>
          <a:ext cx="0" cy="0"/>
          <a:chOff x="0" y="0"/>
          <a:chExt cx="0" cy="0"/>
        </a:xfrm>
      </p:grpSpPr>
      <p:sp>
        <p:nvSpPr>
          <p:cNvPr id="223" name="Google Shape;223;g24a6a4de8ff_0_90"/>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24" name="Google Shape;224;g24a6a4de8ff_0_9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225" name="Google Shape;225;g24a6a4de8ff_0_90"/>
          <p:cNvSpPr txBox="1"/>
          <p:nvPr/>
        </p:nvSpPr>
        <p:spPr>
          <a:xfrm>
            <a:off x="371700" y="3880650"/>
            <a:ext cx="3587100" cy="4002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6" name="Google Shape;226;g24a6a4de8ff_0_90"/>
          <p:cNvSpPr txBox="1"/>
          <p:nvPr/>
        </p:nvSpPr>
        <p:spPr>
          <a:xfrm>
            <a:off x="4278750" y="1913675"/>
            <a:ext cx="4193700" cy="4002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7" name="Google Shape;227;g24a6a4de8ff_0_90"/>
          <p:cNvSpPr txBox="1"/>
          <p:nvPr/>
        </p:nvSpPr>
        <p:spPr>
          <a:xfrm>
            <a:off x="4246200" y="4280850"/>
            <a:ext cx="3171600" cy="4002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8" name="Google Shape;228;g24a6a4de8ff_0_90"/>
          <p:cNvSpPr txBox="1"/>
          <p:nvPr/>
        </p:nvSpPr>
        <p:spPr>
          <a:xfrm>
            <a:off x="371700" y="4542650"/>
            <a:ext cx="3587100" cy="400200"/>
          </a:xfrm>
          <a:prstGeom prst="rect">
            <a:avLst/>
          </a:prstGeom>
          <a:solidFill>
            <a:srgbClr val="D0E0E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9" name="Google Shape;229;g24a6a4de8ff_0_90"/>
          <p:cNvSpPr txBox="1"/>
          <p:nvPr/>
        </p:nvSpPr>
        <p:spPr>
          <a:xfrm>
            <a:off x="4278750" y="5160425"/>
            <a:ext cx="3587100" cy="4002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0" name="Google Shape;230;g24a6a4de8ff_0_90"/>
          <p:cNvSpPr txBox="1"/>
          <p:nvPr/>
        </p:nvSpPr>
        <p:spPr>
          <a:xfrm>
            <a:off x="371700" y="3218650"/>
            <a:ext cx="3587100" cy="400200"/>
          </a:xfrm>
          <a:prstGeom prst="rect">
            <a:avLst/>
          </a:prstGeom>
          <a:solidFill>
            <a:srgbClr val="D9D2E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1" name="Google Shape;231;g24a6a4de8ff_0_90"/>
          <p:cNvSpPr txBox="1"/>
          <p:nvPr>
            <p:ph idx="1" type="body"/>
          </p:nvPr>
        </p:nvSpPr>
        <p:spPr>
          <a:xfrm>
            <a:off x="371700" y="379925"/>
            <a:ext cx="3587100" cy="63624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b="1" lang="en-US" sz="2800">
                <a:solidFill>
                  <a:schemeClr val="dk1"/>
                </a:solidFill>
              </a:rPr>
              <a:t>POGIL Process Skills</a:t>
            </a:r>
            <a:endParaRPr b="1" sz="2800">
              <a:solidFill>
                <a:schemeClr val="dk1"/>
              </a:solidFill>
            </a:endParaRPr>
          </a:p>
          <a:p>
            <a:pPr indent="0" lvl="0" marL="0" rtl="0" algn="l">
              <a:lnSpc>
                <a:spcPct val="95000"/>
              </a:lnSpc>
              <a:spcBef>
                <a:spcPts val="0"/>
              </a:spcBef>
              <a:spcAft>
                <a:spcPts val="0"/>
              </a:spcAft>
              <a:buNone/>
            </a:pPr>
            <a:r>
              <a:t/>
            </a:r>
            <a:endParaRPr sz="2800">
              <a:solidFill>
                <a:schemeClr val="dk1"/>
              </a:solidFill>
            </a:endParaRPr>
          </a:p>
          <a:p>
            <a:pPr indent="-463550" lvl="0" marL="463550" rtl="0" algn="l">
              <a:lnSpc>
                <a:spcPct val="95000"/>
              </a:lnSpc>
              <a:spcBef>
                <a:spcPts val="0"/>
              </a:spcBef>
              <a:spcAft>
                <a:spcPts val="0"/>
              </a:spcAft>
              <a:buClr>
                <a:schemeClr val="dk1"/>
              </a:buClr>
              <a:buSzPts val="2240"/>
              <a:buChar char="●"/>
            </a:pPr>
            <a:r>
              <a:rPr lang="en-US" sz="2800">
                <a:solidFill>
                  <a:schemeClr val="dk1"/>
                </a:solidFill>
              </a:rPr>
              <a:t>Information Processing</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Critical Thinking</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Problem Solving</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Communication</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Teamwork</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Management</a:t>
            </a:r>
            <a:endParaRPr>
              <a:solidFill>
                <a:schemeClr val="dk1"/>
              </a:solidFill>
            </a:endParaRPr>
          </a:p>
          <a:p>
            <a:pPr indent="-463550" lvl="0" marL="463550" rtl="0" algn="l">
              <a:lnSpc>
                <a:spcPct val="95000"/>
              </a:lnSpc>
              <a:spcBef>
                <a:spcPts val="1600"/>
              </a:spcBef>
              <a:spcAft>
                <a:spcPts val="0"/>
              </a:spcAft>
              <a:buClr>
                <a:schemeClr val="dk1"/>
              </a:buClr>
              <a:buSzPts val="2240"/>
              <a:buChar char="●"/>
            </a:pPr>
            <a:r>
              <a:rPr lang="en-US" sz="2800">
                <a:solidFill>
                  <a:schemeClr val="dk1"/>
                </a:solidFill>
              </a:rPr>
              <a:t>Assessment</a:t>
            </a:r>
            <a:endParaRPr>
              <a:solidFill>
                <a:schemeClr val="dk1"/>
              </a:solidFill>
            </a:endParaRPr>
          </a:p>
        </p:txBody>
      </p:sp>
      <p:sp>
        <p:nvSpPr>
          <p:cNvPr id="232" name="Google Shape;232;g24a6a4de8ff_0_90"/>
          <p:cNvSpPr txBox="1"/>
          <p:nvPr>
            <p:ph idx="2" type="body"/>
          </p:nvPr>
        </p:nvSpPr>
        <p:spPr>
          <a:xfrm>
            <a:off x="4047025" y="265000"/>
            <a:ext cx="4974000" cy="565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600">
                <a:solidFill>
                  <a:schemeClr val="dk1"/>
                </a:solidFill>
              </a:rPr>
              <a:t>Essential</a:t>
            </a:r>
            <a:r>
              <a:rPr b="1" lang="en-US" sz="2600">
                <a:solidFill>
                  <a:schemeClr val="dk1"/>
                </a:solidFill>
              </a:rPr>
              <a:t> Data Scientist/Statistician Skills </a:t>
            </a:r>
            <a:r>
              <a:rPr lang="en-US" sz="2600">
                <a:solidFill>
                  <a:schemeClr val="dk1"/>
                </a:solidFill>
              </a:rPr>
              <a:t>(</a:t>
            </a:r>
            <a:r>
              <a:rPr lang="en-US" sz="2600" u="sng">
                <a:solidFill>
                  <a:schemeClr val="hlink"/>
                </a:solidFill>
                <a:hlinkClick r:id="rId4"/>
              </a:rPr>
              <a:t>towardsdatascience.com</a:t>
            </a:r>
            <a:r>
              <a:rPr lang="en-US" sz="2600">
                <a:solidFill>
                  <a:schemeClr val="dk1"/>
                </a:solidFill>
              </a:rPr>
              <a:t>)</a:t>
            </a:r>
            <a:endParaRPr sz="2600">
              <a:solidFill>
                <a:schemeClr val="dk1"/>
              </a:solidFill>
            </a:endParaRPr>
          </a:p>
          <a:p>
            <a:pPr indent="-463550" lvl="0" marL="463550" marR="0" rtl="0" algn="l">
              <a:lnSpc>
                <a:spcPct val="95000"/>
              </a:lnSpc>
              <a:spcBef>
                <a:spcPts val="1200"/>
              </a:spcBef>
              <a:spcAft>
                <a:spcPts val="0"/>
              </a:spcAft>
              <a:buClr>
                <a:schemeClr val="dk1"/>
              </a:buClr>
              <a:buSzPts val="2240"/>
              <a:buChar char="●"/>
            </a:pPr>
            <a:r>
              <a:rPr lang="en-US" sz="2800">
                <a:solidFill>
                  <a:schemeClr val="dk1"/>
                </a:solidFill>
              </a:rPr>
              <a:t>Communication Skills</a:t>
            </a:r>
            <a:endParaRPr sz="2800">
              <a:solidFill>
                <a:schemeClr val="dk1"/>
              </a:solidFill>
            </a:endParaRPr>
          </a:p>
          <a:p>
            <a:pPr indent="0" lvl="0" marL="457200" marR="0" rtl="0" algn="l">
              <a:lnSpc>
                <a:spcPct val="95000"/>
              </a:lnSpc>
              <a:spcBef>
                <a:spcPts val="0"/>
              </a:spcBef>
              <a:spcAft>
                <a:spcPts val="0"/>
              </a:spcAft>
              <a:buNone/>
            </a:pPr>
            <a:r>
              <a:t/>
            </a:r>
            <a:endParaRPr sz="2800">
              <a:solidFill>
                <a:schemeClr val="dk1"/>
              </a:solidFill>
            </a:endParaRPr>
          </a:p>
          <a:p>
            <a:pPr indent="-463550" lvl="0" marL="463550" marR="0" rtl="0" algn="l">
              <a:lnSpc>
                <a:spcPct val="95000"/>
              </a:lnSpc>
              <a:spcBef>
                <a:spcPts val="0"/>
              </a:spcBef>
              <a:spcAft>
                <a:spcPts val="0"/>
              </a:spcAft>
              <a:buClr>
                <a:schemeClr val="dk1"/>
              </a:buClr>
              <a:buSzPts val="2240"/>
              <a:buChar char="●"/>
            </a:pPr>
            <a:r>
              <a:rPr lang="en-US" sz="2800">
                <a:solidFill>
                  <a:schemeClr val="dk1"/>
                </a:solidFill>
              </a:rPr>
              <a:t>Domain Knowledge</a:t>
            </a:r>
            <a:endParaRPr sz="2800">
              <a:solidFill>
                <a:schemeClr val="dk1"/>
              </a:solidFill>
            </a:endParaRPr>
          </a:p>
          <a:p>
            <a:pPr indent="0" lvl="0" marL="457200" marR="0" rtl="0" algn="l">
              <a:lnSpc>
                <a:spcPct val="95000"/>
              </a:lnSpc>
              <a:spcBef>
                <a:spcPts val="0"/>
              </a:spcBef>
              <a:spcAft>
                <a:spcPts val="0"/>
              </a:spcAft>
              <a:buNone/>
            </a:pPr>
            <a:r>
              <a:t/>
            </a:r>
            <a:endParaRPr sz="2800">
              <a:solidFill>
                <a:schemeClr val="dk1"/>
              </a:solidFill>
            </a:endParaRPr>
          </a:p>
          <a:p>
            <a:pPr indent="-463550" lvl="0" marL="463550" marR="0" rtl="0" algn="l">
              <a:lnSpc>
                <a:spcPct val="95000"/>
              </a:lnSpc>
              <a:spcBef>
                <a:spcPts val="0"/>
              </a:spcBef>
              <a:spcAft>
                <a:spcPts val="0"/>
              </a:spcAft>
              <a:buClr>
                <a:schemeClr val="dk1"/>
              </a:buClr>
              <a:buSzPts val="2240"/>
              <a:buChar char="●"/>
            </a:pPr>
            <a:r>
              <a:rPr lang="en-US" sz="2800">
                <a:solidFill>
                  <a:schemeClr val="dk1"/>
                </a:solidFill>
              </a:rPr>
              <a:t>Business Acumen</a:t>
            </a:r>
            <a:endParaRPr sz="2800">
              <a:solidFill>
                <a:schemeClr val="dk1"/>
              </a:solidFill>
            </a:endParaRPr>
          </a:p>
          <a:p>
            <a:pPr indent="0" lvl="0" marL="457200" marR="0" rtl="0" algn="l">
              <a:lnSpc>
                <a:spcPct val="95000"/>
              </a:lnSpc>
              <a:spcBef>
                <a:spcPts val="0"/>
              </a:spcBef>
              <a:spcAft>
                <a:spcPts val="0"/>
              </a:spcAft>
              <a:buNone/>
            </a:pPr>
            <a:r>
              <a:t/>
            </a:r>
            <a:endParaRPr sz="2800">
              <a:solidFill>
                <a:schemeClr val="dk1"/>
              </a:solidFill>
            </a:endParaRPr>
          </a:p>
          <a:p>
            <a:pPr indent="-463550" lvl="0" marL="463550" marR="0" rtl="0" algn="l">
              <a:lnSpc>
                <a:spcPct val="95000"/>
              </a:lnSpc>
              <a:spcBef>
                <a:spcPts val="0"/>
              </a:spcBef>
              <a:spcAft>
                <a:spcPts val="0"/>
              </a:spcAft>
              <a:buClr>
                <a:schemeClr val="dk1"/>
              </a:buClr>
              <a:buSzPts val="2240"/>
              <a:buChar char="●"/>
            </a:pPr>
            <a:r>
              <a:rPr lang="en-US" sz="2800">
                <a:solidFill>
                  <a:schemeClr val="dk1"/>
                </a:solidFill>
              </a:rPr>
              <a:t>Teamwork</a:t>
            </a:r>
            <a:endParaRPr sz="2800">
              <a:solidFill>
                <a:schemeClr val="dk1"/>
              </a:solidFill>
            </a:endParaRPr>
          </a:p>
          <a:p>
            <a:pPr indent="0" lvl="0" marL="457200" marR="0" rtl="0" algn="l">
              <a:lnSpc>
                <a:spcPct val="95000"/>
              </a:lnSpc>
              <a:spcBef>
                <a:spcPts val="0"/>
              </a:spcBef>
              <a:spcAft>
                <a:spcPts val="0"/>
              </a:spcAft>
              <a:buNone/>
            </a:pPr>
            <a:r>
              <a:t/>
            </a:r>
            <a:endParaRPr sz="2800">
              <a:solidFill>
                <a:schemeClr val="dk1"/>
              </a:solidFill>
            </a:endParaRPr>
          </a:p>
          <a:p>
            <a:pPr indent="-463550" lvl="0" marL="463550" marR="0" rtl="0" algn="l">
              <a:lnSpc>
                <a:spcPct val="95000"/>
              </a:lnSpc>
              <a:spcBef>
                <a:spcPts val="0"/>
              </a:spcBef>
              <a:spcAft>
                <a:spcPts val="0"/>
              </a:spcAft>
              <a:buClr>
                <a:schemeClr val="dk1"/>
              </a:buClr>
              <a:buSzPts val="2240"/>
              <a:buChar char="●"/>
            </a:pPr>
            <a:r>
              <a:rPr lang="en-US" sz="2800">
                <a:solidFill>
                  <a:schemeClr val="dk1"/>
                </a:solidFill>
              </a:rPr>
              <a:t>Problem Solving</a:t>
            </a:r>
            <a:endParaRPr sz="2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6" name="Shape 236"/>
        <p:cNvGrpSpPr/>
        <p:nvPr/>
      </p:nvGrpSpPr>
      <p:grpSpPr>
        <a:xfrm>
          <a:off x="0" y="0"/>
          <a:ext cx="0" cy="0"/>
          <a:chOff x="0" y="0"/>
          <a:chExt cx="0" cy="0"/>
        </a:xfrm>
      </p:grpSpPr>
      <p:sp>
        <p:nvSpPr>
          <p:cNvPr id="237" name="Google Shape;237;p12"/>
          <p:cNvSpPr txBox="1"/>
          <p:nvPr>
            <p:ph type="title"/>
          </p:nvPr>
        </p:nvSpPr>
        <p:spPr>
          <a:xfrm>
            <a:off x="399619" y="356132"/>
            <a:ext cx="7269480" cy="73389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What is POGIL?</a:t>
            </a:r>
            <a:endParaRPr/>
          </a:p>
        </p:txBody>
      </p:sp>
      <p:sp>
        <p:nvSpPr>
          <p:cNvPr id="238" name="Google Shape;238;p12"/>
          <p:cNvSpPr txBox="1"/>
          <p:nvPr>
            <p:ph idx="12" type="sldNum"/>
          </p:nvPr>
        </p:nvSpPr>
        <p:spPr>
          <a:xfrm>
            <a:off x="0" y="6224588"/>
            <a:ext cx="273050"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
        <p:nvSpPr>
          <p:cNvPr id="239" name="Google Shape;239;p12"/>
          <p:cNvSpPr txBox="1"/>
          <p:nvPr/>
        </p:nvSpPr>
        <p:spPr>
          <a:xfrm>
            <a:off x="399619" y="1600193"/>
            <a:ext cx="3735060" cy="1858624"/>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2500" u="none" cap="none" strike="noStrike">
                <a:solidFill>
                  <a:srgbClr val="FFFFFF"/>
                </a:solidFill>
                <a:latin typeface="Arial"/>
                <a:ea typeface="Arial"/>
                <a:cs typeface="Arial"/>
                <a:sym typeface="Arial"/>
              </a:rPr>
              <a:t>Process Oriented (Cooperative Learning):</a:t>
            </a:r>
            <a:endParaRPr b="0" i="0" sz="1600" u="none" cap="none" strike="noStrike">
              <a:solidFill>
                <a:schemeClr val="lt1"/>
              </a:solidFill>
              <a:latin typeface="Century Schoolbook"/>
              <a:ea typeface="Century Schoolbook"/>
              <a:cs typeface="Century Schoolbook"/>
              <a:sym typeface="Century Schoolbook"/>
            </a:endParaRPr>
          </a:p>
          <a:p>
            <a:pPr indent="0" lvl="0" marL="0" marR="0" rtl="0" algn="ctr">
              <a:spcBef>
                <a:spcPts val="0"/>
              </a:spcBef>
              <a:spcAft>
                <a:spcPts val="0"/>
              </a:spcAft>
              <a:buNone/>
            </a:pPr>
            <a:r>
              <a:rPr b="0" i="0" lang="en-US" sz="2500" u="none" cap="none" strike="noStrike">
                <a:solidFill>
                  <a:srgbClr val="FFFFFF"/>
                </a:solidFill>
                <a:latin typeface="Arial"/>
                <a:ea typeface="Arial"/>
                <a:cs typeface="Arial"/>
                <a:sym typeface="Arial"/>
              </a:rPr>
              <a:t>Develop Key </a:t>
            </a:r>
            <a:br>
              <a:rPr b="0" i="0" lang="en-US" sz="2500" u="none" cap="none" strike="noStrike">
                <a:solidFill>
                  <a:srgbClr val="FFFFFF"/>
                </a:solidFill>
                <a:latin typeface="Arial"/>
                <a:ea typeface="Arial"/>
                <a:cs typeface="Arial"/>
                <a:sym typeface="Arial"/>
              </a:rPr>
            </a:br>
            <a:r>
              <a:rPr b="0" i="0" lang="en-US" sz="2500" u="none" cap="none" strike="noStrike">
                <a:solidFill>
                  <a:srgbClr val="FFFFFF"/>
                </a:solidFill>
                <a:latin typeface="Arial"/>
                <a:ea typeface="Arial"/>
                <a:cs typeface="Arial"/>
                <a:sym typeface="Arial"/>
              </a:rPr>
              <a:t>Process Skills</a:t>
            </a:r>
            <a:endParaRPr/>
          </a:p>
        </p:txBody>
      </p:sp>
      <p:sp>
        <p:nvSpPr>
          <p:cNvPr id="240" name="Google Shape;240;p12"/>
          <p:cNvSpPr txBox="1"/>
          <p:nvPr/>
        </p:nvSpPr>
        <p:spPr>
          <a:xfrm>
            <a:off x="5035825" y="1613446"/>
            <a:ext cx="3690732" cy="1858623"/>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2600" u="none" cap="none" strike="noStrike">
                <a:solidFill>
                  <a:srgbClr val="FFFFFF"/>
                </a:solidFill>
                <a:latin typeface="Arial"/>
                <a:ea typeface="Arial"/>
                <a:cs typeface="Arial"/>
                <a:sym typeface="Arial"/>
              </a:rPr>
              <a:t>Guided Inquiry</a:t>
            </a:r>
            <a:br>
              <a:rPr b="0" i="0" lang="en-US" sz="2600" u="none" cap="none" strike="noStrike">
                <a:solidFill>
                  <a:srgbClr val="FFFFFF"/>
                </a:solidFill>
                <a:latin typeface="Arial"/>
                <a:ea typeface="Arial"/>
                <a:cs typeface="Arial"/>
                <a:sym typeface="Arial"/>
              </a:rPr>
            </a:br>
            <a:r>
              <a:rPr b="0" i="0" lang="en-US" sz="2600" u="none" cap="none" strike="noStrike">
                <a:solidFill>
                  <a:srgbClr val="FFFFFF"/>
                </a:solidFill>
                <a:latin typeface="Arial"/>
                <a:ea typeface="Arial"/>
                <a:cs typeface="Arial"/>
                <a:sym typeface="Arial"/>
              </a:rPr>
              <a:t>(Constructivism):</a:t>
            </a:r>
            <a:endParaRPr/>
          </a:p>
          <a:p>
            <a:pPr indent="0" lvl="0" marL="0" marR="0" rtl="0" algn="ctr">
              <a:spcBef>
                <a:spcPts val="0"/>
              </a:spcBef>
              <a:spcAft>
                <a:spcPts val="0"/>
              </a:spcAft>
              <a:buNone/>
            </a:pPr>
            <a:r>
              <a:rPr b="0" i="0" lang="en-US" sz="2600" u="none" cap="none" strike="noStrike">
                <a:solidFill>
                  <a:srgbClr val="FFFFFF"/>
                </a:solidFill>
                <a:latin typeface="Arial"/>
                <a:ea typeface="Arial"/>
                <a:cs typeface="Arial"/>
                <a:sym typeface="Arial"/>
              </a:rPr>
              <a:t>Learning Cycle</a:t>
            </a:r>
            <a:br>
              <a:rPr b="0" i="0" lang="en-US" sz="2600" u="none" cap="none" strike="noStrike">
                <a:solidFill>
                  <a:srgbClr val="FFFFFF"/>
                </a:solidFill>
                <a:latin typeface="Arial"/>
                <a:ea typeface="Arial"/>
                <a:cs typeface="Arial"/>
                <a:sym typeface="Arial"/>
              </a:rPr>
            </a:br>
            <a:r>
              <a:rPr b="0" i="0" lang="en-US" sz="2600" u="none" cap="none" strike="noStrike">
                <a:solidFill>
                  <a:srgbClr val="FFFFFF"/>
                </a:solidFill>
                <a:latin typeface="Arial"/>
                <a:ea typeface="Arial"/>
                <a:cs typeface="Arial"/>
                <a:sym typeface="Arial"/>
              </a:rPr>
              <a:t>Activities</a:t>
            </a:r>
            <a:endParaRPr/>
          </a:p>
        </p:txBody>
      </p:sp>
      <p:sp>
        <p:nvSpPr>
          <p:cNvPr id="241" name="Google Shape;241;p12"/>
          <p:cNvSpPr txBox="1"/>
          <p:nvPr/>
        </p:nvSpPr>
        <p:spPr>
          <a:xfrm>
            <a:off x="2716696" y="3758519"/>
            <a:ext cx="3650975" cy="1888435"/>
          </a:xfrm>
          <a:prstGeom prst="rect">
            <a:avLst/>
          </a:prstGeom>
          <a:solidFill>
            <a:srgbClr val="1F497D"/>
          </a:solidFill>
          <a:ln>
            <a:noFill/>
          </a:ln>
          <a:effectLst>
            <a:outerShdw blurRad="76200" rotWithShape="0" dir="5880000" dist="76200">
              <a:srgbClr val="000000">
                <a:alpha val="32941"/>
              </a:srgbClr>
            </a:outerShdw>
          </a:effectLst>
        </p:spPr>
        <p:txBody>
          <a:bodyPr anchorCtr="0" anchor="ctr" bIns="45700" lIns="45700" spcFirstLastPara="1" rIns="45700" wrap="square" tIns="45700">
            <a:normAutofit/>
          </a:bodyPr>
          <a:lstStyle/>
          <a:p>
            <a:pPr indent="0" lvl="0" marL="0" marR="0" rtl="0" algn="ctr">
              <a:spcBef>
                <a:spcPts val="0"/>
              </a:spcBef>
              <a:spcAft>
                <a:spcPts val="0"/>
              </a:spcAft>
              <a:buNone/>
            </a:pPr>
            <a:r>
              <a:rPr b="0" i="0" lang="en-US" sz="3200" u="none" cap="none" strike="noStrike">
                <a:solidFill>
                  <a:srgbClr val="FFFFFF"/>
                </a:solidFill>
                <a:latin typeface="Arial"/>
                <a:ea typeface="Arial"/>
                <a:cs typeface="Arial"/>
                <a:sym typeface="Arial"/>
              </a:rPr>
              <a:t>Process Oriented Guided Inquiry Learning</a:t>
            </a:r>
            <a:endParaRPr/>
          </a:p>
        </p:txBody>
      </p:sp>
      <p:sp>
        <p:nvSpPr>
          <p:cNvPr id="242" name="Google Shape;242;p12"/>
          <p:cNvSpPr/>
          <p:nvPr/>
        </p:nvSpPr>
        <p:spPr>
          <a:xfrm flipH="1" rot="10800000">
            <a:off x="1802295" y="3458817"/>
            <a:ext cx="914401" cy="1779117"/>
          </a:xfrm>
          <a:custGeom>
            <a:rect b="b" l="l" r="r" t="t"/>
            <a:pathLst>
              <a:path extrusionOk="0" h="21600" w="21600">
                <a:moveTo>
                  <a:pt x="0" y="21600"/>
                </a:moveTo>
                <a:lnTo>
                  <a:pt x="0" y="6245"/>
                </a:lnTo>
                <a:cubicBezTo>
                  <a:pt x="0" y="3562"/>
                  <a:pt x="4231" y="1388"/>
                  <a:pt x="9450" y="1388"/>
                </a:cubicBezTo>
                <a:lnTo>
                  <a:pt x="16200" y="1388"/>
                </a:lnTo>
                <a:lnTo>
                  <a:pt x="16200" y="0"/>
                </a:lnTo>
                <a:lnTo>
                  <a:pt x="21600" y="2775"/>
                </a:lnTo>
                <a:lnTo>
                  <a:pt x="16200" y="5551"/>
                </a:lnTo>
                <a:lnTo>
                  <a:pt x="16200" y="4163"/>
                </a:lnTo>
                <a:lnTo>
                  <a:pt x="9450" y="4163"/>
                </a:lnTo>
                <a:cubicBezTo>
                  <a:pt x="7213" y="4163"/>
                  <a:pt x="5400" y="5095"/>
                  <a:pt x="5400" y="6245"/>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243" name="Google Shape;243;p12"/>
          <p:cNvSpPr/>
          <p:nvPr/>
        </p:nvSpPr>
        <p:spPr>
          <a:xfrm rot="10800000">
            <a:off x="6367670" y="3472069"/>
            <a:ext cx="921026" cy="1779117"/>
          </a:xfrm>
          <a:custGeom>
            <a:rect b="b" l="l" r="r" t="t"/>
            <a:pathLst>
              <a:path extrusionOk="0" h="21600" w="21600">
                <a:moveTo>
                  <a:pt x="0" y="21600"/>
                </a:moveTo>
                <a:lnTo>
                  <a:pt x="0" y="6290"/>
                </a:lnTo>
                <a:cubicBezTo>
                  <a:pt x="0" y="3588"/>
                  <a:pt x="4231" y="1398"/>
                  <a:pt x="9450" y="1398"/>
                </a:cubicBezTo>
                <a:lnTo>
                  <a:pt x="16200" y="1398"/>
                </a:lnTo>
                <a:lnTo>
                  <a:pt x="16200" y="0"/>
                </a:lnTo>
                <a:lnTo>
                  <a:pt x="21600" y="2796"/>
                </a:lnTo>
                <a:lnTo>
                  <a:pt x="16200" y="5591"/>
                </a:lnTo>
                <a:lnTo>
                  <a:pt x="16200" y="4193"/>
                </a:lnTo>
                <a:lnTo>
                  <a:pt x="9450" y="4193"/>
                </a:lnTo>
                <a:cubicBezTo>
                  <a:pt x="7213" y="4193"/>
                  <a:pt x="5400" y="5132"/>
                  <a:pt x="5400" y="6290"/>
                </a:cubicBezTo>
                <a:lnTo>
                  <a:pt x="5400" y="21600"/>
                </a:lnTo>
                <a:close/>
              </a:path>
            </a:pathLst>
          </a:custGeom>
          <a:solidFill>
            <a:srgbClr val="1F497D"/>
          </a:solidFill>
          <a:ln cap="flat" cmpd="sng" w="9525">
            <a:solidFill>
              <a:srgbClr val="4A7EBB"/>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pic>
        <p:nvPicPr>
          <p:cNvPr id="244" name="Google Shape;244;p12"/>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9" name="Shape 69"/>
        <p:cNvGrpSpPr/>
        <p:nvPr/>
      </p:nvGrpSpPr>
      <p:grpSpPr>
        <a:xfrm>
          <a:off x="0" y="0"/>
          <a:ext cx="0" cy="0"/>
          <a:chOff x="0" y="0"/>
          <a:chExt cx="0" cy="0"/>
        </a:xfrm>
      </p:grpSpPr>
      <p:sp>
        <p:nvSpPr>
          <p:cNvPr id="70" name="Google Shape;70;g24a6a4de8ff_0_57"/>
          <p:cNvSpPr txBox="1"/>
          <p:nvPr/>
        </p:nvSpPr>
        <p:spPr>
          <a:xfrm>
            <a:off x="799800" y="1839448"/>
            <a:ext cx="7544400" cy="3170700"/>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i="0" lang="en-US" sz="3600" u="none" cap="none" strike="noStrike">
                <a:solidFill>
                  <a:schemeClr val="dk1"/>
                </a:solidFill>
              </a:rPr>
              <a:t>Welcome!</a:t>
            </a:r>
            <a:endParaRPr>
              <a:solidFill>
                <a:schemeClr val="dk1"/>
              </a:solidFill>
            </a:endParaRPr>
          </a:p>
          <a:p>
            <a:pPr indent="0" lvl="0" marL="0" marR="0" rtl="0" algn="ctr">
              <a:spcBef>
                <a:spcPts val="600"/>
              </a:spcBef>
              <a:spcAft>
                <a:spcPts val="0"/>
              </a:spcAft>
              <a:buNone/>
            </a:pPr>
            <a:r>
              <a:rPr i="0" lang="en-US" sz="3600" u="none" cap="none" strike="noStrike">
                <a:solidFill>
                  <a:schemeClr val="dk1"/>
                </a:solidFill>
              </a:rPr>
              <a:t>Please sit in teams of 3-4</a:t>
            </a:r>
            <a:endParaRPr i="0" sz="3600" u="none" cap="none" strike="noStrike">
              <a:solidFill>
                <a:schemeClr val="dk1"/>
              </a:solidFill>
            </a:endParaRPr>
          </a:p>
          <a:p>
            <a:pPr indent="0" lvl="0" marL="0" marR="0" rtl="0" algn="ctr">
              <a:spcBef>
                <a:spcPts val="600"/>
              </a:spcBef>
              <a:spcAft>
                <a:spcPts val="0"/>
              </a:spcAft>
              <a:buNone/>
            </a:pPr>
            <a:r>
              <a:rPr lang="en-US" sz="3600">
                <a:solidFill>
                  <a:schemeClr val="dk1"/>
                </a:solidFill>
              </a:rPr>
              <a:t>(Turn around if needed)</a:t>
            </a:r>
            <a:endParaRPr sz="3600">
              <a:solidFill>
                <a:schemeClr val="dk1"/>
              </a:solidFill>
            </a:endParaRPr>
          </a:p>
          <a:p>
            <a:pPr indent="0" lvl="0" marL="0" marR="0" rtl="0" algn="ctr">
              <a:spcBef>
                <a:spcPts val="600"/>
              </a:spcBef>
              <a:spcAft>
                <a:spcPts val="0"/>
              </a:spcAft>
              <a:buNone/>
            </a:pPr>
            <a:r>
              <a:t/>
            </a:r>
            <a:endParaRPr sz="3600">
              <a:solidFill>
                <a:schemeClr val="dk1"/>
              </a:solidFill>
            </a:endParaRPr>
          </a:p>
          <a:p>
            <a:pPr indent="0" lvl="0" marL="0" marR="0" rtl="0" algn="ctr">
              <a:spcBef>
                <a:spcPts val="600"/>
              </a:spcBef>
              <a:spcAft>
                <a:spcPts val="0"/>
              </a:spcAft>
              <a:buNone/>
            </a:pPr>
            <a:r>
              <a:rPr i="0" lang="en-US" sz="3600" u="none" cap="none" strike="noStrike">
                <a:solidFill>
                  <a:schemeClr val="dk1"/>
                </a:solidFill>
              </a:rPr>
              <a:t>Introduce yourselves</a:t>
            </a:r>
            <a:endParaRPr i="0" sz="3200" u="none" cap="none" strike="noStrike">
              <a:solidFill>
                <a:schemeClr val="dk1"/>
              </a:solidFill>
            </a:endParaRPr>
          </a:p>
        </p:txBody>
      </p:sp>
      <p:pic>
        <p:nvPicPr>
          <p:cNvPr id="71" name="Google Shape;71;g24a6a4de8ff_0_57"/>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8" name="Shape 248"/>
        <p:cNvGrpSpPr/>
        <p:nvPr/>
      </p:nvGrpSpPr>
      <p:grpSpPr>
        <a:xfrm>
          <a:off x="0" y="0"/>
          <a:ext cx="0" cy="0"/>
          <a:chOff x="0" y="0"/>
          <a:chExt cx="0" cy="0"/>
        </a:xfrm>
      </p:grpSpPr>
      <p:sp>
        <p:nvSpPr>
          <p:cNvPr id="249" name="Google Shape;249;p13"/>
          <p:cNvSpPr txBox="1"/>
          <p:nvPr>
            <p:ph type="title"/>
          </p:nvPr>
        </p:nvSpPr>
        <p:spPr>
          <a:xfrm>
            <a:off x="559125" y="290453"/>
            <a:ext cx="7838400" cy="349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42857"/>
              <a:buFont typeface="Century Schoolbook"/>
              <a:buNone/>
            </a:pPr>
            <a:r>
              <a:rPr lang="en-US"/>
              <a:t>Role of Teacher and Student</a:t>
            </a:r>
            <a:endParaRPr/>
          </a:p>
        </p:txBody>
      </p:sp>
      <p:sp>
        <p:nvSpPr>
          <p:cNvPr id="250" name="Google Shape;250;p13"/>
          <p:cNvSpPr txBox="1"/>
          <p:nvPr>
            <p:ph idx="12" type="sldNum"/>
          </p:nvPr>
        </p:nvSpPr>
        <p:spPr>
          <a:xfrm>
            <a:off x="0" y="6224588"/>
            <a:ext cx="273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descr="Picture 4" id="251" name="Google Shape;251;p13"/>
          <p:cNvPicPr preferRelativeResize="0"/>
          <p:nvPr/>
        </p:nvPicPr>
        <p:blipFill rotWithShape="1">
          <a:blip r:embed="rId3">
            <a:alphaModFix/>
          </a:blip>
          <a:srcRect b="0" l="0" r="0" t="0"/>
          <a:stretch/>
        </p:blipFill>
        <p:spPr>
          <a:xfrm>
            <a:off x="52907" y="862950"/>
            <a:ext cx="9039718" cy="5177050"/>
          </a:xfrm>
          <a:prstGeom prst="rect">
            <a:avLst/>
          </a:prstGeom>
          <a:noFill/>
          <a:ln cap="flat" cmpd="sng" w="28575">
            <a:solidFill>
              <a:srgbClr val="000000"/>
            </a:solidFill>
            <a:prstDash val="solid"/>
            <a:round/>
            <a:headEnd len="sm" w="sm" type="none"/>
            <a:tailEnd len="sm" w="sm" type="none"/>
          </a:ln>
        </p:spPr>
      </p:pic>
      <p:pic>
        <p:nvPicPr>
          <p:cNvPr id="252" name="Google Shape;252;p13"/>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6" name="Shape 256"/>
        <p:cNvGrpSpPr/>
        <p:nvPr/>
      </p:nvGrpSpPr>
      <p:grpSpPr>
        <a:xfrm>
          <a:off x="0" y="0"/>
          <a:ext cx="0" cy="0"/>
          <a:chOff x="0" y="0"/>
          <a:chExt cx="0" cy="0"/>
        </a:xfrm>
      </p:grpSpPr>
      <p:sp>
        <p:nvSpPr>
          <p:cNvPr id="257" name="Google Shape;257;g225fa1e835c_0_0"/>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58" name="Google Shape;258;g225fa1e835c_0_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259" name="Google Shape;259;g225fa1e835c_0_0"/>
          <p:cNvSpPr txBox="1"/>
          <p:nvPr>
            <p:ph idx="1" type="body"/>
          </p:nvPr>
        </p:nvSpPr>
        <p:spPr>
          <a:xfrm>
            <a:off x="622675" y="379925"/>
            <a:ext cx="7890300" cy="63624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None/>
            </a:pPr>
            <a:r>
              <a:rPr b="1" lang="en-US" sz="2800">
                <a:solidFill>
                  <a:schemeClr val="dk1"/>
                </a:solidFill>
              </a:rPr>
              <a:t>The </a:t>
            </a:r>
            <a:r>
              <a:rPr b="1" lang="en-US" sz="2800">
                <a:solidFill>
                  <a:schemeClr val="dk1"/>
                </a:solidFill>
              </a:rPr>
              <a:t>POGIL Project</a:t>
            </a:r>
            <a:endParaRPr b="1" sz="2800">
              <a:solidFill>
                <a:schemeClr val="dk1"/>
              </a:solidFill>
            </a:endParaRPr>
          </a:p>
          <a:p>
            <a:pPr indent="0" lvl="0" marL="0" rtl="0" algn="l">
              <a:lnSpc>
                <a:spcPct val="95000"/>
              </a:lnSpc>
              <a:spcBef>
                <a:spcPts val="0"/>
              </a:spcBef>
              <a:spcAft>
                <a:spcPts val="0"/>
              </a:spcAft>
              <a:buNone/>
            </a:pPr>
            <a:r>
              <a:t/>
            </a:r>
            <a:endParaRPr sz="2800">
              <a:solidFill>
                <a:schemeClr val="dk1"/>
              </a:solidFill>
            </a:endParaRPr>
          </a:p>
          <a:p>
            <a:pPr indent="0" lvl="0" marL="0" rtl="0" algn="l">
              <a:lnSpc>
                <a:spcPct val="95000"/>
              </a:lnSpc>
              <a:spcBef>
                <a:spcPts val="1600"/>
              </a:spcBef>
              <a:spcAft>
                <a:spcPts val="0"/>
              </a:spcAft>
              <a:buNone/>
            </a:pPr>
            <a:r>
              <a:rPr lang="en-US" sz="2800">
                <a:solidFill>
                  <a:schemeClr val="dk1"/>
                </a:solidFill>
              </a:rPr>
              <a:t>Mission Statement:</a:t>
            </a:r>
            <a:endParaRPr sz="2800">
              <a:solidFill>
                <a:schemeClr val="dk1"/>
              </a:solidFill>
            </a:endParaRPr>
          </a:p>
          <a:p>
            <a:pPr indent="0" lvl="0" marL="0" rtl="0" algn="l">
              <a:lnSpc>
                <a:spcPct val="95000"/>
              </a:lnSpc>
              <a:spcBef>
                <a:spcPts val="1600"/>
              </a:spcBef>
              <a:spcAft>
                <a:spcPts val="0"/>
              </a:spcAft>
              <a:buNone/>
            </a:pPr>
            <a:r>
              <a:t/>
            </a:r>
            <a:endParaRPr sz="2600">
              <a:solidFill>
                <a:schemeClr val="dk1"/>
              </a:solidFill>
            </a:endParaRPr>
          </a:p>
          <a:p>
            <a:pPr indent="0" lvl="0" marL="0" rtl="0" algn="l">
              <a:lnSpc>
                <a:spcPct val="95000"/>
              </a:lnSpc>
              <a:spcBef>
                <a:spcPts val="1600"/>
              </a:spcBef>
              <a:spcAft>
                <a:spcPts val="0"/>
              </a:spcAft>
              <a:buNone/>
            </a:pPr>
            <a:r>
              <a:rPr lang="en-US" sz="2600">
                <a:solidFill>
                  <a:schemeClr val="dk1"/>
                </a:solidFill>
              </a:rPr>
              <a:t>The mission of The POGIL Project is to improve teaching and learning by fostering an inclusive, transformative community of reflective educators who design, implement, assess, and study learner-centered environments.</a:t>
            </a:r>
            <a:endParaRPr sz="2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3" name="Shape 263"/>
        <p:cNvGrpSpPr/>
        <p:nvPr/>
      </p:nvGrpSpPr>
      <p:grpSpPr>
        <a:xfrm>
          <a:off x="0" y="0"/>
          <a:ext cx="0" cy="0"/>
          <a:chOff x="0" y="0"/>
          <a:chExt cx="0" cy="0"/>
        </a:xfrm>
      </p:grpSpPr>
      <p:sp>
        <p:nvSpPr>
          <p:cNvPr id="264" name="Google Shape;264;g24ba19c0cba_0_13"/>
          <p:cNvSpPr txBox="1"/>
          <p:nvPr>
            <p:ph type="title"/>
          </p:nvPr>
        </p:nvSpPr>
        <p:spPr>
          <a:xfrm>
            <a:off x="1753952" y="319575"/>
            <a:ext cx="5636100" cy="647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POGIL in a Statistics Classroom</a:t>
            </a:r>
            <a:endParaRPr/>
          </a:p>
        </p:txBody>
      </p:sp>
      <p:sp>
        <p:nvSpPr>
          <p:cNvPr id="265" name="Google Shape;265;g24ba19c0cba_0_13"/>
          <p:cNvSpPr txBox="1"/>
          <p:nvPr>
            <p:ph idx="12" type="sldNum"/>
          </p:nvPr>
        </p:nvSpPr>
        <p:spPr>
          <a:xfrm>
            <a:off x="0" y="6224588"/>
            <a:ext cx="273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266" name="Google Shape;266;g24ba19c0cba_0_13"/>
          <p:cNvPicPr preferRelativeResize="0"/>
          <p:nvPr/>
        </p:nvPicPr>
        <p:blipFill rotWithShape="1">
          <a:blip r:embed="rId3">
            <a:alphaModFix/>
          </a:blip>
          <a:srcRect b="0" l="0" r="0" t="0"/>
          <a:stretch/>
        </p:blipFill>
        <p:spPr>
          <a:xfrm>
            <a:off x="7861039" y="6119965"/>
            <a:ext cx="1159171" cy="639476"/>
          </a:xfrm>
          <a:prstGeom prst="rect">
            <a:avLst/>
          </a:prstGeom>
          <a:noFill/>
          <a:ln>
            <a:noFill/>
          </a:ln>
        </p:spPr>
      </p:pic>
      <p:pic>
        <p:nvPicPr>
          <p:cNvPr id="267" name="Google Shape;267;g24ba19c0cba_0_13"/>
          <p:cNvPicPr preferRelativeResize="0"/>
          <p:nvPr/>
        </p:nvPicPr>
        <p:blipFill>
          <a:blip r:embed="rId4">
            <a:alphaModFix/>
          </a:blip>
          <a:stretch>
            <a:fillRect/>
          </a:stretch>
        </p:blipFill>
        <p:spPr>
          <a:xfrm>
            <a:off x="832775" y="999575"/>
            <a:ext cx="2686149" cy="1790775"/>
          </a:xfrm>
          <a:prstGeom prst="rect">
            <a:avLst/>
          </a:prstGeom>
          <a:noFill/>
          <a:ln cap="flat" cmpd="sng" w="19050">
            <a:solidFill>
              <a:schemeClr val="dk2"/>
            </a:solidFill>
            <a:prstDash val="solid"/>
            <a:round/>
            <a:headEnd len="sm" w="sm" type="none"/>
            <a:tailEnd len="sm" w="sm" type="none"/>
          </a:ln>
        </p:spPr>
      </p:pic>
      <p:sp>
        <p:nvSpPr>
          <p:cNvPr id="268" name="Google Shape;268;g24ba19c0cba_0_13"/>
          <p:cNvSpPr txBox="1"/>
          <p:nvPr/>
        </p:nvSpPr>
        <p:spPr>
          <a:xfrm>
            <a:off x="3956300" y="999575"/>
            <a:ext cx="4701000" cy="503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t>Capital is a small, liberal-arts institution located in Columbus, Ohio</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Math 215 (Elementary </a:t>
            </a:r>
            <a:r>
              <a:rPr lang="en-US" sz="2100"/>
              <a:t>Statistics</a:t>
            </a:r>
            <a:r>
              <a:rPr lang="en-US" sz="2100"/>
              <a:t>)  is an algebra prerequisite course required of a variety of majors (business, nursing, computer science, biology, etc)</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Currently use </a:t>
            </a:r>
            <a:r>
              <a:rPr i="1" lang="en-US" sz="2100"/>
              <a:t>Statistics: Unlocking the Power of Data, 3rd Edition, by Lock</a:t>
            </a:r>
            <a:r>
              <a:rPr baseline="30000" i="1" lang="en-US" sz="2100"/>
              <a:t>5</a:t>
            </a:r>
            <a:endParaRPr baseline="30000"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Book emphasizes a randomization curriculum and comes with many activities.</a:t>
            </a:r>
            <a:endParaRPr sz="2100"/>
          </a:p>
        </p:txBody>
      </p:sp>
      <p:pic>
        <p:nvPicPr>
          <p:cNvPr id="269" name="Google Shape;269;g24ba19c0cba_0_13"/>
          <p:cNvPicPr preferRelativeResize="0"/>
          <p:nvPr/>
        </p:nvPicPr>
        <p:blipFill>
          <a:blip r:embed="rId5">
            <a:alphaModFix/>
          </a:blip>
          <a:stretch>
            <a:fillRect/>
          </a:stretch>
        </p:blipFill>
        <p:spPr>
          <a:xfrm>
            <a:off x="273000" y="3134853"/>
            <a:ext cx="2619653" cy="3353150"/>
          </a:xfrm>
          <a:prstGeom prst="rect">
            <a:avLst/>
          </a:prstGeom>
          <a:noFill/>
          <a:ln cap="flat" cmpd="sng" w="19050">
            <a:solidFill>
              <a:schemeClr val="dk2"/>
            </a:solidFill>
            <a:prstDash val="solid"/>
            <a:round/>
            <a:headEnd len="sm" w="sm" type="none"/>
            <a:tailEnd len="sm" w="sm" type="none"/>
          </a:ln>
        </p:spPr>
      </p:pic>
      <p:pic>
        <p:nvPicPr>
          <p:cNvPr id="270" name="Google Shape;270;g24ba19c0cba_0_13"/>
          <p:cNvPicPr preferRelativeResize="0"/>
          <p:nvPr/>
        </p:nvPicPr>
        <p:blipFill>
          <a:blip r:embed="rId6">
            <a:alphaModFix/>
          </a:blip>
          <a:stretch>
            <a:fillRect/>
          </a:stretch>
        </p:blipFill>
        <p:spPr>
          <a:xfrm>
            <a:off x="2443221" y="5472275"/>
            <a:ext cx="1313141" cy="647700"/>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4" name="Shape 274"/>
        <p:cNvGrpSpPr/>
        <p:nvPr/>
      </p:nvGrpSpPr>
      <p:grpSpPr>
        <a:xfrm>
          <a:off x="0" y="0"/>
          <a:ext cx="0" cy="0"/>
          <a:chOff x="0" y="0"/>
          <a:chExt cx="0" cy="0"/>
        </a:xfrm>
      </p:grpSpPr>
      <p:sp>
        <p:nvSpPr>
          <p:cNvPr id="275" name="Google Shape;275;g225f6822cc0_0_25"/>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76" name="Google Shape;276;g225f6822cc0_0_25"/>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277" name="Google Shape;277;g225f6822cc0_0_2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lt1"/>
              </a:buClr>
              <a:buSzPts val="4000"/>
              <a:buFont typeface="Century Schoolbook"/>
              <a:buNone/>
            </a:pPr>
            <a:r>
              <a:rPr lang="en-US"/>
              <a:t>POGIL in a Statistics Classroom</a:t>
            </a:r>
            <a:endParaRPr/>
          </a:p>
        </p:txBody>
      </p:sp>
      <p:sp>
        <p:nvSpPr>
          <p:cNvPr id="278" name="Google Shape;278;g225f6822cc0_0_25"/>
          <p:cNvSpPr txBox="1"/>
          <p:nvPr>
            <p:ph idx="1" type="body"/>
          </p:nvPr>
        </p:nvSpPr>
        <p:spPr>
          <a:xfrm>
            <a:off x="159500" y="1236024"/>
            <a:ext cx="8672700" cy="4855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US" sz="2000">
                <a:solidFill>
                  <a:schemeClr val="dk1"/>
                </a:solidFill>
              </a:rPr>
              <a:t>Was already using many of the Lock activities and others from </a:t>
            </a:r>
            <a:r>
              <a:rPr lang="en-US" sz="2000">
                <a:solidFill>
                  <a:schemeClr val="dk1"/>
                </a:solidFill>
              </a:rPr>
              <a:t>various</a:t>
            </a:r>
            <a:r>
              <a:rPr lang="en-US" sz="2000">
                <a:solidFill>
                  <a:schemeClr val="dk1"/>
                </a:solidFill>
              </a:rPr>
              <a:t> sources in the classroom: tried to do something hands - on in every class period</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US" sz="2000">
                <a:solidFill>
                  <a:schemeClr val="dk1"/>
                </a:solidFill>
              </a:rPr>
              <a:t>Still had many issues with </a:t>
            </a:r>
            <a:r>
              <a:rPr lang="en-US" sz="2000">
                <a:solidFill>
                  <a:schemeClr val="dk1"/>
                </a:solidFill>
              </a:rPr>
              <a:t>groups</a:t>
            </a:r>
            <a:r>
              <a:rPr lang="en-US" sz="2000">
                <a:solidFill>
                  <a:schemeClr val="dk1"/>
                </a:solidFill>
              </a:rPr>
              <a:t> not forming effective teams</a:t>
            </a:r>
            <a:endParaRPr sz="20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one dominant personality</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a student working on their own despite encouragement to “talk to their neighbor”</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groups simply getting chatty and not focusing</a:t>
            </a:r>
            <a:endParaRPr sz="2100">
              <a:solidFill>
                <a:schemeClr val="dk1"/>
              </a:solidFill>
            </a:endParaRPr>
          </a:p>
          <a:p>
            <a:pPr indent="-361950" lvl="1" marL="914400" rtl="0" algn="l">
              <a:spcBef>
                <a:spcPts val="0"/>
              </a:spcBef>
              <a:spcAft>
                <a:spcPts val="0"/>
              </a:spcAft>
              <a:buClr>
                <a:schemeClr val="dk1"/>
              </a:buClr>
              <a:buSzPts val="2100"/>
              <a:buChar char="○"/>
            </a:pPr>
            <a:r>
              <a:rPr lang="en-US" sz="2100">
                <a:solidFill>
                  <a:schemeClr val="dk1"/>
                </a:solidFill>
              </a:rPr>
              <a:t>getting </a:t>
            </a:r>
            <a:r>
              <a:rPr lang="en-US" sz="2100">
                <a:solidFill>
                  <a:schemeClr val="dk1"/>
                </a:solidFill>
              </a:rPr>
              <a:t>multiple</a:t>
            </a:r>
            <a:r>
              <a:rPr lang="en-US" sz="2100">
                <a:solidFill>
                  <a:schemeClr val="dk1"/>
                </a:solidFill>
              </a:rPr>
              <a:t> lab submissions with different responses from the same group</a:t>
            </a:r>
            <a:endParaRPr sz="21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2" name="Shape 282"/>
        <p:cNvGrpSpPr/>
        <p:nvPr/>
      </p:nvGrpSpPr>
      <p:grpSpPr>
        <a:xfrm>
          <a:off x="0" y="0"/>
          <a:ext cx="0" cy="0"/>
          <a:chOff x="0" y="0"/>
          <a:chExt cx="0" cy="0"/>
        </a:xfrm>
      </p:grpSpPr>
      <p:sp>
        <p:nvSpPr>
          <p:cNvPr id="283" name="Google Shape;283;g225f6822cc0_0_61"/>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84" name="Google Shape;284;g225f6822cc0_0_61"/>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285" name="Google Shape;285;g225f6822cc0_0_6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US"/>
              <a:t>POGIL in a Statistics Classroom</a:t>
            </a:r>
            <a:endParaRPr/>
          </a:p>
        </p:txBody>
      </p:sp>
      <p:sp>
        <p:nvSpPr>
          <p:cNvPr id="286" name="Google Shape;286;g225f6822cc0_0_61"/>
          <p:cNvSpPr txBox="1"/>
          <p:nvPr>
            <p:ph idx="1" type="body"/>
          </p:nvPr>
        </p:nvSpPr>
        <p:spPr>
          <a:xfrm>
            <a:off x="159500" y="1236025"/>
            <a:ext cx="8672700" cy="5138100"/>
          </a:xfrm>
          <a:prstGeom prst="rect">
            <a:avLst/>
          </a:prstGeom>
        </p:spPr>
        <p:txBody>
          <a:bodyPr anchorCtr="0" anchor="t" bIns="91425" lIns="91425" spcFirstLastPara="1" rIns="91425" wrap="square" tIns="91425">
            <a:noAutofit/>
          </a:bodyPr>
          <a:lstStyle/>
          <a:p>
            <a:pPr indent="-354957" lvl="0" marL="457200" rtl="0" algn="l">
              <a:lnSpc>
                <a:spcPct val="95000"/>
              </a:lnSpc>
              <a:spcBef>
                <a:spcPts val="0"/>
              </a:spcBef>
              <a:spcAft>
                <a:spcPts val="0"/>
              </a:spcAft>
              <a:buClr>
                <a:schemeClr val="dk1"/>
              </a:buClr>
              <a:buSzPts val="1990"/>
              <a:buChar char="●"/>
            </a:pPr>
            <a:r>
              <a:rPr lang="en-US" sz="1989">
                <a:solidFill>
                  <a:schemeClr val="dk1"/>
                </a:solidFill>
              </a:rPr>
              <a:t>Was convinced by my co-presenter (and funded by our college) to attend a summer three day workshop that introduced POGIL in 2017.</a:t>
            </a:r>
            <a:endParaRPr sz="1989">
              <a:solidFill>
                <a:schemeClr val="dk1"/>
              </a:solidFill>
            </a:endParaRPr>
          </a:p>
          <a:p>
            <a:pPr indent="0" lvl="0" marL="457200" rtl="0" algn="l">
              <a:lnSpc>
                <a:spcPct val="95000"/>
              </a:lnSpc>
              <a:spcBef>
                <a:spcPts val="1200"/>
              </a:spcBef>
              <a:spcAft>
                <a:spcPts val="0"/>
              </a:spcAft>
              <a:buSzPts val="1018"/>
              <a:buNone/>
            </a:pPr>
            <a:r>
              <a:t/>
            </a:r>
            <a:endParaRPr sz="1989">
              <a:solidFill>
                <a:schemeClr val="dk1"/>
              </a:solidFill>
            </a:endParaRPr>
          </a:p>
          <a:p>
            <a:pPr indent="-354957" lvl="0" marL="457200" rtl="0" algn="l">
              <a:lnSpc>
                <a:spcPct val="95000"/>
              </a:lnSpc>
              <a:spcBef>
                <a:spcPts val="1200"/>
              </a:spcBef>
              <a:spcAft>
                <a:spcPts val="0"/>
              </a:spcAft>
              <a:buClr>
                <a:schemeClr val="dk1"/>
              </a:buClr>
              <a:buSzPts val="1990"/>
              <a:buChar char="●"/>
            </a:pPr>
            <a:r>
              <a:rPr lang="en-US" sz="1989">
                <a:solidFill>
                  <a:schemeClr val="dk1"/>
                </a:solidFill>
              </a:rPr>
              <a:t>Recognized several of the same educational theory</a:t>
            </a:r>
            <a:r>
              <a:rPr lang="en-US" sz="1989">
                <a:solidFill>
                  <a:schemeClr val="dk1"/>
                </a:solidFill>
              </a:rPr>
              <a:t> in statistics education (guided inquiry, constructivism) in the POGIL materials but with the added equal emphasis on process skills.</a:t>
            </a:r>
            <a:endParaRPr sz="1989">
              <a:solidFill>
                <a:schemeClr val="dk1"/>
              </a:solidFill>
            </a:endParaRPr>
          </a:p>
          <a:p>
            <a:pPr indent="0" lvl="0" marL="457200" rtl="0" algn="l">
              <a:lnSpc>
                <a:spcPct val="95000"/>
              </a:lnSpc>
              <a:spcBef>
                <a:spcPts val="1200"/>
              </a:spcBef>
              <a:spcAft>
                <a:spcPts val="0"/>
              </a:spcAft>
              <a:buSzPts val="1018"/>
              <a:buNone/>
            </a:pPr>
            <a:r>
              <a:t/>
            </a:r>
            <a:endParaRPr sz="1989">
              <a:solidFill>
                <a:schemeClr val="dk1"/>
              </a:solidFill>
            </a:endParaRPr>
          </a:p>
          <a:p>
            <a:pPr indent="-354957" lvl="0" marL="457200" rtl="0" algn="l">
              <a:lnSpc>
                <a:spcPct val="95000"/>
              </a:lnSpc>
              <a:spcBef>
                <a:spcPts val="1200"/>
              </a:spcBef>
              <a:spcAft>
                <a:spcPts val="0"/>
              </a:spcAft>
              <a:buClr>
                <a:schemeClr val="dk1"/>
              </a:buClr>
              <a:buSzPts val="1990"/>
              <a:buChar char="●"/>
            </a:pPr>
            <a:r>
              <a:rPr lang="en-US" sz="1989">
                <a:solidFill>
                  <a:schemeClr val="dk1"/>
                </a:solidFill>
              </a:rPr>
              <a:t>Unlike Tracey, I wasn’t ready to go “all - in” and completely turn my statistics classroom into a POGIL classroom (there was also the issue of not having a POGIL-ready statistics textbook.) </a:t>
            </a:r>
            <a:endParaRPr sz="1989">
              <a:solidFill>
                <a:schemeClr val="dk1"/>
              </a:solidFill>
            </a:endParaRPr>
          </a:p>
          <a:p>
            <a:pPr indent="0" lvl="0" marL="457200" rtl="0" algn="l">
              <a:lnSpc>
                <a:spcPct val="95000"/>
              </a:lnSpc>
              <a:spcBef>
                <a:spcPts val="1200"/>
              </a:spcBef>
              <a:spcAft>
                <a:spcPts val="0"/>
              </a:spcAft>
              <a:buSzPts val="1018"/>
              <a:buNone/>
            </a:pPr>
            <a:r>
              <a:t/>
            </a:r>
            <a:endParaRPr sz="1989">
              <a:solidFill>
                <a:schemeClr val="dk1"/>
              </a:solidFill>
            </a:endParaRPr>
          </a:p>
          <a:p>
            <a:pPr indent="-354957" lvl="0" marL="457200" rtl="0" algn="l">
              <a:lnSpc>
                <a:spcPct val="95000"/>
              </a:lnSpc>
              <a:spcBef>
                <a:spcPts val="1200"/>
              </a:spcBef>
              <a:spcAft>
                <a:spcPts val="0"/>
              </a:spcAft>
              <a:buClr>
                <a:schemeClr val="dk1"/>
              </a:buClr>
              <a:buSzPts val="1990"/>
              <a:buChar char="●"/>
            </a:pPr>
            <a:r>
              <a:rPr lang="en-US" sz="1989">
                <a:solidFill>
                  <a:schemeClr val="dk1"/>
                </a:solidFill>
              </a:rPr>
              <a:t>The workshop presenters emphasized that the “volume” of POGIL activities can range from occasional to “all -in” in a real classroom &amp; adaptation of already existing materials was encouraged.</a:t>
            </a:r>
            <a:endParaRPr sz="1989">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0" name="Shape 290"/>
        <p:cNvGrpSpPr/>
        <p:nvPr/>
      </p:nvGrpSpPr>
      <p:grpSpPr>
        <a:xfrm>
          <a:off x="0" y="0"/>
          <a:ext cx="0" cy="0"/>
          <a:chOff x="0" y="0"/>
          <a:chExt cx="0" cy="0"/>
        </a:xfrm>
      </p:grpSpPr>
      <p:sp>
        <p:nvSpPr>
          <p:cNvPr id="291" name="Google Shape;291;g225f6822cc0_0_68"/>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92" name="Google Shape;292;g225f6822cc0_0_68"/>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293" name="Google Shape;293;g225f6822cc0_0_68"/>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US"/>
              <a:t>POGIL in a Statistics Classroom</a:t>
            </a:r>
            <a:endParaRPr/>
          </a:p>
        </p:txBody>
      </p:sp>
      <p:sp>
        <p:nvSpPr>
          <p:cNvPr id="294" name="Google Shape;294;g225f6822cc0_0_68"/>
          <p:cNvSpPr txBox="1"/>
          <p:nvPr>
            <p:ph idx="1" type="body"/>
          </p:nvPr>
        </p:nvSpPr>
        <p:spPr>
          <a:xfrm>
            <a:off x="2950525" y="1270050"/>
            <a:ext cx="5801400" cy="3570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US" sz="2000">
                <a:solidFill>
                  <a:schemeClr val="dk1"/>
                </a:solidFill>
              </a:rPr>
              <a:t>“This book leads students to learn about the process of conducting statistical investigations from data collection, to exploring data, to statistical inference, to drawing appropriate conclusions. We focus on genuine research studies, active learning, and effective use of technology. In particular, we use simulation and randomization tests to introduce students to statistical inference, yielding a strong conceptual foundation that bridges students to theory-based inference approaches, which are presented throughout the book…Our implementation follows the GAISE recommendations endorsed by the American Statistical Association.”</a:t>
            </a:r>
            <a:endParaRPr sz="2000">
              <a:solidFill>
                <a:schemeClr val="dk1"/>
              </a:solidFill>
            </a:endParaRPr>
          </a:p>
        </p:txBody>
      </p:sp>
      <p:pic>
        <p:nvPicPr>
          <p:cNvPr id="295" name="Google Shape;295;g225f6822cc0_0_68"/>
          <p:cNvPicPr preferRelativeResize="0"/>
          <p:nvPr/>
        </p:nvPicPr>
        <p:blipFill>
          <a:blip r:embed="rId4">
            <a:alphaModFix/>
          </a:blip>
          <a:stretch>
            <a:fillRect/>
          </a:stretch>
        </p:blipFill>
        <p:spPr>
          <a:xfrm>
            <a:off x="79750" y="4924850"/>
            <a:ext cx="6937749" cy="1754625"/>
          </a:xfrm>
          <a:prstGeom prst="rect">
            <a:avLst/>
          </a:prstGeom>
          <a:noFill/>
          <a:ln cap="flat" cmpd="sng" w="19050">
            <a:solidFill>
              <a:schemeClr val="dk2"/>
            </a:solidFill>
            <a:prstDash val="solid"/>
            <a:round/>
            <a:headEnd len="sm" w="sm" type="none"/>
            <a:tailEnd len="sm" w="sm" type="none"/>
          </a:ln>
        </p:spPr>
      </p:pic>
      <p:pic>
        <p:nvPicPr>
          <p:cNvPr id="296" name="Google Shape;296;g225f6822cc0_0_68"/>
          <p:cNvPicPr preferRelativeResize="0"/>
          <p:nvPr/>
        </p:nvPicPr>
        <p:blipFill>
          <a:blip r:embed="rId5">
            <a:alphaModFix/>
          </a:blip>
          <a:stretch>
            <a:fillRect/>
          </a:stretch>
        </p:blipFill>
        <p:spPr>
          <a:xfrm>
            <a:off x="79750" y="1270052"/>
            <a:ext cx="2778275" cy="3570475"/>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0" name="Shape 300"/>
        <p:cNvGrpSpPr/>
        <p:nvPr/>
      </p:nvGrpSpPr>
      <p:grpSpPr>
        <a:xfrm>
          <a:off x="0" y="0"/>
          <a:ext cx="0" cy="0"/>
          <a:chOff x="0" y="0"/>
          <a:chExt cx="0" cy="0"/>
        </a:xfrm>
      </p:grpSpPr>
      <p:sp>
        <p:nvSpPr>
          <p:cNvPr id="301" name="Google Shape;301;g24d85623a6a_2_7"/>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02" name="Google Shape;302;g24d85623a6a_2_7"/>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303" name="Google Shape;303;g24d85623a6a_2_7"/>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US"/>
              <a:t>POGIL in a Statistics Classroom</a:t>
            </a:r>
            <a:endParaRPr/>
          </a:p>
        </p:txBody>
      </p:sp>
      <p:sp>
        <p:nvSpPr>
          <p:cNvPr id="304" name="Google Shape;304;g24d85623a6a_2_7"/>
          <p:cNvSpPr txBox="1"/>
          <p:nvPr/>
        </p:nvSpPr>
        <p:spPr>
          <a:xfrm>
            <a:off x="311700" y="1356875"/>
            <a:ext cx="84186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t>Look over the the Murderous Nurse handout (at least through the first few questions on page 264.)</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In groups, discuss:</a:t>
            </a:r>
            <a:endParaRPr sz="2100"/>
          </a:p>
          <a:p>
            <a:pPr indent="0" lvl="0" marL="0" rtl="0" algn="l">
              <a:spcBef>
                <a:spcPts val="0"/>
              </a:spcBef>
              <a:spcAft>
                <a:spcPts val="0"/>
              </a:spcAft>
              <a:buNone/>
            </a:pPr>
            <a:r>
              <a:t/>
            </a:r>
            <a:endParaRPr sz="2100"/>
          </a:p>
          <a:p>
            <a:pPr indent="-361950" lvl="0" marL="457200" rtl="0" algn="l">
              <a:spcBef>
                <a:spcPts val="0"/>
              </a:spcBef>
              <a:spcAft>
                <a:spcPts val="0"/>
              </a:spcAft>
              <a:buSzPts val="2100"/>
              <a:buChar char="●"/>
            </a:pPr>
            <a:r>
              <a:rPr lang="en-US" sz="2100"/>
              <a:t>What is similar about the structure of the activity to the molecules, atoms, and particles activity?</a:t>
            </a:r>
            <a:endParaRPr sz="2100"/>
          </a:p>
          <a:p>
            <a:pPr indent="0" lvl="0" marL="457200" rtl="0" algn="l">
              <a:spcBef>
                <a:spcPts val="0"/>
              </a:spcBef>
              <a:spcAft>
                <a:spcPts val="0"/>
              </a:spcAft>
              <a:buNone/>
            </a:pPr>
            <a:r>
              <a:t/>
            </a:r>
            <a:endParaRPr sz="2100"/>
          </a:p>
          <a:p>
            <a:pPr indent="-361950" lvl="0" marL="457200" rtl="0" algn="l">
              <a:spcBef>
                <a:spcPts val="0"/>
              </a:spcBef>
              <a:spcAft>
                <a:spcPts val="0"/>
              </a:spcAft>
              <a:buClr>
                <a:schemeClr val="dk1"/>
              </a:buClr>
              <a:buSzPts val="2100"/>
              <a:buChar char="●"/>
            </a:pPr>
            <a:r>
              <a:rPr lang="en-US" sz="2100">
                <a:solidFill>
                  <a:schemeClr val="dk1"/>
                </a:solidFill>
              </a:rPr>
              <a:t>What is different about the structure of the activity to the molecules, atoms, and particles activity?</a:t>
            </a:r>
            <a:endParaRPr sz="2100">
              <a:solidFill>
                <a:schemeClr val="dk1"/>
              </a:solidFill>
            </a:endParaRPr>
          </a:p>
          <a:p>
            <a:pPr indent="0" lvl="0" marL="0" rtl="0" algn="l">
              <a:spcBef>
                <a:spcPts val="0"/>
              </a:spcBef>
              <a:spcAft>
                <a:spcPts val="0"/>
              </a:spcAft>
              <a:buNone/>
            </a:pPr>
            <a:r>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8" name="Shape 308"/>
        <p:cNvGrpSpPr/>
        <p:nvPr/>
      </p:nvGrpSpPr>
      <p:grpSpPr>
        <a:xfrm>
          <a:off x="0" y="0"/>
          <a:ext cx="0" cy="0"/>
          <a:chOff x="0" y="0"/>
          <a:chExt cx="0" cy="0"/>
        </a:xfrm>
      </p:grpSpPr>
      <p:sp>
        <p:nvSpPr>
          <p:cNvPr id="309" name="Google Shape;309;g225f6822cc0_0_83"/>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10" name="Google Shape;310;g225f6822cc0_0_83"/>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311" name="Google Shape;311;g225f6822cc0_0_83"/>
          <p:cNvSpPr txBox="1"/>
          <p:nvPr>
            <p:ph type="title"/>
          </p:nvPr>
        </p:nvSpPr>
        <p:spPr>
          <a:xfrm>
            <a:off x="231950" y="254472"/>
            <a:ext cx="8520600" cy="524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lang="en-US"/>
              <a:t>POGIL in a Statistics Classroom</a:t>
            </a:r>
            <a:endParaRPr/>
          </a:p>
        </p:txBody>
      </p:sp>
      <p:pic>
        <p:nvPicPr>
          <p:cNvPr id="312" name="Google Shape;312;g225f6822cc0_0_83"/>
          <p:cNvPicPr preferRelativeResize="0"/>
          <p:nvPr/>
        </p:nvPicPr>
        <p:blipFill rotWithShape="1">
          <a:blip r:embed="rId4">
            <a:alphaModFix/>
          </a:blip>
          <a:srcRect b="0" l="4453" r="8741" t="0"/>
          <a:stretch/>
        </p:blipFill>
        <p:spPr>
          <a:xfrm>
            <a:off x="4584300" y="1204075"/>
            <a:ext cx="3888150" cy="4649849"/>
          </a:xfrm>
          <a:prstGeom prst="rect">
            <a:avLst/>
          </a:prstGeom>
          <a:noFill/>
          <a:ln cap="flat" cmpd="sng" w="9525">
            <a:solidFill>
              <a:schemeClr val="dk2"/>
            </a:solidFill>
            <a:prstDash val="solid"/>
            <a:round/>
            <a:headEnd len="sm" w="sm" type="none"/>
            <a:tailEnd len="sm" w="sm" type="none"/>
          </a:ln>
        </p:spPr>
      </p:pic>
      <p:pic>
        <p:nvPicPr>
          <p:cNvPr id="313" name="Google Shape;313;g225f6822cc0_0_83"/>
          <p:cNvPicPr preferRelativeResize="0"/>
          <p:nvPr/>
        </p:nvPicPr>
        <p:blipFill rotWithShape="1">
          <a:blip r:embed="rId5">
            <a:alphaModFix/>
          </a:blip>
          <a:srcRect b="1435" l="0" r="2799" t="2861"/>
          <a:stretch/>
        </p:blipFill>
        <p:spPr>
          <a:xfrm>
            <a:off x="850150" y="1238313"/>
            <a:ext cx="3276600" cy="4581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7" name="Shape 317"/>
        <p:cNvGrpSpPr/>
        <p:nvPr/>
      </p:nvGrpSpPr>
      <p:grpSpPr>
        <a:xfrm>
          <a:off x="0" y="0"/>
          <a:ext cx="0" cy="0"/>
          <a:chOff x="0" y="0"/>
          <a:chExt cx="0" cy="0"/>
        </a:xfrm>
      </p:grpSpPr>
      <p:sp>
        <p:nvSpPr>
          <p:cNvPr id="318" name="Google Shape;318;g24d85623a6a_2_23"/>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19" name="Google Shape;319;g24d85623a6a_2_23"/>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320" name="Google Shape;320;g24d85623a6a_2_23"/>
          <p:cNvSpPr txBox="1"/>
          <p:nvPr>
            <p:ph type="title"/>
          </p:nvPr>
        </p:nvSpPr>
        <p:spPr>
          <a:xfrm>
            <a:off x="231950" y="254472"/>
            <a:ext cx="8520600" cy="524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lang="en-US"/>
              <a:t>Introducing POGIL to students</a:t>
            </a:r>
            <a:endParaRPr/>
          </a:p>
        </p:txBody>
      </p:sp>
      <p:sp>
        <p:nvSpPr>
          <p:cNvPr id="321" name="Google Shape;321;g24d85623a6a_2_23"/>
          <p:cNvSpPr txBox="1"/>
          <p:nvPr/>
        </p:nvSpPr>
        <p:spPr>
          <a:xfrm>
            <a:off x="357625" y="1009775"/>
            <a:ext cx="83949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Leigh</a:t>
            </a:r>
            <a:endParaRPr sz="2200"/>
          </a:p>
          <a:p>
            <a:pPr indent="-368300" lvl="0" marL="457200" rtl="0" algn="l">
              <a:spcBef>
                <a:spcPts val="0"/>
              </a:spcBef>
              <a:spcAft>
                <a:spcPts val="0"/>
              </a:spcAft>
              <a:buSzPts val="2200"/>
              <a:buChar char="●"/>
            </a:pPr>
            <a:r>
              <a:rPr lang="en-US" sz="2200"/>
              <a:t>Syllabus “scavenger hunt” activity first class - done with role cards</a:t>
            </a:r>
            <a:endParaRPr sz="2200"/>
          </a:p>
          <a:p>
            <a:pPr indent="-368300" lvl="0" marL="457200" rtl="0" algn="l">
              <a:spcBef>
                <a:spcPts val="0"/>
              </a:spcBef>
              <a:spcAft>
                <a:spcPts val="0"/>
              </a:spcAft>
              <a:buSzPts val="2200"/>
              <a:buChar char="●"/>
            </a:pPr>
            <a:r>
              <a:rPr lang="en-US" sz="2200"/>
              <a:t>Statement in the syllabus explaining the purpose of POGIL and the activities</a:t>
            </a:r>
            <a:endParaRPr sz="2200"/>
          </a:p>
          <a:p>
            <a:pPr indent="-368300" lvl="0" marL="457200" rtl="0" algn="l">
              <a:spcBef>
                <a:spcPts val="0"/>
              </a:spcBef>
              <a:spcAft>
                <a:spcPts val="0"/>
              </a:spcAft>
              <a:buSzPts val="2200"/>
              <a:buChar char="●"/>
            </a:pPr>
            <a:r>
              <a:rPr lang="en-US" sz="2200"/>
              <a:t>One of the questions on the activity is about that statement.</a:t>
            </a:r>
            <a:endParaRPr sz="2200"/>
          </a:p>
          <a:p>
            <a:pPr indent="-368300" lvl="0" marL="457200" rtl="0" algn="l">
              <a:spcBef>
                <a:spcPts val="0"/>
              </a:spcBef>
              <a:spcAft>
                <a:spcPts val="0"/>
              </a:spcAft>
              <a:buSzPts val="2200"/>
              <a:buChar char="●"/>
            </a:pPr>
            <a:r>
              <a:rPr lang="en-US" sz="2200"/>
              <a:t>Murderous Nurse is usually the 4th or 5th meeting, so I come back to it fairly quickly.</a:t>
            </a:r>
            <a:endParaRPr sz="2200"/>
          </a:p>
        </p:txBody>
      </p:sp>
      <p:sp>
        <p:nvSpPr>
          <p:cNvPr id="322" name="Google Shape;322;g24d85623a6a_2_23"/>
          <p:cNvSpPr txBox="1"/>
          <p:nvPr/>
        </p:nvSpPr>
        <p:spPr>
          <a:xfrm>
            <a:off x="294800" y="3903563"/>
            <a:ext cx="83949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Tracey</a:t>
            </a:r>
            <a:endParaRPr sz="2200"/>
          </a:p>
          <a:p>
            <a:pPr indent="-368300" lvl="0" marL="457200" rtl="0" algn="l">
              <a:spcBef>
                <a:spcPts val="0"/>
              </a:spcBef>
              <a:spcAft>
                <a:spcPts val="0"/>
              </a:spcAft>
              <a:buSzPts val="2200"/>
              <a:buChar char="●"/>
            </a:pPr>
            <a:r>
              <a:rPr lang="en-US" sz="2200"/>
              <a:t>Syllabus activity - not POGIL, introduces </a:t>
            </a:r>
            <a:r>
              <a:rPr lang="en-US" sz="2200"/>
              <a:t>teamwork</a:t>
            </a:r>
            <a:r>
              <a:rPr lang="en-US" sz="2200"/>
              <a:t> idea</a:t>
            </a:r>
            <a:endParaRPr sz="2200"/>
          </a:p>
          <a:p>
            <a:pPr indent="-368300" lvl="0" marL="457200" rtl="0" algn="l">
              <a:spcBef>
                <a:spcPts val="0"/>
              </a:spcBef>
              <a:spcAft>
                <a:spcPts val="0"/>
              </a:spcAft>
              <a:buSzPts val="2200"/>
              <a:buChar char="●"/>
            </a:pPr>
            <a:r>
              <a:rPr lang="en-US" sz="2200"/>
              <a:t>Second day: Roles and data on POGIL and why I do this</a:t>
            </a:r>
            <a:endParaRPr sz="2200"/>
          </a:p>
          <a:p>
            <a:pPr indent="-368300" lvl="0" marL="457200" rtl="0" algn="l">
              <a:spcBef>
                <a:spcPts val="0"/>
              </a:spcBef>
              <a:spcAft>
                <a:spcPts val="0"/>
              </a:spcAft>
              <a:buSzPts val="2200"/>
              <a:buChar char="●"/>
            </a:pPr>
            <a:r>
              <a:rPr lang="en-US" sz="2200"/>
              <a:t>Later in semester: questions about how this is helping prepare for “real life”</a:t>
            </a:r>
            <a:endParaRPr sz="2200"/>
          </a:p>
          <a:p>
            <a:pPr indent="-368300" lvl="0" marL="457200" rtl="0" algn="l">
              <a:spcBef>
                <a:spcPts val="0"/>
              </a:spcBef>
              <a:spcAft>
                <a:spcPts val="0"/>
              </a:spcAft>
              <a:buSzPts val="2200"/>
              <a:buChar char="●"/>
            </a:pPr>
            <a:r>
              <a:rPr lang="en-US" sz="2200"/>
              <a:t>Last day of semester: Things employers are looking for</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6" name="Shape 326"/>
        <p:cNvGrpSpPr/>
        <p:nvPr/>
      </p:nvGrpSpPr>
      <p:grpSpPr>
        <a:xfrm>
          <a:off x="0" y="0"/>
          <a:ext cx="0" cy="0"/>
          <a:chOff x="0" y="0"/>
          <a:chExt cx="0" cy="0"/>
        </a:xfrm>
      </p:grpSpPr>
      <p:sp>
        <p:nvSpPr>
          <p:cNvPr id="327" name="Google Shape;327;g225f6822cc0_0_94"/>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28" name="Google Shape;328;g225f6822cc0_0_94"/>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329" name="Google Shape;329;g225f6822cc0_0_94"/>
          <p:cNvSpPr txBox="1"/>
          <p:nvPr>
            <p:ph type="title"/>
          </p:nvPr>
        </p:nvSpPr>
        <p:spPr>
          <a:xfrm>
            <a:off x="857250" y="897125"/>
            <a:ext cx="7423200" cy="1197300"/>
          </a:xfrm>
          <a:prstGeom prst="rect">
            <a:avLst/>
          </a:prstGeom>
        </p:spPr>
        <p:txBody>
          <a:bodyPr anchorCtr="0" anchor="t" bIns="91425" lIns="91425" spcFirstLastPara="1" rIns="91425" wrap="square" tIns="91425">
            <a:normAutofit fontScale="90000"/>
          </a:bodyPr>
          <a:lstStyle/>
          <a:p>
            <a:pPr indent="0" lvl="0" marL="0" rtl="0" algn="ctr">
              <a:lnSpc>
                <a:spcPct val="90000"/>
              </a:lnSpc>
              <a:spcBef>
                <a:spcPts val="0"/>
              </a:spcBef>
              <a:spcAft>
                <a:spcPts val="0"/>
              </a:spcAft>
              <a:buNone/>
            </a:pPr>
            <a:r>
              <a:rPr lang="en-US" sz="3800"/>
              <a:t>Is POGIL effective?</a:t>
            </a:r>
            <a:endParaRPr sz="3800"/>
          </a:p>
          <a:p>
            <a:pPr indent="0" lvl="0" marL="0" rtl="0" algn="ctr">
              <a:lnSpc>
                <a:spcPct val="90000"/>
              </a:lnSpc>
              <a:spcBef>
                <a:spcPts val="0"/>
              </a:spcBef>
              <a:spcAft>
                <a:spcPts val="0"/>
              </a:spcAft>
              <a:buNone/>
            </a:pPr>
            <a:r>
              <a:t/>
            </a:r>
            <a:endParaRPr/>
          </a:p>
          <a:p>
            <a:pPr indent="0" lvl="0" marL="0" rtl="0" algn="ctr">
              <a:lnSpc>
                <a:spcPct val="90000"/>
              </a:lnSpc>
              <a:spcBef>
                <a:spcPts val="0"/>
              </a:spcBef>
              <a:spcAft>
                <a:spcPts val="0"/>
              </a:spcAft>
              <a:buClr>
                <a:schemeClr val="dk1"/>
              </a:buClr>
              <a:buSzPct val="39285"/>
              <a:buFont typeface="Arial"/>
              <a:buNone/>
            </a:pPr>
            <a:r>
              <a:rPr lang="en-US"/>
              <a:t>https://pogil.org/about-pogil/effectiveness-of-pogil</a:t>
            </a:r>
            <a:endParaRPr/>
          </a:p>
          <a:p>
            <a:pPr indent="0" lvl="0" marL="0" rtl="0" algn="ctr">
              <a:lnSpc>
                <a:spcPct val="90000"/>
              </a:lnSpc>
              <a:spcBef>
                <a:spcPts val="0"/>
              </a:spcBef>
              <a:spcAft>
                <a:spcPts val="0"/>
              </a:spcAft>
              <a:buNone/>
            </a:pPr>
            <a:r>
              <a:t/>
            </a:r>
            <a:endParaRPr/>
          </a:p>
          <a:p>
            <a:pPr indent="0" lvl="0" marL="0" rtl="0" algn="ctr">
              <a:lnSpc>
                <a:spcPct val="90000"/>
              </a:lnSpc>
              <a:spcBef>
                <a:spcPts val="0"/>
              </a:spcBef>
              <a:spcAft>
                <a:spcPts val="0"/>
              </a:spcAft>
              <a:buNone/>
            </a:pPr>
            <a:r>
              <a:t/>
            </a:r>
            <a:endParaRPr/>
          </a:p>
        </p:txBody>
      </p:sp>
      <p:pic>
        <p:nvPicPr>
          <p:cNvPr id="330" name="Google Shape;330;g225f6822cc0_0_94"/>
          <p:cNvPicPr preferRelativeResize="0"/>
          <p:nvPr/>
        </p:nvPicPr>
        <p:blipFill>
          <a:blip r:embed="rId4">
            <a:alphaModFix/>
          </a:blip>
          <a:stretch>
            <a:fillRect/>
          </a:stretch>
        </p:blipFill>
        <p:spPr>
          <a:xfrm>
            <a:off x="3028950" y="2446175"/>
            <a:ext cx="3086100" cy="314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sp>
        <p:nvSpPr>
          <p:cNvPr id="76" name="Google Shape;76;p3"/>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Questions (about POGIL) during the activity</a:t>
            </a:r>
            <a:endParaRPr/>
          </a:p>
        </p:txBody>
      </p:sp>
      <p:sp>
        <p:nvSpPr>
          <p:cNvPr id="77" name="Google Shape;77;p3"/>
          <p:cNvSpPr txBox="1"/>
          <p:nvPr>
            <p:ph idx="1" type="body"/>
          </p:nvPr>
        </p:nvSpPr>
        <p:spPr>
          <a:xfrm>
            <a:off x="1606225" y="2168701"/>
            <a:ext cx="6446400" cy="1410300"/>
          </a:xfrm>
          <a:prstGeom prst="rect">
            <a:avLst/>
          </a:prstGeom>
          <a:noFill/>
          <a:ln>
            <a:noFill/>
          </a:ln>
        </p:spPr>
        <p:txBody>
          <a:bodyPr anchorCtr="0" anchor="t" bIns="45700" lIns="91425" spcFirstLastPara="1" rIns="91425" wrap="square" tIns="45700">
            <a:normAutofit/>
          </a:bodyPr>
          <a:lstStyle/>
          <a:p>
            <a:pPr indent="-381000" lvl="0" marL="457200" rtl="0" algn="l">
              <a:lnSpc>
                <a:spcPct val="95000"/>
              </a:lnSpc>
              <a:spcBef>
                <a:spcPts val="0"/>
              </a:spcBef>
              <a:spcAft>
                <a:spcPts val="0"/>
              </a:spcAft>
              <a:buClr>
                <a:schemeClr val="dk1"/>
              </a:buClr>
              <a:buSzPts val="2400"/>
              <a:buChar char="●"/>
            </a:pPr>
            <a:r>
              <a:rPr lang="en-US" sz="2400">
                <a:solidFill>
                  <a:schemeClr val="dk1"/>
                </a:solidFill>
              </a:rPr>
              <a:t>Write them down on a post-it/notepad</a:t>
            </a:r>
            <a:endParaRPr>
              <a:solidFill>
                <a:schemeClr val="dk1"/>
              </a:solidFill>
            </a:endParaRPr>
          </a:p>
          <a:p>
            <a:pPr indent="-381000" lvl="0" marL="457200" rtl="0" algn="l">
              <a:lnSpc>
                <a:spcPct val="95000"/>
              </a:lnSpc>
              <a:spcBef>
                <a:spcPts val="0"/>
              </a:spcBef>
              <a:spcAft>
                <a:spcPts val="0"/>
              </a:spcAft>
              <a:buClr>
                <a:schemeClr val="dk1"/>
              </a:buClr>
              <a:buSzPts val="2400"/>
              <a:buChar char="●"/>
            </a:pPr>
            <a:r>
              <a:rPr lang="en-US" sz="2400">
                <a:solidFill>
                  <a:schemeClr val="dk1"/>
                </a:solidFill>
              </a:rPr>
              <a:t>Hold till the end</a:t>
            </a:r>
            <a:endParaRPr>
              <a:solidFill>
                <a:schemeClr val="dk1"/>
              </a:solidFill>
            </a:endParaRPr>
          </a:p>
        </p:txBody>
      </p:sp>
      <p:pic>
        <p:nvPicPr>
          <p:cNvPr id="78" name="Google Shape;78;p3"/>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79" name="Google Shape;79;p3"/>
          <p:cNvPicPr preferRelativeResize="0"/>
          <p:nvPr/>
        </p:nvPicPr>
        <p:blipFill>
          <a:blip r:embed="rId4">
            <a:alphaModFix/>
          </a:blip>
          <a:stretch>
            <a:fillRect/>
          </a:stretch>
        </p:blipFill>
        <p:spPr>
          <a:xfrm>
            <a:off x="3448050" y="3579001"/>
            <a:ext cx="2247900" cy="2028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4" name="Shape 334"/>
        <p:cNvGrpSpPr/>
        <p:nvPr/>
      </p:nvGrpSpPr>
      <p:grpSpPr>
        <a:xfrm>
          <a:off x="0" y="0"/>
          <a:ext cx="0" cy="0"/>
          <a:chOff x="0" y="0"/>
          <a:chExt cx="0" cy="0"/>
        </a:xfrm>
      </p:grpSpPr>
      <p:sp>
        <p:nvSpPr>
          <p:cNvPr id="335" name="Google Shape;335;g225ea16020d_0_0"/>
          <p:cNvSpPr txBox="1"/>
          <p:nvPr>
            <p:ph idx="12" type="sldNum"/>
          </p:nvPr>
        </p:nvSpPr>
        <p:spPr>
          <a:xfrm>
            <a:off x="8472458" y="6217622"/>
            <a:ext cx="548700" cy="524700"/>
          </a:xfrm>
          <a:prstGeom prst="rect">
            <a:avLst/>
          </a:prstGeom>
          <a:noFill/>
          <a:ln>
            <a:noFill/>
          </a:ln>
        </p:spPr>
        <p:txBody>
          <a:bodyPr anchorCtr="0" anchor="ctr" bIns="45700" lIns="27425" spcFirstLastPara="1" rIns="27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336" name="Google Shape;336;g225ea16020d_0_0"/>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
        <p:nvSpPr>
          <p:cNvPr id="337" name="Google Shape;337;g225ea16020d_0_0"/>
          <p:cNvSpPr txBox="1"/>
          <p:nvPr/>
        </p:nvSpPr>
        <p:spPr>
          <a:xfrm>
            <a:off x="5243175" y="857250"/>
            <a:ext cx="37779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dk1"/>
                </a:solidFill>
              </a:rPr>
              <a:t>General Chemistry</a:t>
            </a:r>
            <a:endParaRPr sz="2100">
              <a:solidFill>
                <a:schemeClr val="dk1"/>
              </a:solidFill>
            </a:endParaRPr>
          </a:p>
          <a:p>
            <a:pPr indent="0" lvl="0" marL="0" rtl="0" algn="l">
              <a:spcBef>
                <a:spcPts val="0"/>
              </a:spcBef>
              <a:spcAft>
                <a:spcPts val="0"/>
              </a:spcAft>
              <a:buNone/>
            </a:pPr>
            <a:r>
              <a:rPr lang="en-US" sz="2100">
                <a:solidFill>
                  <a:schemeClr val="dk1"/>
                </a:solidFill>
              </a:rPr>
              <a:t>Capital University</a:t>
            </a:r>
            <a:endParaRPr sz="2100">
              <a:solidFill>
                <a:schemeClr val="dk1"/>
              </a:solidFill>
            </a:endParaRPr>
          </a:p>
          <a:p>
            <a:pPr indent="0" lvl="0" marL="0" rtl="0" algn="l">
              <a:spcBef>
                <a:spcPts val="0"/>
              </a:spcBef>
              <a:spcAft>
                <a:spcPts val="0"/>
              </a:spcAft>
              <a:buNone/>
            </a:pPr>
            <a:r>
              <a:rPr lang="en-US" sz="2100">
                <a:solidFill>
                  <a:schemeClr val="dk1"/>
                </a:solidFill>
              </a:rPr>
              <a:t>Fall 2015 - Fall 2022</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sz="2100">
              <a:solidFill>
                <a:schemeClr val="dk1"/>
              </a:solidFill>
            </a:endParaRPr>
          </a:p>
          <a:p>
            <a:pPr indent="0" lvl="0" marL="0" rtl="0" algn="l">
              <a:spcBef>
                <a:spcPts val="0"/>
              </a:spcBef>
              <a:spcAft>
                <a:spcPts val="0"/>
              </a:spcAft>
              <a:buNone/>
            </a:pPr>
            <a:r>
              <a:rPr lang="en-US" sz="2100">
                <a:solidFill>
                  <a:schemeClr val="dk1"/>
                </a:solidFill>
              </a:rPr>
              <a:t>Lecure: n =196</a:t>
            </a:r>
            <a:endParaRPr sz="2100">
              <a:solidFill>
                <a:schemeClr val="dk1"/>
              </a:solidFill>
            </a:endParaRPr>
          </a:p>
          <a:p>
            <a:pPr indent="0" lvl="0" marL="0" rtl="0" algn="l">
              <a:spcBef>
                <a:spcPts val="0"/>
              </a:spcBef>
              <a:spcAft>
                <a:spcPts val="0"/>
              </a:spcAft>
              <a:buNone/>
            </a:pPr>
            <a:r>
              <a:rPr lang="en-US" sz="2100">
                <a:solidFill>
                  <a:schemeClr val="dk1"/>
                </a:solidFill>
              </a:rPr>
              <a:t>POGIL: n = 236</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US" sz="2100">
                <a:solidFill>
                  <a:schemeClr val="dk1"/>
                </a:solidFill>
              </a:rPr>
              <a:t>(All sections were taught by same instructor)</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US" sz="2100">
                <a:solidFill>
                  <a:schemeClr val="dk1"/>
                </a:solidFill>
              </a:rPr>
              <a:t>p-value = .0046</a:t>
            </a:r>
            <a:endParaRPr sz="2100">
              <a:solidFill>
                <a:schemeClr val="dk1"/>
              </a:solidFill>
            </a:endParaRPr>
          </a:p>
        </p:txBody>
      </p:sp>
      <p:pic>
        <p:nvPicPr>
          <p:cNvPr id="338" name="Google Shape;338;g225ea16020d_0_0"/>
          <p:cNvPicPr preferRelativeResize="0"/>
          <p:nvPr/>
        </p:nvPicPr>
        <p:blipFill>
          <a:blip r:embed="rId4">
            <a:alphaModFix/>
          </a:blip>
          <a:stretch>
            <a:fillRect/>
          </a:stretch>
        </p:blipFill>
        <p:spPr>
          <a:xfrm>
            <a:off x="152400" y="152400"/>
            <a:ext cx="4806642" cy="65531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2" name="Shape 342"/>
        <p:cNvGrpSpPr/>
        <p:nvPr/>
      </p:nvGrpSpPr>
      <p:grpSpPr>
        <a:xfrm>
          <a:off x="0" y="0"/>
          <a:ext cx="0" cy="0"/>
          <a:chOff x="0" y="0"/>
          <a:chExt cx="0" cy="0"/>
        </a:xfrm>
      </p:grpSpPr>
      <p:sp>
        <p:nvSpPr>
          <p:cNvPr id="343" name="Google Shape;343;p17"/>
          <p:cNvSpPr txBox="1"/>
          <p:nvPr>
            <p:ph type="title"/>
          </p:nvPr>
        </p:nvSpPr>
        <p:spPr>
          <a:xfrm>
            <a:off x="446800" y="189350"/>
            <a:ext cx="8157300" cy="820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entury Schoolbook"/>
              <a:buNone/>
            </a:pPr>
            <a:r>
              <a:rPr lang="en-US" sz="2100"/>
              <a:t>Other DFW Summaries - </a:t>
            </a:r>
            <a:r>
              <a:rPr lang="en-US" sz="2100"/>
              <a:t>General Chemistry</a:t>
            </a:r>
            <a:endParaRPr sz="2100"/>
          </a:p>
          <a:p>
            <a:pPr indent="0" lvl="0" marL="0" rtl="0" algn="l">
              <a:lnSpc>
                <a:spcPct val="100000"/>
              </a:lnSpc>
              <a:spcBef>
                <a:spcPts val="0"/>
              </a:spcBef>
              <a:spcAft>
                <a:spcPts val="0"/>
              </a:spcAft>
              <a:buClr>
                <a:schemeClr val="dk1"/>
              </a:buClr>
              <a:buSzPts val="1100"/>
              <a:buFont typeface="Arial"/>
              <a:buNone/>
            </a:pPr>
            <a:r>
              <a:rPr lang="en-US" sz="2100"/>
              <a:t>Capital University Fall 2015 - Fall 2022</a:t>
            </a:r>
            <a:endParaRPr sz="3200"/>
          </a:p>
        </p:txBody>
      </p:sp>
      <p:graphicFrame>
        <p:nvGraphicFramePr>
          <p:cNvPr id="344" name="Google Shape;344;p17"/>
          <p:cNvGraphicFramePr/>
          <p:nvPr/>
        </p:nvGraphicFramePr>
        <p:xfrm>
          <a:off x="837588" y="1401825"/>
          <a:ext cx="3000000" cy="3000000"/>
        </p:xfrm>
        <a:graphic>
          <a:graphicData uri="http://schemas.openxmlformats.org/drawingml/2006/table">
            <a:tbl>
              <a:tblPr>
                <a:noFill/>
                <a:tableStyleId>{920AC358-B167-479D-B182-B0FAF5A4FC21}</a:tableStyleId>
              </a:tblPr>
              <a:tblGrid>
                <a:gridCol w="2458575"/>
                <a:gridCol w="2458575"/>
                <a:gridCol w="2458575"/>
              </a:tblGrid>
              <a:tr h="586550">
                <a:tc>
                  <a:txBody>
                    <a:bodyPr/>
                    <a:lstStyle/>
                    <a:p>
                      <a:pPr indent="0" lvl="0" marL="0" rtl="0" algn="l">
                        <a:spcBef>
                          <a:spcPts val="0"/>
                        </a:spcBef>
                        <a:spcAft>
                          <a:spcPts val="0"/>
                        </a:spcAft>
                        <a:buNone/>
                      </a:pPr>
                      <a:r>
                        <a:t/>
                      </a:r>
                      <a:endParaRPr sz="2100"/>
                    </a:p>
                  </a:txBody>
                  <a:tcPr marT="91425" marB="91425" marR="732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US" sz="2100"/>
                        <a:t>White</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Non-White</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8600">
                <a:tc>
                  <a:txBody>
                    <a:bodyPr/>
                    <a:lstStyle/>
                    <a:p>
                      <a:pPr indent="0" lvl="0" marL="0" rtl="0" algn="l">
                        <a:spcBef>
                          <a:spcPts val="0"/>
                        </a:spcBef>
                        <a:spcAft>
                          <a:spcPts val="0"/>
                        </a:spcAft>
                        <a:buNone/>
                      </a:pPr>
                      <a:r>
                        <a:rPr lang="en-US" sz="2100"/>
                        <a:t>Lecture</a:t>
                      </a:r>
                      <a:endParaRPr sz="2100"/>
                    </a:p>
                  </a:txBody>
                  <a:tcPr marT="91425" marB="91425" marR="732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21% (n = 154)</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24% (n = 42)</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84150">
                <a:tc>
                  <a:txBody>
                    <a:bodyPr/>
                    <a:lstStyle/>
                    <a:p>
                      <a:pPr indent="0" lvl="0" marL="0" rtl="0" algn="l">
                        <a:spcBef>
                          <a:spcPts val="0"/>
                        </a:spcBef>
                        <a:spcAft>
                          <a:spcPts val="0"/>
                        </a:spcAft>
                        <a:buNone/>
                      </a:pPr>
                      <a:r>
                        <a:rPr lang="en-US" sz="2100"/>
                        <a:t>POGIL</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8% (n = 168)</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19% (n = 68)</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graphicFrame>
        <p:nvGraphicFramePr>
          <p:cNvPr id="345" name="Google Shape;345;p17"/>
          <p:cNvGraphicFramePr/>
          <p:nvPr/>
        </p:nvGraphicFramePr>
        <p:xfrm>
          <a:off x="884150" y="3742050"/>
          <a:ext cx="3000000" cy="3000000"/>
        </p:xfrm>
        <a:graphic>
          <a:graphicData uri="http://schemas.openxmlformats.org/drawingml/2006/table">
            <a:tbl>
              <a:tblPr>
                <a:noFill/>
                <a:tableStyleId>{920AC358-B167-479D-B182-B0FAF5A4FC21}</a:tableStyleId>
              </a:tblPr>
              <a:tblGrid>
                <a:gridCol w="2458575"/>
                <a:gridCol w="2724125"/>
                <a:gridCol w="2193000"/>
              </a:tblGrid>
              <a:tr h="591525">
                <a:tc>
                  <a:txBody>
                    <a:bodyPr/>
                    <a:lstStyle/>
                    <a:p>
                      <a:pPr indent="0" lvl="0" marL="0" rtl="0" algn="l">
                        <a:spcBef>
                          <a:spcPts val="0"/>
                        </a:spcBef>
                        <a:spcAft>
                          <a:spcPts val="0"/>
                        </a:spcAft>
                        <a:buNone/>
                      </a:pPr>
                      <a:r>
                        <a:t/>
                      </a:r>
                      <a:endParaRPr sz="2100"/>
                    </a:p>
                  </a:txBody>
                  <a:tcPr marT="91425" marB="91425" marR="732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D2E9"/>
                    </a:solidFill>
                  </a:tcPr>
                </a:tc>
                <a:tc>
                  <a:txBody>
                    <a:bodyPr/>
                    <a:lstStyle/>
                    <a:p>
                      <a:pPr indent="0" lvl="0" marL="0" rtl="0" algn="l">
                        <a:spcBef>
                          <a:spcPts val="0"/>
                        </a:spcBef>
                        <a:spcAft>
                          <a:spcPts val="0"/>
                        </a:spcAft>
                        <a:buNone/>
                      </a:pPr>
                      <a:r>
                        <a:rPr lang="en-US" sz="2100"/>
                        <a:t>Non-First Generation</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First Generation</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28600">
                <a:tc>
                  <a:txBody>
                    <a:bodyPr/>
                    <a:lstStyle/>
                    <a:p>
                      <a:pPr indent="0" lvl="0" marL="0" rtl="0" algn="l">
                        <a:spcBef>
                          <a:spcPts val="0"/>
                        </a:spcBef>
                        <a:spcAft>
                          <a:spcPts val="0"/>
                        </a:spcAft>
                        <a:buNone/>
                      </a:pPr>
                      <a:r>
                        <a:rPr lang="en-US" sz="2100"/>
                        <a:t>Lecture</a:t>
                      </a:r>
                      <a:endParaRPr sz="2100"/>
                    </a:p>
                  </a:txBody>
                  <a:tcPr marT="91425" marB="91425" marR="732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17</a:t>
                      </a:r>
                      <a:r>
                        <a:rPr lang="en-US" sz="2100"/>
                        <a:t>% (n = 139)</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30</a:t>
                      </a:r>
                      <a:r>
                        <a:rPr lang="en-US" sz="2100"/>
                        <a:t>% ( n = 57)</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84150">
                <a:tc>
                  <a:txBody>
                    <a:bodyPr/>
                    <a:lstStyle/>
                    <a:p>
                      <a:pPr indent="0" lvl="0" marL="0" rtl="0" algn="l">
                        <a:spcBef>
                          <a:spcPts val="0"/>
                        </a:spcBef>
                        <a:spcAft>
                          <a:spcPts val="0"/>
                        </a:spcAft>
                        <a:buNone/>
                      </a:pPr>
                      <a:r>
                        <a:rPr lang="en-US" sz="2100"/>
                        <a:t>POGIL</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11</a:t>
                      </a:r>
                      <a:r>
                        <a:rPr lang="en-US" sz="2100"/>
                        <a:t>% (n = 192)</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2100"/>
                        <a:t>14% (n = 44)</a:t>
                      </a:r>
                      <a:endParaRPr sz="2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9" name="Shape 349"/>
        <p:cNvGrpSpPr/>
        <p:nvPr/>
      </p:nvGrpSpPr>
      <p:grpSpPr>
        <a:xfrm>
          <a:off x="0" y="0"/>
          <a:ext cx="0" cy="0"/>
          <a:chOff x="0" y="0"/>
          <a:chExt cx="0" cy="0"/>
        </a:xfrm>
      </p:grpSpPr>
      <p:sp>
        <p:nvSpPr>
          <p:cNvPr id="350" name="Google Shape;350;g225fd6373e3_0_0"/>
          <p:cNvSpPr txBox="1"/>
          <p:nvPr>
            <p:ph type="title"/>
          </p:nvPr>
        </p:nvSpPr>
        <p:spPr>
          <a:xfrm>
            <a:off x="86650" y="119625"/>
            <a:ext cx="7030500" cy="697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23076"/>
              <a:buFont typeface="Century Schoolbook"/>
              <a:buNone/>
            </a:pPr>
            <a:r>
              <a:rPr lang="en-US" sz="2600"/>
              <a:t>Biochemistry Pre/Post test data  </a:t>
            </a:r>
            <a:endParaRPr sz="2600"/>
          </a:p>
          <a:p>
            <a:pPr indent="0" lvl="0" marL="0" rtl="0" algn="l">
              <a:lnSpc>
                <a:spcPct val="90000"/>
              </a:lnSpc>
              <a:spcBef>
                <a:spcPts val="0"/>
              </a:spcBef>
              <a:spcAft>
                <a:spcPts val="0"/>
              </a:spcAft>
              <a:buClr>
                <a:schemeClr val="lt1"/>
              </a:buClr>
              <a:buSzPct val="123076"/>
              <a:buFont typeface="Century Schoolbook"/>
              <a:buNone/>
            </a:pPr>
            <a:r>
              <a:rPr lang="en-US" sz="2600"/>
              <a:t>Capital University &amp; Geneva College</a:t>
            </a:r>
            <a:endParaRPr sz="2200"/>
          </a:p>
        </p:txBody>
      </p:sp>
      <p:pic>
        <p:nvPicPr>
          <p:cNvPr id="351" name="Google Shape;351;g225fd6373e3_0_0"/>
          <p:cNvPicPr preferRelativeResize="0"/>
          <p:nvPr/>
        </p:nvPicPr>
        <p:blipFill rotWithShape="1">
          <a:blip r:embed="rId3">
            <a:alphaModFix/>
          </a:blip>
          <a:srcRect b="0" l="0" r="0" t="0"/>
          <a:stretch/>
        </p:blipFill>
        <p:spPr>
          <a:xfrm>
            <a:off x="208188" y="916950"/>
            <a:ext cx="8727625" cy="5780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5" name="Shape 355"/>
        <p:cNvGrpSpPr/>
        <p:nvPr/>
      </p:nvGrpSpPr>
      <p:grpSpPr>
        <a:xfrm>
          <a:off x="0" y="0"/>
          <a:ext cx="0" cy="0"/>
          <a:chOff x="0" y="0"/>
          <a:chExt cx="0" cy="0"/>
        </a:xfrm>
      </p:grpSpPr>
      <p:pic>
        <p:nvPicPr>
          <p:cNvPr id="356" name="Google Shape;356;p18"/>
          <p:cNvPicPr preferRelativeResize="0"/>
          <p:nvPr/>
        </p:nvPicPr>
        <p:blipFill rotWithShape="1">
          <a:blip r:embed="rId3">
            <a:alphaModFix/>
          </a:blip>
          <a:srcRect b="0" l="0" r="0" t="0"/>
          <a:stretch/>
        </p:blipFill>
        <p:spPr>
          <a:xfrm>
            <a:off x="1437800" y="817425"/>
            <a:ext cx="5923004" cy="5930200"/>
          </a:xfrm>
          <a:prstGeom prst="rect">
            <a:avLst/>
          </a:prstGeom>
          <a:noFill/>
          <a:ln>
            <a:noFill/>
          </a:ln>
        </p:spPr>
      </p:pic>
      <p:sp>
        <p:nvSpPr>
          <p:cNvPr id="357" name="Google Shape;357;p18"/>
          <p:cNvSpPr txBox="1"/>
          <p:nvPr>
            <p:ph type="title"/>
          </p:nvPr>
        </p:nvSpPr>
        <p:spPr>
          <a:xfrm>
            <a:off x="86650" y="119625"/>
            <a:ext cx="8625300" cy="697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23076"/>
              <a:buFont typeface="Century Schoolbook"/>
              <a:buNone/>
            </a:pPr>
            <a:r>
              <a:rPr lang="en-US" sz="2600"/>
              <a:t>Biochemistry Pre/Post test data (separated by major)</a:t>
            </a:r>
            <a:endParaRPr sz="2600"/>
          </a:p>
          <a:p>
            <a:pPr indent="0" lvl="0" marL="0" rtl="0" algn="l">
              <a:lnSpc>
                <a:spcPct val="90000"/>
              </a:lnSpc>
              <a:spcBef>
                <a:spcPts val="0"/>
              </a:spcBef>
              <a:spcAft>
                <a:spcPts val="0"/>
              </a:spcAft>
              <a:buClr>
                <a:schemeClr val="lt1"/>
              </a:buClr>
              <a:buSzPct val="123076"/>
              <a:buFont typeface="Century Schoolbook"/>
              <a:buNone/>
            </a:pPr>
            <a:r>
              <a:rPr lang="en-US" sz="2600"/>
              <a:t>Capital University</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1" name="Shape 361"/>
        <p:cNvGrpSpPr/>
        <p:nvPr/>
      </p:nvGrpSpPr>
      <p:grpSpPr>
        <a:xfrm>
          <a:off x="0" y="0"/>
          <a:ext cx="0" cy="0"/>
          <a:chOff x="0" y="0"/>
          <a:chExt cx="0" cy="0"/>
        </a:xfrm>
      </p:grpSpPr>
      <p:sp>
        <p:nvSpPr>
          <p:cNvPr id="362" name="Google Shape;362;p20"/>
          <p:cNvSpPr txBox="1"/>
          <p:nvPr>
            <p:ph idx="1" type="body"/>
          </p:nvPr>
        </p:nvSpPr>
        <p:spPr>
          <a:xfrm>
            <a:off x="0" y="6121238"/>
            <a:ext cx="8280300" cy="516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5000"/>
              </a:lnSpc>
              <a:spcBef>
                <a:spcPts val="0"/>
              </a:spcBef>
              <a:spcAft>
                <a:spcPts val="0"/>
              </a:spcAft>
              <a:buNone/>
            </a:pPr>
            <a:r>
              <a:rPr lang="en-US" sz="1500">
                <a:solidFill>
                  <a:schemeClr val="dk1"/>
                </a:solidFill>
              </a:rPr>
              <a:t>Farrell, J.J., Moog, R.S., Spencer, J.N. (1999) A Guided Inquiry Chemistry Course. </a:t>
            </a:r>
            <a:r>
              <a:rPr i="1" lang="en-US" sz="1500">
                <a:solidFill>
                  <a:schemeClr val="dk1"/>
                </a:solidFill>
              </a:rPr>
              <a:t>J. Chem. Educ</a:t>
            </a:r>
            <a:r>
              <a:rPr lang="en-US" sz="1500">
                <a:solidFill>
                  <a:schemeClr val="dk1"/>
                </a:solidFill>
              </a:rPr>
              <a:t>., 76, 570 – 574.</a:t>
            </a:r>
            <a:endParaRPr sz="1500">
              <a:solidFill>
                <a:schemeClr val="dk1"/>
              </a:solidFill>
            </a:endParaRPr>
          </a:p>
        </p:txBody>
      </p:sp>
      <p:pic>
        <p:nvPicPr>
          <p:cNvPr descr="intro to POGIL data from classroms.ai" id="363" name="Google Shape;363;p20"/>
          <p:cNvPicPr preferRelativeResize="0"/>
          <p:nvPr/>
        </p:nvPicPr>
        <p:blipFill rotWithShape="1">
          <a:blip r:embed="rId3">
            <a:alphaModFix/>
          </a:blip>
          <a:srcRect b="14893" l="0" r="0" t="0"/>
          <a:stretch/>
        </p:blipFill>
        <p:spPr>
          <a:xfrm>
            <a:off x="139538" y="2619325"/>
            <a:ext cx="8622325" cy="2767776"/>
          </a:xfrm>
          <a:prstGeom prst="rect">
            <a:avLst/>
          </a:prstGeom>
          <a:noFill/>
          <a:ln>
            <a:noFill/>
          </a:ln>
        </p:spPr>
      </p:pic>
      <p:pic>
        <p:nvPicPr>
          <p:cNvPr id="364" name="Google Shape;364;p20"/>
          <p:cNvPicPr preferRelativeResize="0"/>
          <p:nvPr/>
        </p:nvPicPr>
        <p:blipFill rotWithShape="1">
          <a:blip r:embed="rId4">
            <a:alphaModFix/>
          </a:blip>
          <a:srcRect b="0" l="0" r="0" t="0"/>
          <a:stretch/>
        </p:blipFill>
        <p:spPr>
          <a:xfrm>
            <a:off x="7759189" y="6059940"/>
            <a:ext cx="1159171" cy="639476"/>
          </a:xfrm>
          <a:prstGeom prst="rect">
            <a:avLst/>
          </a:prstGeom>
          <a:noFill/>
          <a:ln>
            <a:noFill/>
          </a:ln>
        </p:spPr>
      </p:pic>
      <p:sp>
        <p:nvSpPr>
          <p:cNvPr id="365" name="Google Shape;365;p20"/>
          <p:cNvSpPr txBox="1"/>
          <p:nvPr>
            <p:ph idx="1" type="body"/>
          </p:nvPr>
        </p:nvSpPr>
        <p:spPr>
          <a:xfrm>
            <a:off x="398725" y="194025"/>
            <a:ext cx="8393100" cy="242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000">
                <a:solidFill>
                  <a:schemeClr val="dk1"/>
                </a:solidFill>
              </a:rPr>
              <a:t>General Chemistry - Franklin &amp; Marshall College</a:t>
            </a:r>
            <a:endParaRPr sz="2000">
              <a:solidFill>
                <a:schemeClr val="dk1"/>
              </a:solidFill>
            </a:endParaRPr>
          </a:p>
          <a:p>
            <a:pPr indent="0" lvl="0" marL="0" rtl="0" algn="l">
              <a:lnSpc>
                <a:spcPct val="75000"/>
              </a:lnSpc>
              <a:spcBef>
                <a:spcPts val="0"/>
              </a:spcBef>
              <a:spcAft>
                <a:spcPts val="0"/>
              </a:spcAft>
              <a:buNone/>
            </a:pPr>
            <a:r>
              <a:t/>
            </a:r>
            <a:endParaRPr sz="2130">
              <a:solidFill>
                <a:schemeClr val="dk1"/>
              </a:solidFill>
            </a:endParaRPr>
          </a:p>
          <a:p>
            <a:pPr indent="-207264" lvl="0" marL="640080" rtl="0" algn="l">
              <a:lnSpc>
                <a:spcPct val="75000"/>
              </a:lnSpc>
              <a:spcBef>
                <a:spcPts val="0"/>
              </a:spcBef>
              <a:spcAft>
                <a:spcPts val="0"/>
              </a:spcAft>
              <a:buClr>
                <a:schemeClr val="dk1"/>
              </a:buClr>
              <a:buSzPts val="1824"/>
              <a:buChar char="●"/>
            </a:pPr>
            <a:r>
              <a:rPr lang="en-US" sz="2130">
                <a:solidFill>
                  <a:schemeClr val="dk1"/>
                </a:solidFill>
              </a:rPr>
              <a:t>Lecture (Fall 1990 – Spring 1994): n = 420</a:t>
            </a:r>
            <a:endParaRPr sz="2130">
              <a:solidFill>
                <a:schemeClr val="dk1"/>
              </a:solidFill>
            </a:endParaRPr>
          </a:p>
          <a:p>
            <a:pPr indent="-207264" lvl="0" marL="640080" rtl="0" algn="l">
              <a:lnSpc>
                <a:spcPct val="75000"/>
              </a:lnSpc>
              <a:spcBef>
                <a:spcPts val="0"/>
              </a:spcBef>
              <a:spcAft>
                <a:spcPts val="0"/>
              </a:spcAft>
              <a:buClr>
                <a:schemeClr val="dk1"/>
              </a:buClr>
              <a:buSzPts val="1824"/>
              <a:buChar char="●"/>
            </a:pPr>
            <a:r>
              <a:rPr lang="en-US" sz="2130">
                <a:solidFill>
                  <a:schemeClr val="dk1"/>
                </a:solidFill>
              </a:rPr>
              <a:t>POGIL  (Fall 1994 – Spring 1998): n = 485</a:t>
            </a:r>
            <a:endParaRPr sz="2130">
              <a:solidFill>
                <a:schemeClr val="dk1"/>
              </a:solidFill>
            </a:endParaRPr>
          </a:p>
          <a:p>
            <a:pPr indent="0" lvl="0" marL="640080" rtl="0" algn="l">
              <a:lnSpc>
                <a:spcPct val="75000"/>
              </a:lnSpc>
              <a:spcBef>
                <a:spcPts val="0"/>
              </a:spcBef>
              <a:spcAft>
                <a:spcPts val="0"/>
              </a:spcAft>
              <a:buNone/>
            </a:pPr>
            <a:r>
              <a:t/>
            </a:r>
            <a:endParaRPr sz="2130">
              <a:solidFill>
                <a:schemeClr val="dk1"/>
              </a:solidFill>
            </a:endParaRPr>
          </a:p>
          <a:p>
            <a:pPr indent="-205740" lvl="1" marL="914400" rtl="0" algn="l">
              <a:lnSpc>
                <a:spcPct val="70000"/>
              </a:lnSpc>
              <a:spcBef>
                <a:spcPts val="500"/>
              </a:spcBef>
              <a:spcAft>
                <a:spcPts val="0"/>
              </a:spcAft>
              <a:buClr>
                <a:schemeClr val="dk1"/>
              </a:buClr>
              <a:buSzPts val="1960"/>
              <a:buChar char="○"/>
            </a:pPr>
            <a:r>
              <a:rPr lang="en-US" sz="1790">
                <a:solidFill>
                  <a:schemeClr val="dk1"/>
                </a:solidFill>
              </a:rPr>
              <a:t>Sections of approximately 24 students each</a:t>
            </a:r>
            <a:endParaRPr sz="1790">
              <a:solidFill>
                <a:schemeClr val="dk1"/>
              </a:solidFill>
            </a:endParaRPr>
          </a:p>
          <a:p>
            <a:pPr indent="-205740" lvl="1" marL="914400" rtl="0" algn="l">
              <a:lnSpc>
                <a:spcPct val="70000"/>
              </a:lnSpc>
              <a:spcBef>
                <a:spcPts val="600"/>
              </a:spcBef>
              <a:spcAft>
                <a:spcPts val="0"/>
              </a:spcAft>
              <a:buClr>
                <a:schemeClr val="dk1"/>
              </a:buClr>
              <a:buSzPts val="1960"/>
              <a:buChar char="○"/>
            </a:pPr>
            <a:r>
              <a:rPr lang="en-US" sz="1790">
                <a:solidFill>
                  <a:schemeClr val="dk1"/>
                </a:solidFill>
              </a:rPr>
              <a:t>Same instructors</a:t>
            </a:r>
            <a:endParaRPr sz="1790">
              <a:solidFill>
                <a:schemeClr val="dk1"/>
              </a:solidFill>
            </a:endParaRPr>
          </a:p>
          <a:p>
            <a:pPr indent="-205740" lvl="1" marL="914400" rtl="0" algn="l">
              <a:lnSpc>
                <a:spcPct val="70000"/>
              </a:lnSpc>
              <a:spcBef>
                <a:spcPts val="600"/>
              </a:spcBef>
              <a:spcAft>
                <a:spcPts val="0"/>
              </a:spcAft>
              <a:buClr>
                <a:schemeClr val="dk1"/>
              </a:buClr>
              <a:buSzPts val="1960"/>
              <a:buChar char="○"/>
            </a:pPr>
            <a:r>
              <a:rPr lang="en-US" sz="1790">
                <a:solidFill>
                  <a:schemeClr val="dk1"/>
                </a:solidFill>
              </a:rPr>
              <a:t>Students randomly placed fall semester and designated their preference spring semester (but not guaranteed their choice)</a:t>
            </a:r>
            <a:endParaRPr sz="2130">
              <a:solidFill>
                <a:schemeClr val="dk1"/>
              </a:solidFill>
            </a:endParaRPr>
          </a:p>
        </p:txBody>
      </p:sp>
      <p:sp>
        <p:nvSpPr>
          <p:cNvPr id="366" name="Google Shape;366;p20"/>
          <p:cNvSpPr txBox="1"/>
          <p:nvPr/>
        </p:nvSpPr>
        <p:spPr>
          <a:xfrm>
            <a:off x="3109938" y="4940700"/>
            <a:ext cx="2924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Century Schoolbook"/>
                <a:ea typeface="Century Schoolbook"/>
                <a:cs typeface="Century Schoolbook"/>
                <a:sym typeface="Century Schoolbook"/>
              </a:rPr>
              <a:t>ꭓ</a:t>
            </a:r>
            <a:r>
              <a:rPr b="1" baseline="30000" lang="en-US" sz="1700">
                <a:latin typeface="Century Schoolbook"/>
                <a:ea typeface="Century Schoolbook"/>
                <a:cs typeface="Century Schoolbook"/>
                <a:sym typeface="Century Schoolbook"/>
              </a:rPr>
              <a:t>2</a:t>
            </a:r>
            <a:r>
              <a:rPr b="1" lang="en-US" sz="1700">
                <a:latin typeface="Century Schoolbook"/>
                <a:ea typeface="Century Schoolbook"/>
                <a:cs typeface="Century Schoolbook"/>
                <a:sym typeface="Century Schoolbook"/>
              </a:rPr>
              <a:t>=40.9, p-value &lt; 0.005</a:t>
            </a:r>
            <a:endParaRPr b="1" sz="1700">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0" name="Shape 370"/>
        <p:cNvGrpSpPr/>
        <p:nvPr/>
      </p:nvGrpSpPr>
      <p:grpSpPr>
        <a:xfrm>
          <a:off x="0" y="0"/>
          <a:ext cx="0" cy="0"/>
          <a:chOff x="0" y="0"/>
          <a:chExt cx="0" cy="0"/>
        </a:xfrm>
      </p:grpSpPr>
      <p:pic>
        <p:nvPicPr>
          <p:cNvPr descr="intro to POGIL withdrawals &amp; exam scores.ai" id="371" name="Google Shape;371;p22"/>
          <p:cNvPicPr preferRelativeResize="0"/>
          <p:nvPr/>
        </p:nvPicPr>
        <p:blipFill rotWithShape="1">
          <a:blip r:embed="rId3">
            <a:alphaModFix/>
          </a:blip>
          <a:srcRect b="10128" l="8333" r="8333" t="0"/>
          <a:stretch/>
        </p:blipFill>
        <p:spPr>
          <a:xfrm>
            <a:off x="518425" y="2010975"/>
            <a:ext cx="7928785" cy="3527425"/>
          </a:xfrm>
          <a:prstGeom prst="rect">
            <a:avLst/>
          </a:prstGeom>
          <a:noFill/>
          <a:ln>
            <a:noFill/>
          </a:ln>
        </p:spPr>
      </p:pic>
      <p:pic>
        <p:nvPicPr>
          <p:cNvPr id="372" name="Google Shape;372;p22"/>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sp>
        <p:nvSpPr>
          <p:cNvPr id="373" name="Google Shape;373;p22"/>
          <p:cNvSpPr txBox="1"/>
          <p:nvPr/>
        </p:nvSpPr>
        <p:spPr>
          <a:xfrm>
            <a:off x="79775" y="6037100"/>
            <a:ext cx="6858000" cy="6891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US" sz="1150">
                <a:solidFill>
                  <a:schemeClr val="dk1"/>
                </a:solidFill>
                <a:highlight>
                  <a:srgbClr val="EEEEEE"/>
                </a:highlight>
                <a:latin typeface="Century Schoolbook"/>
                <a:ea typeface="Century Schoolbook"/>
                <a:cs typeface="Century Schoolbook"/>
                <a:sym typeface="Century Schoolbook"/>
              </a:rPr>
              <a:t>Ruder, S. M., &amp; Hunnicutt, S. S. (2008). POGIL in Chemistry Courses at a Large Urban University: A Case Study. In ACS Symposium Series (pp. 133–147). American Chemical Society. https://doi.org/10.1021/bk-2008-0994.ch012</a:t>
            </a:r>
            <a:endParaRPr sz="1500">
              <a:solidFill>
                <a:schemeClr val="dk1"/>
              </a:solidFill>
              <a:latin typeface="Century Schoolbook"/>
              <a:ea typeface="Century Schoolbook"/>
              <a:cs typeface="Century Schoolbook"/>
              <a:sym typeface="Century Schoolbook"/>
            </a:endParaRPr>
          </a:p>
        </p:txBody>
      </p:sp>
      <p:sp>
        <p:nvSpPr>
          <p:cNvPr id="374" name="Google Shape;374;p22"/>
          <p:cNvSpPr txBox="1"/>
          <p:nvPr/>
        </p:nvSpPr>
        <p:spPr>
          <a:xfrm>
            <a:off x="79775" y="79750"/>
            <a:ext cx="8945400" cy="1590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380">
                <a:solidFill>
                  <a:schemeClr val="dk1"/>
                </a:solidFill>
              </a:rPr>
              <a:t>Organic Chemistry I - Virginia Commonwealth University </a:t>
            </a:r>
            <a:endParaRPr sz="2380">
              <a:solidFill>
                <a:schemeClr val="dk1"/>
              </a:solidFill>
            </a:endParaRPr>
          </a:p>
          <a:p>
            <a:pPr indent="0" lvl="0" marL="0" rtl="0" algn="l">
              <a:lnSpc>
                <a:spcPct val="90000"/>
              </a:lnSpc>
              <a:spcBef>
                <a:spcPts val="0"/>
              </a:spcBef>
              <a:spcAft>
                <a:spcPts val="0"/>
              </a:spcAft>
              <a:buNone/>
            </a:pPr>
            <a:r>
              <a:t/>
            </a:r>
            <a:endParaRPr sz="2380">
              <a:solidFill>
                <a:schemeClr val="dk1"/>
              </a:solidFill>
            </a:endParaRPr>
          </a:p>
          <a:p>
            <a:pPr indent="-176530" lvl="0" marL="640080" rtl="0" algn="l">
              <a:lnSpc>
                <a:spcPct val="95000"/>
              </a:lnSpc>
              <a:spcBef>
                <a:spcPts val="0"/>
              </a:spcBef>
              <a:spcAft>
                <a:spcPts val="0"/>
              </a:spcAft>
              <a:buClr>
                <a:schemeClr val="dk1"/>
              </a:buClr>
              <a:buSzPts val="1340"/>
              <a:buChar char="●"/>
            </a:pPr>
            <a:r>
              <a:rPr lang="en-US" sz="1700">
                <a:solidFill>
                  <a:schemeClr val="dk1"/>
                </a:solidFill>
              </a:rPr>
              <a:t>Two sections, one lecture, one POGIL, taught at the same time</a:t>
            </a:r>
            <a:endParaRPr sz="1700">
              <a:solidFill>
                <a:schemeClr val="dk1"/>
              </a:solidFill>
            </a:endParaRPr>
          </a:p>
          <a:p>
            <a:pPr indent="-176530" lvl="0" marL="640080" rtl="0" algn="l">
              <a:lnSpc>
                <a:spcPct val="95000"/>
              </a:lnSpc>
              <a:spcBef>
                <a:spcPts val="0"/>
              </a:spcBef>
              <a:spcAft>
                <a:spcPts val="0"/>
              </a:spcAft>
              <a:buClr>
                <a:schemeClr val="dk1"/>
              </a:buClr>
              <a:buSzPts val="1340"/>
              <a:buChar char="●"/>
            </a:pPr>
            <a:r>
              <a:rPr lang="en-US" sz="1700">
                <a:solidFill>
                  <a:schemeClr val="dk1"/>
                </a:solidFill>
              </a:rPr>
              <a:t>Students randomly placed in sections</a:t>
            </a:r>
            <a:endParaRPr sz="1700">
              <a:solidFill>
                <a:schemeClr val="dk1"/>
              </a:solidFill>
            </a:endParaRPr>
          </a:p>
          <a:p>
            <a:pPr indent="-176530" lvl="0" marL="640080" rtl="0" algn="l">
              <a:lnSpc>
                <a:spcPct val="95000"/>
              </a:lnSpc>
              <a:spcBef>
                <a:spcPts val="0"/>
              </a:spcBef>
              <a:spcAft>
                <a:spcPts val="0"/>
              </a:spcAft>
              <a:buClr>
                <a:schemeClr val="dk1"/>
              </a:buClr>
              <a:buSzPts val="1340"/>
              <a:buChar char="●"/>
            </a:pPr>
            <a:r>
              <a:rPr lang="en-US" sz="1700">
                <a:solidFill>
                  <a:schemeClr val="dk1"/>
                </a:solidFill>
              </a:rPr>
              <a:t>Compared common exam scores (created by lecture professor) and “W” rate</a:t>
            </a:r>
            <a:endParaRPr sz="1700">
              <a:solidFill>
                <a:schemeClr val="dk1"/>
              </a:solidFill>
            </a:endParaRPr>
          </a:p>
        </p:txBody>
      </p:sp>
      <p:sp>
        <p:nvSpPr>
          <p:cNvPr id="375" name="Google Shape;375;p22"/>
          <p:cNvSpPr txBox="1"/>
          <p:nvPr/>
        </p:nvSpPr>
        <p:spPr>
          <a:xfrm>
            <a:off x="3209700" y="5402675"/>
            <a:ext cx="3070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700">
                <a:solidFill>
                  <a:schemeClr val="dk1"/>
                </a:solidFill>
                <a:latin typeface="Century Schoolbook"/>
                <a:ea typeface="Century Schoolbook"/>
                <a:cs typeface="Century Schoolbook"/>
                <a:sym typeface="Century Schoolbook"/>
              </a:rPr>
              <a:t>ꭓ</a:t>
            </a:r>
            <a:r>
              <a:rPr b="1" baseline="30000" lang="en-US" sz="1700">
                <a:solidFill>
                  <a:schemeClr val="dk1"/>
                </a:solidFill>
                <a:latin typeface="Century Schoolbook"/>
                <a:ea typeface="Century Schoolbook"/>
                <a:cs typeface="Century Schoolbook"/>
                <a:sym typeface="Century Schoolbook"/>
              </a:rPr>
              <a:t>2</a:t>
            </a:r>
            <a:r>
              <a:rPr b="1" lang="en-US" sz="1700">
                <a:solidFill>
                  <a:schemeClr val="dk1"/>
                </a:solidFill>
                <a:latin typeface="Century Schoolbook"/>
                <a:ea typeface="Century Schoolbook"/>
                <a:cs typeface="Century Schoolbook"/>
                <a:sym typeface="Century Schoolbook"/>
              </a:rPr>
              <a:t>=19.1, p-value &lt; 0.005</a:t>
            </a:r>
            <a:endParaRPr b="1" sz="1700">
              <a:solidFill>
                <a:schemeClr val="dk1"/>
              </a:solidFill>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9" name="Shape 379"/>
        <p:cNvGrpSpPr/>
        <p:nvPr/>
      </p:nvGrpSpPr>
      <p:grpSpPr>
        <a:xfrm>
          <a:off x="0" y="0"/>
          <a:ext cx="0" cy="0"/>
          <a:chOff x="0" y="0"/>
          <a:chExt cx="0" cy="0"/>
        </a:xfrm>
      </p:grpSpPr>
      <p:sp>
        <p:nvSpPr>
          <p:cNvPr id="380" name="Google Shape;380;g225f6822cc0_0_112"/>
          <p:cNvSpPr txBox="1"/>
          <p:nvPr>
            <p:ph type="title"/>
          </p:nvPr>
        </p:nvSpPr>
        <p:spPr>
          <a:xfrm>
            <a:off x="79775" y="397250"/>
            <a:ext cx="8831700" cy="639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2880"/>
              <a:buFont typeface="Century Schoolbook"/>
              <a:buNone/>
            </a:pPr>
            <a:r>
              <a:rPr lang="en-US" sz="2300"/>
              <a:t>“The use of POGIL pedagogy supports the achievement of underrepresented groups in STEM fields.”</a:t>
            </a:r>
            <a:endParaRPr sz="2300"/>
          </a:p>
        </p:txBody>
      </p:sp>
      <p:pic>
        <p:nvPicPr>
          <p:cNvPr id="381" name="Google Shape;381;g225f6822cc0_0_112"/>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pic>
        <p:nvPicPr>
          <p:cNvPr id="382" name="Google Shape;382;g225f6822cc0_0_112"/>
          <p:cNvPicPr preferRelativeResize="0"/>
          <p:nvPr/>
        </p:nvPicPr>
        <p:blipFill>
          <a:blip r:embed="rId5">
            <a:alphaModFix/>
          </a:blip>
          <a:stretch>
            <a:fillRect/>
          </a:stretch>
        </p:blipFill>
        <p:spPr>
          <a:xfrm>
            <a:off x="1073773" y="1148099"/>
            <a:ext cx="6843700" cy="4101549"/>
          </a:xfrm>
          <a:prstGeom prst="rect">
            <a:avLst/>
          </a:prstGeom>
          <a:noFill/>
          <a:ln cap="flat" cmpd="sng" w="19050">
            <a:solidFill>
              <a:schemeClr val="dk2"/>
            </a:solidFill>
            <a:prstDash val="solid"/>
            <a:round/>
            <a:headEnd len="sm" w="sm" type="none"/>
            <a:tailEnd len="sm" w="sm" type="none"/>
          </a:ln>
        </p:spPr>
      </p:pic>
      <p:sp>
        <p:nvSpPr>
          <p:cNvPr id="383" name="Google Shape;383;g225f6822cc0_0_112"/>
          <p:cNvSpPr txBox="1"/>
          <p:nvPr/>
        </p:nvSpPr>
        <p:spPr>
          <a:xfrm>
            <a:off x="1073825" y="5249650"/>
            <a:ext cx="68436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rPr>
              <a:t>Pass rates (A, B, and C grades) for The University of Southern Florida calculus students before and after the implementation of Peer-Led Guided Inquiry (PGLI) using POGIL activities. </a:t>
            </a:r>
            <a:r>
              <a:rPr i="1" lang="en-US" sz="1500">
                <a:solidFill>
                  <a:schemeClr val="dk1"/>
                </a:solidFill>
              </a:rPr>
              <a:t>(Bénéteau, 2016)</a:t>
            </a:r>
            <a:endParaRPr sz="1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7" name="Shape 387"/>
        <p:cNvGrpSpPr/>
        <p:nvPr/>
      </p:nvGrpSpPr>
      <p:grpSpPr>
        <a:xfrm>
          <a:off x="0" y="0"/>
          <a:ext cx="0" cy="0"/>
          <a:chOff x="0" y="0"/>
          <a:chExt cx="0" cy="0"/>
        </a:xfrm>
      </p:grpSpPr>
      <p:sp>
        <p:nvSpPr>
          <p:cNvPr id="388" name="Google Shape;388;p15"/>
          <p:cNvSpPr txBox="1"/>
          <p:nvPr>
            <p:ph type="title"/>
          </p:nvPr>
        </p:nvSpPr>
        <p:spPr>
          <a:xfrm>
            <a:off x="440773" y="473336"/>
            <a:ext cx="7269480" cy="723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More About POGIL: www.pogil.org</a:t>
            </a:r>
            <a:endParaRPr/>
          </a:p>
        </p:txBody>
      </p:sp>
      <p:pic>
        <p:nvPicPr>
          <p:cNvPr descr="Picture 2" id="389" name="Google Shape;389;p15"/>
          <p:cNvPicPr preferRelativeResize="0"/>
          <p:nvPr/>
        </p:nvPicPr>
        <p:blipFill rotWithShape="1">
          <a:blip r:embed="rId3">
            <a:alphaModFix/>
          </a:blip>
          <a:srcRect b="0" l="0" r="0" t="0"/>
          <a:stretch/>
        </p:blipFill>
        <p:spPr>
          <a:xfrm>
            <a:off x="322640" y="1450481"/>
            <a:ext cx="8498721" cy="4055800"/>
          </a:xfrm>
          <a:prstGeom prst="rect">
            <a:avLst/>
          </a:prstGeom>
          <a:noFill/>
          <a:ln>
            <a:noFill/>
          </a:ln>
        </p:spPr>
      </p:pic>
      <p:pic>
        <p:nvPicPr>
          <p:cNvPr id="390" name="Google Shape;390;p15"/>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4" name="Shape 394"/>
        <p:cNvGrpSpPr/>
        <p:nvPr/>
      </p:nvGrpSpPr>
      <p:grpSpPr>
        <a:xfrm>
          <a:off x="0" y="0"/>
          <a:ext cx="0" cy="0"/>
          <a:chOff x="0" y="0"/>
          <a:chExt cx="0" cy="0"/>
        </a:xfrm>
      </p:grpSpPr>
      <p:sp>
        <p:nvSpPr>
          <p:cNvPr id="395" name="Google Shape;395;p16"/>
          <p:cNvSpPr txBox="1"/>
          <p:nvPr>
            <p:ph type="title"/>
          </p:nvPr>
        </p:nvSpPr>
        <p:spPr>
          <a:xfrm>
            <a:off x="559128" y="279698"/>
            <a:ext cx="7269480" cy="7876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More About POGIL:</a:t>
            </a:r>
            <a:endParaRPr/>
          </a:p>
        </p:txBody>
      </p:sp>
      <p:sp>
        <p:nvSpPr>
          <p:cNvPr id="396" name="Google Shape;396;p16"/>
          <p:cNvSpPr txBox="1"/>
          <p:nvPr>
            <p:ph idx="1" type="body"/>
          </p:nvPr>
        </p:nvSpPr>
        <p:spPr>
          <a:xfrm>
            <a:off x="720750" y="1165725"/>
            <a:ext cx="7390500" cy="4640700"/>
          </a:xfrm>
          <a:prstGeom prst="rect">
            <a:avLst/>
          </a:prstGeom>
          <a:noFill/>
          <a:ln>
            <a:noFill/>
          </a:ln>
        </p:spPr>
        <p:txBody>
          <a:bodyPr anchorCtr="0" anchor="t" bIns="45700" lIns="91425" spcFirstLastPara="1" rIns="91425" wrap="square" tIns="45700">
            <a:normAutofit/>
          </a:bodyPr>
          <a:lstStyle/>
          <a:p>
            <a:pPr indent="-182880" lvl="0" marL="182880" rtl="0" algn="l">
              <a:lnSpc>
                <a:spcPct val="95000"/>
              </a:lnSpc>
              <a:spcBef>
                <a:spcPts val="0"/>
              </a:spcBef>
              <a:spcAft>
                <a:spcPts val="0"/>
              </a:spcAft>
              <a:buClr>
                <a:schemeClr val="dk1"/>
              </a:buClr>
              <a:buSzPts val="1920"/>
              <a:buChar char="●"/>
            </a:pPr>
            <a:r>
              <a:rPr lang="en-US" sz="2400">
                <a:solidFill>
                  <a:schemeClr val="dk1"/>
                </a:solidFill>
              </a:rPr>
              <a:t>Attend a Workshop</a:t>
            </a:r>
            <a:endParaRPr sz="2400">
              <a:solidFill>
                <a:schemeClr val="dk1"/>
              </a:solidFill>
            </a:endParaRPr>
          </a:p>
          <a:p>
            <a:pPr indent="0" lvl="0" marL="457200" rtl="0" algn="l">
              <a:lnSpc>
                <a:spcPct val="90000"/>
              </a:lnSpc>
              <a:spcBef>
                <a:spcPts val="500"/>
              </a:spcBef>
              <a:spcAft>
                <a:spcPts val="0"/>
              </a:spcAft>
              <a:buNone/>
            </a:pPr>
            <a:r>
              <a:t/>
            </a:r>
            <a:endParaRPr sz="2200">
              <a:solidFill>
                <a:schemeClr val="dk1"/>
              </a:solidFill>
            </a:endParaRPr>
          </a:p>
          <a:p>
            <a:pPr indent="-182880" lvl="1" marL="457200" rtl="0" algn="l">
              <a:lnSpc>
                <a:spcPct val="90000"/>
              </a:lnSpc>
              <a:spcBef>
                <a:spcPts val="500"/>
              </a:spcBef>
              <a:spcAft>
                <a:spcPts val="0"/>
              </a:spcAft>
              <a:buClr>
                <a:schemeClr val="dk1"/>
              </a:buClr>
              <a:buSzPts val="2200"/>
              <a:buChar char="○"/>
            </a:pPr>
            <a:r>
              <a:rPr lang="en-US" sz="2200">
                <a:solidFill>
                  <a:schemeClr val="dk1"/>
                </a:solidFill>
              </a:rPr>
              <a:t>Virtual “Fundamentals of POGIL”</a:t>
            </a:r>
            <a:endParaRPr sz="2200">
              <a:solidFill>
                <a:schemeClr val="dk1"/>
              </a:solidFill>
            </a:endParaRPr>
          </a:p>
          <a:p>
            <a:pPr indent="-208279" lvl="3" marL="1005839" rtl="0" algn="l">
              <a:lnSpc>
                <a:spcPct val="90000"/>
              </a:lnSpc>
              <a:spcBef>
                <a:spcPts val="500"/>
              </a:spcBef>
              <a:spcAft>
                <a:spcPts val="0"/>
              </a:spcAft>
              <a:buClr>
                <a:schemeClr val="dk1"/>
              </a:buClr>
              <a:buSzPts val="2200"/>
              <a:buChar char="●"/>
            </a:pPr>
            <a:r>
              <a:rPr lang="en-US" sz="2200">
                <a:solidFill>
                  <a:schemeClr val="dk1"/>
                </a:solidFill>
              </a:rPr>
              <a:t>July 6-7</a:t>
            </a:r>
            <a:endParaRPr sz="2200">
              <a:solidFill>
                <a:schemeClr val="dk1"/>
              </a:solidFill>
            </a:endParaRPr>
          </a:p>
          <a:p>
            <a:pPr indent="-208279" lvl="3" marL="1005839" rtl="0" algn="l">
              <a:lnSpc>
                <a:spcPct val="90000"/>
              </a:lnSpc>
              <a:spcBef>
                <a:spcPts val="500"/>
              </a:spcBef>
              <a:spcAft>
                <a:spcPts val="0"/>
              </a:spcAft>
              <a:buClr>
                <a:schemeClr val="dk1"/>
              </a:buClr>
              <a:buSzPts val="2200"/>
              <a:buChar char="●"/>
            </a:pPr>
            <a:r>
              <a:rPr lang="en-US" sz="2200">
                <a:solidFill>
                  <a:schemeClr val="dk1"/>
                </a:solidFill>
              </a:rPr>
              <a:t>August 2-3</a:t>
            </a:r>
            <a:endParaRPr sz="2200">
              <a:solidFill>
                <a:schemeClr val="dk1"/>
              </a:solidFill>
            </a:endParaRPr>
          </a:p>
          <a:p>
            <a:pPr indent="0" lvl="0" marL="457200" rtl="0" algn="l">
              <a:lnSpc>
                <a:spcPct val="90000"/>
              </a:lnSpc>
              <a:spcBef>
                <a:spcPts val="500"/>
              </a:spcBef>
              <a:spcAft>
                <a:spcPts val="0"/>
              </a:spcAft>
              <a:buNone/>
            </a:pPr>
            <a:r>
              <a:t/>
            </a:r>
            <a:endParaRPr sz="2200">
              <a:solidFill>
                <a:schemeClr val="dk1"/>
              </a:solidFill>
            </a:endParaRPr>
          </a:p>
          <a:p>
            <a:pPr indent="-208280" lvl="1" marL="457200" rtl="0" algn="l">
              <a:lnSpc>
                <a:spcPct val="90000"/>
              </a:lnSpc>
              <a:spcBef>
                <a:spcPts val="500"/>
              </a:spcBef>
              <a:spcAft>
                <a:spcPts val="0"/>
              </a:spcAft>
              <a:buClr>
                <a:schemeClr val="dk1"/>
              </a:buClr>
              <a:buSzPts val="2200"/>
              <a:buChar char="○"/>
            </a:pPr>
            <a:r>
              <a:rPr lang="en-US" sz="2200">
                <a:solidFill>
                  <a:schemeClr val="dk1"/>
                </a:solidFill>
              </a:rPr>
              <a:t>In-Person 3-Day Workshop</a:t>
            </a:r>
            <a:endParaRPr sz="2200">
              <a:solidFill>
                <a:schemeClr val="dk1"/>
              </a:solidFill>
            </a:endParaRPr>
          </a:p>
          <a:p>
            <a:pPr indent="-208279" lvl="3" marL="1005839" rtl="0" algn="l">
              <a:lnSpc>
                <a:spcPct val="90000"/>
              </a:lnSpc>
              <a:spcBef>
                <a:spcPts val="500"/>
              </a:spcBef>
              <a:spcAft>
                <a:spcPts val="0"/>
              </a:spcAft>
              <a:buClr>
                <a:schemeClr val="dk1"/>
              </a:buClr>
              <a:buSzPts val="2200"/>
              <a:buChar char="●"/>
            </a:pPr>
            <a:r>
              <a:rPr lang="en-US" sz="2200">
                <a:solidFill>
                  <a:schemeClr val="dk1"/>
                </a:solidFill>
              </a:rPr>
              <a:t>July 24-26 (St. Paul, MN)</a:t>
            </a:r>
            <a:endParaRPr sz="2200">
              <a:solidFill>
                <a:schemeClr val="dk1"/>
              </a:solidFill>
            </a:endParaRPr>
          </a:p>
          <a:p>
            <a:pPr indent="0" lvl="0" marL="0" rtl="0" algn="l">
              <a:lnSpc>
                <a:spcPct val="90000"/>
              </a:lnSpc>
              <a:spcBef>
                <a:spcPts val="500"/>
              </a:spcBef>
              <a:spcAft>
                <a:spcPts val="0"/>
              </a:spcAft>
              <a:buNone/>
            </a:pPr>
            <a:r>
              <a:t/>
            </a:r>
            <a:endParaRPr sz="2200">
              <a:solidFill>
                <a:schemeClr val="dk1"/>
              </a:solidFill>
            </a:endParaRPr>
          </a:p>
          <a:p>
            <a:pPr indent="-208280" lvl="1" marL="457200" rtl="0" algn="l">
              <a:lnSpc>
                <a:spcPct val="90000"/>
              </a:lnSpc>
              <a:spcBef>
                <a:spcPts val="500"/>
              </a:spcBef>
              <a:spcAft>
                <a:spcPts val="0"/>
              </a:spcAft>
              <a:buClr>
                <a:schemeClr val="dk1"/>
              </a:buClr>
              <a:buSzPts val="2200"/>
              <a:buChar char="○"/>
            </a:pPr>
            <a:r>
              <a:rPr lang="en-US" sz="2200">
                <a:solidFill>
                  <a:schemeClr val="dk1"/>
                </a:solidFill>
              </a:rPr>
              <a:t>Classroom Facilitation or Activity Writing</a:t>
            </a:r>
            <a:endParaRPr sz="2200">
              <a:solidFill>
                <a:schemeClr val="dk1"/>
              </a:solidFill>
            </a:endParaRPr>
          </a:p>
          <a:p>
            <a:pPr indent="-208279" lvl="3" marL="1005839" rtl="0" algn="l">
              <a:lnSpc>
                <a:spcPct val="90000"/>
              </a:lnSpc>
              <a:spcBef>
                <a:spcPts val="500"/>
              </a:spcBef>
              <a:spcAft>
                <a:spcPts val="0"/>
              </a:spcAft>
              <a:buClr>
                <a:schemeClr val="dk1"/>
              </a:buClr>
              <a:buSzPts val="2200"/>
              <a:buChar char="●"/>
            </a:pPr>
            <a:r>
              <a:rPr lang="en-US" sz="2200">
                <a:solidFill>
                  <a:schemeClr val="dk1"/>
                </a:solidFill>
              </a:rPr>
              <a:t>Both virtual in July</a:t>
            </a:r>
            <a:endParaRPr sz="2200">
              <a:solidFill>
                <a:schemeClr val="dk1"/>
              </a:solidFill>
            </a:endParaRPr>
          </a:p>
          <a:p>
            <a:pPr indent="-208279" lvl="3" marL="1005839" rtl="0" algn="l">
              <a:lnSpc>
                <a:spcPct val="90000"/>
              </a:lnSpc>
              <a:spcBef>
                <a:spcPts val="500"/>
              </a:spcBef>
              <a:spcAft>
                <a:spcPts val="0"/>
              </a:spcAft>
              <a:buClr>
                <a:schemeClr val="dk1"/>
              </a:buClr>
              <a:buSzPts val="2200"/>
              <a:buChar char="●"/>
            </a:pPr>
            <a:r>
              <a:rPr lang="en-US" sz="2200">
                <a:solidFill>
                  <a:schemeClr val="dk1"/>
                </a:solidFill>
              </a:rPr>
              <a:t>See website for details</a:t>
            </a:r>
            <a:endParaRPr sz="2200"/>
          </a:p>
        </p:txBody>
      </p:sp>
      <p:pic>
        <p:nvPicPr>
          <p:cNvPr id="397" name="Google Shape;397;p16"/>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1" name="Shape 401"/>
        <p:cNvGrpSpPr/>
        <p:nvPr/>
      </p:nvGrpSpPr>
      <p:grpSpPr>
        <a:xfrm>
          <a:off x="0" y="0"/>
          <a:ext cx="0" cy="0"/>
          <a:chOff x="0" y="0"/>
          <a:chExt cx="0" cy="0"/>
        </a:xfrm>
      </p:grpSpPr>
      <p:sp>
        <p:nvSpPr>
          <p:cNvPr id="402" name="Google Shape;402;g225fa1e835c_0_14"/>
          <p:cNvSpPr txBox="1"/>
          <p:nvPr>
            <p:ph type="title"/>
          </p:nvPr>
        </p:nvSpPr>
        <p:spPr>
          <a:xfrm>
            <a:off x="559128" y="279698"/>
            <a:ext cx="7269600" cy="787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More About POGIL:</a:t>
            </a:r>
            <a:endParaRPr/>
          </a:p>
        </p:txBody>
      </p:sp>
      <p:sp>
        <p:nvSpPr>
          <p:cNvPr id="403" name="Google Shape;403;g225fa1e835c_0_14"/>
          <p:cNvSpPr txBox="1"/>
          <p:nvPr>
            <p:ph idx="1" type="body"/>
          </p:nvPr>
        </p:nvSpPr>
        <p:spPr>
          <a:xfrm>
            <a:off x="720750" y="1165725"/>
            <a:ext cx="7390500" cy="4640700"/>
          </a:xfrm>
          <a:prstGeom prst="rect">
            <a:avLst/>
          </a:prstGeom>
          <a:noFill/>
          <a:ln>
            <a:noFill/>
          </a:ln>
        </p:spPr>
        <p:txBody>
          <a:bodyPr anchorCtr="0" anchor="t" bIns="45700" lIns="91425" spcFirstLastPara="1" rIns="91425" wrap="square" tIns="45700">
            <a:normAutofit/>
          </a:bodyPr>
          <a:lstStyle/>
          <a:p>
            <a:pPr indent="-182880" lvl="0" marL="182880" rtl="0" algn="l">
              <a:lnSpc>
                <a:spcPct val="95000"/>
              </a:lnSpc>
              <a:spcBef>
                <a:spcPts val="0"/>
              </a:spcBef>
              <a:spcAft>
                <a:spcPts val="0"/>
              </a:spcAft>
              <a:buClr>
                <a:schemeClr val="dk1"/>
              </a:buClr>
              <a:buSzPts val="1920"/>
              <a:buChar char="●"/>
            </a:pPr>
            <a:r>
              <a:rPr lang="en-US" sz="2400">
                <a:solidFill>
                  <a:schemeClr val="dk1"/>
                </a:solidFill>
              </a:rPr>
              <a:t>Existing Materials</a:t>
            </a:r>
            <a:endParaRPr sz="2400">
              <a:solidFill>
                <a:schemeClr val="dk1"/>
              </a:solidFill>
            </a:endParaRPr>
          </a:p>
          <a:p>
            <a:pPr indent="-182880" lvl="1" marL="457200" rtl="0" algn="l">
              <a:lnSpc>
                <a:spcPct val="90000"/>
              </a:lnSpc>
              <a:spcBef>
                <a:spcPts val="500"/>
              </a:spcBef>
              <a:spcAft>
                <a:spcPts val="0"/>
              </a:spcAft>
              <a:buClr>
                <a:schemeClr val="dk1"/>
              </a:buClr>
              <a:buSzPts val="2200"/>
              <a:buChar char="○"/>
            </a:pPr>
            <a:r>
              <a:rPr lang="en-US" sz="2200">
                <a:solidFill>
                  <a:schemeClr val="dk1"/>
                </a:solidFill>
              </a:rPr>
              <a:t>Request from Kendall Hunt</a:t>
            </a:r>
            <a:endParaRPr sz="2200"/>
          </a:p>
        </p:txBody>
      </p:sp>
      <p:pic>
        <p:nvPicPr>
          <p:cNvPr id="404" name="Google Shape;404;g225fa1e835c_0_14"/>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405" name="Google Shape;405;g225fa1e835c_0_14"/>
          <p:cNvPicPr preferRelativeResize="0"/>
          <p:nvPr/>
        </p:nvPicPr>
        <p:blipFill rotWithShape="1">
          <a:blip r:embed="rId4">
            <a:alphaModFix/>
          </a:blip>
          <a:srcRect b="0" l="1943" r="19055" t="0"/>
          <a:stretch/>
        </p:blipFill>
        <p:spPr>
          <a:xfrm>
            <a:off x="614150" y="2318425"/>
            <a:ext cx="2234825" cy="2971800"/>
          </a:xfrm>
          <a:prstGeom prst="rect">
            <a:avLst/>
          </a:prstGeom>
          <a:noFill/>
          <a:ln>
            <a:noFill/>
          </a:ln>
        </p:spPr>
      </p:pic>
      <p:pic>
        <p:nvPicPr>
          <p:cNvPr id="406" name="Google Shape;406;g225fa1e835c_0_14"/>
          <p:cNvPicPr preferRelativeResize="0"/>
          <p:nvPr/>
        </p:nvPicPr>
        <p:blipFill rotWithShape="1">
          <a:blip r:embed="rId5">
            <a:alphaModFix/>
          </a:blip>
          <a:srcRect b="0" l="11432" r="7141" t="7825"/>
          <a:stretch/>
        </p:blipFill>
        <p:spPr>
          <a:xfrm>
            <a:off x="3250550" y="2318425"/>
            <a:ext cx="2485600" cy="2971799"/>
          </a:xfrm>
          <a:prstGeom prst="rect">
            <a:avLst/>
          </a:prstGeom>
          <a:noFill/>
          <a:ln>
            <a:noFill/>
          </a:ln>
        </p:spPr>
      </p:pic>
      <p:pic>
        <p:nvPicPr>
          <p:cNvPr id="407" name="Google Shape;407;g225fa1e835c_0_14"/>
          <p:cNvPicPr preferRelativeResize="0"/>
          <p:nvPr/>
        </p:nvPicPr>
        <p:blipFill rotWithShape="1">
          <a:blip r:embed="rId6">
            <a:alphaModFix/>
          </a:blip>
          <a:srcRect b="0" l="11853" r="3836" t="6147"/>
          <a:stretch/>
        </p:blipFill>
        <p:spPr>
          <a:xfrm>
            <a:off x="6187975" y="2293700"/>
            <a:ext cx="2485600" cy="3021255"/>
          </a:xfrm>
          <a:prstGeom prst="rect">
            <a:avLst/>
          </a:prstGeom>
          <a:noFill/>
          <a:ln>
            <a:noFill/>
          </a:ln>
        </p:spPr>
      </p:pic>
      <p:sp>
        <p:nvSpPr>
          <p:cNvPr id="408" name="Google Shape;408;g225fa1e835c_0_14"/>
          <p:cNvSpPr txBox="1"/>
          <p:nvPr/>
        </p:nvSpPr>
        <p:spPr>
          <a:xfrm>
            <a:off x="614150" y="5806425"/>
            <a:ext cx="4838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chemeClr val="hlink"/>
                </a:solidFill>
                <a:hlinkClick r:id="rId7"/>
              </a:rPr>
              <a:t>Sample Calculus 1 Activity</a:t>
            </a:r>
            <a:endParaRPr sz="2000"/>
          </a:p>
          <a:p>
            <a:pPr indent="0" lvl="0" marL="0" rtl="0" algn="l">
              <a:spcBef>
                <a:spcPts val="0"/>
              </a:spcBef>
              <a:spcAft>
                <a:spcPts val="0"/>
              </a:spcAft>
              <a:buNone/>
            </a:pPr>
            <a:r>
              <a:rPr lang="en-US" sz="2000" u="sng">
                <a:solidFill>
                  <a:schemeClr val="hlink"/>
                </a:solidFill>
                <a:hlinkClick r:id="rId8"/>
              </a:rPr>
              <a:t>Computer Science POGIL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 name="Shape 83"/>
        <p:cNvGrpSpPr/>
        <p:nvPr/>
      </p:nvGrpSpPr>
      <p:grpSpPr>
        <a:xfrm>
          <a:off x="0" y="0"/>
          <a:ext cx="0" cy="0"/>
          <a:chOff x="0" y="0"/>
          <a:chExt cx="0" cy="0"/>
        </a:xfrm>
      </p:grpSpPr>
      <p:sp>
        <p:nvSpPr>
          <p:cNvPr id="84" name="Google Shape;84;p4"/>
          <p:cNvSpPr txBox="1"/>
          <p:nvPr>
            <p:ph type="title"/>
          </p:nvPr>
        </p:nvSpPr>
        <p:spPr>
          <a:xfrm>
            <a:off x="2842075" y="498400"/>
            <a:ext cx="3422700" cy="498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b="1" lang="en-US" sz="2600"/>
              <a:t>Getting Started</a:t>
            </a:r>
            <a:endParaRPr b="1" sz="2600"/>
          </a:p>
        </p:txBody>
      </p:sp>
      <p:sp>
        <p:nvSpPr>
          <p:cNvPr id="85" name="Google Shape;85;p4"/>
          <p:cNvSpPr txBox="1"/>
          <p:nvPr>
            <p:ph idx="1" type="body"/>
          </p:nvPr>
        </p:nvSpPr>
        <p:spPr>
          <a:xfrm>
            <a:off x="195325" y="2237900"/>
            <a:ext cx="8815800" cy="39867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2800"/>
              <a:buNone/>
            </a:pPr>
            <a:r>
              <a:rPr lang="en-US" sz="2000">
                <a:solidFill>
                  <a:schemeClr val="dk1"/>
                </a:solidFill>
              </a:rPr>
              <a:t>From the envelope provided to your team, c</a:t>
            </a:r>
            <a:r>
              <a:rPr lang="en-US" sz="2000">
                <a:solidFill>
                  <a:schemeClr val="dk1"/>
                </a:solidFill>
              </a:rPr>
              <a:t>hoose one of the following roles:</a:t>
            </a:r>
            <a:endParaRPr sz="2000">
              <a:solidFill>
                <a:schemeClr val="dk1"/>
              </a:solidFill>
            </a:endParaRPr>
          </a:p>
          <a:p>
            <a:pPr indent="0" lvl="0" marL="0" rtl="0" algn="l">
              <a:lnSpc>
                <a:spcPct val="95000"/>
              </a:lnSpc>
              <a:spcBef>
                <a:spcPts val="0"/>
              </a:spcBef>
              <a:spcAft>
                <a:spcPts val="0"/>
              </a:spcAft>
              <a:buSzPts val="2800"/>
              <a:buNone/>
            </a:pPr>
            <a:r>
              <a:t/>
            </a:r>
            <a:endParaRPr sz="2000">
              <a:solidFill>
                <a:schemeClr val="dk1"/>
              </a:solidFill>
            </a:endParaRPr>
          </a:p>
          <a:p>
            <a:pPr indent="0" lvl="0" marL="3200400" rtl="0" algn="l">
              <a:lnSpc>
                <a:spcPct val="95000"/>
              </a:lnSpc>
              <a:spcBef>
                <a:spcPts val="800"/>
              </a:spcBef>
              <a:spcAft>
                <a:spcPts val="0"/>
              </a:spcAft>
              <a:buNone/>
            </a:pPr>
            <a:r>
              <a:rPr lang="en-US" sz="2000">
                <a:solidFill>
                  <a:schemeClr val="dk1"/>
                </a:solidFill>
              </a:rPr>
              <a:t>MANAGER	</a:t>
            </a:r>
            <a:endParaRPr sz="2000">
              <a:solidFill>
                <a:schemeClr val="dk1"/>
              </a:solidFill>
            </a:endParaRPr>
          </a:p>
          <a:p>
            <a:pPr indent="0" lvl="0" marL="3200400" rtl="0" algn="l">
              <a:lnSpc>
                <a:spcPct val="95000"/>
              </a:lnSpc>
              <a:spcBef>
                <a:spcPts val="800"/>
              </a:spcBef>
              <a:spcAft>
                <a:spcPts val="0"/>
              </a:spcAft>
              <a:buNone/>
            </a:pPr>
            <a:r>
              <a:rPr lang="en-US" sz="2000">
                <a:solidFill>
                  <a:schemeClr val="dk1"/>
                </a:solidFill>
              </a:rPr>
              <a:t>QUALITY CONTROL</a:t>
            </a:r>
            <a:endParaRPr sz="2000">
              <a:solidFill>
                <a:schemeClr val="dk1"/>
              </a:solidFill>
            </a:endParaRPr>
          </a:p>
          <a:p>
            <a:pPr indent="0" lvl="0" marL="3200400" rtl="0" algn="l">
              <a:lnSpc>
                <a:spcPct val="95000"/>
              </a:lnSpc>
              <a:spcBef>
                <a:spcPts val="800"/>
              </a:spcBef>
              <a:spcAft>
                <a:spcPts val="0"/>
              </a:spcAft>
              <a:buNone/>
            </a:pPr>
            <a:r>
              <a:rPr lang="en-US" sz="2000">
                <a:solidFill>
                  <a:schemeClr val="dk1"/>
                </a:solidFill>
              </a:rPr>
              <a:t>DATA ENTRY	</a:t>
            </a:r>
            <a:endParaRPr sz="2000">
              <a:solidFill>
                <a:schemeClr val="dk1"/>
              </a:solidFill>
            </a:endParaRPr>
          </a:p>
          <a:p>
            <a:pPr indent="0" lvl="0" marL="3200400" rtl="0" algn="l">
              <a:lnSpc>
                <a:spcPct val="95000"/>
              </a:lnSpc>
              <a:spcBef>
                <a:spcPts val="800"/>
              </a:spcBef>
              <a:spcAft>
                <a:spcPts val="0"/>
              </a:spcAft>
              <a:buNone/>
            </a:pPr>
            <a:r>
              <a:rPr lang="en-US" sz="2000">
                <a:solidFill>
                  <a:schemeClr val="dk1"/>
                </a:solidFill>
              </a:rPr>
              <a:t>PUBLIC RELATIONS			</a:t>
            </a:r>
            <a:endParaRPr sz="2000">
              <a:solidFill>
                <a:schemeClr val="dk1"/>
              </a:solidFill>
            </a:endParaRPr>
          </a:p>
          <a:p>
            <a:pPr indent="0" lvl="0" marL="0" rtl="0" algn="l">
              <a:lnSpc>
                <a:spcPct val="95000"/>
              </a:lnSpc>
              <a:spcBef>
                <a:spcPts val="800"/>
              </a:spcBef>
              <a:spcAft>
                <a:spcPts val="0"/>
              </a:spcAft>
              <a:buSzPts val="2800"/>
              <a:buNone/>
            </a:pPr>
            <a:r>
              <a:t/>
            </a:r>
            <a:endParaRPr sz="2000">
              <a:solidFill>
                <a:schemeClr val="dk1"/>
              </a:solidFill>
            </a:endParaRPr>
          </a:p>
          <a:p>
            <a:pPr indent="-355600" lvl="0" marL="457200" rtl="0" algn="l">
              <a:lnSpc>
                <a:spcPct val="95000"/>
              </a:lnSpc>
              <a:spcBef>
                <a:spcPts val="800"/>
              </a:spcBef>
              <a:spcAft>
                <a:spcPts val="0"/>
              </a:spcAft>
              <a:buClr>
                <a:schemeClr val="dk1"/>
              </a:buClr>
              <a:buSzPts val="2000"/>
              <a:buChar char="●"/>
            </a:pPr>
            <a:r>
              <a:rPr lang="en-US" sz="2000">
                <a:solidFill>
                  <a:schemeClr val="dk1"/>
                </a:solidFill>
              </a:rPr>
              <a:t>Spend 30 seconds reviewing your responsibilities.</a:t>
            </a:r>
            <a:endParaRPr sz="2000">
              <a:solidFill>
                <a:schemeClr val="dk1"/>
              </a:solidFill>
            </a:endParaRPr>
          </a:p>
          <a:p>
            <a:pPr indent="-355600" lvl="0" marL="457200" rtl="0" algn="l">
              <a:lnSpc>
                <a:spcPct val="95000"/>
              </a:lnSpc>
              <a:spcBef>
                <a:spcPts val="0"/>
              </a:spcBef>
              <a:spcAft>
                <a:spcPts val="0"/>
              </a:spcAft>
              <a:buClr>
                <a:schemeClr val="dk1"/>
              </a:buClr>
              <a:buSzPts val="2000"/>
              <a:buChar char="●"/>
            </a:pPr>
            <a:r>
              <a:rPr lang="en-US" sz="2000">
                <a:solidFill>
                  <a:schemeClr val="dk1"/>
                </a:solidFill>
              </a:rPr>
              <a:t>Spend 2 minutes (30 seconds each) summarizing your role for the other members of your team</a:t>
            </a:r>
            <a:endParaRPr sz="2000">
              <a:solidFill>
                <a:schemeClr val="dk1"/>
              </a:solidFill>
            </a:endParaRPr>
          </a:p>
        </p:txBody>
      </p:sp>
      <p:sp>
        <p:nvSpPr>
          <p:cNvPr id="86" name="Google Shape;86;p4"/>
          <p:cNvSpPr txBox="1"/>
          <p:nvPr>
            <p:ph idx="12" type="sldNum"/>
          </p:nvPr>
        </p:nvSpPr>
        <p:spPr>
          <a:xfrm>
            <a:off x="0" y="6224588"/>
            <a:ext cx="188913"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87" name="Google Shape;87;p4"/>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88" name="Google Shape;88;p4"/>
          <p:cNvPicPr preferRelativeResize="0"/>
          <p:nvPr/>
        </p:nvPicPr>
        <p:blipFill>
          <a:blip r:embed="rId4">
            <a:alphaModFix/>
          </a:blip>
          <a:stretch>
            <a:fillRect/>
          </a:stretch>
        </p:blipFill>
        <p:spPr>
          <a:xfrm>
            <a:off x="188925" y="187499"/>
            <a:ext cx="1545794" cy="1865925"/>
          </a:xfrm>
          <a:prstGeom prst="rect">
            <a:avLst/>
          </a:prstGeom>
          <a:noFill/>
          <a:ln cap="flat" cmpd="sng" w="9525">
            <a:solidFill>
              <a:schemeClr val="dk2"/>
            </a:solidFill>
            <a:prstDash val="solid"/>
            <a:round/>
            <a:headEnd len="sm" w="sm" type="none"/>
            <a:tailEnd len="sm" w="sm" type="none"/>
          </a:ln>
        </p:spPr>
      </p:pic>
      <p:pic>
        <p:nvPicPr>
          <p:cNvPr id="89" name="Google Shape;89;p4"/>
          <p:cNvPicPr preferRelativeResize="0"/>
          <p:nvPr/>
        </p:nvPicPr>
        <p:blipFill>
          <a:blip r:embed="rId5">
            <a:alphaModFix/>
          </a:blip>
          <a:stretch>
            <a:fillRect/>
          </a:stretch>
        </p:blipFill>
        <p:spPr>
          <a:xfrm>
            <a:off x="5812281" y="188750"/>
            <a:ext cx="1545336" cy="1865377"/>
          </a:xfrm>
          <a:prstGeom prst="rect">
            <a:avLst/>
          </a:prstGeom>
          <a:noFill/>
          <a:ln cap="flat" cmpd="sng" w="9525">
            <a:solidFill>
              <a:schemeClr val="dk2"/>
            </a:solidFill>
            <a:prstDash val="solid"/>
            <a:round/>
            <a:headEnd len="sm" w="sm" type="none"/>
            <a:tailEnd len="sm" w="sm" type="none"/>
          </a:ln>
        </p:spPr>
      </p:pic>
      <p:pic>
        <p:nvPicPr>
          <p:cNvPr id="90" name="Google Shape;90;p4"/>
          <p:cNvPicPr preferRelativeResize="0"/>
          <p:nvPr/>
        </p:nvPicPr>
        <p:blipFill>
          <a:blip r:embed="rId6">
            <a:alphaModFix/>
          </a:blip>
          <a:stretch>
            <a:fillRect/>
          </a:stretch>
        </p:blipFill>
        <p:spPr>
          <a:xfrm>
            <a:off x="7372115" y="188749"/>
            <a:ext cx="1545335" cy="1865376"/>
          </a:xfrm>
          <a:prstGeom prst="rect">
            <a:avLst/>
          </a:prstGeom>
          <a:noFill/>
          <a:ln cap="flat" cmpd="sng" w="9525">
            <a:solidFill>
              <a:schemeClr val="dk2"/>
            </a:solidFill>
            <a:prstDash val="solid"/>
            <a:round/>
            <a:headEnd len="sm" w="sm" type="none"/>
            <a:tailEnd len="sm" w="sm" type="none"/>
          </a:ln>
        </p:spPr>
      </p:pic>
      <p:pic>
        <p:nvPicPr>
          <p:cNvPr id="91" name="Google Shape;91;p4"/>
          <p:cNvPicPr preferRelativeResize="0"/>
          <p:nvPr/>
        </p:nvPicPr>
        <p:blipFill>
          <a:blip r:embed="rId7">
            <a:alphaModFix/>
          </a:blip>
          <a:stretch>
            <a:fillRect/>
          </a:stretch>
        </p:blipFill>
        <p:spPr>
          <a:xfrm>
            <a:off x="1734725" y="187784"/>
            <a:ext cx="1545336" cy="1865377"/>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2" name="Shape 412"/>
        <p:cNvGrpSpPr/>
        <p:nvPr/>
      </p:nvGrpSpPr>
      <p:grpSpPr>
        <a:xfrm>
          <a:off x="0" y="0"/>
          <a:ext cx="0" cy="0"/>
          <a:chOff x="0" y="0"/>
          <a:chExt cx="0" cy="0"/>
        </a:xfrm>
      </p:grpSpPr>
      <p:sp>
        <p:nvSpPr>
          <p:cNvPr id="413" name="Google Shape;413;g225fa1e835c_0_23"/>
          <p:cNvSpPr txBox="1"/>
          <p:nvPr>
            <p:ph type="title"/>
          </p:nvPr>
        </p:nvSpPr>
        <p:spPr>
          <a:xfrm>
            <a:off x="559128" y="279698"/>
            <a:ext cx="7269600" cy="787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entury Schoolbook"/>
              <a:buNone/>
            </a:pPr>
            <a:r>
              <a:rPr lang="en-US"/>
              <a:t>More About POGIL:</a:t>
            </a:r>
            <a:endParaRPr/>
          </a:p>
        </p:txBody>
      </p:sp>
      <p:sp>
        <p:nvSpPr>
          <p:cNvPr id="414" name="Google Shape;414;g225fa1e835c_0_23"/>
          <p:cNvSpPr txBox="1"/>
          <p:nvPr>
            <p:ph idx="1" type="body"/>
          </p:nvPr>
        </p:nvSpPr>
        <p:spPr>
          <a:xfrm>
            <a:off x="720750" y="1165725"/>
            <a:ext cx="7390500" cy="19266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None/>
            </a:pPr>
            <a:r>
              <a:rPr lang="en-US" sz="2400">
                <a:solidFill>
                  <a:schemeClr val="dk1"/>
                </a:solidFill>
              </a:rPr>
              <a:t>Email us</a:t>
            </a:r>
            <a:endParaRPr sz="2400">
              <a:solidFill>
                <a:schemeClr val="dk1"/>
              </a:solidFill>
            </a:endParaRPr>
          </a:p>
          <a:p>
            <a:pPr indent="0" lvl="0" marL="0" rtl="0" algn="l">
              <a:lnSpc>
                <a:spcPct val="90000"/>
              </a:lnSpc>
              <a:spcBef>
                <a:spcPts val="500"/>
              </a:spcBef>
              <a:spcAft>
                <a:spcPts val="0"/>
              </a:spcAft>
              <a:buNone/>
            </a:pPr>
            <a:r>
              <a:t/>
            </a:r>
            <a:endParaRPr sz="2200">
              <a:solidFill>
                <a:schemeClr val="dk1"/>
              </a:solidFill>
            </a:endParaRPr>
          </a:p>
          <a:p>
            <a:pPr indent="0" lvl="0" marL="0" rtl="0" algn="l">
              <a:lnSpc>
                <a:spcPct val="90000"/>
              </a:lnSpc>
              <a:spcBef>
                <a:spcPts val="500"/>
              </a:spcBef>
              <a:spcAft>
                <a:spcPts val="0"/>
              </a:spcAft>
              <a:buNone/>
            </a:pPr>
            <a:r>
              <a:rPr lang="en-US" sz="2200">
                <a:solidFill>
                  <a:schemeClr val="dk1"/>
                </a:solidFill>
              </a:rPr>
              <a:t>Leigh Johnson					Tracey Murray	</a:t>
            </a:r>
            <a:endParaRPr sz="2200">
              <a:solidFill>
                <a:schemeClr val="dk1"/>
              </a:solidFill>
            </a:endParaRPr>
          </a:p>
          <a:p>
            <a:pPr indent="0" lvl="0" marL="0" rtl="0" algn="l">
              <a:lnSpc>
                <a:spcPct val="90000"/>
              </a:lnSpc>
              <a:spcBef>
                <a:spcPts val="500"/>
              </a:spcBef>
              <a:spcAft>
                <a:spcPts val="0"/>
              </a:spcAft>
              <a:buNone/>
            </a:pPr>
            <a:r>
              <a:rPr lang="en-US" sz="2200">
                <a:solidFill>
                  <a:schemeClr val="dk1"/>
                </a:solidFill>
              </a:rPr>
              <a:t>ljohnson2@capital.edu		tmurray2@capital.edu		</a:t>
            </a:r>
            <a:endParaRPr sz="2200">
              <a:solidFill>
                <a:schemeClr val="dk1"/>
              </a:solidFill>
            </a:endParaRPr>
          </a:p>
        </p:txBody>
      </p:sp>
      <p:pic>
        <p:nvPicPr>
          <p:cNvPr id="415" name="Google Shape;415;g225fa1e835c_0_23"/>
          <p:cNvPicPr preferRelativeResize="0"/>
          <p:nvPr/>
        </p:nvPicPr>
        <p:blipFill rotWithShape="1">
          <a:blip r:embed="rId3">
            <a:alphaModFix/>
          </a:blip>
          <a:srcRect b="0" l="0" r="0" t="0"/>
          <a:stretch/>
        </p:blipFill>
        <p:spPr>
          <a:xfrm>
            <a:off x="7436789" y="6039990"/>
            <a:ext cx="1159171" cy="639476"/>
          </a:xfrm>
          <a:prstGeom prst="rect">
            <a:avLst/>
          </a:prstGeom>
          <a:noFill/>
          <a:ln>
            <a:noFill/>
          </a:ln>
        </p:spPr>
      </p:pic>
      <p:sp>
        <p:nvSpPr>
          <p:cNvPr id="416" name="Google Shape;416;g225fa1e835c_0_23"/>
          <p:cNvSpPr txBox="1"/>
          <p:nvPr/>
        </p:nvSpPr>
        <p:spPr>
          <a:xfrm>
            <a:off x="720750" y="3407975"/>
            <a:ext cx="1159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t>Slides</a:t>
            </a:r>
            <a:endParaRPr b="1" sz="2300"/>
          </a:p>
        </p:txBody>
      </p:sp>
      <p:sp>
        <p:nvSpPr>
          <p:cNvPr id="417" name="Google Shape;417;g225fa1e835c_0_23"/>
          <p:cNvSpPr txBox="1"/>
          <p:nvPr/>
        </p:nvSpPr>
        <p:spPr>
          <a:xfrm>
            <a:off x="4543950" y="3407975"/>
            <a:ext cx="1830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t>Role  Cards</a:t>
            </a:r>
            <a:endParaRPr b="1" sz="2300"/>
          </a:p>
        </p:txBody>
      </p:sp>
      <p:cxnSp>
        <p:nvCxnSpPr>
          <p:cNvPr id="418" name="Google Shape;418;g225fa1e835c_0_23"/>
          <p:cNvCxnSpPr/>
          <p:nvPr/>
        </p:nvCxnSpPr>
        <p:spPr>
          <a:xfrm>
            <a:off x="441775" y="3071375"/>
            <a:ext cx="7699500" cy="21000"/>
          </a:xfrm>
          <a:prstGeom prst="straightConnector1">
            <a:avLst/>
          </a:prstGeom>
          <a:noFill/>
          <a:ln cap="flat" cmpd="sng" w="28575">
            <a:solidFill>
              <a:schemeClr val="dk2"/>
            </a:solidFill>
            <a:prstDash val="dash"/>
            <a:round/>
            <a:headEnd len="med" w="med" type="none"/>
            <a:tailEnd len="med" w="med" type="none"/>
          </a:ln>
        </p:spPr>
      </p:cxnSp>
      <p:pic>
        <p:nvPicPr>
          <p:cNvPr id="419" name="Google Shape;419;g225fa1e835c_0_23"/>
          <p:cNvPicPr preferRelativeResize="0"/>
          <p:nvPr/>
        </p:nvPicPr>
        <p:blipFill>
          <a:blip r:embed="rId4">
            <a:alphaModFix/>
          </a:blip>
          <a:stretch>
            <a:fillRect/>
          </a:stretch>
        </p:blipFill>
        <p:spPr>
          <a:xfrm>
            <a:off x="4543950" y="3946775"/>
            <a:ext cx="2617857" cy="2606425"/>
          </a:xfrm>
          <a:prstGeom prst="rect">
            <a:avLst/>
          </a:prstGeom>
          <a:noFill/>
          <a:ln>
            <a:noFill/>
          </a:ln>
        </p:spPr>
      </p:pic>
      <p:pic>
        <p:nvPicPr>
          <p:cNvPr id="420" name="Google Shape;420;g225fa1e835c_0_23"/>
          <p:cNvPicPr preferRelativeResize="0"/>
          <p:nvPr/>
        </p:nvPicPr>
        <p:blipFill>
          <a:blip r:embed="rId5">
            <a:alphaModFix/>
          </a:blip>
          <a:stretch>
            <a:fillRect/>
          </a:stretch>
        </p:blipFill>
        <p:spPr>
          <a:xfrm>
            <a:off x="720750" y="3946775"/>
            <a:ext cx="2617958" cy="2606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5" name="Shape 95"/>
        <p:cNvGrpSpPr/>
        <p:nvPr/>
      </p:nvGrpSpPr>
      <p:grpSpPr>
        <a:xfrm>
          <a:off x="0" y="0"/>
          <a:ext cx="0" cy="0"/>
          <a:chOff x="0" y="0"/>
          <a:chExt cx="0" cy="0"/>
        </a:xfrm>
      </p:grpSpPr>
      <p:sp>
        <p:nvSpPr>
          <p:cNvPr id="96" name="Google Shape;96;g24a6a4de8ff_0_73"/>
          <p:cNvSpPr txBox="1"/>
          <p:nvPr>
            <p:ph type="title"/>
          </p:nvPr>
        </p:nvSpPr>
        <p:spPr>
          <a:xfrm>
            <a:off x="759894" y="355002"/>
            <a:ext cx="7624200" cy="73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A POGIL Classroom Experience</a:t>
            </a:r>
            <a:endParaRPr/>
          </a:p>
        </p:txBody>
      </p:sp>
      <p:sp>
        <p:nvSpPr>
          <p:cNvPr id="97" name="Google Shape;97;g24a6a4de8ff_0_73"/>
          <p:cNvSpPr txBox="1"/>
          <p:nvPr>
            <p:ph idx="12" type="sldNum"/>
          </p:nvPr>
        </p:nvSpPr>
        <p:spPr>
          <a:xfrm>
            <a:off x="0" y="6224588"/>
            <a:ext cx="189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98" name="Google Shape;98;g24a6a4de8ff_0_73"/>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99" name="Google Shape;99;g24a6a4de8ff_0_73"/>
          <p:cNvPicPr preferRelativeResize="0"/>
          <p:nvPr/>
        </p:nvPicPr>
        <p:blipFill>
          <a:blip r:embed="rId4">
            <a:alphaModFix/>
          </a:blip>
          <a:stretch>
            <a:fillRect/>
          </a:stretch>
        </p:blipFill>
        <p:spPr>
          <a:xfrm>
            <a:off x="4978550" y="1596261"/>
            <a:ext cx="3665475" cy="3665475"/>
          </a:xfrm>
          <a:prstGeom prst="rect">
            <a:avLst/>
          </a:prstGeom>
          <a:noFill/>
          <a:ln cap="flat" cmpd="sng" w="19050">
            <a:solidFill>
              <a:schemeClr val="dk2"/>
            </a:solidFill>
            <a:prstDash val="solid"/>
            <a:round/>
            <a:headEnd len="sm" w="sm" type="none"/>
            <a:tailEnd len="sm" w="sm" type="none"/>
          </a:ln>
        </p:spPr>
      </p:pic>
      <p:sp>
        <p:nvSpPr>
          <p:cNvPr id="100" name="Google Shape;100;g24a6a4de8ff_0_73"/>
          <p:cNvSpPr txBox="1"/>
          <p:nvPr/>
        </p:nvSpPr>
        <p:spPr>
          <a:xfrm>
            <a:off x="189000" y="2020650"/>
            <a:ext cx="47895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t>SOLO CUPS</a:t>
            </a:r>
            <a:endParaRPr sz="2800"/>
          </a:p>
          <a:p>
            <a:pPr indent="0" lvl="0" marL="0" rtl="0" algn="l">
              <a:spcBef>
                <a:spcPts val="0"/>
              </a:spcBef>
              <a:spcAft>
                <a:spcPts val="0"/>
              </a:spcAft>
              <a:buNone/>
            </a:pPr>
            <a:r>
              <a:t/>
            </a:r>
            <a:endParaRPr sz="2800"/>
          </a:p>
          <a:p>
            <a:pPr indent="-400050" lvl="0" marL="457200" rtl="0" algn="l">
              <a:spcBef>
                <a:spcPts val="0"/>
              </a:spcBef>
              <a:spcAft>
                <a:spcPts val="0"/>
              </a:spcAft>
              <a:buClr>
                <a:schemeClr val="dk1"/>
              </a:buClr>
              <a:buSzPts val="2700"/>
              <a:buChar char="●"/>
            </a:pPr>
            <a:r>
              <a:rPr lang="en-US" sz="2700">
                <a:solidFill>
                  <a:schemeClr val="dk1"/>
                </a:solidFill>
              </a:rPr>
              <a:t>Blue = We’re done</a:t>
            </a:r>
            <a:endParaRPr sz="2800"/>
          </a:p>
          <a:p>
            <a:pPr indent="-400050" lvl="0" marL="457200" rtl="0" algn="l">
              <a:spcBef>
                <a:spcPts val="0"/>
              </a:spcBef>
              <a:spcAft>
                <a:spcPts val="0"/>
              </a:spcAft>
              <a:buClr>
                <a:schemeClr val="dk1"/>
              </a:buClr>
              <a:buSzPts val="2700"/>
              <a:buChar char="●"/>
            </a:pPr>
            <a:r>
              <a:rPr lang="en-US" sz="2700">
                <a:solidFill>
                  <a:schemeClr val="dk1"/>
                </a:solidFill>
              </a:rPr>
              <a:t>G</a:t>
            </a:r>
            <a:r>
              <a:rPr lang="en-US" sz="2700">
                <a:solidFill>
                  <a:schemeClr val="dk1"/>
                </a:solidFill>
              </a:rPr>
              <a:t>reen = Group is OK </a:t>
            </a:r>
            <a:endParaRPr sz="2700">
              <a:solidFill>
                <a:schemeClr val="dk1"/>
              </a:solidFill>
            </a:endParaRPr>
          </a:p>
          <a:p>
            <a:pPr indent="-400050" lvl="0" marL="457200" rtl="0" algn="l">
              <a:spcBef>
                <a:spcPts val="0"/>
              </a:spcBef>
              <a:spcAft>
                <a:spcPts val="0"/>
              </a:spcAft>
              <a:buClr>
                <a:schemeClr val="dk1"/>
              </a:buClr>
              <a:buSzPts val="2700"/>
              <a:buChar char="●"/>
            </a:pPr>
            <a:r>
              <a:rPr lang="en-US" sz="2700">
                <a:solidFill>
                  <a:schemeClr val="dk1"/>
                </a:solidFill>
              </a:rPr>
              <a:t>Red = We have a question </a:t>
            </a:r>
            <a:endParaRPr sz="2700">
              <a:solidFill>
                <a:schemeClr val="dk1"/>
              </a:solidFill>
            </a:endParaRPr>
          </a:p>
          <a:p>
            <a:pPr indent="0" lvl="0" marL="457200" rtl="0" algn="l">
              <a:spcBef>
                <a:spcPts val="0"/>
              </a:spcBef>
              <a:spcAft>
                <a:spcPts val="0"/>
              </a:spcAft>
              <a:buNone/>
            </a:pPr>
            <a:r>
              <a:t/>
            </a:r>
            <a:endParaRPr sz="2800">
              <a:latin typeface="Century Schoolbook"/>
              <a:ea typeface="Century Schoolbook"/>
              <a:cs typeface="Century Schoolbook"/>
              <a:sym typeface="Century Schoolboo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g225c6569007_0_12"/>
          <p:cNvSpPr txBox="1"/>
          <p:nvPr>
            <p:ph type="title"/>
          </p:nvPr>
        </p:nvSpPr>
        <p:spPr>
          <a:xfrm>
            <a:off x="188913" y="227775"/>
            <a:ext cx="8262300" cy="723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A POGIL Classroom Experience</a:t>
            </a:r>
            <a:endParaRPr/>
          </a:p>
        </p:txBody>
      </p:sp>
      <p:sp>
        <p:nvSpPr>
          <p:cNvPr id="106" name="Google Shape;106;g225c6569007_0_12"/>
          <p:cNvSpPr txBox="1"/>
          <p:nvPr>
            <p:ph idx="1" type="body"/>
          </p:nvPr>
        </p:nvSpPr>
        <p:spPr>
          <a:xfrm>
            <a:off x="210750" y="1207025"/>
            <a:ext cx="8722500" cy="447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800"/>
              </a:spcBef>
              <a:spcAft>
                <a:spcPts val="0"/>
              </a:spcAft>
              <a:buSzPts val="2500"/>
              <a:buNone/>
            </a:pPr>
            <a:r>
              <a:rPr b="1" lang="en-US" sz="2700">
                <a:solidFill>
                  <a:schemeClr val="dk1"/>
                </a:solidFill>
              </a:rPr>
              <a:t>How well do you understand atoms, molecules and particles?</a:t>
            </a:r>
            <a:endParaRPr b="1" sz="2700">
              <a:solidFill>
                <a:schemeClr val="dk1"/>
              </a:solidFill>
            </a:endParaRPr>
          </a:p>
        </p:txBody>
      </p:sp>
      <p:sp>
        <p:nvSpPr>
          <p:cNvPr id="107" name="Google Shape;107;g225c6569007_0_12"/>
          <p:cNvSpPr txBox="1"/>
          <p:nvPr>
            <p:ph idx="12" type="sldNum"/>
          </p:nvPr>
        </p:nvSpPr>
        <p:spPr>
          <a:xfrm>
            <a:off x="0" y="6224588"/>
            <a:ext cx="189000" cy="263400"/>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08" name="Google Shape;108;g225c6569007_0_12"/>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109" name="Google Shape;109;g225c6569007_0_12"/>
          <p:cNvPicPr preferRelativeResize="0"/>
          <p:nvPr/>
        </p:nvPicPr>
        <p:blipFill>
          <a:blip r:embed="rId4">
            <a:alphaModFix/>
          </a:blip>
          <a:stretch>
            <a:fillRect/>
          </a:stretch>
        </p:blipFill>
        <p:spPr>
          <a:xfrm>
            <a:off x="2298133" y="2309575"/>
            <a:ext cx="4043892" cy="34473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3" name="Shape 113"/>
        <p:cNvGrpSpPr/>
        <p:nvPr/>
      </p:nvGrpSpPr>
      <p:grpSpPr>
        <a:xfrm>
          <a:off x="0" y="0"/>
          <a:ext cx="0" cy="0"/>
          <a:chOff x="0" y="0"/>
          <a:chExt cx="0" cy="0"/>
        </a:xfrm>
      </p:grpSpPr>
      <p:sp>
        <p:nvSpPr>
          <p:cNvPr id="114" name="Google Shape;114;p6"/>
          <p:cNvSpPr txBox="1"/>
          <p:nvPr>
            <p:ph type="title"/>
          </p:nvPr>
        </p:nvSpPr>
        <p:spPr>
          <a:xfrm>
            <a:off x="188925" y="387275"/>
            <a:ext cx="8262300" cy="539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sz="2700"/>
              <a:t>A POGIL Classroom Experience</a:t>
            </a:r>
            <a:endParaRPr sz="2700"/>
          </a:p>
        </p:txBody>
      </p:sp>
      <p:sp>
        <p:nvSpPr>
          <p:cNvPr id="115" name="Google Shape;115;p6"/>
          <p:cNvSpPr txBox="1"/>
          <p:nvPr>
            <p:ph idx="1" type="body"/>
          </p:nvPr>
        </p:nvSpPr>
        <p:spPr>
          <a:xfrm>
            <a:off x="188925" y="1486127"/>
            <a:ext cx="5441400" cy="488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900"/>
              <a:buNone/>
            </a:pPr>
            <a:r>
              <a:rPr b="1" lang="en-US" sz="2600">
                <a:solidFill>
                  <a:schemeClr val="dk1"/>
                </a:solidFill>
              </a:rPr>
              <a:t>MANAGER:</a:t>
            </a:r>
            <a:r>
              <a:rPr lang="en-US" sz="2600">
                <a:solidFill>
                  <a:schemeClr val="dk1"/>
                </a:solidFill>
              </a:rPr>
              <a:t> Distribute copies of </a:t>
            </a:r>
            <a:r>
              <a:rPr i="1" lang="en-US" sz="2600">
                <a:solidFill>
                  <a:schemeClr val="dk1"/>
                </a:solidFill>
              </a:rPr>
              <a:t>“Atoms, Molecules, and Particles, Oh My!”</a:t>
            </a:r>
            <a:r>
              <a:rPr lang="en-US" sz="2600">
                <a:solidFill>
                  <a:schemeClr val="dk1"/>
                </a:solidFill>
              </a:rPr>
              <a:t> to all members of your team. </a:t>
            </a:r>
            <a:endParaRPr sz="2600">
              <a:solidFill>
                <a:schemeClr val="dk1"/>
              </a:solidFill>
            </a:endParaRPr>
          </a:p>
          <a:p>
            <a:pPr indent="0" lvl="0" marL="0" rtl="0" algn="l">
              <a:lnSpc>
                <a:spcPct val="90000"/>
              </a:lnSpc>
              <a:spcBef>
                <a:spcPts val="0"/>
              </a:spcBef>
              <a:spcAft>
                <a:spcPts val="0"/>
              </a:spcAft>
              <a:buSzPts val="2900"/>
              <a:buNone/>
            </a:pPr>
            <a:r>
              <a:t/>
            </a:r>
            <a:endParaRPr sz="2600">
              <a:solidFill>
                <a:schemeClr val="dk1"/>
              </a:solidFill>
            </a:endParaRPr>
          </a:p>
          <a:p>
            <a:pPr indent="-393700" lvl="0" marL="457200" rtl="0" algn="l">
              <a:lnSpc>
                <a:spcPct val="90000"/>
              </a:lnSpc>
              <a:spcBef>
                <a:spcPts val="0"/>
              </a:spcBef>
              <a:spcAft>
                <a:spcPts val="0"/>
              </a:spcAft>
              <a:buClr>
                <a:schemeClr val="dk1"/>
              </a:buClr>
              <a:buSzPts val="2600"/>
              <a:buChar char="●"/>
            </a:pPr>
            <a:r>
              <a:rPr lang="en-US" sz="2600">
                <a:solidFill>
                  <a:schemeClr val="dk1"/>
                </a:solidFill>
              </a:rPr>
              <a:t>Work as a team to complete the activity.</a:t>
            </a:r>
            <a:endParaRPr sz="2600">
              <a:solidFill>
                <a:schemeClr val="dk1"/>
              </a:solidFill>
            </a:endParaRPr>
          </a:p>
          <a:p>
            <a:pPr indent="0" lvl="0" marL="457200" rtl="0" algn="l">
              <a:lnSpc>
                <a:spcPct val="90000"/>
              </a:lnSpc>
              <a:spcBef>
                <a:spcPts val="0"/>
              </a:spcBef>
              <a:spcAft>
                <a:spcPts val="0"/>
              </a:spcAft>
              <a:buNone/>
            </a:pPr>
            <a:r>
              <a:t/>
            </a:r>
            <a:endParaRPr sz="2600">
              <a:solidFill>
                <a:schemeClr val="dk1"/>
              </a:solidFill>
            </a:endParaRPr>
          </a:p>
          <a:p>
            <a:pPr indent="-393700" lvl="0" marL="457200" rtl="0" algn="l">
              <a:lnSpc>
                <a:spcPct val="90000"/>
              </a:lnSpc>
              <a:spcBef>
                <a:spcPts val="0"/>
              </a:spcBef>
              <a:spcAft>
                <a:spcPts val="0"/>
              </a:spcAft>
              <a:buClr>
                <a:schemeClr val="dk1"/>
              </a:buClr>
              <a:buSzPts val="2600"/>
              <a:buChar char="●"/>
            </a:pPr>
            <a:r>
              <a:rPr lang="en-US" sz="2600">
                <a:solidFill>
                  <a:schemeClr val="dk1"/>
                </a:solidFill>
              </a:rPr>
              <a:t>Be sure to follow your role(s). </a:t>
            </a:r>
            <a:endParaRPr sz="2600">
              <a:solidFill>
                <a:schemeClr val="dk1"/>
              </a:solidFill>
            </a:endParaRPr>
          </a:p>
          <a:p>
            <a:pPr indent="0" lvl="0" marL="0" rtl="0" algn="l">
              <a:lnSpc>
                <a:spcPct val="90000"/>
              </a:lnSpc>
              <a:spcBef>
                <a:spcPts val="800"/>
              </a:spcBef>
              <a:spcAft>
                <a:spcPts val="0"/>
              </a:spcAft>
              <a:buSzPts val="2500"/>
              <a:buNone/>
            </a:pPr>
            <a:r>
              <a:t/>
            </a:r>
            <a:endParaRPr sz="2600">
              <a:solidFill>
                <a:schemeClr val="dk1"/>
              </a:solidFill>
            </a:endParaRPr>
          </a:p>
          <a:p>
            <a:pPr indent="0" lvl="0" marL="0" rtl="0" algn="ctr">
              <a:lnSpc>
                <a:spcPct val="90000"/>
              </a:lnSpc>
              <a:spcBef>
                <a:spcPts val="800"/>
              </a:spcBef>
              <a:spcAft>
                <a:spcPts val="0"/>
              </a:spcAft>
              <a:buSzPts val="2500"/>
              <a:buNone/>
            </a:pPr>
            <a:r>
              <a:rPr b="1" lang="en-US" sz="2600">
                <a:solidFill>
                  <a:srgbClr val="CC0000"/>
                </a:solidFill>
              </a:rPr>
              <a:t>10 minutes</a:t>
            </a:r>
            <a:endParaRPr b="1" sz="2600">
              <a:solidFill>
                <a:srgbClr val="CC0000"/>
              </a:solidFill>
            </a:endParaRPr>
          </a:p>
        </p:txBody>
      </p:sp>
      <p:sp>
        <p:nvSpPr>
          <p:cNvPr id="116" name="Google Shape;116;p6"/>
          <p:cNvSpPr txBox="1"/>
          <p:nvPr>
            <p:ph idx="12" type="sldNum"/>
          </p:nvPr>
        </p:nvSpPr>
        <p:spPr>
          <a:xfrm>
            <a:off x="0" y="6224588"/>
            <a:ext cx="188913"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17" name="Google Shape;117;p6"/>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pic>
        <p:nvPicPr>
          <p:cNvPr id="118" name="Google Shape;118;p6"/>
          <p:cNvPicPr preferRelativeResize="0"/>
          <p:nvPr/>
        </p:nvPicPr>
        <p:blipFill rotWithShape="1">
          <a:blip r:embed="rId4">
            <a:alphaModFix/>
          </a:blip>
          <a:srcRect b="0" l="14021" r="26939" t="0"/>
          <a:stretch/>
        </p:blipFill>
        <p:spPr>
          <a:xfrm>
            <a:off x="5937374" y="2222661"/>
            <a:ext cx="2833602" cy="2705912"/>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2" name="Shape 122"/>
        <p:cNvGrpSpPr/>
        <p:nvPr/>
      </p:nvGrpSpPr>
      <p:grpSpPr>
        <a:xfrm>
          <a:off x="0" y="0"/>
          <a:ext cx="0" cy="0"/>
          <a:chOff x="0" y="0"/>
          <a:chExt cx="0" cy="0"/>
        </a:xfrm>
      </p:grpSpPr>
      <p:pic>
        <p:nvPicPr>
          <p:cNvPr descr="Content Placeholder 9" id="123" name="Google Shape;123;p5"/>
          <p:cNvPicPr preferRelativeResize="0"/>
          <p:nvPr/>
        </p:nvPicPr>
        <p:blipFill rotWithShape="1">
          <a:blip r:embed="rId3">
            <a:alphaModFix/>
          </a:blip>
          <a:srcRect b="0" l="0" r="0" t="0"/>
          <a:stretch/>
        </p:blipFill>
        <p:spPr>
          <a:xfrm>
            <a:off x="1240111" y="1352175"/>
            <a:ext cx="6902827" cy="4417501"/>
          </a:xfrm>
          <a:prstGeom prst="rect">
            <a:avLst/>
          </a:prstGeom>
          <a:noFill/>
          <a:ln cap="flat" cmpd="sng" w="28575">
            <a:solidFill>
              <a:srgbClr val="000000"/>
            </a:solidFill>
            <a:prstDash val="solid"/>
            <a:round/>
            <a:headEnd len="sm" w="sm" type="none"/>
            <a:tailEnd len="sm" w="sm" type="none"/>
          </a:ln>
        </p:spPr>
      </p:pic>
      <p:sp>
        <p:nvSpPr>
          <p:cNvPr id="124" name="Google Shape;124;p5"/>
          <p:cNvSpPr txBox="1"/>
          <p:nvPr>
            <p:ph type="title"/>
          </p:nvPr>
        </p:nvSpPr>
        <p:spPr>
          <a:xfrm>
            <a:off x="759894" y="355002"/>
            <a:ext cx="7624213" cy="73389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A POGIL Classroom Experience</a:t>
            </a:r>
            <a:endParaRPr/>
          </a:p>
        </p:txBody>
      </p:sp>
      <p:sp>
        <p:nvSpPr>
          <p:cNvPr id="125" name="Google Shape;125;p5"/>
          <p:cNvSpPr txBox="1"/>
          <p:nvPr>
            <p:ph idx="12" type="sldNum"/>
          </p:nvPr>
        </p:nvSpPr>
        <p:spPr>
          <a:xfrm>
            <a:off x="0" y="6224588"/>
            <a:ext cx="188913"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26" name="Google Shape;126;p5"/>
          <p:cNvPicPr preferRelativeResize="0"/>
          <p:nvPr/>
        </p:nvPicPr>
        <p:blipFill rotWithShape="1">
          <a:blip r:embed="rId4">
            <a:alphaModFix/>
          </a:blip>
          <a:srcRect b="0" l="0" r="0" t="0"/>
          <a:stretch/>
        </p:blipFill>
        <p:spPr>
          <a:xfrm>
            <a:off x="7121239" y="6039990"/>
            <a:ext cx="1159171" cy="639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0" name="Shape 130"/>
        <p:cNvGrpSpPr/>
        <p:nvPr/>
      </p:nvGrpSpPr>
      <p:grpSpPr>
        <a:xfrm>
          <a:off x="0" y="0"/>
          <a:ext cx="0" cy="0"/>
          <a:chOff x="0" y="0"/>
          <a:chExt cx="0" cy="0"/>
        </a:xfrm>
      </p:grpSpPr>
      <p:sp>
        <p:nvSpPr>
          <p:cNvPr id="131" name="Google Shape;131;p7"/>
          <p:cNvSpPr txBox="1"/>
          <p:nvPr>
            <p:ph type="title"/>
          </p:nvPr>
        </p:nvSpPr>
        <p:spPr>
          <a:xfrm>
            <a:off x="937260" y="387275"/>
            <a:ext cx="7269480" cy="7984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entury Schoolbook"/>
              <a:buNone/>
            </a:pPr>
            <a:r>
              <a:rPr lang="en-US"/>
              <a:t>Report Out</a:t>
            </a:r>
            <a:endParaRPr/>
          </a:p>
        </p:txBody>
      </p:sp>
      <p:sp>
        <p:nvSpPr>
          <p:cNvPr id="132" name="Google Shape;132;p7"/>
          <p:cNvSpPr txBox="1"/>
          <p:nvPr>
            <p:ph idx="1" type="body"/>
          </p:nvPr>
        </p:nvSpPr>
        <p:spPr>
          <a:xfrm>
            <a:off x="405800" y="1528875"/>
            <a:ext cx="7874700" cy="4695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5000"/>
              </a:lnSpc>
              <a:spcBef>
                <a:spcPts val="0"/>
              </a:spcBef>
              <a:spcAft>
                <a:spcPts val="0"/>
              </a:spcAft>
              <a:buNone/>
            </a:pPr>
            <a:r>
              <a:rPr lang="en-US" sz="2500">
                <a:solidFill>
                  <a:schemeClr val="dk1"/>
                </a:solidFill>
              </a:rPr>
              <a:t>Options:</a:t>
            </a:r>
            <a:endParaRPr sz="2500">
              <a:solidFill>
                <a:schemeClr val="dk1"/>
              </a:solidFill>
            </a:endParaRPr>
          </a:p>
          <a:p>
            <a:pPr indent="0" lvl="0" marL="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Char char="●"/>
            </a:pPr>
            <a:r>
              <a:rPr lang="en-US" sz="2500">
                <a:solidFill>
                  <a:schemeClr val="dk1"/>
                </a:solidFill>
              </a:rPr>
              <a:t>Each team answers one question - all questions included</a:t>
            </a:r>
            <a:endParaRPr sz="2500">
              <a:solidFill>
                <a:schemeClr val="dk1"/>
              </a:solidFill>
            </a:endParaRPr>
          </a:p>
          <a:p>
            <a:pPr indent="0" lvl="0" marL="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Char char="●"/>
            </a:pPr>
            <a:r>
              <a:rPr lang="en-US" sz="2500">
                <a:solidFill>
                  <a:schemeClr val="dk1"/>
                </a:solidFill>
              </a:rPr>
              <a:t>Teams put certain questions on boards (visible to all)</a:t>
            </a:r>
            <a:endParaRPr sz="2500">
              <a:solidFill>
                <a:schemeClr val="dk1"/>
              </a:solidFill>
            </a:endParaRPr>
          </a:p>
          <a:p>
            <a:pPr indent="0" lvl="0" marL="45720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Char char="●"/>
            </a:pPr>
            <a:r>
              <a:rPr lang="en-US" sz="2500">
                <a:solidFill>
                  <a:schemeClr val="dk1"/>
                </a:solidFill>
              </a:rPr>
              <a:t>Clickers are used to gather info on key questions (or similar questions)</a:t>
            </a:r>
            <a:endParaRPr sz="2500">
              <a:solidFill>
                <a:schemeClr val="dk1"/>
              </a:solidFill>
            </a:endParaRPr>
          </a:p>
          <a:p>
            <a:pPr indent="0" lvl="0" marL="0" rtl="0" algn="l">
              <a:lnSpc>
                <a:spcPct val="95000"/>
              </a:lnSpc>
              <a:spcBef>
                <a:spcPts val="0"/>
              </a:spcBef>
              <a:spcAft>
                <a:spcPts val="0"/>
              </a:spcAft>
              <a:buNone/>
            </a:pPr>
            <a:r>
              <a:t/>
            </a:r>
            <a:endParaRPr sz="2500">
              <a:solidFill>
                <a:schemeClr val="dk1"/>
              </a:solidFill>
            </a:endParaRPr>
          </a:p>
          <a:p>
            <a:pPr indent="-387350" lvl="0" marL="457200" rtl="0" algn="l">
              <a:lnSpc>
                <a:spcPct val="95000"/>
              </a:lnSpc>
              <a:spcBef>
                <a:spcPts val="0"/>
              </a:spcBef>
              <a:spcAft>
                <a:spcPts val="0"/>
              </a:spcAft>
              <a:buClr>
                <a:schemeClr val="dk1"/>
              </a:buClr>
              <a:buSzPts val="2500"/>
              <a:buChar char="●"/>
            </a:pPr>
            <a:r>
              <a:rPr lang="en-US" sz="2500">
                <a:solidFill>
                  <a:schemeClr val="dk1"/>
                </a:solidFill>
              </a:rPr>
              <a:t>Each team answers one question - only key questions included</a:t>
            </a:r>
            <a:endParaRPr sz="2500">
              <a:solidFill>
                <a:schemeClr val="dk1"/>
              </a:solidFill>
            </a:endParaRPr>
          </a:p>
        </p:txBody>
      </p:sp>
      <p:sp>
        <p:nvSpPr>
          <p:cNvPr id="133" name="Google Shape;133;p7"/>
          <p:cNvSpPr txBox="1"/>
          <p:nvPr>
            <p:ph idx="12" type="sldNum"/>
          </p:nvPr>
        </p:nvSpPr>
        <p:spPr>
          <a:xfrm>
            <a:off x="0" y="6224588"/>
            <a:ext cx="188913" cy="263525"/>
          </a:xfrm>
          <a:prstGeom prst="rect">
            <a:avLst/>
          </a:prstGeom>
          <a:noFill/>
          <a:ln>
            <a:noFill/>
          </a:ln>
        </p:spPr>
        <p:txBody>
          <a:bodyPr anchorCtr="0" anchor="ctr" bIns="45700" lIns="27425" spcFirstLastPara="1" rIns="27425" wrap="square" tIns="45700">
            <a:normAutofit/>
          </a:bodyPr>
          <a:lstStyle/>
          <a:p>
            <a:pPr indent="0" lvl="0" marL="0" rtl="0" algn="ctr">
              <a:spcBef>
                <a:spcPts val="0"/>
              </a:spcBef>
              <a:spcAft>
                <a:spcPts val="0"/>
              </a:spcAft>
              <a:buClr>
                <a:srgbClr val="000000"/>
              </a:buClr>
              <a:buFont typeface="Arial"/>
              <a:buNone/>
            </a:pPr>
            <a:fld id="{00000000-1234-1234-1234-123412341234}" type="slidenum">
              <a:rPr lang="en-US"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pic>
        <p:nvPicPr>
          <p:cNvPr id="134" name="Google Shape;134;p7"/>
          <p:cNvPicPr preferRelativeResize="0"/>
          <p:nvPr/>
        </p:nvPicPr>
        <p:blipFill rotWithShape="1">
          <a:blip r:embed="rId3">
            <a:alphaModFix/>
          </a:blip>
          <a:srcRect b="0" l="0" r="0" t="0"/>
          <a:stretch/>
        </p:blipFill>
        <p:spPr>
          <a:xfrm>
            <a:off x="7121239" y="6039990"/>
            <a:ext cx="1159171" cy="6394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GIL_Project_Template">
  <a:themeElements>
    <a:clrScheme name="POGIL_Project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Murray, Tracey</dc:creator>
</cp:coreProperties>
</file>