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handoutMasterIdLst>
    <p:handoutMasterId r:id="rId58"/>
  </p:handoutMasterIdLst>
  <p:sldIdLst>
    <p:sldId id="256" r:id="rId2"/>
    <p:sldId id="532" r:id="rId3"/>
    <p:sldId id="533" r:id="rId4"/>
    <p:sldId id="534" r:id="rId5"/>
    <p:sldId id="259" r:id="rId6"/>
    <p:sldId id="592" r:id="rId7"/>
    <p:sldId id="260" r:id="rId8"/>
    <p:sldId id="528" r:id="rId9"/>
    <p:sldId id="589" r:id="rId10"/>
    <p:sldId id="272" r:id="rId11"/>
    <p:sldId id="527" r:id="rId12"/>
    <p:sldId id="529" r:id="rId13"/>
    <p:sldId id="591" r:id="rId14"/>
    <p:sldId id="261" r:id="rId15"/>
    <p:sldId id="266" r:id="rId16"/>
    <p:sldId id="267" r:id="rId17"/>
    <p:sldId id="268" r:id="rId18"/>
    <p:sldId id="595" r:id="rId19"/>
    <p:sldId id="596" r:id="rId20"/>
    <p:sldId id="597" r:id="rId21"/>
    <p:sldId id="606" r:id="rId22"/>
    <p:sldId id="614" r:id="rId23"/>
    <p:sldId id="262" r:id="rId24"/>
    <p:sldId id="604" r:id="rId25"/>
    <p:sldId id="605" r:id="rId26"/>
    <p:sldId id="530" r:id="rId27"/>
    <p:sldId id="536" r:id="rId28"/>
    <p:sldId id="539" r:id="rId29"/>
    <p:sldId id="611" r:id="rId30"/>
    <p:sldId id="608" r:id="rId31"/>
    <p:sldId id="586" r:id="rId32"/>
    <p:sldId id="579" r:id="rId33"/>
    <p:sldId id="580" r:id="rId34"/>
    <p:sldId id="581" r:id="rId35"/>
    <p:sldId id="556" r:id="rId36"/>
    <p:sldId id="519" r:id="rId37"/>
    <p:sldId id="545" r:id="rId38"/>
    <p:sldId id="521" r:id="rId39"/>
    <p:sldId id="522" r:id="rId40"/>
    <p:sldId id="523" r:id="rId41"/>
    <p:sldId id="524" r:id="rId42"/>
    <p:sldId id="612" r:id="rId43"/>
    <p:sldId id="613" r:id="rId44"/>
    <p:sldId id="399" r:id="rId45"/>
    <p:sldId id="400" r:id="rId46"/>
    <p:sldId id="401" r:id="rId47"/>
    <p:sldId id="409" r:id="rId48"/>
    <p:sldId id="408" r:id="rId49"/>
    <p:sldId id="599" r:id="rId50"/>
    <p:sldId id="607" r:id="rId51"/>
    <p:sldId id="588" r:id="rId52"/>
    <p:sldId id="585" r:id="rId53"/>
    <p:sldId id="609" r:id="rId54"/>
    <p:sldId id="587" r:id="rId55"/>
    <p:sldId id="610"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7959"/>
  </p:normalViewPr>
  <p:slideViewPr>
    <p:cSldViewPr snapToGrid="0" snapToObjects="1">
      <p:cViewPr varScale="1">
        <p:scale>
          <a:sx n="107" d="100"/>
          <a:sy n="107" d="100"/>
        </p:scale>
        <p:origin x="47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67DE21-20FA-8C04-BECF-74820638E6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D978A-D5A8-BD5C-75DF-2243F084A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A43446-1A2C-4143-9F33-DEAFCF29E225}" type="datetimeFigureOut">
              <a:rPr lang="en-US" smtClean="0"/>
              <a:t>7/20/25</a:t>
            </a:fld>
            <a:endParaRPr lang="en-US"/>
          </a:p>
        </p:txBody>
      </p:sp>
      <p:sp>
        <p:nvSpPr>
          <p:cNvPr id="4" name="Footer Placeholder 3">
            <a:extLst>
              <a:ext uri="{FF2B5EF4-FFF2-40B4-BE49-F238E27FC236}">
                <a16:creationId xmlns:a16="http://schemas.microsoft.com/office/drawing/2014/main" id="{0F0A7359-191D-4519-DF14-A9F85CFA63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3D7456-1D00-2FB9-78D5-94FD363058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58137E-18A7-F746-A21B-D4F8C31EABE9}" type="slidenum">
              <a:rPr lang="en-US" smtClean="0"/>
              <a:t>‹#›</a:t>
            </a:fld>
            <a:endParaRPr lang="en-US"/>
          </a:p>
        </p:txBody>
      </p:sp>
    </p:spTree>
    <p:extLst>
      <p:ext uri="{BB962C8B-B14F-4D97-AF65-F5344CB8AC3E}">
        <p14:creationId xmlns:p14="http://schemas.microsoft.com/office/powerpoint/2010/main" val="29042240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795DD-4427-E74B-BF82-8D8E7F0D094B}" type="datetimeFigureOut">
              <a:rPr lang="en-US" smtClean="0"/>
              <a:t>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34A86-877B-4C4D-A8A4-B4C3184F8F66}" type="slidenum">
              <a:rPr lang="en-US" smtClean="0"/>
              <a:t>‹#›</a:t>
            </a:fld>
            <a:endParaRPr lang="en-US"/>
          </a:p>
        </p:txBody>
      </p:sp>
    </p:spTree>
    <p:extLst>
      <p:ext uri="{BB962C8B-B14F-4D97-AF65-F5344CB8AC3E}">
        <p14:creationId xmlns:p14="http://schemas.microsoft.com/office/powerpoint/2010/main" val="170559897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news.com.au/technology/online/what-your-web-browser-says-about-you/news-story/c577c19e272aadaa18bc82fe2a456957"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news.com.au/technology/online/what-your-web-browser-says-about-you/news-story/c577c19e272aadaa18bc82fe2a456957"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734A86-877B-4C4D-A8A4-B4C3184F8F66}" type="slidenum">
              <a:rPr lang="en-US" smtClean="0"/>
              <a:t>1</a:t>
            </a:fld>
            <a:endParaRPr lang="en-US"/>
          </a:p>
        </p:txBody>
      </p:sp>
      <p:sp>
        <p:nvSpPr>
          <p:cNvPr id="5" name="Footer Placeholder 4">
            <a:extLst>
              <a:ext uri="{FF2B5EF4-FFF2-40B4-BE49-F238E27FC236}">
                <a16:creationId xmlns:a16="http://schemas.microsoft.com/office/drawing/2014/main" id="{6A5F5D9B-36FB-6599-59A2-951E01968BD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5363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734A86-877B-4C4D-A8A4-B4C3184F8F66}" type="slidenum">
              <a:rPr lang="en-US" smtClean="0"/>
              <a:t>11</a:t>
            </a:fld>
            <a:endParaRPr lang="en-US"/>
          </a:p>
        </p:txBody>
      </p:sp>
      <p:sp>
        <p:nvSpPr>
          <p:cNvPr id="5" name="Footer Placeholder 4">
            <a:extLst>
              <a:ext uri="{FF2B5EF4-FFF2-40B4-BE49-F238E27FC236}">
                <a16:creationId xmlns:a16="http://schemas.microsoft.com/office/drawing/2014/main" id="{359E79ED-5ADB-F068-07FE-A127A5EDBE2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5343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276DD-4552-0987-E4AB-A8927EA7E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8CA1F-B3CC-0B9D-EB0E-8C6DCBEB1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4993E-6836-86A3-377F-A6E58849A4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D57110-5988-0761-44A3-34F936513F9E}"/>
              </a:ext>
            </a:extLst>
          </p:cNvPr>
          <p:cNvSpPr>
            <a:spLocks noGrp="1"/>
          </p:cNvSpPr>
          <p:nvPr>
            <p:ph type="sldNum" sz="quarter" idx="5"/>
          </p:nvPr>
        </p:nvSpPr>
        <p:spPr/>
        <p:txBody>
          <a:bodyPr/>
          <a:lstStyle/>
          <a:p>
            <a:fld id="{AC737F09-ED0B-5245-847E-0811D4749475}" type="slidenum">
              <a:rPr lang="en-US" altLang="en-US" smtClean="0"/>
              <a:pPr/>
              <a:t>18</a:t>
            </a:fld>
            <a:endParaRPr lang="en-US" altLang="en-US"/>
          </a:p>
        </p:txBody>
      </p:sp>
      <p:sp>
        <p:nvSpPr>
          <p:cNvPr id="5" name="Footer Placeholder 4">
            <a:extLst>
              <a:ext uri="{FF2B5EF4-FFF2-40B4-BE49-F238E27FC236}">
                <a16:creationId xmlns:a16="http://schemas.microsoft.com/office/drawing/2014/main" id="{07315F19-FCBE-1DF9-6CEF-3753BDCD88A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1306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7CC6C-6E03-31E7-26A6-18A290175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8A70B-817F-3EE1-8BFB-90325FE0A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5168E-999C-E4D5-28A7-A4B158CF4B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7EC210-A5E2-D9AD-1B1A-A6AFC3C56489}"/>
              </a:ext>
            </a:extLst>
          </p:cNvPr>
          <p:cNvSpPr>
            <a:spLocks noGrp="1"/>
          </p:cNvSpPr>
          <p:nvPr>
            <p:ph type="sldNum" sz="quarter" idx="5"/>
          </p:nvPr>
        </p:nvSpPr>
        <p:spPr/>
        <p:txBody>
          <a:bodyPr/>
          <a:lstStyle/>
          <a:p>
            <a:fld id="{AC737F09-ED0B-5245-847E-0811D4749475}" type="slidenum">
              <a:rPr lang="en-US" altLang="en-US" smtClean="0"/>
              <a:pPr/>
              <a:t>19</a:t>
            </a:fld>
            <a:endParaRPr lang="en-US" altLang="en-US"/>
          </a:p>
        </p:txBody>
      </p:sp>
      <p:sp>
        <p:nvSpPr>
          <p:cNvPr id="5" name="Footer Placeholder 4">
            <a:extLst>
              <a:ext uri="{FF2B5EF4-FFF2-40B4-BE49-F238E27FC236}">
                <a16:creationId xmlns:a16="http://schemas.microsoft.com/office/drawing/2014/main" id="{76FB0A06-671A-2D83-71FA-8FF13B50275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4002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A5544-A502-99C5-56CA-474673659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06667-2183-B215-7709-F0C53F4B3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9B199-86E9-24E7-FD33-5F6E2C227F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6943AA-09E1-F8D3-05CC-C493949BB96B}"/>
              </a:ext>
            </a:extLst>
          </p:cNvPr>
          <p:cNvSpPr>
            <a:spLocks noGrp="1"/>
          </p:cNvSpPr>
          <p:nvPr>
            <p:ph type="sldNum" sz="quarter" idx="5"/>
          </p:nvPr>
        </p:nvSpPr>
        <p:spPr/>
        <p:txBody>
          <a:bodyPr/>
          <a:lstStyle/>
          <a:p>
            <a:fld id="{AC737F09-ED0B-5245-847E-0811D4749475}" type="slidenum">
              <a:rPr lang="en-US" altLang="en-US" smtClean="0"/>
              <a:pPr/>
              <a:t>20</a:t>
            </a:fld>
            <a:endParaRPr lang="en-US" altLang="en-US"/>
          </a:p>
        </p:txBody>
      </p:sp>
      <p:sp>
        <p:nvSpPr>
          <p:cNvPr id="5" name="Footer Placeholder 4">
            <a:extLst>
              <a:ext uri="{FF2B5EF4-FFF2-40B4-BE49-F238E27FC236}">
                <a16:creationId xmlns:a16="http://schemas.microsoft.com/office/drawing/2014/main" id="{2F44B878-C6F5-DCA7-3ACE-B423872F13F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27306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623BE-E734-E830-526B-E6C7DFD5C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2D262-0C72-F486-E9F1-C590E1BA9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C23D1-2E97-2EFA-C842-780C8852FC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E12C20-9093-10B5-AE05-0A2BE0646AA3}"/>
              </a:ext>
            </a:extLst>
          </p:cNvPr>
          <p:cNvSpPr>
            <a:spLocks noGrp="1"/>
          </p:cNvSpPr>
          <p:nvPr>
            <p:ph type="sldNum" sz="quarter" idx="10"/>
          </p:nvPr>
        </p:nvSpPr>
        <p:spPr/>
        <p:txBody>
          <a:bodyPr/>
          <a:lstStyle/>
          <a:p>
            <a:fld id="{66B5E564-5BF6-3644-B068-DBF942BA937B}" type="slidenum">
              <a:rPr lang="en-US" smtClean="0"/>
              <a:t>21</a:t>
            </a:fld>
            <a:endParaRPr lang="en-US"/>
          </a:p>
        </p:txBody>
      </p:sp>
      <p:sp>
        <p:nvSpPr>
          <p:cNvPr id="5" name="Footer Placeholder 4">
            <a:extLst>
              <a:ext uri="{FF2B5EF4-FFF2-40B4-BE49-F238E27FC236}">
                <a16:creationId xmlns:a16="http://schemas.microsoft.com/office/drawing/2014/main" id="{DEB1B20E-5E96-00AC-9F94-687B01E6C83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1170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A7AC3-4463-D877-0481-03E8B6AA4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3380A-687C-9144-B972-20F1D52D0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067AB-4C61-9A69-E2A2-35972424FE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Rensis</a:t>
            </a:r>
            <a:r>
              <a:rPr lang="en-US" sz="1200" kern="1200" dirty="0">
                <a:solidFill>
                  <a:schemeClr val="tx1"/>
                </a:solidFill>
                <a:effectLst/>
                <a:latin typeface="+mn-lt"/>
                <a:ea typeface="+mn-ea"/>
                <a:cs typeface="+mn-cs"/>
              </a:rPr>
              <a:t> Likert’s daughter, Betsy David, was married to ‘Tin David, an ASA Fellow.</a:t>
            </a:r>
          </a:p>
        </p:txBody>
      </p:sp>
      <p:sp>
        <p:nvSpPr>
          <p:cNvPr id="4" name="Slide Number Placeholder 3">
            <a:extLst>
              <a:ext uri="{FF2B5EF4-FFF2-40B4-BE49-F238E27FC236}">
                <a16:creationId xmlns:a16="http://schemas.microsoft.com/office/drawing/2014/main" id="{463B1014-BA05-5D43-5335-CD651DE5AC64}"/>
              </a:ext>
            </a:extLst>
          </p:cNvPr>
          <p:cNvSpPr>
            <a:spLocks noGrp="1"/>
          </p:cNvSpPr>
          <p:nvPr>
            <p:ph type="sldNum" sz="quarter" idx="5"/>
          </p:nvPr>
        </p:nvSpPr>
        <p:spPr/>
        <p:txBody>
          <a:bodyPr/>
          <a:lstStyle/>
          <a:p>
            <a:fld id="{7E734A86-877B-4C4D-A8A4-B4C3184F8F66}" type="slidenum">
              <a:rPr lang="en-US" smtClean="0"/>
              <a:t>22</a:t>
            </a:fld>
            <a:endParaRPr lang="en-US"/>
          </a:p>
        </p:txBody>
      </p:sp>
      <p:sp>
        <p:nvSpPr>
          <p:cNvPr id="5" name="Footer Placeholder 4">
            <a:extLst>
              <a:ext uri="{FF2B5EF4-FFF2-40B4-BE49-F238E27FC236}">
                <a16:creationId xmlns:a16="http://schemas.microsoft.com/office/drawing/2014/main" id="{B863A8A0-E735-246E-7476-FD592CE964E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16751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14937-A6F4-43E9-8ACE-A79A299A8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2FD0A-752A-45DE-FFAD-1C9356F8B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706F7-73C1-28F4-99EA-C39A84675A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Jamanetwork.com</a:t>
            </a:r>
            <a:r>
              <a:rPr lang="en-US" sz="1200" b="0" i="0" kern="1200" dirty="0">
                <a:solidFill>
                  <a:schemeClr val="tx1"/>
                </a:solidFill>
                <a:effectLst/>
                <a:latin typeface="+mn-lt"/>
                <a:ea typeface="+mn-ea"/>
                <a:cs typeface="+mn-cs"/>
              </a:rPr>
              <a:t>, 01-30-2025, </a:t>
            </a:r>
            <a:r>
              <a:rPr lang="en-US" sz="1200" b="1" i="0" kern="1200" dirty="0">
                <a:solidFill>
                  <a:schemeClr val="tx1"/>
                </a:solidFill>
                <a:effectLst/>
                <a:latin typeface="+mn-lt"/>
                <a:ea typeface="+mn-ea"/>
                <a:cs typeface="+mn-cs"/>
              </a:rPr>
              <a:t>Health System, Community-Based, or Usual Dementia Care for Persons With Dementia and </a:t>
            </a:r>
            <a:r>
              <a:rPr lang="en-US" sz="1200" b="1" i="0" kern="1200" dirty="0" err="1">
                <a:solidFill>
                  <a:schemeClr val="tx1"/>
                </a:solidFill>
                <a:effectLst/>
                <a:latin typeface="+mn-lt"/>
                <a:ea typeface="+mn-ea"/>
                <a:cs typeface="+mn-cs"/>
              </a:rPr>
              <a:t>Caregivers</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D-CARE Randomized Clinical Trial</a:t>
            </a: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637654D-03EE-DE78-3F38-C813E1C9A646}"/>
              </a:ext>
            </a:extLst>
          </p:cNvPr>
          <p:cNvSpPr>
            <a:spLocks noGrp="1"/>
          </p:cNvSpPr>
          <p:nvPr>
            <p:ph type="sldNum" sz="quarter" idx="5"/>
          </p:nvPr>
        </p:nvSpPr>
        <p:spPr/>
        <p:txBody>
          <a:bodyPr/>
          <a:lstStyle/>
          <a:p>
            <a:fld id="{7E734A86-877B-4C4D-A8A4-B4C3184F8F66}" type="slidenum">
              <a:rPr lang="en-US" smtClean="0"/>
              <a:t>26</a:t>
            </a:fld>
            <a:endParaRPr lang="en-US"/>
          </a:p>
        </p:txBody>
      </p:sp>
      <p:sp>
        <p:nvSpPr>
          <p:cNvPr id="5" name="Footer Placeholder 4">
            <a:extLst>
              <a:ext uri="{FF2B5EF4-FFF2-40B4-BE49-F238E27FC236}">
                <a16:creationId xmlns:a16="http://schemas.microsoft.com/office/drawing/2014/main" id="{5495E82D-E83A-36BA-8704-29253ED495F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20496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EB18-3020-8D7C-5F8D-73A458C65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C5714-47D0-3DCE-08F7-B5FD05CC5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61AF1-EFB4-04DA-EABB-28217017561A}"/>
              </a:ext>
            </a:extLst>
          </p:cNvPr>
          <p:cNvSpPr>
            <a:spLocks noGrp="1"/>
          </p:cNvSpPr>
          <p:nvPr>
            <p:ph type="body" idx="1"/>
          </p:nvPr>
        </p:nvSpPr>
        <p:spPr/>
        <p:txBody>
          <a:bodyPr/>
          <a:lstStyle/>
          <a:p>
            <a:r>
              <a:rPr lang="en-US" sz="1200" i="1" kern="1200" dirty="0" err="1">
                <a:solidFill>
                  <a:schemeClr val="tx1"/>
                </a:solidFill>
                <a:effectLst/>
                <a:latin typeface="+mn-lt"/>
                <a:ea typeface="+mn-ea"/>
                <a:cs typeface="+mn-cs"/>
              </a:rPr>
              <a:t>Optom</a:t>
            </a:r>
            <a:r>
              <a:rPr lang="en-US" sz="1200" i="1" kern="1200" dirty="0">
                <a:solidFill>
                  <a:schemeClr val="tx1"/>
                </a:solidFill>
                <a:effectLst/>
                <a:latin typeface="+mn-lt"/>
                <a:ea typeface="+mn-ea"/>
                <a:cs typeface="+mn-cs"/>
              </a:rPr>
              <a:t> Vis Sci</a:t>
            </a:r>
            <a:r>
              <a:rPr lang="en-US" sz="1200" kern="1200" dirty="0">
                <a:solidFill>
                  <a:schemeClr val="tx1"/>
                </a:solidFill>
                <a:effectLst/>
                <a:latin typeface="+mn-lt"/>
                <a:ea typeface="+mn-ea"/>
                <a:cs typeface="+mn-cs"/>
              </a:rPr>
              <a:t>. 2010 June ; 87(6): 414–420. doi:10.1097/OPX.0b013e3181dc9a04</a:t>
            </a:r>
          </a:p>
        </p:txBody>
      </p:sp>
      <p:sp>
        <p:nvSpPr>
          <p:cNvPr id="4" name="Slide Number Placeholder 3">
            <a:extLst>
              <a:ext uri="{FF2B5EF4-FFF2-40B4-BE49-F238E27FC236}">
                <a16:creationId xmlns:a16="http://schemas.microsoft.com/office/drawing/2014/main" id="{AC5C3EE4-52E4-B616-3A35-D3BEB59483E8}"/>
              </a:ext>
            </a:extLst>
          </p:cNvPr>
          <p:cNvSpPr>
            <a:spLocks noGrp="1"/>
          </p:cNvSpPr>
          <p:nvPr>
            <p:ph type="sldNum" sz="quarter" idx="5"/>
          </p:nvPr>
        </p:nvSpPr>
        <p:spPr/>
        <p:txBody>
          <a:bodyPr/>
          <a:lstStyle/>
          <a:p>
            <a:fld id="{7E734A86-877B-4C4D-A8A4-B4C3184F8F66}" type="slidenum">
              <a:rPr lang="en-US" smtClean="0"/>
              <a:t>27</a:t>
            </a:fld>
            <a:endParaRPr lang="en-US"/>
          </a:p>
        </p:txBody>
      </p:sp>
      <p:sp>
        <p:nvSpPr>
          <p:cNvPr id="5" name="Footer Placeholder 4">
            <a:extLst>
              <a:ext uri="{FF2B5EF4-FFF2-40B4-BE49-F238E27FC236}">
                <a16:creationId xmlns:a16="http://schemas.microsoft.com/office/drawing/2014/main" id="{9CC895AC-8B50-037B-135D-7074DB49587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817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D0308-0AD0-4DAD-BF03-87E27D65F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AE3DF-9692-D9C8-071F-A80E8E6ED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FAFCA-6D66-2A19-E0C0-D2E577B7FC0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www.nytimes.com</a:t>
            </a:r>
            <a:r>
              <a:rPr lang="en-US" sz="1200" kern="1200" dirty="0">
                <a:solidFill>
                  <a:schemeClr val="tx1"/>
                </a:solidFill>
                <a:effectLst/>
                <a:latin typeface="+mn-lt"/>
                <a:ea typeface="+mn-ea"/>
                <a:cs typeface="+mn-cs"/>
              </a:rPr>
              <a:t>/interactive/2023/08/28/climate/</a:t>
            </a:r>
            <a:r>
              <a:rPr lang="en-US" sz="1200" kern="1200" dirty="0" err="1">
                <a:solidFill>
                  <a:schemeClr val="tx1"/>
                </a:solidFill>
                <a:effectLst/>
                <a:latin typeface="+mn-lt"/>
                <a:ea typeface="+mn-ea"/>
                <a:cs typeface="+mn-cs"/>
              </a:rPr>
              <a:t>groundwater-drying-climate-change.html?campaign</a:t>
            </a:r>
            <a:r>
              <a:rPr lang="en-US" sz="1200" kern="1200" dirty="0">
                <a:solidFill>
                  <a:schemeClr val="tx1"/>
                </a:solidFill>
                <a:effectLst/>
                <a:latin typeface="+mn-lt"/>
                <a:ea typeface="+mn-ea"/>
                <a:cs typeface="+mn-cs"/>
              </a:rPr>
              <a:t>_</a:t>
            </a:r>
          </a:p>
          <a:p>
            <a:r>
              <a:rPr lang="en-US" sz="1200" kern="1200" dirty="0">
                <a:solidFill>
                  <a:schemeClr val="tx1"/>
                </a:solidFill>
                <a:effectLst/>
                <a:latin typeface="+mn-lt"/>
                <a:ea typeface="+mn-ea"/>
                <a:cs typeface="+mn-cs"/>
              </a:rPr>
              <a:t>id=190&amp;emc=edit_ufn_20230902&amp;instance_id=101696&amp;nl=</a:t>
            </a:r>
            <a:r>
              <a:rPr lang="en-US" sz="1200" kern="1200" dirty="0" err="1">
                <a:solidFill>
                  <a:schemeClr val="tx1"/>
                </a:solidFill>
                <a:effectLst/>
                <a:latin typeface="+mn-lt"/>
                <a:ea typeface="+mn-ea"/>
                <a:cs typeface="+mn-cs"/>
              </a:rPr>
              <a:t>from-the-times&amp;regi_id</a:t>
            </a:r>
            <a:r>
              <a:rPr lang="en-US" sz="1200" kern="1200" dirty="0">
                <a:solidFill>
                  <a:schemeClr val="tx1"/>
                </a:solidFill>
                <a:effectLst/>
                <a:latin typeface="+mn-lt"/>
                <a:ea typeface="+mn-ea"/>
                <a:cs typeface="+mn-cs"/>
              </a:rPr>
              <a:t>=3100222&amp;</a:t>
            </a:r>
          </a:p>
          <a:p>
            <a:r>
              <a:rPr lang="en-US" sz="1200" kern="1200" dirty="0" err="1">
                <a:solidFill>
                  <a:schemeClr val="tx1"/>
                </a:solidFill>
                <a:effectLst/>
                <a:latin typeface="+mn-lt"/>
                <a:ea typeface="+mn-ea"/>
                <a:cs typeface="+mn-cs"/>
              </a:rPr>
              <a:t>segment_id</a:t>
            </a:r>
            <a:r>
              <a:rPr lang="en-US" sz="1200" kern="1200" dirty="0">
                <a:solidFill>
                  <a:schemeClr val="tx1"/>
                </a:solidFill>
                <a:effectLst/>
                <a:latin typeface="+mn-lt"/>
                <a:ea typeface="+mn-ea"/>
                <a:cs typeface="+mn-cs"/>
              </a:rPr>
              <a:t>=143567&amp;te=1&amp;user_id=a86a0596690d944c5cab3377cc35edbb</a:t>
            </a:r>
          </a:p>
        </p:txBody>
      </p:sp>
      <p:sp>
        <p:nvSpPr>
          <p:cNvPr id="4" name="Slide Number Placeholder 3">
            <a:extLst>
              <a:ext uri="{FF2B5EF4-FFF2-40B4-BE49-F238E27FC236}">
                <a16:creationId xmlns:a16="http://schemas.microsoft.com/office/drawing/2014/main" id="{F4B66742-F0BE-9404-E685-2E95E3C1988A}"/>
              </a:ext>
            </a:extLst>
          </p:cNvPr>
          <p:cNvSpPr>
            <a:spLocks noGrp="1"/>
          </p:cNvSpPr>
          <p:nvPr>
            <p:ph type="sldNum" sz="quarter" idx="5"/>
          </p:nvPr>
        </p:nvSpPr>
        <p:spPr/>
        <p:txBody>
          <a:bodyPr/>
          <a:lstStyle/>
          <a:p>
            <a:fld id="{7E734A86-877B-4C4D-A8A4-B4C3184F8F66}" type="slidenum">
              <a:rPr lang="en-US" smtClean="0"/>
              <a:t>28</a:t>
            </a:fld>
            <a:endParaRPr lang="en-US"/>
          </a:p>
        </p:txBody>
      </p:sp>
      <p:sp>
        <p:nvSpPr>
          <p:cNvPr id="5" name="Footer Placeholder 4">
            <a:extLst>
              <a:ext uri="{FF2B5EF4-FFF2-40B4-BE49-F238E27FC236}">
                <a16:creationId xmlns:a16="http://schemas.microsoft.com/office/drawing/2014/main" id="{CBFC9F3D-4BA7-44C6-C0F3-74CCAB0C18F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627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effectLst/>
                <a:latin typeface="Georgia" panose="02040502050405020303" pitchFamily="18" charset="0"/>
              </a:rPr>
              <a:t>https://</a:t>
            </a:r>
            <a:r>
              <a:rPr lang="en-US" sz="1200" dirty="0" err="1">
                <a:solidFill>
                  <a:srgbClr val="333333"/>
                </a:solidFill>
                <a:effectLst/>
                <a:latin typeface="Georgia" panose="02040502050405020303" pitchFamily="18" charset="0"/>
              </a:rPr>
              <a:t>www.nytimes.com</a:t>
            </a:r>
            <a:r>
              <a:rPr lang="en-US" sz="1200" dirty="0">
                <a:solidFill>
                  <a:srgbClr val="333333"/>
                </a:solidFill>
                <a:effectLst/>
                <a:latin typeface="Georgia" panose="02040502050405020303" pitchFamily="18" charset="0"/>
              </a:rPr>
              <a:t>/2021/07/15/us/politics/married-men-</a:t>
            </a:r>
            <a:r>
              <a:rPr lang="en-US" sz="1200" dirty="0" err="1">
                <a:solidFill>
                  <a:srgbClr val="333333"/>
                </a:solidFill>
                <a:effectLst/>
                <a:latin typeface="Georgia" panose="02040502050405020303" pitchFamily="18" charset="0"/>
              </a:rPr>
              <a:t>voters.html</a:t>
            </a:r>
            <a:endParaRPr lang="en-US" sz="1200" dirty="0">
              <a:solidFill>
                <a:srgbClr val="333333"/>
              </a:solidFill>
              <a:effectLst/>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3333"/>
                </a:solidFill>
                <a:effectLst/>
                <a:latin typeface="Georgia" panose="02040502050405020303" pitchFamily="18" charset="0"/>
              </a:rPr>
              <a:t>NYT 7/15/21; 2024: </a:t>
            </a:r>
            <a:r>
              <a:rPr lang="en-US" b="0" i="0" dirty="0">
                <a:solidFill>
                  <a:srgbClr val="333333"/>
                </a:solidFill>
                <a:effectLst/>
                <a:latin typeface="Droid Sans"/>
              </a:rPr>
              <a:t>married men, favored Trump by 22 points, 60% to 38%, see https://</a:t>
            </a:r>
            <a:r>
              <a:rPr lang="en-US" b="0" i="0" dirty="0" err="1">
                <a:solidFill>
                  <a:srgbClr val="333333"/>
                </a:solidFill>
                <a:effectLst/>
                <a:latin typeface="Droid Sans"/>
              </a:rPr>
              <a:t>www.unmarried.org</a:t>
            </a:r>
            <a:r>
              <a:rPr lang="en-US" b="0" i="0" dirty="0">
                <a:solidFill>
                  <a:srgbClr val="333333"/>
                </a:solidFill>
                <a:effectLst/>
                <a:latin typeface="Droid Sans"/>
              </a:rPr>
              <a:t>/featured/what-we-missed-by-ignoring-marital-status-in-the-2024-presidential-election/</a:t>
            </a:r>
            <a:endParaRPr lang="en-US" dirty="0"/>
          </a:p>
        </p:txBody>
      </p:sp>
      <p:sp>
        <p:nvSpPr>
          <p:cNvPr id="4" name="Slide Number Placeholder 3"/>
          <p:cNvSpPr>
            <a:spLocks noGrp="1"/>
          </p:cNvSpPr>
          <p:nvPr>
            <p:ph type="sldNum" sz="quarter" idx="5"/>
          </p:nvPr>
        </p:nvSpPr>
        <p:spPr/>
        <p:txBody>
          <a:bodyPr/>
          <a:lstStyle/>
          <a:p>
            <a:fld id="{7E734A86-877B-4C4D-A8A4-B4C3184F8F66}" type="slidenum">
              <a:rPr lang="en-US" smtClean="0"/>
              <a:t>29</a:t>
            </a:fld>
            <a:endParaRPr lang="en-US"/>
          </a:p>
        </p:txBody>
      </p:sp>
      <p:sp>
        <p:nvSpPr>
          <p:cNvPr id="5" name="Footer Placeholder 4">
            <a:extLst>
              <a:ext uri="{FF2B5EF4-FFF2-40B4-BE49-F238E27FC236}">
                <a16:creationId xmlns:a16="http://schemas.microsoft.com/office/drawing/2014/main" id="{CD7D1E9F-1A5F-0A19-DC0A-C4C2F0630A8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2608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AE68B-48B5-B0B5-70E8-AD5DF587F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2BAFF-8326-3DF2-3814-C506FCAFC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75F21-9746-4970-48D7-E7C63414F0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EE559AE-1F68-C4BA-911C-023F39276FC1}"/>
              </a:ext>
            </a:extLst>
          </p:cNvPr>
          <p:cNvSpPr>
            <a:spLocks noGrp="1"/>
          </p:cNvSpPr>
          <p:nvPr>
            <p:ph type="sldNum" sz="quarter" idx="5"/>
          </p:nvPr>
        </p:nvSpPr>
        <p:spPr/>
        <p:txBody>
          <a:bodyPr/>
          <a:lstStyle/>
          <a:p>
            <a:fld id="{7E734A86-877B-4C4D-A8A4-B4C3184F8F66}" type="slidenum">
              <a:rPr lang="en-US" smtClean="0"/>
              <a:t>2</a:t>
            </a:fld>
            <a:endParaRPr lang="en-US"/>
          </a:p>
        </p:txBody>
      </p:sp>
      <p:sp>
        <p:nvSpPr>
          <p:cNvPr id="5" name="Footer Placeholder 4">
            <a:extLst>
              <a:ext uri="{FF2B5EF4-FFF2-40B4-BE49-F238E27FC236}">
                <a16:creationId xmlns:a16="http://schemas.microsoft.com/office/drawing/2014/main" id="{986E9F9C-FD41-E8D0-167C-ABA3727BBCB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11447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8C148-1BA9-1181-8686-9EF61ECFF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DAA03-0FD6-C1DD-E64A-8898BEE19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8299F-AD60-0770-FFB4-B13892EE333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74963A2-8A87-CAFD-30A6-E65AE974CEE8}"/>
              </a:ext>
            </a:extLst>
          </p:cNvPr>
          <p:cNvSpPr>
            <a:spLocks noGrp="1"/>
          </p:cNvSpPr>
          <p:nvPr>
            <p:ph type="sldNum" sz="quarter" idx="5"/>
          </p:nvPr>
        </p:nvSpPr>
        <p:spPr/>
        <p:txBody>
          <a:bodyPr/>
          <a:lstStyle/>
          <a:p>
            <a:fld id="{7E734A86-877B-4C4D-A8A4-B4C3184F8F66}" type="slidenum">
              <a:rPr lang="en-US" smtClean="0"/>
              <a:t>30</a:t>
            </a:fld>
            <a:endParaRPr lang="en-US"/>
          </a:p>
        </p:txBody>
      </p:sp>
      <p:sp>
        <p:nvSpPr>
          <p:cNvPr id="5" name="Footer Placeholder 4">
            <a:extLst>
              <a:ext uri="{FF2B5EF4-FFF2-40B4-BE49-F238E27FC236}">
                <a16:creationId xmlns:a16="http://schemas.microsoft.com/office/drawing/2014/main" id="{1380180E-CC5C-DE29-A684-E242A81F02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26169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B4057-D046-1F9D-93A5-1C4EEFAEB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4AA82-9672-D899-6EFF-864067690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BEFC9-BA95-0CB5-8075-5E7FCFD7FBEE}"/>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docs.google.com</a:t>
            </a:r>
            <a:r>
              <a:rPr lang="en-US" dirty="0"/>
              <a:t>/forms/d/1J5H3Zdr1Be-wdyWG6ZCQ-yw6CVsxZYV2hCl49i2wmUU/</a:t>
            </a:r>
            <a:r>
              <a:rPr lang="en-US" dirty="0" err="1"/>
              <a:t>viewform?pli</a:t>
            </a:r>
            <a:r>
              <a:rPr lang="en-US" dirty="0"/>
              <a:t>=1&amp;edit_requested=</a:t>
            </a:r>
            <a:r>
              <a:rPr lang="en-US" dirty="0" err="1"/>
              <a:t>true#responses</a:t>
            </a:r>
            <a:endParaRPr lang="en-US" dirty="0"/>
          </a:p>
        </p:txBody>
      </p:sp>
      <p:sp>
        <p:nvSpPr>
          <p:cNvPr id="4" name="Slide Number Placeholder 3">
            <a:extLst>
              <a:ext uri="{FF2B5EF4-FFF2-40B4-BE49-F238E27FC236}">
                <a16:creationId xmlns:a16="http://schemas.microsoft.com/office/drawing/2014/main" id="{B410A08A-370F-C6E5-F41D-EDEB04BAAEEB}"/>
              </a:ext>
            </a:extLst>
          </p:cNvPr>
          <p:cNvSpPr>
            <a:spLocks noGrp="1"/>
          </p:cNvSpPr>
          <p:nvPr>
            <p:ph type="sldNum" sz="quarter" idx="5"/>
          </p:nvPr>
        </p:nvSpPr>
        <p:spPr/>
        <p:txBody>
          <a:bodyPr/>
          <a:lstStyle/>
          <a:p>
            <a:fld id="{7E734A86-877B-4C4D-A8A4-B4C3184F8F66}" type="slidenum">
              <a:rPr lang="en-US" smtClean="0"/>
              <a:t>31</a:t>
            </a:fld>
            <a:endParaRPr lang="en-US"/>
          </a:p>
        </p:txBody>
      </p:sp>
      <p:sp>
        <p:nvSpPr>
          <p:cNvPr id="5" name="Footer Placeholder 4">
            <a:extLst>
              <a:ext uri="{FF2B5EF4-FFF2-40B4-BE49-F238E27FC236}">
                <a16:creationId xmlns:a16="http://schemas.microsoft.com/office/drawing/2014/main" id="{3C970D9D-BC23-41AE-9E17-DA392BC0F62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56953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62BB-BA7D-DC2D-86C0-3CD0DCE25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CD071-965D-4611-5C56-99C5DE1D5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D63CD-AEBD-DCFE-AF06-95E52C5CB8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321CCAF-B8BB-2603-065B-4FACF179762C}"/>
              </a:ext>
            </a:extLst>
          </p:cNvPr>
          <p:cNvSpPr>
            <a:spLocks noGrp="1"/>
          </p:cNvSpPr>
          <p:nvPr>
            <p:ph type="sldNum" sz="quarter" idx="5"/>
          </p:nvPr>
        </p:nvSpPr>
        <p:spPr/>
        <p:txBody>
          <a:bodyPr/>
          <a:lstStyle/>
          <a:p>
            <a:fld id="{7E734A86-877B-4C4D-A8A4-B4C3184F8F66}" type="slidenum">
              <a:rPr lang="en-US" smtClean="0"/>
              <a:t>32</a:t>
            </a:fld>
            <a:endParaRPr lang="en-US"/>
          </a:p>
        </p:txBody>
      </p:sp>
      <p:sp>
        <p:nvSpPr>
          <p:cNvPr id="5" name="Footer Placeholder 4">
            <a:extLst>
              <a:ext uri="{FF2B5EF4-FFF2-40B4-BE49-F238E27FC236}">
                <a16:creationId xmlns:a16="http://schemas.microsoft.com/office/drawing/2014/main" id="{C3D54EDA-A42D-4979-5A96-2B83EFDCED3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64477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B7CD0-D25D-3D7A-0CF6-46D772FBB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D4FDB-0731-55A0-BABD-FBCD8CC71E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6014D-6B4E-6422-02CB-09633BA420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A2D7FA8-3A32-9A73-AADA-90685595A55E}"/>
              </a:ext>
            </a:extLst>
          </p:cNvPr>
          <p:cNvSpPr>
            <a:spLocks noGrp="1"/>
          </p:cNvSpPr>
          <p:nvPr>
            <p:ph type="sldNum" sz="quarter" idx="5"/>
          </p:nvPr>
        </p:nvSpPr>
        <p:spPr/>
        <p:txBody>
          <a:bodyPr/>
          <a:lstStyle/>
          <a:p>
            <a:fld id="{7E734A86-877B-4C4D-A8A4-B4C3184F8F66}" type="slidenum">
              <a:rPr lang="en-US" smtClean="0"/>
              <a:t>33</a:t>
            </a:fld>
            <a:endParaRPr lang="en-US"/>
          </a:p>
        </p:txBody>
      </p:sp>
      <p:sp>
        <p:nvSpPr>
          <p:cNvPr id="5" name="Footer Placeholder 4">
            <a:extLst>
              <a:ext uri="{FF2B5EF4-FFF2-40B4-BE49-F238E27FC236}">
                <a16:creationId xmlns:a16="http://schemas.microsoft.com/office/drawing/2014/main" id="{6147DC19-8624-5E73-3592-84F370A20E6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09782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5C033-7478-7FAD-338C-B0FD0ADF4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E62BD-EAB3-4EAC-02CF-539581BE7E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EA470-12BB-38F6-F435-2D1E69C35652}"/>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Hannah Yang (via Quora 1/3/24): One answer is that none of these triangles “exist.” They’re only the result of context. When the circumstances around them change, we realize that they never had any inherent</a:t>
            </a:r>
          </a:p>
          <a:p>
            <a:r>
              <a:rPr lang="en-US" sz="1200" kern="1200" dirty="0">
                <a:solidFill>
                  <a:schemeClr val="tx1"/>
                </a:solidFill>
                <a:effectLst/>
                <a:latin typeface="+mn-lt"/>
                <a:ea typeface="+mn-ea"/>
                <a:cs typeface="+mn-cs"/>
              </a:rPr>
              <a:t>“triangle-ness” - that was just a temporary label we ascribed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7803168-E02C-4885-0EC4-66FDB60F79DA}"/>
              </a:ext>
            </a:extLst>
          </p:cNvPr>
          <p:cNvSpPr>
            <a:spLocks noGrp="1"/>
          </p:cNvSpPr>
          <p:nvPr>
            <p:ph type="sldNum" sz="quarter" idx="5"/>
          </p:nvPr>
        </p:nvSpPr>
        <p:spPr/>
        <p:txBody>
          <a:bodyPr/>
          <a:lstStyle/>
          <a:p>
            <a:fld id="{7E734A86-877B-4C4D-A8A4-B4C3184F8F66}" type="slidenum">
              <a:rPr lang="en-US" smtClean="0"/>
              <a:t>34</a:t>
            </a:fld>
            <a:endParaRPr lang="en-US"/>
          </a:p>
        </p:txBody>
      </p:sp>
      <p:sp>
        <p:nvSpPr>
          <p:cNvPr id="5" name="Footer Placeholder 4">
            <a:extLst>
              <a:ext uri="{FF2B5EF4-FFF2-40B4-BE49-F238E27FC236}">
                <a16:creationId xmlns:a16="http://schemas.microsoft.com/office/drawing/2014/main" id="{0005C65A-8C17-E1D0-41FD-C6BBC5A0BE0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22520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Milo: log(odds) as a 2-step process: (1) probability lives on (0,1) odds maps that to (0, infinity); (2) log(odds) maps that to (-infinity, infinity).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E734A86-877B-4C4D-A8A4-B4C3184F8F66}" type="slidenum">
              <a:rPr lang="en-US" smtClean="0"/>
              <a:t>41</a:t>
            </a:fld>
            <a:endParaRPr lang="en-US"/>
          </a:p>
        </p:txBody>
      </p:sp>
    </p:spTree>
    <p:extLst>
      <p:ext uri="{BB962C8B-B14F-4D97-AF65-F5344CB8AC3E}">
        <p14:creationId xmlns:p14="http://schemas.microsoft.com/office/powerpoint/2010/main" val="3878733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B3B23-8AB5-5C11-65CB-0BBDF008EA86}"/>
            </a:ext>
          </a:extLst>
        </p:cNvPr>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3F396248-7C63-6DF1-5CC5-FE5D1CD6D9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9B6CE022-2870-D992-07D6-C115DC39A9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275D4A3F-CAF0-C883-79ED-9C43E0D7AB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fld id="{ABD86A3F-4E27-9248-BA6B-718DF4666CC9}" type="slidenum">
              <a:rPr lang="en-US" altLang="en-US" sz="1200"/>
              <a:pPr/>
              <a:t>42</a:t>
            </a:fld>
            <a:endParaRPr lang="en-US" altLang="en-US" sz="1200"/>
          </a:p>
        </p:txBody>
      </p:sp>
      <p:sp>
        <p:nvSpPr>
          <p:cNvPr id="2" name="Footer Placeholder 1">
            <a:extLst>
              <a:ext uri="{FF2B5EF4-FFF2-40B4-BE49-F238E27FC236}">
                <a16:creationId xmlns:a16="http://schemas.microsoft.com/office/drawing/2014/main" id="{C532CE7A-BBA3-3147-4C53-4563DF9C01A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82581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B44E3-60B0-F633-6238-17281D0D2897}"/>
            </a:ext>
          </a:extLst>
        </p:cNvPr>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9BC72355-E7AE-DB25-1BEE-15C5D0E6F1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1B03538E-DD76-9063-5191-2B83D71456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89335158-C336-F659-BBF8-779CF0C697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fld id="{ABD86A3F-4E27-9248-BA6B-718DF4666CC9}" type="slidenum">
              <a:rPr lang="en-US" altLang="en-US" sz="1200"/>
              <a:pPr/>
              <a:t>43</a:t>
            </a:fld>
            <a:endParaRPr lang="en-US" altLang="en-US" sz="1200"/>
          </a:p>
        </p:txBody>
      </p:sp>
      <p:sp>
        <p:nvSpPr>
          <p:cNvPr id="2" name="Footer Placeholder 1">
            <a:extLst>
              <a:ext uri="{FF2B5EF4-FFF2-40B4-BE49-F238E27FC236}">
                <a16:creationId xmlns:a16="http://schemas.microsoft.com/office/drawing/2014/main" id="{C68CA08C-44B3-21E6-DCBF-2096CEF5D5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2189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EB4D2E92-39E9-E44C-A5D6-442B23A8AD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EE53BC68-6CBB-3D40-9AF3-740B6C5AA1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m2=</a:t>
            </a:r>
            <a:r>
              <a:rPr lang="en-US" altLang="en-US" dirty="0" err="1">
                <a:ea typeface="ＭＳ Ｐゴシック" panose="020B0600070205080204" pitchFamily="34" charset="-128"/>
              </a:rPr>
              <a:t>glm</a:t>
            </a:r>
            <a:r>
              <a:rPr lang="en-US" altLang="en-US" dirty="0">
                <a:ea typeface="ＭＳ Ｐゴシック" panose="020B0600070205080204" pitchFamily="34" charset="-128"/>
              </a:rPr>
              <a:t>(</a:t>
            </a:r>
            <a:r>
              <a:rPr lang="en-US" altLang="en-US" dirty="0" err="1">
                <a:ea typeface="ＭＳ Ｐゴシック" panose="020B0600070205080204" pitchFamily="34" charset="-128"/>
              </a:rPr>
              <a:t>Acceptance~MCAT,family</a:t>
            </a:r>
            <a:r>
              <a:rPr lang="en-US" altLang="en-US" dirty="0">
                <a:ea typeface="ＭＳ Ｐゴシック" panose="020B0600070205080204" pitchFamily="34" charset="-128"/>
              </a:rPr>
              <a:t>=</a:t>
            </a:r>
            <a:r>
              <a:rPr lang="en-US" altLang="en-US" dirty="0" err="1">
                <a:ea typeface="ＭＳ Ｐゴシック" panose="020B0600070205080204" pitchFamily="34" charset="-128"/>
              </a:rPr>
              <a:t>binomial,data</a:t>
            </a:r>
            <a:r>
              <a:rPr lang="en-US" altLang="en-US" dirty="0">
                <a:ea typeface="ＭＳ Ｐゴシック" panose="020B0600070205080204" pitchFamily="34" charset="-128"/>
              </a:rPr>
              <a:t>=</a:t>
            </a:r>
            <a:r>
              <a:rPr lang="en-US" altLang="en-US" dirty="0" err="1">
                <a:ea typeface="ＭＳ Ｐゴシック" panose="020B0600070205080204" pitchFamily="34" charset="-128"/>
              </a:rPr>
              <a:t>MedGPA</a:t>
            </a:r>
            <a:r>
              <a:rPr lang="en-US" altLang="en-US" dirty="0">
                <a:ea typeface="ＭＳ Ｐゴシック" panose="020B0600070205080204" pitchFamily="34" charset="-128"/>
              </a:rPr>
              <a:t>)</a:t>
            </a:r>
          </a:p>
          <a:p>
            <a:r>
              <a:rPr lang="en-US" altLang="en-US" dirty="0">
                <a:ea typeface="ＭＳ Ｐゴシック" panose="020B0600070205080204" pitchFamily="34" charset="-128"/>
              </a:rPr>
              <a:t>with(</a:t>
            </a:r>
            <a:r>
              <a:rPr lang="en-US" altLang="en-US" dirty="0" err="1">
                <a:ea typeface="ＭＳ Ｐゴシック" panose="020B0600070205080204" pitchFamily="34" charset="-128"/>
              </a:rPr>
              <a:t>MedGPA,plot</a:t>
            </a:r>
            <a:r>
              <a:rPr lang="en-US" altLang="en-US" dirty="0">
                <a:ea typeface="ＭＳ Ｐゴシック" panose="020B0600070205080204" pitchFamily="34" charset="-128"/>
              </a:rPr>
              <a:t>(jitter(Acceptance,0.02)~MCAT))</a:t>
            </a:r>
          </a:p>
          <a:p>
            <a:r>
              <a:rPr lang="en-US" altLang="en-US" dirty="0" err="1">
                <a:ea typeface="ＭＳ Ｐゴシック" panose="020B0600070205080204" pitchFamily="34" charset="-128"/>
              </a:rPr>
              <a:t>Predict.Plot</a:t>
            </a:r>
            <a:r>
              <a:rPr lang="en-US" altLang="en-US" dirty="0">
                <a:ea typeface="ＭＳ Ｐゴシック" panose="020B0600070205080204" pitchFamily="34" charset="-128"/>
              </a:rPr>
              <a:t>(m2,pred.var="</a:t>
            </a:r>
            <a:r>
              <a:rPr lang="en-US" altLang="en-US" dirty="0" err="1">
                <a:ea typeface="ＭＳ Ｐゴシック" panose="020B0600070205080204" pitchFamily="34" charset="-128"/>
              </a:rPr>
              <a:t>MCAT",add</a:t>
            </a:r>
            <a:r>
              <a:rPr lang="en-US" altLang="en-US" dirty="0">
                <a:ea typeface="ＭＳ Ｐゴシック" panose="020B0600070205080204" pitchFamily="34" charset="-128"/>
              </a:rPr>
              <a:t>=TRUE)</a:t>
            </a:r>
          </a:p>
        </p:txBody>
      </p:sp>
      <p:sp>
        <p:nvSpPr>
          <p:cNvPr id="60419" name="Slide Number Placeholder 3">
            <a:extLst>
              <a:ext uri="{FF2B5EF4-FFF2-40B4-BE49-F238E27FC236}">
                <a16:creationId xmlns:a16="http://schemas.microsoft.com/office/drawing/2014/main" id="{6A8568EA-E716-8847-A35B-3C2B75D71B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fld id="{1952C4D8-DDCE-CA47-B3FD-DC17281B4EC6}" type="slidenum">
              <a:rPr lang="en-US" altLang="en-US" sz="1200"/>
              <a:pPr/>
              <a:t>44</a:t>
            </a:fld>
            <a:endParaRPr lang="en-US" altLang="en-US" sz="1200"/>
          </a:p>
        </p:txBody>
      </p:sp>
      <p:sp>
        <p:nvSpPr>
          <p:cNvPr id="2" name="Footer Placeholder 1">
            <a:extLst>
              <a:ext uri="{FF2B5EF4-FFF2-40B4-BE49-F238E27FC236}">
                <a16:creationId xmlns:a16="http://schemas.microsoft.com/office/drawing/2014/main" id="{392DEE63-B0CE-F5F6-6285-FC8467C6024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666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6B59F28B-B4BB-A147-B5C9-E085DE5AC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F2C3DBDE-0289-3C44-848E-8130E94688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128"/>
                <a:cs typeface="ＭＳ Ｐゴシック" charset="-128"/>
              </a:rPr>
              <a:t>with(eyes, plot(</a:t>
            </a:r>
            <a:r>
              <a:rPr lang="en-US" sz="1200" kern="1200" dirty="0" err="1">
                <a:solidFill>
                  <a:schemeClr val="tx1"/>
                </a:solidFill>
                <a:effectLst/>
                <a:latin typeface="+mn-lt"/>
                <a:ea typeface="ＭＳ Ｐゴシック" charset="-128"/>
                <a:cs typeface="ＭＳ Ｐゴシック" charset="-128"/>
              </a:rPr>
              <a:t>Gay~DilateDiff,col</a:t>
            </a:r>
            <a:r>
              <a:rPr lang="en-US" sz="1200" kern="1200" dirty="0">
                <a:solidFill>
                  <a:schemeClr val="tx1"/>
                </a:solidFill>
                <a:effectLst/>
                <a:latin typeface="+mn-lt"/>
                <a:ea typeface="ＭＳ Ｐゴシック" charset="-128"/>
                <a:cs typeface="ＭＳ Ｐゴシック" charset="-128"/>
              </a:rPr>
              <a:t>=28-2*(</a:t>
            </a:r>
            <a:r>
              <a:rPr lang="en-US" sz="1200" kern="1200" dirty="0" err="1">
                <a:solidFill>
                  <a:schemeClr val="tx1"/>
                </a:solidFill>
                <a:effectLst/>
                <a:latin typeface="+mn-lt"/>
                <a:ea typeface="ＭＳ Ｐゴシック" charset="-128"/>
                <a:cs typeface="ＭＳ Ｐゴシック" charset="-128"/>
              </a:rPr>
              <a:t>SexMale</a:t>
            </a:r>
            <a:r>
              <a:rPr lang="en-US" sz="1200" kern="1200" dirty="0">
                <a:solidFill>
                  <a:schemeClr val="tx1"/>
                </a:solidFill>
                <a:effectLst/>
                <a:latin typeface="+mn-lt"/>
                <a:ea typeface="ＭＳ Ｐゴシック" charset="-128"/>
                <a:cs typeface="ＭＳ Ｐゴシック" charset="-128"/>
              </a:rPr>
              <a:t>))) #male blue female red </a:t>
            </a:r>
          </a:p>
          <a:p>
            <a:r>
              <a:rPr lang="en-US" sz="1200" kern="1200" dirty="0">
                <a:solidFill>
                  <a:schemeClr val="tx1"/>
                </a:solidFill>
                <a:effectLst/>
                <a:latin typeface="+mn-lt"/>
                <a:ea typeface="ＭＳ Ｐゴシック" charset="-128"/>
                <a:cs typeface="ＭＳ Ｐゴシック" charset="-128"/>
              </a:rPr>
              <a:t>m3 &lt;- </a:t>
            </a:r>
            <a:r>
              <a:rPr lang="en-US" sz="1200" kern="1200" dirty="0" err="1">
                <a:solidFill>
                  <a:schemeClr val="tx1"/>
                </a:solidFill>
                <a:effectLst/>
                <a:latin typeface="+mn-lt"/>
                <a:ea typeface="ＭＳ Ｐゴシック" charset="-128"/>
                <a:cs typeface="ＭＳ Ｐゴシック" charset="-128"/>
              </a:rPr>
              <a:t>glm</a:t>
            </a:r>
            <a:r>
              <a:rPr lang="en-US" sz="1200" kern="1200" dirty="0">
                <a:solidFill>
                  <a:schemeClr val="tx1"/>
                </a:solidFill>
                <a:effectLst/>
                <a:latin typeface="+mn-lt"/>
                <a:ea typeface="ＭＳ Ｐゴシック" charset="-128"/>
                <a:cs typeface="ＭＳ Ｐゴシック" charset="-128"/>
              </a:rPr>
              <a:t>(</a:t>
            </a:r>
            <a:r>
              <a:rPr lang="en-US" sz="1200" kern="1200" dirty="0" err="1">
                <a:solidFill>
                  <a:schemeClr val="tx1"/>
                </a:solidFill>
                <a:effectLst/>
                <a:latin typeface="+mn-lt"/>
                <a:ea typeface="ＭＳ Ｐゴシック" charset="-128"/>
                <a:cs typeface="ＭＳ Ｐゴシック" charset="-128"/>
              </a:rPr>
              <a:t>Gay~DilateDiff,family</a:t>
            </a:r>
            <a:r>
              <a:rPr lang="en-US" sz="1200" kern="1200" dirty="0">
                <a:solidFill>
                  <a:schemeClr val="tx1"/>
                </a:solidFill>
                <a:effectLst/>
                <a:latin typeface="+mn-lt"/>
                <a:ea typeface="ＭＳ Ｐゴシック" charset="-128"/>
                <a:cs typeface="ＭＳ Ｐゴシック" charset="-128"/>
              </a:rPr>
              <a:t>=binomial, data=eyes) </a:t>
            </a:r>
          </a:p>
          <a:p>
            <a:r>
              <a:rPr lang="en-US" sz="1200" kern="1200" dirty="0" err="1">
                <a:solidFill>
                  <a:schemeClr val="tx1"/>
                </a:solidFill>
                <a:effectLst/>
                <a:latin typeface="+mn-lt"/>
                <a:ea typeface="ＭＳ Ｐゴシック" charset="-128"/>
                <a:cs typeface="ＭＳ Ｐゴシック" charset="-128"/>
              </a:rPr>
              <a:t>Predict.Plot</a:t>
            </a:r>
            <a:r>
              <a:rPr lang="en-US" sz="1200" kern="1200" dirty="0">
                <a:solidFill>
                  <a:schemeClr val="tx1"/>
                </a:solidFill>
                <a:effectLst/>
                <a:latin typeface="+mn-lt"/>
                <a:ea typeface="ＭＳ Ｐゴシック" charset="-128"/>
                <a:cs typeface="ＭＳ Ｐゴシック" charset="-128"/>
              </a:rPr>
              <a:t>(m3,pred.var="</a:t>
            </a:r>
            <a:r>
              <a:rPr lang="en-US" sz="1200" kern="1200" dirty="0" err="1">
                <a:solidFill>
                  <a:schemeClr val="tx1"/>
                </a:solidFill>
                <a:effectLst/>
                <a:latin typeface="+mn-lt"/>
                <a:ea typeface="ＭＳ Ｐゴシック" charset="-128"/>
                <a:cs typeface="ＭＳ Ｐゴシック" charset="-128"/>
              </a:rPr>
              <a:t>DilateDiff</a:t>
            </a:r>
            <a:r>
              <a:rPr lang="en-US" sz="1200" kern="1200" dirty="0">
                <a:solidFill>
                  <a:schemeClr val="tx1"/>
                </a:solidFill>
                <a:effectLst/>
                <a:latin typeface="+mn-lt"/>
                <a:ea typeface="ＭＳ Ｐゴシック" charset="-128"/>
                <a:cs typeface="ＭＳ Ｐゴシック" charset="-128"/>
              </a:rPr>
              <a:t>",add=</a:t>
            </a:r>
            <a:r>
              <a:rPr lang="en-US" sz="1200" kern="1200" dirty="0" err="1">
                <a:solidFill>
                  <a:schemeClr val="tx1"/>
                </a:solidFill>
                <a:effectLst/>
                <a:latin typeface="+mn-lt"/>
                <a:ea typeface="ＭＳ Ｐゴシック" charset="-128"/>
                <a:cs typeface="ＭＳ Ｐゴシック" charset="-128"/>
              </a:rPr>
              <a:t>TRUE,plot.args</a:t>
            </a:r>
            <a:r>
              <a:rPr lang="en-US" sz="1200" kern="1200" dirty="0">
                <a:solidFill>
                  <a:schemeClr val="tx1"/>
                </a:solidFill>
                <a:effectLst/>
                <a:latin typeface="+mn-lt"/>
                <a:ea typeface="ＭＳ Ｐゴシック" charset="-128"/>
                <a:cs typeface="ＭＳ Ｐゴシック" charset="-128"/>
              </a:rPr>
              <a:t>=list(col="green",</a:t>
            </a:r>
            <a:r>
              <a:rPr lang="en-US" sz="1200" kern="1200" dirty="0" err="1">
                <a:solidFill>
                  <a:schemeClr val="tx1"/>
                </a:solidFill>
                <a:effectLst/>
                <a:latin typeface="+mn-lt"/>
                <a:ea typeface="ＭＳ Ｐゴシック" charset="-128"/>
                <a:cs typeface="ＭＳ Ｐゴシック" charset="-128"/>
              </a:rPr>
              <a:t>lwd</a:t>
            </a:r>
            <a:r>
              <a:rPr lang="en-US" sz="1200" kern="1200" dirty="0">
                <a:solidFill>
                  <a:schemeClr val="tx1"/>
                </a:solidFill>
                <a:effectLst/>
                <a:latin typeface="+mn-lt"/>
                <a:ea typeface="ＭＳ Ｐゴシック" charset="-128"/>
                <a:cs typeface="ＭＳ Ｐゴシック" charset="-128"/>
              </a:rPr>
              <a:t>=2))</a:t>
            </a:r>
          </a:p>
          <a:p>
            <a:endParaRPr lang="en-US" altLang="en-US" dirty="0">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3651EA22-069C-E34C-B862-218B2D676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fld id="{ABD86A3F-4E27-9248-BA6B-718DF4666CC9}" type="slidenum">
              <a:rPr lang="en-US" altLang="en-US" sz="1200"/>
              <a:pPr/>
              <a:t>45</a:t>
            </a:fld>
            <a:endParaRPr lang="en-US" altLang="en-US" sz="1200"/>
          </a:p>
        </p:txBody>
      </p:sp>
      <p:sp>
        <p:nvSpPr>
          <p:cNvPr id="2" name="Footer Placeholder 1">
            <a:extLst>
              <a:ext uri="{FF2B5EF4-FFF2-40B4-BE49-F238E27FC236}">
                <a16:creationId xmlns:a16="http://schemas.microsoft.com/office/drawing/2014/main" id="{1B25ACC7-1E04-D63B-89C2-B20C06C9526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71403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brianbilston.com</a:t>
            </a:r>
            <a:r>
              <a:rPr lang="en-US" dirty="0"/>
              <a:t>/2016/03/23/refugees/</a:t>
            </a:r>
          </a:p>
        </p:txBody>
      </p:sp>
      <p:sp>
        <p:nvSpPr>
          <p:cNvPr id="4" name="Slide Number Placeholder 3"/>
          <p:cNvSpPr>
            <a:spLocks noGrp="1"/>
          </p:cNvSpPr>
          <p:nvPr>
            <p:ph type="sldNum" sz="quarter" idx="5"/>
          </p:nvPr>
        </p:nvSpPr>
        <p:spPr/>
        <p:txBody>
          <a:bodyPr/>
          <a:lstStyle/>
          <a:p>
            <a:fld id="{7E734A86-877B-4C4D-A8A4-B4C3184F8F66}" type="slidenum">
              <a:rPr lang="en-US" smtClean="0"/>
              <a:t>3</a:t>
            </a:fld>
            <a:endParaRPr lang="en-US"/>
          </a:p>
        </p:txBody>
      </p:sp>
      <p:sp>
        <p:nvSpPr>
          <p:cNvPr id="5" name="Footer Placeholder 4">
            <a:extLst>
              <a:ext uri="{FF2B5EF4-FFF2-40B4-BE49-F238E27FC236}">
                <a16:creationId xmlns:a16="http://schemas.microsoft.com/office/drawing/2014/main" id="{FCDDDE88-2E81-0384-3B97-A17F16CF255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14027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6B59F28B-B4BB-A147-B5C9-E085DE5AC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F2C3DBDE-0289-3C44-848E-8130E94688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128"/>
                <a:cs typeface="ＭＳ Ｐゴシック" charset="-128"/>
              </a:rPr>
              <a:t>Code using the software R:</a:t>
            </a:r>
          </a:p>
          <a:p>
            <a:r>
              <a:rPr lang="en-US" sz="1200" kern="1200" dirty="0">
                <a:solidFill>
                  <a:schemeClr val="tx1"/>
                </a:solidFill>
                <a:effectLst/>
                <a:latin typeface="+mn-lt"/>
                <a:ea typeface="ＭＳ Ｐゴシック" charset="-128"/>
                <a:cs typeface="ＭＳ Ｐゴシック" charset="-128"/>
              </a:rPr>
              <a:t>with(eyes, plot(</a:t>
            </a:r>
            <a:r>
              <a:rPr lang="en-US" sz="1200" kern="1200" dirty="0" err="1">
                <a:solidFill>
                  <a:schemeClr val="tx1"/>
                </a:solidFill>
                <a:effectLst/>
                <a:latin typeface="+mn-lt"/>
                <a:ea typeface="ＭＳ Ｐゴシック" charset="-128"/>
                <a:cs typeface="ＭＳ Ｐゴシック" charset="-128"/>
              </a:rPr>
              <a:t>Gay~DilateDiff,col</a:t>
            </a:r>
            <a:r>
              <a:rPr lang="en-US" sz="1200" kern="1200" dirty="0">
                <a:solidFill>
                  <a:schemeClr val="tx1"/>
                </a:solidFill>
                <a:effectLst/>
                <a:latin typeface="+mn-lt"/>
                <a:ea typeface="ＭＳ Ｐゴシック" charset="-128"/>
                <a:cs typeface="ＭＳ Ｐゴシック" charset="-128"/>
              </a:rPr>
              <a:t>=28-2*(</a:t>
            </a:r>
            <a:r>
              <a:rPr lang="en-US" sz="1200" kern="1200" dirty="0" err="1">
                <a:solidFill>
                  <a:schemeClr val="tx1"/>
                </a:solidFill>
                <a:effectLst/>
                <a:latin typeface="+mn-lt"/>
                <a:ea typeface="ＭＳ Ｐゴシック" charset="-128"/>
                <a:cs typeface="ＭＳ Ｐゴシック" charset="-128"/>
              </a:rPr>
              <a:t>SexMale</a:t>
            </a:r>
            <a:r>
              <a:rPr lang="en-US" sz="1200" kern="1200" dirty="0">
                <a:solidFill>
                  <a:schemeClr val="tx1"/>
                </a:solidFill>
                <a:effectLst/>
                <a:latin typeface="+mn-lt"/>
                <a:ea typeface="ＭＳ Ｐゴシック" charset="-128"/>
                <a:cs typeface="ＭＳ Ｐゴシック" charset="-128"/>
              </a:rPr>
              <a:t>))) #male blue female red </a:t>
            </a:r>
          </a:p>
          <a:p>
            <a:r>
              <a:rPr lang="en-US" sz="1200" kern="1200" dirty="0">
                <a:solidFill>
                  <a:schemeClr val="tx1"/>
                </a:solidFill>
                <a:effectLst/>
                <a:latin typeface="+mn-lt"/>
                <a:ea typeface="ＭＳ Ｐゴシック" charset="-128"/>
                <a:cs typeface="ＭＳ Ｐゴシック" charset="-128"/>
              </a:rPr>
              <a:t>m4 &lt;- </a:t>
            </a:r>
            <a:r>
              <a:rPr lang="en-US" sz="1200" kern="1200" dirty="0" err="1">
                <a:solidFill>
                  <a:schemeClr val="tx1"/>
                </a:solidFill>
                <a:effectLst/>
                <a:latin typeface="+mn-lt"/>
                <a:ea typeface="ＭＳ Ｐゴシック" charset="-128"/>
                <a:cs typeface="ＭＳ Ｐゴシック" charset="-128"/>
              </a:rPr>
              <a:t>glm</a:t>
            </a:r>
            <a:r>
              <a:rPr lang="en-US" sz="1200" kern="1200" dirty="0">
                <a:solidFill>
                  <a:schemeClr val="tx1"/>
                </a:solidFill>
                <a:effectLst/>
                <a:latin typeface="+mn-lt"/>
                <a:ea typeface="ＭＳ Ｐゴシック" charset="-128"/>
                <a:cs typeface="ＭＳ Ｐゴシック" charset="-128"/>
              </a:rPr>
              <a:t>(</a:t>
            </a:r>
            <a:r>
              <a:rPr lang="en-US" sz="1200" kern="1200" dirty="0" err="1">
                <a:solidFill>
                  <a:schemeClr val="tx1"/>
                </a:solidFill>
                <a:effectLst/>
                <a:latin typeface="+mn-lt"/>
                <a:ea typeface="ＭＳ Ｐゴシック" charset="-128"/>
                <a:cs typeface="ＭＳ Ｐゴシック" charset="-128"/>
              </a:rPr>
              <a:t>Gay~DilateDiff+SexMale,family</a:t>
            </a:r>
            <a:r>
              <a:rPr lang="en-US" sz="1200" kern="1200" dirty="0">
                <a:solidFill>
                  <a:schemeClr val="tx1"/>
                </a:solidFill>
                <a:effectLst/>
                <a:latin typeface="+mn-lt"/>
                <a:ea typeface="ＭＳ Ｐゴシック" charset="-128"/>
                <a:cs typeface="ＭＳ Ｐゴシック" charset="-128"/>
              </a:rPr>
              <a:t>=binomial, data=eyes)</a:t>
            </a:r>
          </a:p>
          <a:p>
            <a:r>
              <a:rPr lang="en-US" sz="1200" kern="1200" dirty="0" err="1">
                <a:solidFill>
                  <a:schemeClr val="tx1"/>
                </a:solidFill>
                <a:effectLst/>
                <a:latin typeface="+mn-lt"/>
                <a:ea typeface="ＭＳ Ｐゴシック" charset="-128"/>
                <a:cs typeface="ＭＳ Ｐゴシック" charset="-128"/>
              </a:rPr>
              <a:t>Predict.Plot</a:t>
            </a:r>
            <a:r>
              <a:rPr lang="en-US" sz="1200" kern="1200" dirty="0">
                <a:solidFill>
                  <a:schemeClr val="tx1"/>
                </a:solidFill>
                <a:effectLst/>
                <a:latin typeface="+mn-lt"/>
                <a:ea typeface="ＭＳ Ｐゴシック" charset="-128"/>
                <a:cs typeface="ＭＳ Ｐゴシック" charset="-128"/>
              </a:rPr>
              <a:t>(m4,pred.var="</a:t>
            </a:r>
            <a:r>
              <a:rPr lang="en-US" sz="1200" kern="1200" dirty="0" err="1">
                <a:solidFill>
                  <a:schemeClr val="tx1"/>
                </a:solidFill>
                <a:effectLst/>
                <a:latin typeface="+mn-lt"/>
                <a:ea typeface="ＭＳ Ｐゴシック" charset="-128"/>
                <a:cs typeface="ＭＳ Ｐゴシック" charset="-128"/>
              </a:rPr>
              <a:t>DilateDiff</a:t>
            </a:r>
            <a:r>
              <a:rPr lang="en-US" sz="1200" kern="1200" dirty="0">
                <a:solidFill>
                  <a:schemeClr val="tx1"/>
                </a:solidFill>
                <a:effectLst/>
                <a:latin typeface="+mn-lt"/>
                <a:ea typeface="ＭＳ Ｐゴシック" charset="-128"/>
                <a:cs typeface="ＭＳ Ｐゴシック" charset="-128"/>
              </a:rPr>
              <a:t>",</a:t>
            </a:r>
            <a:r>
              <a:rPr lang="en-US" sz="1200" kern="1200" dirty="0" err="1">
                <a:solidFill>
                  <a:schemeClr val="tx1"/>
                </a:solidFill>
                <a:effectLst/>
                <a:latin typeface="+mn-lt"/>
                <a:ea typeface="ＭＳ Ｐゴシック" charset="-128"/>
                <a:cs typeface="ＭＳ Ｐゴシック" charset="-128"/>
              </a:rPr>
              <a:t>SexMale</a:t>
            </a:r>
            <a:r>
              <a:rPr lang="en-US" sz="1200" kern="1200" dirty="0">
                <a:solidFill>
                  <a:schemeClr val="tx1"/>
                </a:solidFill>
                <a:effectLst/>
                <a:latin typeface="+mn-lt"/>
                <a:ea typeface="ＭＳ Ｐゴシック" charset="-128"/>
                <a:cs typeface="ＭＳ Ｐゴシック" charset="-128"/>
              </a:rPr>
              <a:t>=1,add=</a:t>
            </a:r>
            <a:r>
              <a:rPr lang="en-US" sz="1200" kern="1200" dirty="0" err="1">
                <a:solidFill>
                  <a:schemeClr val="tx1"/>
                </a:solidFill>
                <a:effectLst/>
                <a:latin typeface="+mn-lt"/>
                <a:ea typeface="ＭＳ Ｐゴシック" charset="-128"/>
                <a:cs typeface="ＭＳ Ｐゴシック" charset="-128"/>
              </a:rPr>
              <a:t>TRUE,plot.args</a:t>
            </a:r>
            <a:r>
              <a:rPr lang="en-US" sz="1200" kern="1200" dirty="0">
                <a:solidFill>
                  <a:schemeClr val="tx1"/>
                </a:solidFill>
                <a:effectLst/>
                <a:latin typeface="+mn-lt"/>
                <a:ea typeface="ＭＳ Ｐゴシック" charset="-128"/>
                <a:cs typeface="ＭＳ Ｐゴシック" charset="-128"/>
              </a:rPr>
              <a:t>=list(col="blue",</a:t>
            </a:r>
            <a:r>
              <a:rPr lang="en-US" sz="1200" kern="1200" dirty="0" err="1">
                <a:solidFill>
                  <a:schemeClr val="tx1"/>
                </a:solidFill>
                <a:effectLst/>
                <a:latin typeface="+mn-lt"/>
                <a:ea typeface="ＭＳ Ｐゴシック" charset="-128"/>
                <a:cs typeface="ＭＳ Ｐゴシック" charset="-128"/>
              </a:rPr>
              <a:t>lwd</a:t>
            </a:r>
            <a:r>
              <a:rPr lang="en-US" sz="1200" kern="1200" dirty="0">
                <a:solidFill>
                  <a:schemeClr val="tx1"/>
                </a:solidFill>
                <a:effectLst/>
                <a:latin typeface="+mn-lt"/>
                <a:ea typeface="ＭＳ Ｐゴシック" charset="-128"/>
                <a:cs typeface="ＭＳ Ｐゴシック" charset="-128"/>
              </a:rPr>
              <a:t>=2)) </a:t>
            </a:r>
          </a:p>
          <a:p>
            <a:r>
              <a:rPr lang="en-US" sz="1200" kern="1200" dirty="0" err="1">
                <a:solidFill>
                  <a:schemeClr val="tx1"/>
                </a:solidFill>
                <a:effectLst/>
                <a:latin typeface="+mn-lt"/>
                <a:ea typeface="ＭＳ Ｐゴシック" charset="-128"/>
                <a:cs typeface="ＭＳ Ｐゴシック" charset="-128"/>
              </a:rPr>
              <a:t>Predict.Plot</a:t>
            </a:r>
            <a:r>
              <a:rPr lang="en-US" sz="1200" kern="1200" dirty="0">
                <a:solidFill>
                  <a:schemeClr val="tx1"/>
                </a:solidFill>
                <a:effectLst/>
                <a:latin typeface="+mn-lt"/>
                <a:ea typeface="ＭＳ Ｐゴシック" charset="-128"/>
                <a:cs typeface="ＭＳ Ｐゴシック" charset="-128"/>
              </a:rPr>
              <a:t>(m4,pred.var="</a:t>
            </a:r>
            <a:r>
              <a:rPr lang="en-US" sz="1200" kern="1200" dirty="0" err="1">
                <a:solidFill>
                  <a:schemeClr val="tx1"/>
                </a:solidFill>
                <a:effectLst/>
                <a:latin typeface="+mn-lt"/>
                <a:ea typeface="ＭＳ Ｐゴシック" charset="-128"/>
                <a:cs typeface="ＭＳ Ｐゴシック" charset="-128"/>
              </a:rPr>
              <a:t>DilateDiff</a:t>
            </a:r>
            <a:r>
              <a:rPr lang="en-US" sz="1200" kern="1200" dirty="0">
                <a:solidFill>
                  <a:schemeClr val="tx1"/>
                </a:solidFill>
                <a:effectLst/>
                <a:latin typeface="+mn-lt"/>
                <a:ea typeface="ＭＳ Ｐゴシック" charset="-128"/>
                <a:cs typeface="ＭＳ Ｐゴシック" charset="-128"/>
              </a:rPr>
              <a:t>",</a:t>
            </a:r>
            <a:r>
              <a:rPr lang="en-US" sz="1200" kern="1200" dirty="0" err="1">
                <a:solidFill>
                  <a:schemeClr val="tx1"/>
                </a:solidFill>
                <a:effectLst/>
                <a:latin typeface="+mn-lt"/>
                <a:ea typeface="ＭＳ Ｐゴシック" charset="-128"/>
                <a:cs typeface="ＭＳ Ｐゴシック" charset="-128"/>
              </a:rPr>
              <a:t>SexMale</a:t>
            </a:r>
            <a:r>
              <a:rPr lang="en-US" sz="1200" kern="1200" dirty="0">
                <a:solidFill>
                  <a:schemeClr val="tx1"/>
                </a:solidFill>
                <a:effectLst/>
                <a:latin typeface="+mn-lt"/>
                <a:ea typeface="ＭＳ Ｐゴシック" charset="-128"/>
                <a:cs typeface="ＭＳ Ｐゴシック" charset="-128"/>
              </a:rPr>
              <a:t>=0,add=</a:t>
            </a:r>
            <a:r>
              <a:rPr lang="en-US" sz="1200" kern="1200" dirty="0" err="1">
                <a:solidFill>
                  <a:schemeClr val="tx1"/>
                </a:solidFill>
                <a:effectLst/>
                <a:latin typeface="+mn-lt"/>
                <a:ea typeface="ＭＳ Ｐゴシック" charset="-128"/>
                <a:cs typeface="ＭＳ Ｐゴシック" charset="-128"/>
              </a:rPr>
              <a:t>TRUE,plot.args</a:t>
            </a:r>
            <a:r>
              <a:rPr lang="en-US" sz="1200" kern="1200" dirty="0">
                <a:solidFill>
                  <a:schemeClr val="tx1"/>
                </a:solidFill>
                <a:effectLst/>
                <a:latin typeface="+mn-lt"/>
                <a:ea typeface="ＭＳ Ｐゴシック" charset="-128"/>
                <a:cs typeface="ＭＳ Ｐゴシック" charset="-128"/>
              </a:rPr>
              <a:t>=list(col="red",</a:t>
            </a:r>
            <a:r>
              <a:rPr lang="en-US" sz="1200" kern="1200" dirty="0" err="1">
                <a:solidFill>
                  <a:schemeClr val="tx1"/>
                </a:solidFill>
                <a:effectLst/>
                <a:latin typeface="+mn-lt"/>
                <a:ea typeface="ＭＳ Ｐゴシック" charset="-128"/>
                <a:cs typeface="ＭＳ Ｐゴシック" charset="-128"/>
              </a:rPr>
              <a:t>lwd</a:t>
            </a:r>
            <a:r>
              <a:rPr lang="en-US" sz="1200" kern="1200" dirty="0">
                <a:solidFill>
                  <a:schemeClr val="tx1"/>
                </a:solidFill>
                <a:effectLst/>
                <a:latin typeface="+mn-lt"/>
                <a:ea typeface="ＭＳ Ｐゴシック" charset="-128"/>
                <a:cs typeface="ＭＳ Ｐゴシック" charset="-128"/>
              </a:rPr>
              <a:t>=2))</a:t>
            </a:r>
            <a:endParaRPr lang="en-US" altLang="en-US" dirty="0">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3651EA22-069C-E34C-B862-218B2D676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fld id="{ABD86A3F-4E27-9248-BA6B-718DF4666CC9}" type="slidenum">
              <a:rPr lang="en-US" altLang="en-US" sz="1200"/>
              <a:pPr/>
              <a:t>46</a:t>
            </a:fld>
            <a:endParaRPr lang="en-US" altLang="en-US" sz="1200"/>
          </a:p>
        </p:txBody>
      </p:sp>
      <p:sp>
        <p:nvSpPr>
          <p:cNvPr id="2" name="Footer Placeholder 1">
            <a:extLst>
              <a:ext uri="{FF2B5EF4-FFF2-40B4-BE49-F238E27FC236}">
                <a16:creationId xmlns:a16="http://schemas.microsoft.com/office/drawing/2014/main" id="{7B53BE72-8622-C291-EEE6-785979C6FE1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31799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54C0D-F0FD-6469-ECD7-AF61D2DDC75F}"/>
            </a:ext>
          </a:extLst>
        </p:cNvPr>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EE757597-9266-84D7-8142-724AA13F65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83386577-3E87-236B-5AD2-F0A3246C1E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E9264EA9-ABAA-E2FD-9555-404896EEE1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fld id="{ABD86A3F-4E27-9248-BA6B-718DF4666CC9}" type="slidenum">
              <a:rPr lang="en-US" altLang="en-US" sz="1200"/>
              <a:pPr/>
              <a:t>47</a:t>
            </a:fld>
            <a:endParaRPr lang="en-US" altLang="en-US" sz="1200"/>
          </a:p>
        </p:txBody>
      </p:sp>
      <p:sp>
        <p:nvSpPr>
          <p:cNvPr id="2" name="Footer Placeholder 1">
            <a:extLst>
              <a:ext uri="{FF2B5EF4-FFF2-40B4-BE49-F238E27FC236}">
                <a16:creationId xmlns:a16="http://schemas.microsoft.com/office/drawing/2014/main" id="{3ACE8DAB-9DD8-8BDA-2922-1E16463F958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54383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84C0-27F0-7B89-8B14-D5953B218CEC}"/>
            </a:ext>
          </a:extLst>
        </p:cNvPr>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008BEB1F-1101-BF85-6484-6E5F6C87D3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D40CAF41-7C70-D3DF-E65D-2DEB9316B4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E945D553-5044-4943-8A0E-5416614EDE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fld id="{ABD86A3F-4E27-9248-BA6B-718DF4666CC9}" type="slidenum">
              <a:rPr lang="en-US" altLang="en-US" sz="1200"/>
              <a:pPr/>
              <a:t>48</a:t>
            </a:fld>
            <a:endParaRPr lang="en-US" altLang="en-US" sz="1200"/>
          </a:p>
        </p:txBody>
      </p:sp>
      <p:sp>
        <p:nvSpPr>
          <p:cNvPr id="2" name="Footer Placeholder 1">
            <a:extLst>
              <a:ext uri="{FF2B5EF4-FFF2-40B4-BE49-F238E27FC236}">
                <a16:creationId xmlns:a16="http://schemas.microsoft.com/office/drawing/2014/main" id="{0793B74A-34A4-1327-6ACD-CBB6578FF3D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84918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559FD-9C03-8895-DFEC-01D212D3F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C78E0-4A19-116D-20AA-F3322335E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99B46-660B-3F93-D04F-0EB4A47205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Arial" panose="020B0604020202020204" pitchFamily="34" charset="0"/>
                <a:ea typeface="Times New Roman" panose="02020603050405020304" pitchFamily="18" charset="0"/>
                <a:hlinkClick r:id="rId3"/>
              </a:rPr>
              <a:t>What your web browser says about you</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4EBA96E-44DF-CC59-C17A-EEF6CDD2F787}"/>
              </a:ext>
            </a:extLst>
          </p:cNvPr>
          <p:cNvSpPr>
            <a:spLocks noGrp="1"/>
          </p:cNvSpPr>
          <p:nvPr>
            <p:ph type="sldNum" sz="quarter" idx="5"/>
          </p:nvPr>
        </p:nvSpPr>
        <p:spPr/>
        <p:txBody>
          <a:bodyPr/>
          <a:lstStyle/>
          <a:p>
            <a:fld id="{7E734A86-877B-4C4D-A8A4-B4C3184F8F66}" type="slidenum">
              <a:rPr lang="en-US" smtClean="0"/>
              <a:t>49</a:t>
            </a:fld>
            <a:endParaRPr lang="en-US"/>
          </a:p>
        </p:txBody>
      </p:sp>
      <p:sp>
        <p:nvSpPr>
          <p:cNvPr id="5" name="Footer Placeholder 4">
            <a:extLst>
              <a:ext uri="{FF2B5EF4-FFF2-40B4-BE49-F238E27FC236}">
                <a16:creationId xmlns:a16="http://schemas.microsoft.com/office/drawing/2014/main" id="{B51D5FFE-78E9-E93C-47F1-905B30937A0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53269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E0EAF-20F2-29C7-204B-E400D3567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9E213-84B2-0BEF-F442-3858C3223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30414-586E-8A27-EC4C-BAEA70566D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Arial" panose="020B0604020202020204" pitchFamily="34" charset="0"/>
                <a:ea typeface="Times New Roman" panose="02020603050405020304" pitchFamily="18" charset="0"/>
                <a:hlinkClick r:id="rId3"/>
              </a:rPr>
              <a:t>What your web browser says about you</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862964F-9417-8F6E-62F5-376F8069A15A}"/>
              </a:ext>
            </a:extLst>
          </p:cNvPr>
          <p:cNvSpPr>
            <a:spLocks noGrp="1"/>
          </p:cNvSpPr>
          <p:nvPr>
            <p:ph type="sldNum" sz="quarter" idx="5"/>
          </p:nvPr>
        </p:nvSpPr>
        <p:spPr/>
        <p:txBody>
          <a:bodyPr/>
          <a:lstStyle/>
          <a:p>
            <a:fld id="{7E734A86-877B-4C4D-A8A4-B4C3184F8F66}" type="slidenum">
              <a:rPr lang="en-US" smtClean="0"/>
              <a:t>50</a:t>
            </a:fld>
            <a:endParaRPr lang="en-US"/>
          </a:p>
        </p:txBody>
      </p:sp>
      <p:sp>
        <p:nvSpPr>
          <p:cNvPr id="5" name="Footer Placeholder 4">
            <a:extLst>
              <a:ext uri="{FF2B5EF4-FFF2-40B4-BE49-F238E27FC236}">
                <a16:creationId xmlns:a16="http://schemas.microsoft.com/office/drawing/2014/main" id="{F7D07DD5-950B-C721-56D4-316F53D6E24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24410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35EF4-B2BC-E400-7BE9-5041118A8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8FCCF-CAA7-9B23-43C9-6B9EAF5A2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3F23A-769F-D68E-FB67-57FC36DA8D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docs.google.com</a:t>
            </a:r>
            <a:r>
              <a:rPr lang="en-US" sz="1200" kern="1200" dirty="0">
                <a:solidFill>
                  <a:schemeClr val="tx1"/>
                </a:solidFill>
                <a:effectLst/>
                <a:latin typeface="+mn-lt"/>
                <a:ea typeface="+mn-ea"/>
                <a:cs typeface="+mn-cs"/>
              </a:rPr>
              <a:t>/drawings/d/12u0ULSknjrWi7QGg52iXjNC191gnzeXnf0kgOM7CWCo/edit</a:t>
            </a:r>
          </a:p>
        </p:txBody>
      </p:sp>
      <p:sp>
        <p:nvSpPr>
          <p:cNvPr id="4" name="Slide Number Placeholder 3">
            <a:extLst>
              <a:ext uri="{FF2B5EF4-FFF2-40B4-BE49-F238E27FC236}">
                <a16:creationId xmlns:a16="http://schemas.microsoft.com/office/drawing/2014/main" id="{973B8324-92DC-7FE5-1E6F-B7B2D6806B70}"/>
              </a:ext>
            </a:extLst>
          </p:cNvPr>
          <p:cNvSpPr>
            <a:spLocks noGrp="1"/>
          </p:cNvSpPr>
          <p:nvPr>
            <p:ph type="sldNum" sz="quarter" idx="5"/>
          </p:nvPr>
        </p:nvSpPr>
        <p:spPr/>
        <p:txBody>
          <a:bodyPr/>
          <a:lstStyle/>
          <a:p>
            <a:fld id="{7E734A86-877B-4C4D-A8A4-B4C3184F8F66}" type="slidenum">
              <a:rPr lang="en-US" smtClean="0"/>
              <a:t>51</a:t>
            </a:fld>
            <a:endParaRPr lang="en-US"/>
          </a:p>
        </p:txBody>
      </p:sp>
      <p:sp>
        <p:nvSpPr>
          <p:cNvPr id="5" name="Footer Placeholder 4">
            <a:extLst>
              <a:ext uri="{FF2B5EF4-FFF2-40B4-BE49-F238E27FC236}">
                <a16:creationId xmlns:a16="http://schemas.microsoft.com/office/drawing/2014/main" id="{416EEB14-66D7-6252-D963-FED41673291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38776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EFB04-AE8F-5B12-1DAD-4FDBBD6F5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8392C-5C75-2C73-EBED-8FDEFF3BA2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DF161-A5B2-5498-6825-FA3F882D6C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77723C7-DF03-41AC-B6F4-68D61748E6A5}"/>
              </a:ext>
            </a:extLst>
          </p:cNvPr>
          <p:cNvSpPr>
            <a:spLocks noGrp="1"/>
          </p:cNvSpPr>
          <p:nvPr>
            <p:ph type="sldNum" sz="quarter" idx="5"/>
          </p:nvPr>
        </p:nvSpPr>
        <p:spPr/>
        <p:txBody>
          <a:bodyPr/>
          <a:lstStyle/>
          <a:p>
            <a:fld id="{7E734A86-877B-4C4D-A8A4-B4C3184F8F66}" type="slidenum">
              <a:rPr lang="en-US" smtClean="0"/>
              <a:t>52</a:t>
            </a:fld>
            <a:endParaRPr lang="en-US"/>
          </a:p>
        </p:txBody>
      </p:sp>
      <p:sp>
        <p:nvSpPr>
          <p:cNvPr id="5" name="Footer Placeholder 4">
            <a:extLst>
              <a:ext uri="{FF2B5EF4-FFF2-40B4-BE49-F238E27FC236}">
                <a16:creationId xmlns:a16="http://schemas.microsoft.com/office/drawing/2014/main" id="{2866E103-0E20-86E2-72B5-C606BB45B33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89547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6AAF9-72BD-40FE-77AD-591C4DAC0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42AF5-2F63-61CD-18C3-1228BE3BE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267B4-63E7-0760-DB16-CD3F708AF4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To talk about my accomplishments and contributions to statistics education in comparison with what George did and what he meant to our profession is like using the moonlight to describe the sun.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Macrina Wiederkehr: I will believe the truth about myself, no matter how beautiful it is.</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C5AEC7A-A026-19ED-AADA-320FFD1C6E78}"/>
              </a:ext>
            </a:extLst>
          </p:cNvPr>
          <p:cNvSpPr>
            <a:spLocks noGrp="1"/>
          </p:cNvSpPr>
          <p:nvPr>
            <p:ph type="sldNum" sz="quarter" idx="5"/>
          </p:nvPr>
        </p:nvSpPr>
        <p:spPr/>
        <p:txBody>
          <a:bodyPr/>
          <a:lstStyle/>
          <a:p>
            <a:fld id="{7E734A86-877B-4C4D-A8A4-B4C3184F8F66}" type="slidenum">
              <a:rPr lang="en-US" smtClean="0"/>
              <a:t>53</a:t>
            </a:fld>
            <a:endParaRPr lang="en-US"/>
          </a:p>
        </p:txBody>
      </p:sp>
      <p:sp>
        <p:nvSpPr>
          <p:cNvPr id="5" name="Footer Placeholder 4">
            <a:extLst>
              <a:ext uri="{FF2B5EF4-FFF2-40B4-BE49-F238E27FC236}">
                <a16:creationId xmlns:a16="http://schemas.microsoft.com/office/drawing/2014/main" id="{1A9EA486-4968-0971-46D9-871C3CBC6CB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28936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5A6E6-FDDB-30C2-A9AB-288792CA3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18F5C-BFFD-96FF-1271-FAFE14E50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4C504-EF2A-94DE-05E7-26C3C08CAB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E5D8871-9BD6-C765-0B87-51A53378038D}"/>
              </a:ext>
            </a:extLst>
          </p:cNvPr>
          <p:cNvSpPr>
            <a:spLocks noGrp="1"/>
          </p:cNvSpPr>
          <p:nvPr>
            <p:ph type="sldNum" sz="quarter" idx="5"/>
          </p:nvPr>
        </p:nvSpPr>
        <p:spPr/>
        <p:txBody>
          <a:bodyPr/>
          <a:lstStyle/>
          <a:p>
            <a:fld id="{7E734A86-877B-4C4D-A8A4-B4C3184F8F66}" type="slidenum">
              <a:rPr lang="en-US" smtClean="0"/>
              <a:t>54</a:t>
            </a:fld>
            <a:endParaRPr lang="en-US"/>
          </a:p>
        </p:txBody>
      </p:sp>
      <p:sp>
        <p:nvSpPr>
          <p:cNvPr id="5" name="Footer Placeholder 4">
            <a:extLst>
              <a:ext uri="{FF2B5EF4-FFF2-40B4-BE49-F238E27FC236}">
                <a16:creationId xmlns:a16="http://schemas.microsoft.com/office/drawing/2014/main" id="{267D1DFA-D459-2C60-7693-C69494C48EC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16388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4F5CF-F3CF-8D09-93EF-DC1A22B0E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6CDCD-2F02-3B50-2AB8-469112F91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F576B-A438-C962-141B-FEC2EDDFE8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BDB545A-4419-DD38-22EC-F90D65CD4E91}"/>
              </a:ext>
            </a:extLst>
          </p:cNvPr>
          <p:cNvSpPr>
            <a:spLocks noGrp="1"/>
          </p:cNvSpPr>
          <p:nvPr>
            <p:ph type="sldNum" sz="quarter" idx="5"/>
          </p:nvPr>
        </p:nvSpPr>
        <p:spPr/>
        <p:txBody>
          <a:bodyPr/>
          <a:lstStyle/>
          <a:p>
            <a:fld id="{7E734A86-877B-4C4D-A8A4-B4C3184F8F66}" type="slidenum">
              <a:rPr lang="en-US" smtClean="0"/>
              <a:t>55</a:t>
            </a:fld>
            <a:endParaRPr lang="en-US"/>
          </a:p>
        </p:txBody>
      </p:sp>
      <p:sp>
        <p:nvSpPr>
          <p:cNvPr id="5" name="Footer Placeholder 4">
            <a:extLst>
              <a:ext uri="{FF2B5EF4-FFF2-40B4-BE49-F238E27FC236}">
                <a16:creationId xmlns:a16="http://schemas.microsoft.com/office/drawing/2014/main" id="{0D3638A0-529E-9912-9DA2-0982D251AB0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2530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A0E5-EA92-556C-FAF9-6400D4757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401F5-0514-CC4C-C6C9-700E14577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10CD9-CDE2-480F-E61D-6F01414EB665}"/>
              </a:ext>
            </a:extLst>
          </p:cNvPr>
          <p:cNvSpPr>
            <a:spLocks noGrp="1"/>
          </p:cNvSpPr>
          <p:nvPr>
            <p:ph type="body" idx="1"/>
          </p:nvPr>
        </p:nvSpPr>
        <p:spPr/>
        <p:txBody>
          <a:bodyPr/>
          <a:lstStyle/>
          <a:p>
            <a:r>
              <a:rPr lang="en-US" dirty="0"/>
              <a:t>https://</a:t>
            </a:r>
            <a:r>
              <a:rPr lang="en-US" dirty="0" err="1"/>
              <a:t>brianbilston.com</a:t>
            </a:r>
            <a:r>
              <a:rPr lang="en-US" dirty="0"/>
              <a:t>/2016/03/23/refugees/</a:t>
            </a:r>
          </a:p>
        </p:txBody>
      </p:sp>
      <p:sp>
        <p:nvSpPr>
          <p:cNvPr id="4" name="Slide Number Placeholder 3">
            <a:extLst>
              <a:ext uri="{FF2B5EF4-FFF2-40B4-BE49-F238E27FC236}">
                <a16:creationId xmlns:a16="http://schemas.microsoft.com/office/drawing/2014/main" id="{54336E28-9BB6-C110-4269-415F22F3E879}"/>
              </a:ext>
            </a:extLst>
          </p:cNvPr>
          <p:cNvSpPr>
            <a:spLocks noGrp="1"/>
          </p:cNvSpPr>
          <p:nvPr>
            <p:ph type="sldNum" sz="quarter" idx="5"/>
          </p:nvPr>
        </p:nvSpPr>
        <p:spPr/>
        <p:txBody>
          <a:bodyPr/>
          <a:lstStyle/>
          <a:p>
            <a:fld id="{7E734A86-877B-4C4D-A8A4-B4C3184F8F66}" type="slidenum">
              <a:rPr lang="en-US" smtClean="0"/>
              <a:t>4</a:t>
            </a:fld>
            <a:endParaRPr lang="en-US"/>
          </a:p>
        </p:txBody>
      </p:sp>
      <p:sp>
        <p:nvSpPr>
          <p:cNvPr id="5" name="Footer Placeholder 4">
            <a:extLst>
              <a:ext uri="{FF2B5EF4-FFF2-40B4-BE49-F238E27FC236}">
                <a16:creationId xmlns:a16="http://schemas.microsoft.com/office/drawing/2014/main" id="{699A1413-8BB6-5EFF-53D3-DD412599AF7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009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734A86-877B-4C4D-A8A4-B4C3184F8F66}" type="slidenum">
              <a:rPr lang="en-US" smtClean="0"/>
              <a:t>5</a:t>
            </a:fld>
            <a:endParaRPr lang="en-US"/>
          </a:p>
        </p:txBody>
      </p:sp>
      <p:sp>
        <p:nvSpPr>
          <p:cNvPr id="5" name="Footer Placeholder 4">
            <a:extLst>
              <a:ext uri="{FF2B5EF4-FFF2-40B4-BE49-F238E27FC236}">
                <a16:creationId xmlns:a16="http://schemas.microsoft.com/office/drawing/2014/main" id="{EFDE1064-1B0A-7F88-2774-8D726036A26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8211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www.nejm.org</a:t>
            </a:r>
            <a:r>
              <a:rPr lang="en-US" dirty="0"/>
              <a:t>/</a:t>
            </a:r>
            <a:r>
              <a:rPr lang="en-US" dirty="0" err="1"/>
              <a:t>doi</a:t>
            </a:r>
            <a:r>
              <a:rPr lang="en-US" dirty="0"/>
              <a:t>/full/10.1056/NEJM198907203210301</a:t>
            </a:r>
          </a:p>
          <a:p>
            <a:r>
              <a:rPr lang="en-US" dirty="0"/>
              <a:t>https://</a:t>
            </a:r>
            <a:r>
              <a:rPr lang="en-US" dirty="0" err="1"/>
              <a:t>pmc.ncbi.nlm.nih.gov</a:t>
            </a:r>
            <a:r>
              <a:rPr lang="en-US" dirty="0"/>
              <a:t>/articles/PMC3444174/#i1949-8357-4-3-279-Bartolucci1</a:t>
            </a:r>
          </a:p>
        </p:txBody>
      </p:sp>
      <p:sp>
        <p:nvSpPr>
          <p:cNvPr id="4" name="Slide Number Placeholder 3"/>
          <p:cNvSpPr>
            <a:spLocks noGrp="1"/>
          </p:cNvSpPr>
          <p:nvPr>
            <p:ph type="sldNum" sz="quarter" idx="5"/>
          </p:nvPr>
        </p:nvSpPr>
        <p:spPr/>
        <p:txBody>
          <a:bodyPr/>
          <a:lstStyle/>
          <a:p>
            <a:fld id="{7E734A86-877B-4C4D-A8A4-B4C3184F8F66}" type="slidenum">
              <a:rPr lang="en-US" smtClean="0"/>
              <a:t>6</a:t>
            </a:fld>
            <a:endParaRPr lang="en-US"/>
          </a:p>
        </p:txBody>
      </p:sp>
      <p:sp>
        <p:nvSpPr>
          <p:cNvPr id="5" name="Footer Placeholder 4">
            <a:extLst>
              <a:ext uri="{FF2B5EF4-FFF2-40B4-BE49-F238E27FC236}">
                <a16:creationId xmlns:a16="http://schemas.microsoft.com/office/drawing/2014/main" id="{E264D965-6CB4-13E0-007A-9C459324C68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8750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734A86-877B-4C4D-A8A4-B4C3184F8F66}" type="slidenum">
              <a:rPr lang="en-US" smtClean="0"/>
              <a:t>7</a:t>
            </a:fld>
            <a:endParaRPr lang="en-US"/>
          </a:p>
        </p:txBody>
      </p:sp>
      <p:sp>
        <p:nvSpPr>
          <p:cNvPr id="5" name="Footer Placeholder 4">
            <a:extLst>
              <a:ext uri="{FF2B5EF4-FFF2-40B4-BE49-F238E27FC236}">
                <a16:creationId xmlns:a16="http://schemas.microsoft.com/office/drawing/2014/main" id="{C157AE39-8BF2-4A69-D474-148F46C6A8C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493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Sleuth page 30; NEJM 322(12) (1990): 789 – 93.</a:t>
            </a:r>
          </a:p>
        </p:txBody>
      </p:sp>
      <p:sp>
        <p:nvSpPr>
          <p:cNvPr id="4" name="Slide Number Placeholder 3"/>
          <p:cNvSpPr>
            <a:spLocks noGrp="1"/>
          </p:cNvSpPr>
          <p:nvPr>
            <p:ph type="sldNum" sz="quarter" idx="10"/>
          </p:nvPr>
        </p:nvSpPr>
        <p:spPr/>
        <p:txBody>
          <a:bodyPr/>
          <a:lstStyle/>
          <a:p>
            <a:fld id="{66B5E564-5BF6-3644-B068-DBF942BA937B}" type="slidenum">
              <a:rPr lang="en-US" smtClean="0"/>
              <a:t>8</a:t>
            </a:fld>
            <a:endParaRPr lang="en-US"/>
          </a:p>
        </p:txBody>
      </p:sp>
      <p:sp>
        <p:nvSpPr>
          <p:cNvPr id="5" name="Footer Placeholder 4">
            <a:extLst>
              <a:ext uri="{FF2B5EF4-FFF2-40B4-BE49-F238E27FC236}">
                <a16:creationId xmlns:a16="http://schemas.microsoft.com/office/drawing/2014/main" id="{96324E1A-B6FF-8271-04E7-E80715D9F42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44573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Prob</a:t>
            </a:r>
            <a:r>
              <a:rPr lang="en-US" baseline="0" dirty="0"/>
              <a:t> of superiority = </a:t>
            </a:r>
            <a:r>
              <a:rPr lang="en-US" baseline="0" dirty="0" err="1"/>
              <a:t>Pr</a:t>
            </a:r>
            <a:r>
              <a:rPr lang="en-US" baseline="0" dirty="0"/>
              <a:t>(Y1 &gt; Y2); </a:t>
            </a:r>
            <a:r>
              <a:rPr lang="en-US" baseline="0" dirty="0" err="1"/>
              <a:t>vs</a:t>
            </a:r>
            <a:r>
              <a:rPr lang="en-US" baseline="0" dirty="0"/>
              <a:t> </a:t>
            </a:r>
            <a:r>
              <a:rPr lang="en-US" baseline="0" dirty="0" err="1"/>
              <a:t>Pr</a:t>
            </a:r>
            <a:r>
              <a:rPr lang="en-US" baseline="0" dirty="0"/>
              <a:t>(Z &gt; |mu1 – mu2|/sigma)) = </a:t>
            </a:r>
            <a:r>
              <a:rPr lang="en-US" baseline="0" dirty="0" err="1"/>
              <a:t>Pr</a:t>
            </a:r>
            <a:r>
              <a:rPr lang="en-US" baseline="0" dirty="0"/>
              <a:t>(Z &gt; d).</a:t>
            </a:r>
            <a:endParaRPr lang="en-US" dirty="0"/>
          </a:p>
        </p:txBody>
      </p:sp>
      <p:sp>
        <p:nvSpPr>
          <p:cNvPr id="4" name="Slide Number Placeholder 3"/>
          <p:cNvSpPr>
            <a:spLocks noGrp="1"/>
          </p:cNvSpPr>
          <p:nvPr>
            <p:ph type="sldNum" sz="quarter" idx="10"/>
          </p:nvPr>
        </p:nvSpPr>
        <p:spPr/>
        <p:txBody>
          <a:bodyPr/>
          <a:lstStyle/>
          <a:p>
            <a:fld id="{66B5E564-5BF6-3644-B068-DBF942BA937B}" type="slidenum">
              <a:rPr lang="en-US" smtClean="0"/>
              <a:t>10</a:t>
            </a:fld>
            <a:endParaRPr lang="en-US"/>
          </a:p>
        </p:txBody>
      </p:sp>
      <p:sp>
        <p:nvSpPr>
          <p:cNvPr id="5" name="Footer Placeholder 4">
            <a:extLst>
              <a:ext uri="{FF2B5EF4-FFF2-40B4-BE49-F238E27FC236}">
                <a16:creationId xmlns:a16="http://schemas.microsoft.com/office/drawing/2014/main" id="{78BE0E8E-C22F-BB5E-FEA1-D7457E9237F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3335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5F42A4-9E08-2740-8D56-E0BA8CE1E21B}" type="datetime1">
              <a:rPr lang="en-US" smtClean="0"/>
              <a:t>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BB7C-7491-904C-BD48-099EADF29D1A}" type="slidenum">
              <a:rPr lang="en-US" smtClean="0"/>
              <a:t>‹#›</a:t>
            </a:fld>
            <a:endParaRPr lang="en-US"/>
          </a:p>
        </p:txBody>
      </p:sp>
    </p:spTree>
    <p:extLst>
      <p:ext uri="{BB962C8B-B14F-4D97-AF65-F5344CB8AC3E}">
        <p14:creationId xmlns:p14="http://schemas.microsoft.com/office/powerpoint/2010/main" val="34546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92882-2C71-474F-97B5-5913AFCD8C98}" type="datetime1">
              <a:rPr lang="en-US" smtClean="0"/>
              <a:t>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BB7C-7491-904C-BD48-099EADF29D1A}" type="slidenum">
              <a:rPr lang="en-US" smtClean="0"/>
              <a:t>‹#›</a:t>
            </a:fld>
            <a:endParaRPr lang="en-US"/>
          </a:p>
        </p:txBody>
      </p:sp>
    </p:spTree>
    <p:extLst>
      <p:ext uri="{BB962C8B-B14F-4D97-AF65-F5344CB8AC3E}">
        <p14:creationId xmlns:p14="http://schemas.microsoft.com/office/powerpoint/2010/main" val="149729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64D004-CB0B-2D48-915B-ED72A3C92DC4}" type="datetime1">
              <a:rPr lang="en-US" smtClean="0"/>
              <a:t>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BB7C-7491-904C-BD48-099EADF29D1A}" type="slidenum">
              <a:rPr lang="en-US" smtClean="0"/>
              <a:t>‹#›</a:t>
            </a:fld>
            <a:endParaRPr lang="en-US"/>
          </a:p>
        </p:txBody>
      </p:sp>
    </p:spTree>
    <p:extLst>
      <p:ext uri="{BB962C8B-B14F-4D97-AF65-F5344CB8AC3E}">
        <p14:creationId xmlns:p14="http://schemas.microsoft.com/office/powerpoint/2010/main" val="371510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4A26A-8F67-1C4C-837A-E97645523BF6}" type="datetime1">
              <a:rPr lang="en-US" smtClean="0"/>
              <a:t>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BB7C-7491-904C-BD48-099EADF29D1A}" type="slidenum">
              <a:rPr lang="en-US" smtClean="0"/>
              <a:t>‹#›</a:t>
            </a:fld>
            <a:endParaRPr lang="en-US"/>
          </a:p>
        </p:txBody>
      </p:sp>
    </p:spTree>
    <p:extLst>
      <p:ext uri="{BB962C8B-B14F-4D97-AF65-F5344CB8AC3E}">
        <p14:creationId xmlns:p14="http://schemas.microsoft.com/office/powerpoint/2010/main" val="27986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1432D2-8D3B-BB42-ACD7-B74E013FA7A9}" type="datetime1">
              <a:rPr lang="en-US" smtClean="0"/>
              <a:t>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FBB7C-7491-904C-BD48-099EADF29D1A}" type="slidenum">
              <a:rPr lang="en-US" smtClean="0"/>
              <a:t>‹#›</a:t>
            </a:fld>
            <a:endParaRPr lang="en-US"/>
          </a:p>
        </p:txBody>
      </p:sp>
    </p:spTree>
    <p:extLst>
      <p:ext uri="{BB962C8B-B14F-4D97-AF65-F5344CB8AC3E}">
        <p14:creationId xmlns:p14="http://schemas.microsoft.com/office/powerpoint/2010/main" val="170225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748458-2432-E145-84F1-DB160748A9F2}" type="datetime1">
              <a:rPr lang="en-US" smtClean="0"/>
              <a:t>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BB7C-7491-904C-BD48-099EADF29D1A}" type="slidenum">
              <a:rPr lang="en-US" smtClean="0"/>
              <a:t>‹#›</a:t>
            </a:fld>
            <a:endParaRPr lang="en-US"/>
          </a:p>
        </p:txBody>
      </p:sp>
    </p:spTree>
    <p:extLst>
      <p:ext uri="{BB962C8B-B14F-4D97-AF65-F5344CB8AC3E}">
        <p14:creationId xmlns:p14="http://schemas.microsoft.com/office/powerpoint/2010/main" val="15898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969848-2113-FD44-889E-4250BDD5E584}" type="datetime1">
              <a:rPr lang="en-US" smtClean="0"/>
              <a:t>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FBB7C-7491-904C-BD48-099EADF29D1A}" type="slidenum">
              <a:rPr lang="en-US" smtClean="0"/>
              <a:t>‹#›</a:t>
            </a:fld>
            <a:endParaRPr lang="en-US"/>
          </a:p>
        </p:txBody>
      </p:sp>
    </p:spTree>
    <p:extLst>
      <p:ext uri="{BB962C8B-B14F-4D97-AF65-F5344CB8AC3E}">
        <p14:creationId xmlns:p14="http://schemas.microsoft.com/office/powerpoint/2010/main" val="133648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01DCE3-3917-A341-A04A-EA16579FC0D8}" type="datetime1">
              <a:rPr lang="en-US" smtClean="0"/>
              <a:t>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FBB7C-7491-904C-BD48-099EADF29D1A}" type="slidenum">
              <a:rPr lang="en-US" smtClean="0"/>
              <a:t>‹#›</a:t>
            </a:fld>
            <a:endParaRPr lang="en-US"/>
          </a:p>
        </p:txBody>
      </p:sp>
    </p:spTree>
    <p:extLst>
      <p:ext uri="{BB962C8B-B14F-4D97-AF65-F5344CB8AC3E}">
        <p14:creationId xmlns:p14="http://schemas.microsoft.com/office/powerpoint/2010/main" val="117197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11034-A273-A643-A96C-76AF021F2BDC}" type="datetime1">
              <a:rPr lang="en-US" smtClean="0"/>
              <a:t>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FBB7C-7491-904C-BD48-099EADF29D1A}" type="slidenum">
              <a:rPr lang="en-US" smtClean="0"/>
              <a:t>‹#›</a:t>
            </a:fld>
            <a:endParaRPr lang="en-US"/>
          </a:p>
        </p:txBody>
      </p:sp>
    </p:spTree>
    <p:extLst>
      <p:ext uri="{BB962C8B-B14F-4D97-AF65-F5344CB8AC3E}">
        <p14:creationId xmlns:p14="http://schemas.microsoft.com/office/powerpoint/2010/main" val="193917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BC412D-2A34-064F-AE5B-41E6AD9E43C0}" type="datetime1">
              <a:rPr lang="en-US" smtClean="0"/>
              <a:t>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BB7C-7491-904C-BD48-099EADF29D1A}" type="slidenum">
              <a:rPr lang="en-US" smtClean="0"/>
              <a:t>‹#›</a:t>
            </a:fld>
            <a:endParaRPr lang="en-US"/>
          </a:p>
        </p:txBody>
      </p:sp>
    </p:spTree>
    <p:extLst>
      <p:ext uri="{BB962C8B-B14F-4D97-AF65-F5344CB8AC3E}">
        <p14:creationId xmlns:p14="http://schemas.microsoft.com/office/powerpoint/2010/main" val="71397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611C27-40E3-834B-892B-423A44972DFA}" type="datetime1">
              <a:rPr lang="en-US" smtClean="0"/>
              <a:t>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FBB7C-7491-904C-BD48-099EADF29D1A}" type="slidenum">
              <a:rPr lang="en-US" smtClean="0"/>
              <a:t>‹#›</a:t>
            </a:fld>
            <a:endParaRPr lang="en-US"/>
          </a:p>
        </p:txBody>
      </p:sp>
    </p:spTree>
    <p:extLst>
      <p:ext uri="{BB962C8B-B14F-4D97-AF65-F5344CB8AC3E}">
        <p14:creationId xmlns:p14="http://schemas.microsoft.com/office/powerpoint/2010/main" val="228770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297D9-A8B6-E64B-A7F0-57A88C739D85}" type="datetime1">
              <a:rPr lang="en-US" smtClean="0"/>
              <a:t>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FBB7C-7491-904C-BD48-099EADF29D1A}" type="slidenum">
              <a:rPr lang="en-US" smtClean="0"/>
              <a:t>‹#›</a:t>
            </a:fld>
            <a:endParaRPr lang="en-US"/>
          </a:p>
        </p:txBody>
      </p:sp>
    </p:spTree>
    <p:extLst>
      <p:ext uri="{BB962C8B-B14F-4D97-AF65-F5344CB8AC3E}">
        <p14:creationId xmlns:p14="http://schemas.microsoft.com/office/powerpoint/2010/main" val="1574391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AE1236-EAF6-7E4F-8114-6F553CE52658}"/>
              </a:ext>
            </a:extLst>
          </p:cNvPr>
          <p:cNvSpPr/>
          <p:nvPr/>
        </p:nvSpPr>
        <p:spPr>
          <a:xfrm>
            <a:off x="893298" y="291904"/>
            <a:ext cx="7069015" cy="2000548"/>
          </a:xfrm>
          <a:prstGeom prst="rect">
            <a:avLst/>
          </a:prstGeom>
        </p:spPr>
        <p:txBody>
          <a:bodyPr wrap="square">
            <a:spAutoFit/>
          </a:bodyPr>
          <a:lstStyle/>
          <a:p>
            <a:pPr algn="ctr"/>
            <a:r>
              <a:rPr lang="en-US" sz="4400" dirty="0">
                <a:latin typeface="Times" pitchFamily="2" charset="0"/>
              </a:rPr>
              <a:t>Be effective;</a:t>
            </a:r>
          </a:p>
          <a:p>
            <a:pPr algn="ctr"/>
            <a:r>
              <a:rPr lang="en-US" sz="4400" dirty="0">
                <a:latin typeface="Times" pitchFamily="2" charset="0"/>
              </a:rPr>
              <a:t>don’t be significant.</a:t>
            </a:r>
          </a:p>
          <a:p>
            <a:pPr algn="ctr"/>
            <a:r>
              <a:rPr lang="en-US" sz="3600" dirty="0">
                <a:latin typeface="Times" pitchFamily="2" charset="0"/>
              </a:rPr>
              <a:t>(What are the log odds of that?)</a:t>
            </a:r>
          </a:p>
        </p:txBody>
      </p:sp>
      <p:sp>
        <p:nvSpPr>
          <p:cNvPr id="6" name="Rectangle 5">
            <a:extLst>
              <a:ext uri="{FF2B5EF4-FFF2-40B4-BE49-F238E27FC236}">
                <a16:creationId xmlns:a16="http://schemas.microsoft.com/office/drawing/2014/main" id="{4F47C5B1-BFA7-3A45-B945-681C0D83138D}"/>
              </a:ext>
            </a:extLst>
          </p:cNvPr>
          <p:cNvSpPr/>
          <p:nvPr/>
        </p:nvSpPr>
        <p:spPr>
          <a:xfrm>
            <a:off x="1037490" y="2856180"/>
            <a:ext cx="7069015" cy="1323439"/>
          </a:xfrm>
          <a:prstGeom prst="rect">
            <a:avLst/>
          </a:prstGeom>
        </p:spPr>
        <p:txBody>
          <a:bodyPr wrap="square">
            <a:spAutoFit/>
          </a:bodyPr>
          <a:lstStyle/>
          <a:p>
            <a:pPr algn="ctr"/>
            <a:r>
              <a:rPr lang="en-US" sz="4400" dirty="0">
                <a:latin typeface="Times" pitchFamily="2" charset="0"/>
              </a:rPr>
              <a:t>Jeff Witmer</a:t>
            </a:r>
          </a:p>
          <a:p>
            <a:pPr algn="ctr"/>
            <a:r>
              <a:rPr lang="en-US" sz="3600" dirty="0">
                <a:latin typeface="Times" pitchFamily="2" charset="0"/>
              </a:rPr>
              <a:t>Oberlin College</a:t>
            </a:r>
          </a:p>
        </p:txBody>
      </p:sp>
      <p:sp>
        <p:nvSpPr>
          <p:cNvPr id="2" name="Rectangle 1">
            <a:extLst>
              <a:ext uri="{FF2B5EF4-FFF2-40B4-BE49-F238E27FC236}">
                <a16:creationId xmlns:a16="http://schemas.microsoft.com/office/drawing/2014/main" id="{BCE1B2F2-C5F9-DC4F-38ED-B6D2761A61B4}"/>
              </a:ext>
            </a:extLst>
          </p:cNvPr>
          <p:cNvSpPr/>
          <p:nvPr/>
        </p:nvSpPr>
        <p:spPr>
          <a:xfrm>
            <a:off x="1037491" y="4565547"/>
            <a:ext cx="7069015" cy="769441"/>
          </a:xfrm>
          <a:prstGeom prst="rect">
            <a:avLst/>
          </a:prstGeom>
        </p:spPr>
        <p:txBody>
          <a:bodyPr wrap="square">
            <a:spAutoFit/>
          </a:bodyPr>
          <a:lstStyle/>
          <a:p>
            <a:pPr algn="ctr"/>
            <a:r>
              <a:rPr lang="en-US" sz="4400" dirty="0">
                <a:latin typeface="Times" pitchFamily="2" charset="0"/>
              </a:rPr>
              <a:t>USCOTS 2025</a:t>
            </a:r>
          </a:p>
        </p:txBody>
      </p:sp>
    </p:spTree>
    <p:extLst>
      <p:ext uri="{BB962C8B-B14F-4D97-AF65-F5344CB8AC3E}">
        <p14:creationId xmlns:p14="http://schemas.microsoft.com/office/powerpoint/2010/main" val="260101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4431" y="109603"/>
            <a:ext cx="5265483" cy="418504"/>
          </a:xfrm>
        </p:spPr>
        <p:txBody>
          <a:bodyPr>
            <a:noAutofit/>
          </a:bodyPr>
          <a:lstStyle/>
          <a:p>
            <a:pPr algn="l"/>
            <a:r>
              <a:rPr lang="en-US" sz="2800" dirty="0">
                <a:solidFill>
                  <a:schemeClr val="tx1"/>
                </a:solidFill>
              </a:rPr>
              <a:t>Comparing two populations</a:t>
            </a:r>
          </a:p>
        </p:txBody>
      </p:sp>
      <p:sp>
        <p:nvSpPr>
          <p:cNvPr id="6" name="Subtitle 2"/>
          <p:cNvSpPr txBox="1">
            <a:spLocks/>
          </p:cNvSpPr>
          <p:nvPr/>
        </p:nvSpPr>
        <p:spPr>
          <a:xfrm>
            <a:off x="1412400" y="3632039"/>
            <a:ext cx="4299287" cy="256994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chemeClr val="tx1"/>
                </a:solidFill>
              </a:rPr>
              <a:t>Guidelines(?):</a:t>
            </a:r>
          </a:p>
          <a:p>
            <a:pPr algn="l"/>
            <a:r>
              <a:rPr lang="en-US" dirty="0">
                <a:solidFill>
                  <a:schemeClr val="tx1"/>
                </a:solidFill>
              </a:rPr>
              <a:t>Small         </a:t>
            </a:r>
            <a:r>
              <a:rPr lang="en-US" dirty="0">
                <a:solidFill>
                  <a:srgbClr val="FF0000"/>
                </a:solidFill>
              </a:rPr>
              <a:t>0.2</a:t>
            </a:r>
            <a:r>
              <a:rPr lang="en-US" dirty="0">
                <a:solidFill>
                  <a:schemeClr val="tx1"/>
                </a:solidFill>
              </a:rPr>
              <a:t>     </a:t>
            </a:r>
          </a:p>
          <a:p>
            <a:pPr algn="l"/>
            <a:r>
              <a:rPr lang="en-US" dirty="0">
                <a:solidFill>
                  <a:schemeClr val="tx1"/>
                </a:solidFill>
              </a:rPr>
              <a:t>Medium   </a:t>
            </a:r>
            <a:r>
              <a:rPr lang="en-US" dirty="0">
                <a:solidFill>
                  <a:srgbClr val="FF0000"/>
                </a:solidFill>
              </a:rPr>
              <a:t>0.5 </a:t>
            </a:r>
            <a:r>
              <a:rPr lang="en-US" dirty="0">
                <a:solidFill>
                  <a:schemeClr val="tx1"/>
                </a:solidFill>
              </a:rPr>
              <a:t>    </a:t>
            </a:r>
          </a:p>
          <a:p>
            <a:pPr algn="l"/>
            <a:r>
              <a:rPr lang="en-US" dirty="0">
                <a:solidFill>
                  <a:schemeClr val="tx1"/>
                </a:solidFill>
              </a:rPr>
              <a:t>Large          </a:t>
            </a:r>
            <a:r>
              <a:rPr lang="en-US" dirty="0">
                <a:solidFill>
                  <a:srgbClr val="FF0000"/>
                </a:solidFill>
              </a:rPr>
              <a:t>1</a:t>
            </a:r>
            <a:endParaRPr lang="en-US" dirty="0">
              <a:solidFill>
                <a:schemeClr val="tx1"/>
              </a:solidFill>
            </a:endParaRPr>
          </a:p>
        </p:txBody>
      </p:sp>
      <p:sp>
        <p:nvSpPr>
          <p:cNvPr id="4" name="Subtitle 2"/>
          <p:cNvSpPr txBox="1">
            <a:spLocks/>
          </p:cNvSpPr>
          <p:nvPr/>
        </p:nvSpPr>
        <p:spPr>
          <a:xfrm>
            <a:off x="0" y="707708"/>
            <a:ext cx="7889607" cy="171911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rgbClr val="000000"/>
                </a:solidFill>
              </a:rPr>
              <a:t>  Cohen’s d: </a:t>
            </a:r>
          </a:p>
        </p:txBody>
      </p:sp>
      <p:sp>
        <p:nvSpPr>
          <p:cNvPr id="2" name="TextBox 1"/>
          <p:cNvSpPr txBox="1"/>
          <p:nvPr/>
        </p:nvSpPr>
        <p:spPr>
          <a:xfrm>
            <a:off x="179948" y="2831820"/>
            <a:ext cx="8685357" cy="800219"/>
          </a:xfrm>
          <a:prstGeom prst="rect">
            <a:avLst/>
          </a:prstGeom>
          <a:noFill/>
        </p:spPr>
        <p:txBody>
          <a:bodyPr wrap="square" rtlCol="0">
            <a:spAutoFit/>
          </a:bodyPr>
          <a:lstStyle/>
          <a:p>
            <a:r>
              <a:rPr lang="en-US" sz="2800" dirty="0">
                <a:solidFill>
                  <a:srgbClr val="000000"/>
                </a:solidFill>
              </a:rPr>
              <a:t>We could use a pooled SD; I just use the larger sample SD.</a:t>
            </a:r>
          </a:p>
          <a:p>
            <a:endParaRPr lang="en-US" dirty="0"/>
          </a:p>
        </p:txBody>
      </p:sp>
      <p:graphicFrame>
        <p:nvGraphicFramePr>
          <p:cNvPr id="7" name="Object 6"/>
          <p:cNvGraphicFramePr>
            <a:graphicFrameLocks noChangeAspect="1"/>
          </p:cNvGraphicFramePr>
          <p:nvPr/>
        </p:nvGraphicFramePr>
        <p:xfrm>
          <a:off x="5016137" y="765623"/>
          <a:ext cx="1821891" cy="1466400"/>
        </p:xfrm>
        <a:graphic>
          <a:graphicData uri="http://schemas.openxmlformats.org/presentationml/2006/ole">
            <mc:AlternateContent xmlns:mc="http://schemas.openxmlformats.org/markup-compatibility/2006">
              <mc:Choice xmlns:v="urn:schemas-microsoft-com:vml" Requires="v">
                <p:oleObj name="Equation" r:id="rId3" imgW="520700" imgH="419100" progId="Equation.3">
                  <p:embed/>
                </p:oleObj>
              </mc:Choice>
              <mc:Fallback>
                <p:oleObj name="Equation" r:id="rId3" imgW="520700" imgH="419100" progId="Equation.3">
                  <p:embed/>
                  <p:pic>
                    <p:nvPicPr>
                      <p:cNvPr id="7" name="Object 6"/>
                      <p:cNvPicPr/>
                      <p:nvPr/>
                    </p:nvPicPr>
                    <p:blipFill>
                      <a:blip r:embed="rId4"/>
                      <a:stretch>
                        <a:fillRect/>
                      </a:stretch>
                    </p:blipFill>
                    <p:spPr>
                      <a:xfrm>
                        <a:off x="5016137" y="765623"/>
                        <a:ext cx="1821891" cy="14664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2317750" y="749300"/>
          <a:ext cx="1955800" cy="1555750"/>
        </p:xfrm>
        <a:graphic>
          <a:graphicData uri="http://schemas.openxmlformats.org/presentationml/2006/ole">
            <mc:AlternateContent xmlns:mc="http://schemas.openxmlformats.org/markup-compatibility/2006">
              <mc:Choice xmlns:v="urn:schemas-microsoft-com:vml" Requires="v">
                <p:oleObj name="Equation" r:id="rId5" imgW="558800" imgH="444500" progId="Equation.DSMT4">
                  <p:embed/>
                </p:oleObj>
              </mc:Choice>
              <mc:Fallback>
                <p:oleObj name="Equation" r:id="rId5" imgW="558800" imgH="444500" progId="Equation.DSMT4">
                  <p:embed/>
                  <p:pic>
                    <p:nvPicPr>
                      <p:cNvPr id="8" name="Object 7"/>
                      <p:cNvPicPr/>
                      <p:nvPr/>
                    </p:nvPicPr>
                    <p:blipFill>
                      <a:blip r:embed="rId6"/>
                      <a:stretch>
                        <a:fillRect/>
                      </a:stretch>
                    </p:blipFill>
                    <p:spPr>
                      <a:xfrm>
                        <a:off x="2317750" y="749300"/>
                        <a:ext cx="1955800" cy="1555750"/>
                      </a:xfrm>
                      <a:prstGeom prst="rect">
                        <a:avLst/>
                      </a:prstGeom>
                    </p:spPr>
                  </p:pic>
                </p:oleObj>
              </mc:Fallback>
            </mc:AlternateContent>
          </a:graphicData>
        </a:graphic>
      </p:graphicFrame>
    </p:spTree>
    <p:extLst>
      <p:ext uri="{BB962C8B-B14F-4D97-AF65-F5344CB8AC3E}">
        <p14:creationId xmlns:p14="http://schemas.microsoft.com/office/powerpoint/2010/main" val="93079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2C765-E523-409E-5BF4-B654C24B493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B3EE44D-B97C-C211-E31A-175C51F523CB}"/>
              </a:ext>
            </a:extLst>
          </p:cNvPr>
          <p:cNvSpPr/>
          <p:nvPr/>
        </p:nvSpPr>
        <p:spPr>
          <a:xfrm>
            <a:off x="376816" y="151055"/>
            <a:ext cx="7939430" cy="584775"/>
          </a:xfrm>
          <a:prstGeom prst="rect">
            <a:avLst/>
          </a:prstGeom>
        </p:spPr>
        <p:txBody>
          <a:bodyPr wrap="square">
            <a:spAutoFit/>
          </a:bodyPr>
          <a:lstStyle/>
          <a:p>
            <a:r>
              <a:rPr lang="en-US" sz="3200" dirty="0"/>
              <a:t>test stat = (effect size)*(sample size inflation):</a:t>
            </a:r>
            <a:endParaRPr lang="en-US" sz="3200" dirty="0">
              <a:latin typeface="Times" pitchFamily="2"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37D685C-ED76-99DA-BDE2-D62F186F8072}"/>
                  </a:ext>
                </a:extLst>
              </p:cNvPr>
              <p:cNvSpPr/>
              <p:nvPr/>
            </p:nvSpPr>
            <p:spPr>
              <a:xfrm>
                <a:off x="666234" y="735830"/>
                <a:ext cx="7026065" cy="2335126"/>
              </a:xfrm>
              <a:prstGeom prst="rect">
                <a:avLst/>
              </a:prstGeom>
            </p:spPr>
            <p:txBody>
              <a:bodyPr wrap="square">
                <a:spAutoFit/>
              </a:bodyPr>
              <a:lstStyle/>
              <a:p>
                <a:pPr marL="173038" lvl="2"/>
                <a:r>
                  <a:rPr lang="en-US" sz="2800" dirty="0"/>
                  <a:t>E.g., for a correlation t-test (equivalent to a slope t-test), </a:t>
                </a:r>
              </a:p>
              <a:p>
                <a:pPr marL="173038" lvl="2"/>
                <a:r>
                  <a:rPr lang="en-US" sz="1200" dirty="0"/>
                  <a:t> </a:t>
                </a:r>
              </a:p>
              <a:p>
                <a:pPr lvl="2"/>
                <a:r>
                  <a:rPr lang="en-US" sz="2800" dirty="0"/>
                  <a:t>			</a:t>
                </a:r>
                <a14:m>
                  <m:oMath xmlns:m="http://schemas.openxmlformats.org/officeDocument/2006/math">
                    <m:r>
                      <a:rPr lang="en-US" sz="3600" i="1">
                        <a:latin typeface="Cambria Math" panose="02040503050406030204" pitchFamily="18" charset="0"/>
                      </a:rPr>
                      <m:t>𝑡</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𝑟</m:t>
                        </m:r>
                      </m:num>
                      <m:den>
                        <m:rad>
                          <m:radPr>
                            <m:degHide m:val="on"/>
                            <m:ctrlPr>
                              <a:rPr lang="en-US" sz="3600" i="1">
                                <a:latin typeface="Cambria Math" panose="02040503050406030204" pitchFamily="18" charset="0"/>
                              </a:rPr>
                            </m:ctrlPr>
                          </m:radPr>
                          <m:deg/>
                          <m:e>
                            <m:r>
                              <a:rPr lang="en-US" sz="3600" i="1">
                                <a:latin typeface="Cambria Math" panose="02040503050406030204" pitchFamily="18" charset="0"/>
                              </a:rPr>
                              <m:t>1−</m:t>
                            </m:r>
                            <m:sSup>
                              <m:sSupPr>
                                <m:ctrlPr>
                                  <a:rPr lang="en-US" sz="3600" i="1">
                                    <a:latin typeface="Cambria Math" panose="02040503050406030204" pitchFamily="18" charset="0"/>
                                  </a:rPr>
                                </m:ctrlPr>
                              </m:sSupPr>
                              <m:e>
                                <m:r>
                                  <a:rPr lang="en-US" sz="3600" i="1">
                                    <a:latin typeface="Cambria Math" panose="02040503050406030204" pitchFamily="18" charset="0"/>
                                  </a:rPr>
                                  <m:t>𝑟</m:t>
                                </m:r>
                              </m:e>
                              <m:sup>
                                <m:r>
                                  <a:rPr lang="en-US" sz="3600" i="1">
                                    <a:latin typeface="Cambria Math" panose="02040503050406030204" pitchFamily="18" charset="0"/>
                                  </a:rPr>
                                  <m:t>2</m:t>
                                </m:r>
                              </m:sup>
                            </m:sSup>
                          </m:e>
                        </m:rad>
                      </m:den>
                    </m:f>
                    <m:r>
                      <a:rPr lang="en-US" sz="3600" b="0" i="1" smtClean="0">
                        <a:latin typeface="Cambria Math" panose="02040503050406030204" pitchFamily="18" charset="0"/>
                      </a:rPr>
                      <m:t>∗</m:t>
                    </m:r>
                    <m:rad>
                      <m:radPr>
                        <m:degHide m:val="on"/>
                        <m:ctrlPr>
                          <a:rPr lang="en-US" sz="3600" i="1">
                            <a:latin typeface="Cambria Math" panose="02040503050406030204" pitchFamily="18" charset="0"/>
                          </a:rPr>
                        </m:ctrlPr>
                      </m:radPr>
                      <m:deg/>
                      <m:e>
                        <m:r>
                          <a:rPr lang="en-US" sz="3600" i="1">
                            <a:latin typeface="Cambria Math" panose="02040503050406030204" pitchFamily="18" charset="0"/>
                          </a:rPr>
                          <m:t>𝑛</m:t>
                        </m:r>
                        <m:r>
                          <a:rPr lang="en-US" sz="3600" i="1">
                            <a:latin typeface="Cambria Math" panose="02040503050406030204" pitchFamily="18" charset="0"/>
                          </a:rPr>
                          <m:t>−2</m:t>
                        </m:r>
                      </m:e>
                    </m:rad>
                    <m:r>
                      <a:rPr lang="en-US" sz="3600" i="1">
                        <a:latin typeface="Cambria Math" panose="02040503050406030204" pitchFamily="18" charset="0"/>
                      </a:rPr>
                      <m:t> </m:t>
                    </m:r>
                  </m:oMath>
                </a14:m>
                <a:endParaRPr lang="en-US" sz="3600" dirty="0"/>
              </a:p>
              <a:p>
                <a:pPr marL="173038" lvl="2"/>
                <a:r>
                  <a:rPr lang="en-US" sz="2800" dirty="0"/>
                  <a:t> </a:t>
                </a:r>
              </a:p>
            </p:txBody>
          </p:sp>
        </mc:Choice>
        <mc:Fallback xmlns="">
          <p:sp>
            <p:nvSpPr>
              <p:cNvPr id="5" name="Rectangle 4">
                <a:extLst>
                  <a:ext uri="{FF2B5EF4-FFF2-40B4-BE49-F238E27FC236}">
                    <a16:creationId xmlns:a16="http://schemas.microsoft.com/office/drawing/2014/main" id="{F37D685C-ED76-99DA-BDE2-D62F186F8072}"/>
                  </a:ext>
                </a:extLst>
              </p:cNvPr>
              <p:cNvSpPr>
                <a:spLocks noRot="1" noChangeAspect="1" noMove="1" noResize="1" noEditPoints="1" noAdjustHandles="1" noChangeArrowheads="1" noChangeShapeType="1" noTextEdit="1"/>
              </p:cNvSpPr>
              <p:nvPr/>
            </p:nvSpPr>
            <p:spPr>
              <a:xfrm>
                <a:off x="666234" y="735830"/>
                <a:ext cx="7026065" cy="2335126"/>
              </a:xfrm>
              <a:prstGeom prst="rect">
                <a:avLst/>
              </a:prstGeom>
              <a:blipFill>
                <a:blip r:embed="rId3"/>
                <a:stretch>
                  <a:fillRect t="-3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21E2068-C614-00DD-F2B6-5C4D05820056}"/>
                  </a:ext>
                </a:extLst>
              </p:cNvPr>
              <p:cNvSpPr/>
              <p:nvPr/>
            </p:nvSpPr>
            <p:spPr>
              <a:xfrm>
                <a:off x="666234" y="2562798"/>
                <a:ext cx="7026065" cy="3559372"/>
              </a:xfrm>
              <a:prstGeom prst="rect">
                <a:avLst/>
              </a:prstGeom>
            </p:spPr>
            <p:txBody>
              <a:bodyPr wrap="square">
                <a:spAutoFit/>
              </a:bodyPr>
              <a:lstStyle/>
              <a:p>
                <a:pPr lvl="2"/>
                <a:endParaRPr lang="en-US" sz="1400" dirty="0"/>
              </a:p>
              <a:p>
                <a:pPr marL="230188" lvl="2"/>
                <a:r>
                  <a:rPr lang="en-US" sz="2800" dirty="0"/>
                  <a:t>E.g., for an F-test, </a:t>
                </a:r>
              </a:p>
              <a:p>
                <a:pPr marL="173038" lvl="2"/>
                <a:r>
                  <a:rPr lang="en-US" sz="1200" dirty="0"/>
                  <a:t> </a:t>
                </a:r>
              </a:p>
              <a:p>
                <a:pPr marL="173038" lvl="2"/>
                <a:r>
                  <a:rPr lang="en-US" sz="2800" dirty="0"/>
                  <a:t>	           </a:t>
                </a:r>
                <a14:m>
                  <m:oMath xmlns:m="http://schemas.openxmlformats.org/officeDocument/2006/math">
                    <m:r>
                      <a:rPr lang="en-US" sz="3600" i="1">
                        <a:latin typeface="Cambria Math" panose="02040503050406030204" pitchFamily="18" charset="0"/>
                      </a:rPr>
                      <m:t>𝐹</m:t>
                    </m:r>
                    <m:r>
                      <a:rPr lang="en-US" sz="3600" i="1">
                        <a:latin typeface="Cambria Math" panose="02040503050406030204" pitchFamily="18" charset="0"/>
                      </a:rPr>
                      <m:t>=</m:t>
                    </m:r>
                    <m:f>
                      <m:fPr>
                        <m:ctrlPr>
                          <a:rPr lang="en-US" sz="3600" i="1">
                            <a:latin typeface="Cambria Math" panose="02040503050406030204" pitchFamily="18" charset="0"/>
                          </a:rPr>
                        </m:ctrlPr>
                      </m:fPr>
                      <m:num>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1">
                                <a:latin typeface="Cambria Math" panose="02040503050406030204" pitchFamily="18" charset="0"/>
                              </a:rPr>
                              <m:t>2</m:t>
                            </m:r>
                          </m:sup>
                        </m:sSup>
                      </m:num>
                      <m:den>
                        <m:r>
                          <a:rPr lang="en-US" sz="3600" i="1">
                            <a:latin typeface="Cambria Math" panose="02040503050406030204" pitchFamily="18" charset="0"/>
                          </a:rPr>
                          <m:t>1−</m:t>
                        </m:r>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1">
                                <a:latin typeface="Cambria Math" panose="02040503050406030204" pitchFamily="18" charset="0"/>
                              </a:rPr>
                              <m:t>2</m:t>
                            </m:r>
                          </m:sup>
                        </m:sSup>
                      </m:den>
                    </m:f>
                  </m:oMath>
                </a14:m>
                <a:r>
                  <a:rPr lang="en-US" sz="3600" dirty="0"/>
                  <a:t> * </a:t>
                </a:r>
                <a14:m>
                  <m:oMath xmlns:m="http://schemas.openxmlformats.org/officeDocument/2006/math">
                    <m:f>
                      <m:fPr>
                        <m:ctrlPr>
                          <a:rPr lang="en-US" sz="3600" i="1">
                            <a:latin typeface="Cambria Math" panose="02040503050406030204" pitchFamily="18" charset="0"/>
                          </a:rPr>
                        </m:ctrlPr>
                      </m:fPr>
                      <m:num>
                        <m:d>
                          <m:dPr>
                            <m:ctrlPr>
                              <a:rPr lang="en-US" sz="3600" i="1">
                                <a:latin typeface="Cambria Math" panose="02040503050406030204" pitchFamily="18" charset="0"/>
                              </a:rPr>
                            </m:ctrlPr>
                          </m:dPr>
                          <m:e>
                            <m:r>
                              <a:rPr lang="en-US" sz="3600" i="1">
                                <a:latin typeface="Cambria Math" panose="02040503050406030204" pitchFamily="18" charset="0"/>
                              </a:rPr>
                              <m:t>𝑛</m:t>
                            </m:r>
                            <m:r>
                              <a:rPr lang="en-US" sz="3600" i="1">
                                <a:latin typeface="Cambria Math" panose="02040503050406030204" pitchFamily="18" charset="0"/>
                              </a:rPr>
                              <m:t>−</m:t>
                            </m:r>
                            <m:d>
                              <m:dPr>
                                <m:ctrlPr>
                                  <a:rPr lang="en-US" sz="3600" i="1">
                                    <a:latin typeface="Cambria Math" panose="02040503050406030204" pitchFamily="18" charset="0"/>
                                  </a:rPr>
                                </m:ctrlPr>
                              </m:dPr>
                              <m:e>
                                <m:r>
                                  <a:rPr lang="en-US" sz="3600" i="1">
                                    <a:latin typeface="Cambria Math" panose="02040503050406030204" pitchFamily="18" charset="0"/>
                                  </a:rPr>
                                  <m:t>𝑘</m:t>
                                </m:r>
                                <m:r>
                                  <a:rPr lang="en-US" sz="3600" i="1">
                                    <a:latin typeface="Cambria Math" panose="02040503050406030204" pitchFamily="18" charset="0"/>
                                  </a:rPr>
                                  <m:t>+1</m:t>
                                </m:r>
                              </m:e>
                            </m:d>
                          </m:e>
                        </m:d>
                      </m:num>
                      <m:den>
                        <m:r>
                          <a:rPr lang="en-US" sz="3600" i="1">
                            <a:latin typeface="Cambria Math" panose="02040503050406030204" pitchFamily="18" charset="0"/>
                          </a:rPr>
                          <m:t>𝑘</m:t>
                        </m:r>
                      </m:den>
                    </m:f>
                  </m:oMath>
                </a14:m>
                <a:r>
                  <a:rPr lang="en-US" sz="3600" dirty="0"/>
                  <a:t>     </a:t>
                </a:r>
              </a:p>
              <a:p>
                <a:pPr marL="173038" lvl="2"/>
                <a:r>
                  <a:rPr lang="en-US" sz="2800" dirty="0"/>
                  <a:t>  </a:t>
                </a:r>
              </a:p>
              <a:p>
                <a:pPr marL="173038" lvl="2"/>
                <a:r>
                  <a:rPr lang="en-US" sz="2800" dirty="0"/>
                  <a:t>		or  </a:t>
                </a:r>
                <a14:m>
                  <m:oMath xmlns:m="http://schemas.openxmlformats.org/officeDocument/2006/math">
                    <m:r>
                      <a:rPr lang="en-US" sz="3600" i="1">
                        <a:latin typeface="Cambria Math" panose="02040503050406030204" pitchFamily="18" charset="0"/>
                      </a:rPr>
                      <m:t>𝐹</m:t>
                    </m:r>
                    <m:r>
                      <a:rPr lang="en-US" sz="3600" i="1">
                        <a:latin typeface="Cambria Math" panose="02040503050406030204" pitchFamily="18" charset="0"/>
                      </a:rPr>
                      <m:t>=</m:t>
                    </m:r>
                    <m:f>
                      <m:fPr>
                        <m:ctrlPr>
                          <a:rPr lang="en-US" sz="3600" i="1">
                            <a:latin typeface="Cambria Math" panose="02040503050406030204" pitchFamily="18" charset="0"/>
                          </a:rPr>
                        </m:ctrlPr>
                      </m:fPr>
                      <m:num>
                        <m:sSub>
                          <m:sSubPr>
                            <m:ctrlPr>
                              <a:rPr lang="en-US" sz="3600" i="1">
                                <a:latin typeface="Cambria Math" panose="02040503050406030204" pitchFamily="18" charset="0"/>
                              </a:rPr>
                            </m:ctrlPr>
                          </m:sSubPr>
                          <m:e>
                            <m:r>
                              <a:rPr lang="en-US" sz="3600" i="1">
                                <a:latin typeface="Cambria Math" panose="02040503050406030204" pitchFamily="18" charset="0"/>
                              </a:rPr>
                              <m:t>𝑆𝑆</m:t>
                            </m:r>
                          </m:e>
                          <m:sub>
                            <m:r>
                              <a:rPr lang="en-US" sz="3600" i="1">
                                <a:latin typeface="Cambria Math" panose="02040503050406030204" pitchFamily="18" charset="0"/>
                              </a:rPr>
                              <m:t>𝑚</m:t>
                            </m:r>
                          </m:sub>
                        </m:sSub>
                      </m:num>
                      <m:den>
                        <m:r>
                          <a:rPr lang="en-US" sz="3600" i="1">
                            <a:latin typeface="Cambria Math" panose="02040503050406030204" pitchFamily="18" charset="0"/>
                          </a:rPr>
                          <m:t>𝑆𝑆</m:t>
                        </m:r>
                        <m:r>
                          <a:rPr lang="en-US" sz="3600" b="0" i="1" smtClean="0">
                            <a:latin typeface="Cambria Math" panose="02040503050406030204" pitchFamily="18" charset="0"/>
                          </a:rPr>
                          <m:t>𝐸</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𝑛</m:t>
                            </m:r>
                            <m:r>
                              <a:rPr lang="en-US" sz="3600" b="0" i="1" smtClean="0">
                                <a:latin typeface="Cambria Math" panose="02040503050406030204" pitchFamily="18" charset="0"/>
                              </a:rPr>
                              <m:t>−</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𝑘</m:t>
                                </m:r>
                                <m:r>
                                  <a:rPr lang="en-US" sz="3600" b="0" i="1" smtClean="0">
                                    <a:latin typeface="Cambria Math" panose="02040503050406030204" pitchFamily="18" charset="0"/>
                                  </a:rPr>
                                  <m:t>+1</m:t>
                                </m:r>
                              </m:e>
                            </m:d>
                          </m:e>
                        </m:d>
                      </m:num>
                      <m:den>
                        <m:r>
                          <a:rPr lang="en-US" sz="3600" b="0" i="1" smtClean="0">
                            <a:latin typeface="Cambria Math" panose="02040503050406030204" pitchFamily="18" charset="0"/>
                          </a:rPr>
                          <m:t>𝑘</m:t>
                        </m:r>
                      </m:den>
                    </m:f>
                  </m:oMath>
                </a14:m>
                <a:endParaRPr lang="en-US" sz="3600" dirty="0"/>
              </a:p>
              <a:p>
                <a:pPr marL="173038" lvl="2"/>
                <a:r>
                  <a:rPr lang="en-US" sz="2800" dirty="0"/>
                  <a:t> </a:t>
                </a:r>
              </a:p>
            </p:txBody>
          </p:sp>
        </mc:Choice>
        <mc:Fallback xmlns="">
          <p:sp>
            <p:nvSpPr>
              <p:cNvPr id="6" name="Rectangle 5">
                <a:extLst>
                  <a:ext uri="{FF2B5EF4-FFF2-40B4-BE49-F238E27FC236}">
                    <a16:creationId xmlns:a16="http://schemas.microsoft.com/office/drawing/2014/main" id="{621E2068-C614-00DD-F2B6-5C4D05820056}"/>
                  </a:ext>
                </a:extLst>
              </p:cNvPr>
              <p:cNvSpPr>
                <a:spLocks noRot="1" noChangeAspect="1" noMove="1" noResize="1" noEditPoints="1" noAdjustHandles="1" noChangeArrowheads="1" noChangeShapeType="1" noTextEdit="1"/>
              </p:cNvSpPr>
              <p:nvPr/>
            </p:nvSpPr>
            <p:spPr>
              <a:xfrm>
                <a:off x="666234" y="2562798"/>
                <a:ext cx="7026065" cy="3559372"/>
              </a:xfrm>
              <a:prstGeom prst="rect">
                <a:avLst/>
              </a:prstGeom>
              <a:blipFill>
                <a:blip r:embed="rId4"/>
                <a:stretch>
                  <a:fillRect/>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23E96B98-FF44-1F59-E2E9-D808E0C8FEF6}"/>
              </a:ext>
            </a:extLst>
          </p:cNvPr>
          <p:cNvGrpSpPr/>
          <p:nvPr/>
        </p:nvGrpSpPr>
        <p:grpSpPr>
          <a:xfrm>
            <a:off x="6241248" y="3248436"/>
            <a:ext cx="2677122" cy="1077218"/>
            <a:chOff x="6241248" y="3248436"/>
            <a:chExt cx="2677122" cy="1077218"/>
          </a:xfrm>
        </p:grpSpPr>
        <p:sp>
          <p:nvSpPr>
            <p:cNvPr id="2" name="Rectangle 1">
              <a:extLst>
                <a:ext uri="{FF2B5EF4-FFF2-40B4-BE49-F238E27FC236}">
                  <a16:creationId xmlns:a16="http://schemas.microsoft.com/office/drawing/2014/main" id="{F82C933C-C8B3-D670-45E3-1929D5170B07}"/>
                </a:ext>
              </a:extLst>
            </p:cNvPr>
            <p:cNvSpPr/>
            <p:nvPr/>
          </p:nvSpPr>
          <p:spPr>
            <a:xfrm>
              <a:off x="7048770" y="3248436"/>
              <a:ext cx="1869600" cy="1077218"/>
            </a:xfrm>
            <a:prstGeom prst="rect">
              <a:avLst/>
            </a:prstGeom>
          </p:spPr>
          <p:txBody>
            <a:bodyPr wrap="square">
              <a:spAutoFit/>
            </a:bodyPr>
            <a:lstStyle/>
            <a:p>
              <a:r>
                <a:rPr lang="en-US" sz="3200" dirty="0"/>
                <a:t>Beth yesterday</a:t>
              </a:r>
              <a:endParaRPr lang="en-US" sz="3200" dirty="0">
                <a:latin typeface="Times" pitchFamily="2" charset="0"/>
              </a:endParaRPr>
            </a:p>
          </p:txBody>
        </p:sp>
        <p:sp>
          <p:nvSpPr>
            <p:cNvPr id="4" name="Line 11">
              <a:extLst>
                <a:ext uri="{FF2B5EF4-FFF2-40B4-BE49-F238E27FC236}">
                  <a16:creationId xmlns:a16="http://schemas.microsoft.com/office/drawing/2014/main" id="{A4DB2EF7-7B5F-B9F3-F8A5-1DF42D4C1564}"/>
                </a:ext>
              </a:extLst>
            </p:cNvPr>
            <p:cNvSpPr>
              <a:spLocks noChangeShapeType="1"/>
            </p:cNvSpPr>
            <p:nvPr/>
          </p:nvSpPr>
          <p:spPr bwMode="auto">
            <a:xfrm flipH="1">
              <a:off x="6241248" y="3775170"/>
              <a:ext cx="807522" cy="11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grpSp>
    </p:spTree>
    <p:extLst>
      <p:ext uri="{BB962C8B-B14F-4D97-AF65-F5344CB8AC3E}">
        <p14:creationId xmlns:p14="http://schemas.microsoft.com/office/powerpoint/2010/main" val="184091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7390" y="111228"/>
            <a:ext cx="3352836" cy="504325"/>
          </a:xfrm>
        </p:spPr>
        <p:txBody>
          <a:bodyPr>
            <a:noAutofit/>
          </a:bodyPr>
          <a:lstStyle/>
          <a:p>
            <a:pPr algn="l"/>
            <a:r>
              <a:rPr lang="en-US" sz="2800" dirty="0">
                <a:solidFill>
                  <a:schemeClr val="tx1"/>
                </a:solidFill>
              </a:rPr>
              <a:t>Other situations</a:t>
            </a:r>
          </a:p>
        </p:txBody>
      </p:sp>
      <p:sp>
        <p:nvSpPr>
          <p:cNvPr id="4" name="Subtitle 2"/>
          <p:cNvSpPr txBox="1">
            <a:spLocks/>
          </p:cNvSpPr>
          <p:nvPr/>
        </p:nvSpPr>
        <p:spPr>
          <a:xfrm>
            <a:off x="139347" y="636980"/>
            <a:ext cx="8865305" cy="85726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rgbClr val="000000"/>
                </a:solidFill>
              </a:rPr>
              <a:t>Regression: report r or R</a:t>
            </a:r>
            <a:r>
              <a:rPr lang="en-US" baseline="30000" dirty="0">
                <a:solidFill>
                  <a:srgbClr val="000000"/>
                </a:solidFill>
              </a:rPr>
              <a:t>2</a:t>
            </a:r>
            <a:r>
              <a:rPr lang="en-US" dirty="0">
                <a:solidFill>
                  <a:srgbClr val="000000"/>
                </a:solidFill>
              </a:rPr>
              <a:t>, i.e., % variation explained  </a:t>
            </a:r>
          </a:p>
        </p:txBody>
      </p:sp>
      <p:sp>
        <p:nvSpPr>
          <p:cNvPr id="2" name="TextBox 1"/>
          <p:cNvSpPr txBox="1"/>
          <p:nvPr/>
        </p:nvSpPr>
        <p:spPr>
          <a:xfrm>
            <a:off x="516548" y="1384372"/>
            <a:ext cx="8110902" cy="1231106"/>
          </a:xfrm>
          <a:prstGeom prst="rect">
            <a:avLst/>
          </a:prstGeom>
          <a:noFill/>
        </p:spPr>
        <p:txBody>
          <a:bodyPr wrap="square" rtlCol="0">
            <a:spAutoFit/>
          </a:bodyPr>
          <a:lstStyle/>
          <a:p>
            <a:r>
              <a:rPr lang="en-US" sz="2800" dirty="0">
                <a:solidFill>
                  <a:srgbClr val="000000"/>
                </a:solidFill>
              </a:rPr>
              <a:t>ANOVA: </a:t>
            </a:r>
            <a:r>
              <a:rPr lang="en-US" sz="2800" dirty="0">
                <a:solidFill>
                  <a:srgbClr val="000000"/>
                </a:solidFill>
                <a:latin typeface="Symbol"/>
              </a:rPr>
              <a:t>h</a:t>
            </a:r>
            <a:r>
              <a:rPr lang="en-US" sz="2800" baseline="30000" dirty="0">
                <a:solidFill>
                  <a:srgbClr val="000000"/>
                </a:solidFill>
              </a:rPr>
              <a:t>2</a:t>
            </a:r>
            <a:r>
              <a:rPr lang="en-US" sz="2800" dirty="0">
                <a:solidFill>
                  <a:srgbClr val="000000"/>
                </a:solidFill>
              </a:rPr>
              <a:t> = SS(</a:t>
            </a:r>
            <a:r>
              <a:rPr lang="en-US" sz="2800" dirty="0" err="1">
                <a:solidFill>
                  <a:srgbClr val="000000"/>
                </a:solidFill>
              </a:rPr>
              <a:t>Trt</a:t>
            </a:r>
            <a:r>
              <a:rPr lang="en-US" sz="2800" dirty="0">
                <a:solidFill>
                  <a:srgbClr val="000000"/>
                </a:solidFill>
              </a:rPr>
              <a:t>)/SS(Total), so % variation explained</a:t>
            </a:r>
          </a:p>
          <a:p>
            <a:r>
              <a:rPr lang="en-US" sz="2800" dirty="0">
                <a:solidFill>
                  <a:srgbClr val="000000"/>
                </a:solidFill>
              </a:rPr>
              <a:t>(or use Cohen’s d extended)</a:t>
            </a:r>
          </a:p>
          <a:p>
            <a:endParaRPr lang="en-US" dirty="0"/>
          </a:p>
        </p:txBody>
      </p:sp>
      <p:sp>
        <p:nvSpPr>
          <p:cNvPr id="9" name="TextBox 8"/>
          <p:cNvSpPr txBox="1"/>
          <p:nvPr/>
        </p:nvSpPr>
        <p:spPr>
          <a:xfrm>
            <a:off x="311839" y="2844296"/>
            <a:ext cx="7408004" cy="800219"/>
          </a:xfrm>
          <a:prstGeom prst="rect">
            <a:avLst/>
          </a:prstGeom>
          <a:noFill/>
        </p:spPr>
        <p:txBody>
          <a:bodyPr wrap="square" rtlCol="0">
            <a:spAutoFit/>
          </a:bodyPr>
          <a:lstStyle/>
          <a:p>
            <a:r>
              <a:rPr lang="en-US" sz="2800" dirty="0">
                <a:solidFill>
                  <a:srgbClr val="000000"/>
                </a:solidFill>
              </a:rPr>
              <a:t>Chi-square test setting: report Cramer’s V: </a:t>
            </a:r>
          </a:p>
          <a:p>
            <a:endParaRPr lang="en-US" dirty="0"/>
          </a:p>
        </p:txBody>
      </p:sp>
      <p:graphicFrame>
        <p:nvGraphicFramePr>
          <p:cNvPr id="7" name="Object 6"/>
          <p:cNvGraphicFramePr>
            <a:graphicFrameLocks noChangeAspect="1"/>
          </p:cNvGraphicFramePr>
          <p:nvPr/>
        </p:nvGraphicFramePr>
        <p:xfrm>
          <a:off x="1258462" y="3463653"/>
          <a:ext cx="2262188" cy="1192213"/>
        </p:xfrm>
        <a:graphic>
          <a:graphicData uri="http://schemas.openxmlformats.org/presentationml/2006/ole">
            <mc:AlternateContent xmlns:mc="http://schemas.openxmlformats.org/markup-compatibility/2006">
              <mc:Choice xmlns:v="urn:schemas-microsoft-com:vml" Requires="v">
                <p:oleObj name="Equation" r:id="rId2" imgW="965200" imgH="508000" progId="Equation.DSMT4">
                  <p:embed/>
                </p:oleObj>
              </mc:Choice>
              <mc:Fallback>
                <p:oleObj name="Equation" r:id="rId2" imgW="965200" imgH="508000" progId="Equation.DSMT4">
                  <p:embed/>
                  <p:pic>
                    <p:nvPicPr>
                      <p:cNvPr id="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462" y="3463653"/>
                        <a:ext cx="2262188" cy="11922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4015841" y="3465106"/>
            <a:ext cx="4566881" cy="1461939"/>
          </a:xfrm>
          <a:prstGeom prst="rect">
            <a:avLst/>
          </a:prstGeom>
        </p:spPr>
        <p:txBody>
          <a:bodyPr wrap="square">
            <a:spAutoFit/>
          </a:bodyPr>
          <a:lstStyle/>
          <a:p>
            <a:pPr indent="-457200">
              <a:spcBef>
                <a:spcPts val="600"/>
              </a:spcBef>
            </a:pPr>
            <a:r>
              <a:rPr lang="en-US" sz="2800" dirty="0"/>
              <a:t>where n = sample size and </a:t>
            </a:r>
          </a:p>
          <a:p>
            <a:pPr indent="-457200">
              <a:spcBef>
                <a:spcPts val="600"/>
              </a:spcBef>
            </a:pPr>
            <a:r>
              <a:rPr lang="en-US" sz="2800" dirty="0"/>
              <a:t>m = min{r, c} = smaller dimension of the table</a:t>
            </a:r>
            <a:endParaRPr lang="en-US" sz="2800" baseline="-25000" dirty="0">
              <a:solidFill>
                <a:srgbClr val="FFFF00"/>
              </a:solidFill>
            </a:endParaRPr>
          </a:p>
        </p:txBody>
      </p:sp>
    </p:spTree>
    <p:extLst>
      <p:ext uri="{BB962C8B-B14F-4D97-AF65-F5344CB8AC3E}">
        <p14:creationId xmlns:p14="http://schemas.microsoft.com/office/powerpoint/2010/main" val="419428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C043-F6DD-F0CE-1D15-C3DF57418F4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C981C1F-4B7C-8F61-3A71-4C70F6249C93}"/>
              </a:ext>
            </a:extLst>
          </p:cNvPr>
          <p:cNvSpPr>
            <a:spLocks noGrp="1"/>
          </p:cNvSpPr>
          <p:nvPr>
            <p:ph type="subTitle" idx="1"/>
          </p:nvPr>
        </p:nvSpPr>
        <p:spPr>
          <a:xfrm>
            <a:off x="1829047" y="161265"/>
            <a:ext cx="5485906" cy="504325"/>
          </a:xfrm>
        </p:spPr>
        <p:txBody>
          <a:bodyPr>
            <a:noAutofit/>
          </a:bodyPr>
          <a:lstStyle/>
          <a:p>
            <a:pPr algn="l"/>
            <a:r>
              <a:rPr lang="en-US" sz="3200" dirty="0">
                <a:solidFill>
                  <a:schemeClr val="tx1"/>
                </a:solidFill>
              </a:rPr>
              <a:t>Ways to think about effect size</a:t>
            </a:r>
          </a:p>
        </p:txBody>
      </p:sp>
      <p:sp>
        <p:nvSpPr>
          <p:cNvPr id="4" name="Subtitle 2">
            <a:extLst>
              <a:ext uri="{FF2B5EF4-FFF2-40B4-BE49-F238E27FC236}">
                <a16:creationId xmlns:a16="http://schemas.microsoft.com/office/drawing/2014/main" id="{B643669D-1CE2-3BC9-B865-463181AD50C0}"/>
              </a:ext>
            </a:extLst>
          </p:cNvPr>
          <p:cNvSpPr txBox="1">
            <a:spLocks/>
          </p:cNvSpPr>
          <p:nvPr/>
        </p:nvSpPr>
        <p:spPr>
          <a:xfrm>
            <a:off x="427663" y="2661160"/>
            <a:ext cx="5747585" cy="50432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rgbClr val="000000"/>
                </a:solidFill>
              </a:rPr>
              <a:t>As the % of variation explained</a:t>
            </a:r>
          </a:p>
        </p:txBody>
      </p:sp>
      <p:sp>
        <p:nvSpPr>
          <p:cNvPr id="9" name="TextBox 8">
            <a:extLst>
              <a:ext uri="{FF2B5EF4-FFF2-40B4-BE49-F238E27FC236}">
                <a16:creationId xmlns:a16="http://schemas.microsoft.com/office/drawing/2014/main" id="{A0960D7A-4D96-C7C1-15E6-B2459B012D7D}"/>
              </a:ext>
            </a:extLst>
          </p:cNvPr>
          <p:cNvSpPr txBox="1"/>
          <p:nvPr/>
        </p:nvSpPr>
        <p:spPr>
          <a:xfrm>
            <a:off x="403526" y="1794681"/>
            <a:ext cx="7408004" cy="584775"/>
          </a:xfrm>
          <a:prstGeom prst="rect">
            <a:avLst/>
          </a:prstGeom>
          <a:noFill/>
        </p:spPr>
        <p:txBody>
          <a:bodyPr wrap="square" rtlCol="0">
            <a:spAutoFit/>
          </a:bodyPr>
          <a:lstStyle/>
          <a:p>
            <a:r>
              <a:rPr lang="en-US" sz="3200" dirty="0">
                <a:solidFill>
                  <a:srgbClr val="000000"/>
                </a:solidFill>
              </a:rPr>
              <a:t>In natural units ($ or minutes or whatever)</a:t>
            </a:r>
          </a:p>
        </p:txBody>
      </p:sp>
      <p:sp>
        <p:nvSpPr>
          <p:cNvPr id="6" name="TextBox 5">
            <a:extLst>
              <a:ext uri="{FF2B5EF4-FFF2-40B4-BE49-F238E27FC236}">
                <a16:creationId xmlns:a16="http://schemas.microsoft.com/office/drawing/2014/main" id="{12C8124B-A92D-0B25-AD22-5A65B4059254}"/>
              </a:ext>
            </a:extLst>
          </p:cNvPr>
          <p:cNvSpPr txBox="1"/>
          <p:nvPr/>
        </p:nvSpPr>
        <p:spPr>
          <a:xfrm>
            <a:off x="427664" y="3616012"/>
            <a:ext cx="4814897" cy="584775"/>
          </a:xfrm>
          <a:prstGeom prst="rect">
            <a:avLst/>
          </a:prstGeom>
          <a:noFill/>
        </p:spPr>
        <p:txBody>
          <a:bodyPr wrap="square" rtlCol="0">
            <a:spAutoFit/>
          </a:bodyPr>
          <a:lstStyle/>
          <a:p>
            <a:r>
              <a:rPr lang="en-US" sz="3200" strike="sngStrike" dirty="0">
                <a:solidFill>
                  <a:srgbClr val="000000"/>
                </a:solidFill>
              </a:rPr>
              <a:t>With a confidence interval</a:t>
            </a:r>
          </a:p>
        </p:txBody>
      </p:sp>
      <p:sp>
        <p:nvSpPr>
          <p:cNvPr id="8" name="TextBox 7">
            <a:extLst>
              <a:ext uri="{FF2B5EF4-FFF2-40B4-BE49-F238E27FC236}">
                <a16:creationId xmlns:a16="http://schemas.microsoft.com/office/drawing/2014/main" id="{9A25E3DC-B05D-C0B9-D298-EFE4F40F9185}"/>
              </a:ext>
            </a:extLst>
          </p:cNvPr>
          <p:cNvSpPr txBox="1"/>
          <p:nvPr/>
        </p:nvSpPr>
        <p:spPr>
          <a:xfrm>
            <a:off x="997516" y="4375026"/>
            <a:ext cx="5747585" cy="1077218"/>
          </a:xfrm>
          <a:prstGeom prst="rect">
            <a:avLst/>
          </a:prstGeom>
          <a:noFill/>
        </p:spPr>
        <p:txBody>
          <a:bodyPr wrap="square" rtlCol="0">
            <a:spAutoFit/>
          </a:bodyPr>
          <a:lstStyle/>
          <a:p>
            <a:r>
              <a:rPr lang="en-US" sz="3200" dirty="0">
                <a:solidFill>
                  <a:srgbClr val="000000"/>
                </a:solidFill>
              </a:rPr>
              <a:t>A CI is the flip side of a test, so as n changes, so does the CI.</a:t>
            </a:r>
          </a:p>
        </p:txBody>
      </p:sp>
      <p:sp>
        <p:nvSpPr>
          <p:cNvPr id="10" name="TextBox 9">
            <a:extLst>
              <a:ext uri="{FF2B5EF4-FFF2-40B4-BE49-F238E27FC236}">
                <a16:creationId xmlns:a16="http://schemas.microsoft.com/office/drawing/2014/main" id="{07B99D19-8982-48E8-2060-1EA85DDC94C4}"/>
              </a:ext>
            </a:extLst>
          </p:cNvPr>
          <p:cNvSpPr txBox="1"/>
          <p:nvPr/>
        </p:nvSpPr>
        <p:spPr>
          <a:xfrm>
            <a:off x="427663" y="968152"/>
            <a:ext cx="7408004" cy="584775"/>
          </a:xfrm>
          <a:prstGeom prst="rect">
            <a:avLst/>
          </a:prstGeom>
          <a:noFill/>
        </p:spPr>
        <p:txBody>
          <a:bodyPr wrap="square" rtlCol="0">
            <a:spAutoFit/>
          </a:bodyPr>
          <a:lstStyle/>
          <a:p>
            <a:r>
              <a:rPr lang="en-US" sz="3200" dirty="0">
                <a:solidFill>
                  <a:srgbClr val="000000"/>
                </a:solidFill>
              </a:rPr>
              <a:t>In standard units (e.g., Cohen’s d)</a:t>
            </a:r>
          </a:p>
        </p:txBody>
      </p:sp>
    </p:spTree>
    <p:extLst>
      <p:ext uri="{BB962C8B-B14F-4D97-AF65-F5344CB8AC3E}">
        <p14:creationId xmlns:p14="http://schemas.microsoft.com/office/powerpoint/2010/main" val="362402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EA59F-E1A4-D643-BE2E-266D25337E0E}"/>
              </a:ext>
            </a:extLst>
          </p:cNvPr>
          <p:cNvSpPr/>
          <p:nvPr/>
        </p:nvSpPr>
        <p:spPr>
          <a:xfrm>
            <a:off x="579903" y="187140"/>
            <a:ext cx="7984192" cy="1200329"/>
          </a:xfrm>
          <a:prstGeom prst="rect">
            <a:avLst/>
          </a:prstGeom>
        </p:spPr>
        <p:txBody>
          <a:bodyPr wrap="square">
            <a:spAutoFit/>
          </a:bodyPr>
          <a:lstStyle/>
          <a:p>
            <a:r>
              <a:rPr lang="en-US" sz="3600" dirty="0">
                <a:latin typeface="Times" pitchFamily="2" charset="0"/>
                <a:ea typeface="Calibri" panose="020F0502020204030204" pitchFamily="34" charset="0"/>
                <a:cs typeface="Times New Roman" panose="02020603050405020304" pitchFamily="18" charset="0"/>
              </a:rPr>
              <a:t>Also, we </a:t>
            </a:r>
            <a:r>
              <a:rPr lang="en-US" sz="3600" dirty="0"/>
              <a:t>greatly oversell hypothesis testing.  </a:t>
            </a:r>
            <a:endParaRPr lang="en-US" sz="3600" dirty="0">
              <a:latin typeface="Times" pitchFamily="2" charset="0"/>
            </a:endParaRPr>
          </a:p>
        </p:txBody>
      </p:sp>
      <p:sp>
        <p:nvSpPr>
          <p:cNvPr id="2" name="Rectangle 1">
            <a:extLst>
              <a:ext uri="{FF2B5EF4-FFF2-40B4-BE49-F238E27FC236}">
                <a16:creationId xmlns:a16="http://schemas.microsoft.com/office/drawing/2014/main" id="{7C555F8A-4F39-EC4F-BC28-990759CB4B55}"/>
              </a:ext>
            </a:extLst>
          </p:cNvPr>
          <p:cNvSpPr/>
          <p:nvPr/>
        </p:nvSpPr>
        <p:spPr>
          <a:xfrm>
            <a:off x="1128542" y="1389635"/>
            <a:ext cx="7435553" cy="1569660"/>
          </a:xfrm>
          <a:prstGeom prst="rect">
            <a:avLst/>
          </a:prstGeom>
        </p:spPr>
        <p:txBody>
          <a:bodyPr wrap="square">
            <a:spAutoFit/>
          </a:bodyPr>
          <a:lstStyle/>
          <a:p>
            <a:r>
              <a:rPr lang="en-US" sz="3200" dirty="0"/>
              <a:t>For one thing, p-values aren’t good, consistent measures of strength of evidence. (See </a:t>
            </a:r>
            <a:r>
              <a:rPr lang="en-US" sz="3200" i="1" dirty="0"/>
              <a:t>The Dance of the P-Values</a:t>
            </a:r>
            <a:r>
              <a:rPr lang="en-US" sz="3200" dirty="0"/>
              <a:t>.)</a:t>
            </a:r>
          </a:p>
        </p:txBody>
      </p:sp>
      <p:sp>
        <p:nvSpPr>
          <p:cNvPr id="4" name="Rectangle 3">
            <a:extLst>
              <a:ext uri="{FF2B5EF4-FFF2-40B4-BE49-F238E27FC236}">
                <a16:creationId xmlns:a16="http://schemas.microsoft.com/office/drawing/2014/main" id="{276C73C6-F578-D149-9815-69C7F192975C}"/>
              </a:ext>
            </a:extLst>
          </p:cNvPr>
          <p:cNvSpPr/>
          <p:nvPr/>
        </p:nvSpPr>
        <p:spPr>
          <a:xfrm>
            <a:off x="421961" y="3172597"/>
            <a:ext cx="7834143" cy="584775"/>
          </a:xfrm>
          <a:prstGeom prst="rect">
            <a:avLst/>
          </a:prstGeom>
        </p:spPr>
        <p:txBody>
          <a:bodyPr wrap="square">
            <a:spAutoFit/>
          </a:bodyPr>
          <a:lstStyle/>
          <a:p>
            <a:r>
              <a:rPr lang="en-US" sz="3200" dirty="0"/>
              <a:t>Reporting a p-value to many decimals is silly.</a:t>
            </a:r>
          </a:p>
        </p:txBody>
      </p:sp>
      <p:sp>
        <p:nvSpPr>
          <p:cNvPr id="7" name="Rectangle 6">
            <a:extLst>
              <a:ext uri="{FF2B5EF4-FFF2-40B4-BE49-F238E27FC236}">
                <a16:creationId xmlns:a16="http://schemas.microsoft.com/office/drawing/2014/main" id="{79F17941-E16A-B3A6-BB26-9D9C65825044}"/>
              </a:ext>
            </a:extLst>
          </p:cNvPr>
          <p:cNvSpPr/>
          <p:nvPr/>
        </p:nvSpPr>
        <p:spPr>
          <a:xfrm>
            <a:off x="421961" y="4082375"/>
            <a:ext cx="7435553" cy="584775"/>
          </a:xfrm>
          <a:prstGeom prst="rect">
            <a:avLst/>
          </a:prstGeom>
        </p:spPr>
        <p:txBody>
          <a:bodyPr wrap="square">
            <a:spAutoFit/>
          </a:bodyPr>
          <a:lstStyle/>
          <a:p>
            <a:r>
              <a:rPr lang="en-US" sz="3200" dirty="0"/>
              <a:t>For another thing, </a:t>
            </a:r>
            <a:r>
              <a:rPr lang="en-US" sz="3200" dirty="0" err="1"/>
              <a:t>Pr</a:t>
            </a:r>
            <a:r>
              <a:rPr lang="en-US" sz="3200" dirty="0"/>
              <a:t>(H0 true | P) ≈ 8*P.</a:t>
            </a:r>
          </a:p>
        </p:txBody>
      </p:sp>
    </p:spTree>
    <p:extLst>
      <p:ext uri="{BB962C8B-B14F-4D97-AF65-F5344CB8AC3E}">
        <p14:creationId xmlns:p14="http://schemas.microsoft.com/office/powerpoint/2010/main" val="28703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65911" y="182219"/>
            <a:ext cx="5133481" cy="410039"/>
          </a:xfrm>
        </p:spPr>
        <p:txBody>
          <a:bodyPr>
            <a:noAutofit/>
          </a:bodyPr>
          <a:lstStyle/>
          <a:p>
            <a:pPr algn="l"/>
            <a:r>
              <a:rPr lang="en-US" sz="3200" dirty="0">
                <a:solidFill>
                  <a:schemeClr val="tx1"/>
                </a:solidFill>
              </a:rPr>
              <a:t>Data collection – from you</a:t>
            </a:r>
          </a:p>
        </p:txBody>
      </p:sp>
      <p:sp>
        <p:nvSpPr>
          <p:cNvPr id="4" name="Subtitle 2"/>
          <p:cNvSpPr txBox="1">
            <a:spLocks/>
          </p:cNvSpPr>
          <p:nvPr/>
        </p:nvSpPr>
        <p:spPr>
          <a:xfrm>
            <a:off x="50800" y="592258"/>
            <a:ext cx="8865305" cy="10881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rgbClr val="000000"/>
                </a:solidFill>
              </a:rPr>
              <a:t>Consider two drugs, A and B. Each is compared to a placebo in a trial.</a:t>
            </a:r>
          </a:p>
        </p:txBody>
      </p:sp>
      <p:sp>
        <p:nvSpPr>
          <p:cNvPr id="5" name="Subtitle 2"/>
          <p:cNvSpPr txBox="1">
            <a:spLocks/>
          </p:cNvSpPr>
          <p:nvPr/>
        </p:nvSpPr>
        <p:spPr>
          <a:xfrm>
            <a:off x="204621" y="1741501"/>
            <a:ext cx="8520279" cy="63162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dirty="0">
                <a:solidFill>
                  <a:srgbClr val="000000"/>
                </a:solidFill>
              </a:rPr>
              <a:t>A: n</a:t>
            </a:r>
            <a:r>
              <a:rPr lang="en-US" baseline="-25000" dirty="0">
                <a:solidFill>
                  <a:srgbClr val="000000"/>
                </a:solidFill>
              </a:rPr>
              <a:t>1</a:t>
            </a:r>
            <a:r>
              <a:rPr lang="en-US" dirty="0">
                <a:solidFill>
                  <a:srgbClr val="000000"/>
                </a:solidFill>
              </a:rPr>
              <a:t>=n</a:t>
            </a:r>
            <a:r>
              <a:rPr lang="en-US" baseline="-25000" dirty="0">
                <a:solidFill>
                  <a:srgbClr val="000000"/>
                </a:solidFill>
              </a:rPr>
              <a:t>2</a:t>
            </a:r>
            <a:r>
              <a:rPr lang="en-US" dirty="0">
                <a:solidFill>
                  <a:srgbClr val="000000"/>
                </a:solidFill>
              </a:rPr>
              <a:t>=50, A better than placebo, P-value = 0.03</a:t>
            </a:r>
          </a:p>
        </p:txBody>
      </p:sp>
      <p:sp>
        <p:nvSpPr>
          <p:cNvPr id="6" name="Subtitle 2"/>
          <p:cNvSpPr txBox="1">
            <a:spLocks/>
          </p:cNvSpPr>
          <p:nvPr/>
        </p:nvSpPr>
        <p:spPr>
          <a:xfrm>
            <a:off x="204621" y="2439077"/>
            <a:ext cx="8520279" cy="63162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dirty="0">
                <a:solidFill>
                  <a:srgbClr val="000000"/>
                </a:solidFill>
              </a:rPr>
              <a:t>B: n</a:t>
            </a:r>
            <a:r>
              <a:rPr lang="en-US" baseline="-25000" dirty="0">
                <a:solidFill>
                  <a:srgbClr val="000000"/>
                </a:solidFill>
              </a:rPr>
              <a:t>1</a:t>
            </a:r>
            <a:r>
              <a:rPr lang="en-US" dirty="0">
                <a:solidFill>
                  <a:srgbClr val="000000"/>
                </a:solidFill>
              </a:rPr>
              <a:t>=n</a:t>
            </a:r>
            <a:r>
              <a:rPr lang="en-US" baseline="-25000" dirty="0">
                <a:solidFill>
                  <a:srgbClr val="000000"/>
                </a:solidFill>
              </a:rPr>
              <a:t>2</a:t>
            </a:r>
            <a:r>
              <a:rPr lang="en-US" dirty="0">
                <a:solidFill>
                  <a:srgbClr val="000000"/>
                </a:solidFill>
              </a:rPr>
              <a:t>=12, B better than placebo, P-value = 0.07</a:t>
            </a:r>
          </a:p>
        </p:txBody>
      </p:sp>
      <p:sp>
        <p:nvSpPr>
          <p:cNvPr id="7" name="Subtitle 2"/>
          <p:cNvSpPr txBox="1">
            <a:spLocks/>
          </p:cNvSpPr>
          <p:nvPr/>
        </p:nvSpPr>
        <p:spPr>
          <a:xfrm>
            <a:off x="204622" y="3223096"/>
            <a:ext cx="8724184" cy="221906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30188" indent="-230188" algn="l">
              <a:spcBef>
                <a:spcPts val="0"/>
              </a:spcBef>
            </a:pPr>
            <a:r>
              <a:rPr lang="en-US" dirty="0">
                <a:solidFill>
                  <a:srgbClr val="000000"/>
                </a:solidFill>
              </a:rPr>
              <a:t>Each looks better than a placebo, but we can’t be sure. Which is more promising? </a:t>
            </a:r>
          </a:p>
          <a:p>
            <a:pPr marL="230188" indent="-230188" algn="l">
              <a:spcBef>
                <a:spcPts val="0"/>
              </a:spcBef>
            </a:pPr>
            <a:r>
              <a:rPr lang="en-US" i="1" dirty="0">
                <a:solidFill>
                  <a:srgbClr val="000000"/>
                </a:solidFill>
              </a:rPr>
              <a:t>Which would you ask your doctor to prescribe for you?</a:t>
            </a:r>
          </a:p>
        </p:txBody>
      </p:sp>
    </p:spTree>
    <p:extLst>
      <p:ext uri="{BB962C8B-B14F-4D97-AF65-F5344CB8AC3E}">
        <p14:creationId xmlns:p14="http://schemas.microsoft.com/office/powerpoint/2010/main" val="3988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67394" y="0"/>
            <a:ext cx="6009723" cy="536781"/>
          </a:xfrm>
        </p:spPr>
        <p:txBody>
          <a:bodyPr>
            <a:noAutofit/>
          </a:bodyPr>
          <a:lstStyle/>
          <a:p>
            <a:pPr algn="l"/>
            <a:r>
              <a:rPr lang="en-US" dirty="0">
                <a:solidFill>
                  <a:schemeClr val="tx1"/>
                </a:solidFill>
              </a:rPr>
              <a:t>Data collection – from others</a:t>
            </a:r>
          </a:p>
        </p:txBody>
      </p:sp>
      <p:sp>
        <p:nvSpPr>
          <p:cNvPr id="4" name="Subtitle 2"/>
          <p:cNvSpPr txBox="1">
            <a:spLocks/>
          </p:cNvSpPr>
          <p:nvPr/>
        </p:nvSpPr>
        <p:spPr>
          <a:xfrm>
            <a:off x="141122" y="536781"/>
            <a:ext cx="8865305" cy="10881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rgbClr val="000000"/>
                </a:solidFill>
              </a:rPr>
              <a:t>I asked this question of 26 statisticians over a few years.</a:t>
            </a:r>
          </a:p>
        </p:txBody>
      </p:sp>
      <p:sp>
        <p:nvSpPr>
          <p:cNvPr id="7" name="Subtitle 2"/>
          <p:cNvSpPr txBox="1">
            <a:spLocks/>
          </p:cNvSpPr>
          <p:nvPr/>
        </p:nvSpPr>
        <p:spPr>
          <a:xfrm>
            <a:off x="1867394" y="1514226"/>
            <a:ext cx="5413914" cy="118628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30188" indent="-230188" algn="l">
              <a:spcBef>
                <a:spcPts val="0"/>
              </a:spcBef>
            </a:pPr>
            <a:r>
              <a:rPr lang="en-US" dirty="0">
                <a:solidFill>
                  <a:srgbClr val="000000"/>
                </a:solidFill>
              </a:rPr>
              <a:t>13 chose A</a:t>
            </a:r>
          </a:p>
          <a:p>
            <a:pPr marL="230188" indent="-230188" algn="l">
              <a:spcBef>
                <a:spcPts val="0"/>
              </a:spcBef>
            </a:pPr>
            <a:r>
              <a:rPr lang="en-US" dirty="0">
                <a:solidFill>
                  <a:srgbClr val="000000"/>
                </a:solidFill>
              </a:rPr>
              <a:t>13 chose B</a:t>
            </a:r>
          </a:p>
        </p:txBody>
      </p:sp>
      <p:sp>
        <p:nvSpPr>
          <p:cNvPr id="8" name="Subtitle 2"/>
          <p:cNvSpPr txBox="1">
            <a:spLocks/>
          </p:cNvSpPr>
          <p:nvPr/>
        </p:nvSpPr>
        <p:spPr>
          <a:xfrm>
            <a:off x="141122" y="2514227"/>
            <a:ext cx="8237885" cy="118628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30188" indent="-230188" algn="l">
              <a:spcBef>
                <a:spcPts val="0"/>
              </a:spcBef>
            </a:pPr>
            <a:r>
              <a:rPr lang="en-US" dirty="0">
                <a:solidFill>
                  <a:srgbClr val="000000"/>
                </a:solidFill>
              </a:rPr>
              <a:t>If n</a:t>
            </a:r>
            <a:r>
              <a:rPr lang="en-US" baseline="-25000" dirty="0">
                <a:solidFill>
                  <a:srgbClr val="000000"/>
                </a:solidFill>
              </a:rPr>
              <a:t>1</a:t>
            </a:r>
            <a:r>
              <a:rPr lang="en-US" dirty="0">
                <a:solidFill>
                  <a:srgbClr val="000000"/>
                </a:solidFill>
              </a:rPr>
              <a:t>=n</a:t>
            </a:r>
            <a:r>
              <a:rPr lang="en-US" baseline="-25000" dirty="0">
                <a:solidFill>
                  <a:srgbClr val="000000"/>
                </a:solidFill>
              </a:rPr>
              <a:t>2</a:t>
            </a:r>
            <a:r>
              <a:rPr lang="en-US" dirty="0">
                <a:solidFill>
                  <a:srgbClr val="000000"/>
                </a:solidFill>
              </a:rPr>
              <a:t>=50 and the (population) effect size is </a:t>
            </a:r>
            <a:r>
              <a:rPr lang="en-US" dirty="0">
                <a:solidFill>
                  <a:srgbClr val="FF0000"/>
                </a:solidFill>
              </a:rPr>
              <a:t>0.44</a:t>
            </a:r>
            <a:r>
              <a:rPr lang="en-US" dirty="0">
                <a:solidFill>
                  <a:srgbClr val="000000"/>
                </a:solidFill>
              </a:rPr>
              <a:t>, then the median P-value is 0.03.</a:t>
            </a:r>
          </a:p>
        </p:txBody>
      </p:sp>
      <p:sp>
        <p:nvSpPr>
          <p:cNvPr id="9" name="Subtitle 2"/>
          <p:cNvSpPr txBox="1">
            <a:spLocks/>
          </p:cNvSpPr>
          <p:nvPr/>
        </p:nvSpPr>
        <p:spPr>
          <a:xfrm>
            <a:off x="141122" y="3559403"/>
            <a:ext cx="8237885" cy="118628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30188" indent="-230188" algn="l">
              <a:spcBef>
                <a:spcPts val="0"/>
              </a:spcBef>
            </a:pPr>
            <a:r>
              <a:rPr lang="en-US" dirty="0">
                <a:solidFill>
                  <a:srgbClr val="000000"/>
                </a:solidFill>
              </a:rPr>
              <a:t>If n</a:t>
            </a:r>
            <a:r>
              <a:rPr lang="en-US" baseline="-25000" dirty="0">
                <a:solidFill>
                  <a:srgbClr val="000000"/>
                </a:solidFill>
              </a:rPr>
              <a:t>1</a:t>
            </a:r>
            <a:r>
              <a:rPr lang="en-US" dirty="0">
                <a:solidFill>
                  <a:srgbClr val="000000"/>
                </a:solidFill>
              </a:rPr>
              <a:t>=n</a:t>
            </a:r>
            <a:r>
              <a:rPr lang="en-US" baseline="-25000" dirty="0">
                <a:solidFill>
                  <a:srgbClr val="000000"/>
                </a:solidFill>
              </a:rPr>
              <a:t>2</a:t>
            </a:r>
            <a:r>
              <a:rPr lang="en-US" dirty="0">
                <a:solidFill>
                  <a:srgbClr val="000000"/>
                </a:solidFill>
              </a:rPr>
              <a:t>=12 and the (population) effect size is </a:t>
            </a:r>
            <a:r>
              <a:rPr lang="en-US" dirty="0">
                <a:solidFill>
                  <a:srgbClr val="FF0000"/>
                </a:solidFill>
              </a:rPr>
              <a:t>0.77</a:t>
            </a:r>
            <a:r>
              <a:rPr lang="en-US" dirty="0">
                <a:solidFill>
                  <a:srgbClr val="000000"/>
                </a:solidFill>
              </a:rPr>
              <a:t>, then the median P-value is 0.07.</a:t>
            </a:r>
          </a:p>
        </p:txBody>
      </p:sp>
      <p:sp>
        <p:nvSpPr>
          <p:cNvPr id="10" name="Subtitle 2"/>
          <p:cNvSpPr txBox="1">
            <a:spLocks/>
          </p:cNvSpPr>
          <p:nvPr/>
        </p:nvSpPr>
        <p:spPr>
          <a:xfrm>
            <a:off x="141122" y="4741502"/>
            <a:ext cx="8237885" cy="118628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30188" indent="-230188" algn="l">
              <a:spcBef>
                <a:spcPts val="0"/>
              </a:spcBef>
            </a:pPr>
            <a:r>
              <a:rPr lang="en-US" dirty="0">
                <a:solidFill>
                  <a:srgbClr val="000000"/>
                </a:solidFill>
              </a:rPr>
              <a:t>That’s why I like B: To get a P-value of 0.07 with only n</a:t>
            </a:r>
            <a:r>
              <a:rPr lang="en-US" baseline="-25000" dirty="0">
                <a:solidFill>
                  <a:srgbClr val="000000"/>
                </a:solidFill>
              </a:rPr>
              <a:t>1</a:t>
            </a:r>
            <a:r>
              <a:rPr lang="en-US" dirty="0">
                <a:solidFill>
                  <a:srgbClr val="000000"/>
                </a:solidFill>
              </a:rPr>
              <a:t>=n</a:t>
            </a:r>
            <a:r>
              <a:rPr lang="en-US" baseline="-25000" dirty="0">
                <a:solidFill>
                  <a:srgbClr val="000000"/>
                </a:solidFill>
              </a:rPr>
              <a:t>2</a:t>
            </a:r>
            <a:r>
              <a:rPr lang="en-US" dirty="0">
                <a:solidFill>
                  <a:srgbClr val="000000"/>
                </a:solidFill>
              </a:rPr>
              <a:t>=12 , the effect size is likely to large.</a:t>
            </a:r>
          </a:p>
        </p:txBody>
      </p:sp>
    </p:spTree>
    <p:extLst>
      <p:ext uri="{BB962C8B-B14F-4D97-AF65-F5344CB8AC3E}">
        <p14:creationId xmlns:p14="http://schemas.microsoft.com/office/powerpoint/2010/main" val="12081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60533" y="110249"/>
            <a:ext cx="4622934" cy="374393"/>
          </a:xfrm>
        </p:spPr>
        <p:txBody>
          <a:bodyPr>
            <a:noAutofit/>
          </a:bodyPr>
          <a:lstStyle/>
          <a:p>
            <a:pPr algn="l"/>
            <a:r>
              <a:rPr lang="en-US" sz="3200" dirty="0">
                <a:solidFill>
                  <a:schemeClr val="tx1"/>
                </a:solidFill>
              </a:rPr>
              <a:t>What should we teach?</a:t>
            </a:r>
          </a:p>
        </p:txBody>
      </p:sp>
      <p:sp>
        <p:nvSpPr>
          <p:cNvPr id="4" name="Subtitle 2"/>
          <p:cNvSpPr txBox="1">
            <a:spLocks/>
          </p:cNvSpPr>
          <p:nvPr/>
        </p:nvSpPr>
        <p:spPr>
          <a:xfrm>
            <a:off x="278696" y="739936"/>
            <a:ext cx="8115300" cy="26890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7338" indent="-274638" algn="l">
              <a:spcBef>
                <a:spcPts val="0"/>
              </a:spcBef>
            </a:pPr>
            <a:r>
              <a:rPr lang="en-US" dirty="0">
                <a:solidFill>
                  <a:schemeClr val="tx1"/>
                </a:solidFill>
              </a:rPr>
              <a:t>Effect size is related to power but is more important. </a:t>
            </a:r>
          </a:p>
          <a:p>
            <a:pPr marL="282575" indent="-282575" algn="l">
              <a:spcBef>
                <a:spcPts val="0"/>
              </a:spcBef>
            </a:pPr>
            <a:r>
              <a:rPr lang="en-US" dirty="0">
                <a:solidFill>
                  <a:schemeClr val="tx1"/>
                </a:solidFill>
              </a:rPr>
              <a:t>We often try to teach power, but it is a really hard concept for students. </a:t>
            </a:r>
          </a:p>
          <a:p>
            <a:pPr algn="l">
              <a:spcBef>
                <a:spcPts val="0"/>
              </a:spcBef>
            </a:pPr>
            <a:r>
              <a:rPr lang="en-US" dirty="0">
                <a:solidFill>
                  <a:schemeClr val="tx1"/>
                </a:solidFill>
              </a:rPr>
              <a:t>Effect size is easier – and more important.</a:t>
            </a:r>
          </a:p>
        </p:txBody>
      </p:sp>
      <p:sp>
        <p:nvSpPr>
          <p:cNvPr id="5" name="Subtitle 2"/>
          <p:cNvSpPr txBox="1">
            <a:spLocks/>
          </p:cNvSpPr>
          <p:nvPr/>
        </p:nvSpPr>
        <p:spPr>
          <a:xfrm>
            <a:off x="278696" y="3622190"/>
            <a:ext cx="8115300" cy="71168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rgbClr val="000000"/>
                </a:solidFill>
              </a:rPr>
              <a:t>What does an effect size of 0.5 (e.g.) look like?</a:t>
            </a:r>
          </a:p>
        </p:txBody>
      </p:sp>
    </p:spTree>
    <p:extLst>
      <p:ext uri="{BB962C8B-B14F-4D97-AF65-F5344CB8AC3E}">
        <p14:creationId xmlns:p14="http://schemas.microsoft.com/office/powerpoint/2010/main" val="355031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A2162D09-6BE6-C300-3046-3D594F51A672}"/>
            </a:ext>
          </a:extLst>
        </p:cNvPr>
        <p:cNvGrpSpPr/>
        <p:nvPr/>
      </p:nvGrpSpPr>
      <p:grpSpPr>
        <a:xfrm>
          <a:off x="0" y="0"/>
          <a:ext cx="0" cy="0"/>
          <a:chOff x="0" y="0"/>
          <a:chExt cx="0" cy="0"/>
        </a:xfrm>
      </p:grpSpPr>
      <p:sp>
        <p:nvSpPr>
          <p:cNvPr id="39938" name="TextBox 4">
            <a:extLst>
              <a:ext uri="{FF2B5EF4-FFF2-40B4-BE49-F238E27FC236}">
                <a16:creationId xmlns:a16="http://schemas.microsoft.com/office/drawing/2014/main" id="{ED740168-C9D6-CBD5-FD2F-0FA4FBFC64D1}"/>
              </a:ext>
            </a:extLst>
          </p:cNvPr>
          <p:cNvSpPr txBox="1">
            <a:spLocks noChangeArrowheads="1"/>
          </p:cNvSpPr>
          <p:nvPr/>
        </p:nvSpPr>
        <p:spPr bwMode="auto">
          <a:xfrm>
            <a:off x="3124200" y="0"/>
            <a:ext cx="2023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sz="3200" dirty="0">
                <a:solidFill>
                  <a:schemeClr val="bg1"/>
                </a:solidFill>
              </a:rPr>
              <a:t>Effect size </a:t>
            </a:r>
          </a:p>
        </p:txBody>
      </p:sp>
      <p:sp>
        <p:nvSpPr>
          <p:cNvPr id="2" name="Subtitle 2">
            <a:extLst>
              <a:ext uri="{FF2B5EF4-FFF2-40B4-BE49-F238E27FC236}">
                <a16:creationId xmlns:a16="http://schemas.microsoft.com/office/drawing/2014/main" id="{6CF925A7-4E74-A57E-AEA0-218ECE568CAB}"/>
              </a:ext>
            </a:extLst>
          </p:cNvPr>
          <p:cNvSpPr txBox="1">
            <a:spLocks/>
          </p:cNvSpPr>
          <p:nvPr/>
        </p:nvSpPr>
        <p:spPr>
          <a:xfrm>
            <a:off x="1004552" y="207183"/>
            <a:ext cx="7134896" cy="66988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rgbClr val="000000"/>
                </a:solidFill>
              </a:rPr>
              <a:t>Normal curves for an effect size of 0.5.</a:t>
            </a:r>
          </a:p>
        </p:txBody>
      </p:sp>
      <p:pic>
        <p:nvPicPr>
          <p:cNvPr id="3" name="Picture 1">
            <a:extLst>
              <a:ext uri="{FF2B5EF4-FFF2-40B4-BE49-F238E27FC236}">
                <a16:creationId xmlns:a16="http://schemas.microsoft.com/office/drawing/2014/main" id="{6214524E-8E51-FB49-2152-E36B32969A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984" y="1226600"/>
            <a:ext cx="7377448" cy="36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944DB12-2C7E-B873-A2D4-9293B4B99C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0984" y="1226600"/>
            <a:ext cx="7377448" cy="3688724"/>
          </a:xfrm>
          <a:prstGeom prst="rect">
            <a:avLst/>
          </a:prstGeom>
          <a:noFill/>
          <a:ln>
            <a:noFill/>
          </a:ln>
        </p:spPr>
      </p:pic>
    </p:spTree>
    <p:extLst>
      <p:ext uri="{BB962C8B-B14F-4D97-AF65-F5344CB8AC3E}">
        <p14:creationId xmlns:p14="http://schemas.microsoft.com/office/powerpoint/2010/main" val="636941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F2E21-85CE-3000-34CF-5EFFA32233A8}"/>
            </a:ext>
          </a:extLst>
        </p:cNvPr>
        <p:cNvGrpSpPr/>
        <p:nvPr/>
      </p:nvGrpSpPr>
      <p:grpSpPr>
        <a:xfrm>
          <a:off x="0" y="0"/>
          <a:ext cx="0" cy="0"/>
          <a:chOff x="0" y="0"/>
          <a:chExt cx="0" cy="0"/>
        </a:xfrm>
      </p:grpSpPr>
      <p:sp>
        <p:nvSpPr>
          <p:cNvPr id="40962" name="TextBox 4">
            <a:extLst>
              <a:ext uri="{FF2B5EF4-FFF2-40B4-BE49-F238E27FC236}">
                <a16:creationId xmlns:a16="http://schemas.microsoft.com/office/drawing/2014/main" id="{D8A57A1E-32C2-2949-EA00-C531C262E800}"/>
              </a:ext>
            </a:extLst>
          </p:cNvPr>
          <p:cNvSpPr txBox="1">
            <a:spLocks noChangeArrowheads="1"/>
          </p:cNvSpPr>
          <p:nvPr/>
        </p:nvSpPr>
        <p:spPr bwMode="auto">
          <a:xfrm>
            <a:off x="3124200" y="0"/>
            <a:ext cx="2023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sz="3200" dirty="0">
                <a:solidFill>
                  <a:schemeClr val="bg1"/>
                </a:solidFill>
              </a:rPr>
              <a:t>Effect size </a:t>
            </a:r>
          </a:p>
        </p:txBody>
      </p:sp>
      <p:pic>
        <p:nvPicPr>
          <p:cNvPr id="40963" name="Picture 1">
            <a:extLst>
              <a:ext uri="{FF2B5EF4-FFF2-40B4-BE49-F238E27FC236}">
                <a16:creationId xmlns:a16="http://schemas.microsoft.com/office/drawing/2014/main" id="{FAAAAFC8-0303-F16C-75FD-7843EC769C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496" y="1231392"/>
            <a:ext cx="7347000" cy="36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77C4D16-8B10-0AAC-ACC6-641F37AE86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496" y="1231392"/>
            <a:ext cx="7347000" cy="36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2">
            <a:extLst>
              <a:ext uri="{FF2B5EF4-FFF2-40B4-BE49-F238E27FC236}">
                <a16:creationId xmlns:a16="http://schemas.microsoft.com/office/drawing/2014/main" id="{1DE56FB3-489F-BB3F-8714-576F9DDA335F}"/>
              </a:ext>
            </a:extLst>
          </p:cNvPr>
          <p:cNvSpPr txBox="1">
            <a:spLocks/>
          </p:cNvSpPr>
          <p:nvPr/>
        </p:nvSpPr>
        <p:spPr>
          <a:xfrm>
            <a:off x="1004552" y="207183"/>
            <a:ext cx="7134896" cy="66988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rgbClr val="000000"/>
                </a:solidFill>
              </a:rPr>
              <a:t>Normal curves for an effect size of 1.5.</a:t>
            </a:r>
          </a:p>
        </p:txBody>
      </p:sp>
    </p:spTree>
    <p:extLst>
      <p:ext uri="{BB962C8B-B14F-4D97-AF65-F5344CB8AC3E}">
        <p14:creationId xmlns:p14="http://schemas.microsoft.com/office/powerpoint/2010/main" val="395770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EAE8A-A332-36D0-8203-5D44B744A3E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B97D92E-7F50-40DB-D33E-3D365DB2C2B1}"/>
              </a:ext>
            </a:extLst>
          </p:cNvPr>
          <p:cNvSpPr txBox="1"/>
          <p:nvPr/>
        </p:nvSpPr>
        <p:spPr>
          <a:xfrm>
            <a:off x="1001182" y="180201"/>
            <a:ext cx="6319872" cy="646331"/>
          </a:xfrm>
          <a:prstGeom prst="rect">
            <a:avLst/>
          </a:prstGeom>
          <a:noFill/>
        </p:spPr>
        <p:txBody>
          <a:bodyPr wrap="none" rtlCol="0">
            <a:spAutoFit/>
          </a:bodyPr>
          <a:lstStyle/>
          <a:p>
            <a:r>
              <a:rPr lang="en-US" sz="3600" dirty="0"/>
              <a:t>Three themes (three complaints)</a:t>
            </a:r>
          </a:p>
        </p:txBody>
      </p:sp>
      <p:sp>
        <p:nvSpPr>
          <p:cNvPr id="14" name="Rectangle 13">
            <a:extLst>
              <a:ext uri="{FF2B5EF4-FFF2-40B4-BE49-F238E27FC236}">
                <a16:creationId xmlns:a16="http://schemas.microsoft.com/office/drawing/2014/main" id="{01435AB6-DB55-CF6D-D7A9-BB112C204FD6}"/>
              </a:ext>
            </a:extLst>
          </p:cNvPr>
          <p:cNvSpPr/>
          <p:nvPr/>
        </p:nvSpPr>
        <p:spPr>
          <a:xfrm>
            <a:off x="453909" y="1134017"/>
            <a:ext cx="7688909" cy="646331"/>
          </a:xfrm>
          <a:prstGeom prst="rect">
            <a:avLst/>
          </a:prstGeom>
        </p:spPr>
        <p:txBody>
          <a:bodyPr wrap="square">
            <a:spAutoFit/>
          </a:bodyPr>
          <a:lstStyle/>
          <a:p>
            <a:r>
              <a:rPr lang="en-US" sz="3600" dirty="0">
                <a:solidFill>
                  <a:srgbClr val="00B0F0"/>
                </a:solidFill>
              </a:rPr>
              <a:t>We don’t talk enough about effect size. </a:t>
            </a:r>
            <a:endParaRPr lang="en-US" sz="3600" dirty="0">
              <a:solidFill>
                <a:srgbClr val="00B0F0"/>
              </a:solidFill>
              <a:latin typeface="Times" pitchFamily="2" charset="0"/>
            </a:endParaRPr>
          </a:p>
        </p:txBody>
      </p:sp>
      <p:sp>
        <p:nvSpPr>
          <p:cNvPr id="15" name="Rectangle 14">
            <a:extLst>
              <a:ext uri="{FF2B5EF4-FFF2-40B4-BE49-F238E27FC236}">
                <a16:creationId xmlns:a16="http://schemas.microsoft.com/office/drawing/2014/main" id="{9FAEA650-A66E-300D-66F2-AD3DCF60DF81}"/>
              </a:ext>
            </a:extLst>
          </p:cNvPr>
          <p:cNvSpPr/>
          <p:nvPr/>
        </p:nvSpPr>
        <p:spPr>
          <a:xfrm>
            <a:off x="471839" y="2087833"/>
            <a:ext cx="8672161" cy="646331"/>
          </a:xfrm>
          <a:prstGeom prst="rect">
            <a:avLst/>
          </a:prstGeom>
        </p:spPr>
        <p:txBody>
          <a:bodyPr wrap="square">
            <a:spAutoFit/>
          </a:bodyPr>
          <a:lstStyle/>
          <a:p>
            <a:r>
              <a:rPr lang="en-US" sz="3600" dirty="0">
                <a:solidFill>
                  <a:srgbClr val="00B050"/>
                </a:solidFill>
              </a:rPr>
              <a:t>We use the words “statistically significant.”</a:t>
            </a:r>
            <a:endParaRPr lang="en-US" sz="3600" dirty="0">
              <a:solidFill>
                <a:srgbClr val="00B050"/>
              </a:solidFill>
              <a:latin typeface="Times" pitchFamily="2" charset="0"/>
            </a:endParaRPr>
          </a:p>
        </p:txBody>
      </p:sp>
      <p:sp>
        <p:nvSpPr>
          <p:cNvPr id="16" name="Rectangle 15">
            <a:extLst>
              <a:ext uri="{FF2B5EF4-FFF2-40B4-BE49-F238E27FC236}">
                <a16:creationId xmlns:a16="http://schemas.microsoft.com/office/drawing/2014/main" id="{A64EC82E-6AEC-B40E-39D6-7EFBB3DF3C97}"/>
              </a:ext>
            </a:extLst>
          </p:cNvPr>
          <p:cNvSpPr/>
          <p:nvPr/>
        </p:nvSpPr>
        <p:spPr>
          <a:xfrm>
            <a:off x="471839" y="3041649"/>
            <a:ext cx="8250199" cy="646331"/>
          </a:xfrm>
          <a:prstGeom prst="rect">
            <a:avLst/>
          </a:prstGeom>
        </p:spPr>
        <p:txBody>
          <a:bodyPr wrap="square">
            <a:spAutoFit/>
          </a:bodyPr>
          <a:lstStyle/>
          <a:p>
            <a:r>
              <a:rPr lang="en-US" sz="3600" dirty="0">
                <a:solidFill>
                  <a:srgbClr val="FF0000"/>
                </a:solidFill>
              </a:rPr>
              <a:t>We don’t teach logistic regression.</a:t>
            </a:r>
          </a:p>
        </p:txBody>
      </p:sp>
    </p:spTree>
    <p:extLst>
      <p:ext uri="{BB962C8B-B14F-4D97-AF65-F5344CB8AC3E}">
        <p14:creationId xmlns:p14="http://schemas.microsoft.com/office/powerpoint/2010/main" val="119870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9793D-1664-9E72-57D4-3998FCAA5801}"/>
            </a:ext>
          </a:extLst>
        </p:cNvPr>
        <p:cNvGrpSpPr/>
        <p:nvPr/>
      </p:nvGrpSpPr>
      <p:grpSpPr>
        <a:xfrm>
          <a:off x="0" y="0"/>
          <a:ext cx="0" cy="0"/>
          <a:chOff x="0" y="0"/>
          <a:chExt cx="0" cy="0"/>
        </a:xfrm>
      </p:grpSpPr>
      <p:sp>
        <p:nvSpPr>
          <p:cNvPr id="41986" name="TextBox 4">
            <a:extLst>
              <a:ext uri="{FF2B5EF4-FFF2-40B4-BE49-F238E27FC236}">
                <a16:creationId xmlns:a16="http://schemas.microsoft.com/office/drawing/2014/main" id="{1C8326D1-B534-672D-59F8-D80BD09C38FE}"/>
              </a:ext>
            </a:extLst>
          </p:cNvPr>
          <p:cNvSpPr txBox="1">
            <a:spLocks noChangeArrowheads="1"/>
          </p:cNvSpPr>
          <p:nvPr/>
        </p:nvSpPr>
        <p:spPr bwMode="auto">
          <a:xfrm>
            <a:off x="3124200" y="0"/>
            <a:ext cx="2023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sz="3200" dirty="0">
                <a:solidFill>
                  <a:schemeClr val="bg1"/>
                </a:solidFill>
              </a:rPr>
              <a:t>Effect size </a:t>
            </a:r>
          </a:p>
        </p:txBody>
      </p:sp>
      <p:pic>
        <p:nvPicPr>
          <p:cNvPr id="41987" name="Picture 2">
            <a:extLst>
              <a:ext uri="{FF2B5EF4-FFF2-40B4-BE49-F238E27FC236}">
                <a16:creationId xmlns:a16="http://schemas.microsoft.com/office/drawing/2014/main" id="{E90FD976-2A68-19E4-6330-171A53A427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157" y="1231392"/>
            <a:ext cx="7349388" cy="367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06E41D5-A9AE-5256-1406-4868C52F61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157" y="1231392"/>
            <a:ext cx="7349388" cy="367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2">
            <a:extLst>
              <a:ext uri="{FF2B5EF4-FFF2-40B4-BE49-F238E27FC236}">
                <a16:creationId xmlns:a16="http://schemas.microsoft.com/office/drawing/2014/main" id="{C7417D7D-C0B2-CE43-50C6-B0A01DC91CD1}"/>
              </a:ext>
            </a:extLst>
          </p:cNvPr>
          <p:cNvSpPr txBox="1">
            <a:spLocks/>
          </p:cNvSpPr>
          <p:nvPr/>
        </p:nvSpPr>
        <p:spPr>
          <a:xfrm>
            <a:off x="1004552" y="207183"/>
            <a:ext cx="7134896" cy="66988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rgbClr val="000000"/>
                </a:solidFill>
              </a:rPr>
              <a:t>Normal curves for an effect size of 2.5.</a:t>
            </a:r>
          </a:p>
        </p:txBody>
      </p:sp>
    </p:spTree>
    <p:extLst>
      <p:ext uri="{BB962C8B-B14F-4D97-AF65-F5344CB8AC3E}">
        <p14:creationId xmlns:p14="http://schemas.microsoft.com/office/powerpoint/2010/main" val="302569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A1250-4720-0F73-F449-D0F04205029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B24C021-74E7-11A0-1B8C-0ABBC7232CF7}"/>
              </a:ext>
            </a:extLst>
          </p:cNvPr>
          <p:cNvSpPr>
            <a:spLocks noChangeArrowheads="1"/>
          </p:cNvSpPr>
          <p:nvPr/>
        </p:nvSpPr>
        <p:spPr bwMode="auto">
          <a:xfrm>
            <a:off x="3465517" y="3448708"/>
            <a:ext cx="4809109" cy="4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CE488A2F-3785-4505-CB14-E376B8219699}"/>
              </a:ext>
            </a:extLst>
          </p:cNvPr>
          <p:cNvSpPr>
            <a:spLocks noChangeArrowheads="1"/>
          </p:cNvSpPr>
          <p:nvPr/>
        </p:nvSpPr>
        <p:spPr bwMode="auto">
          <a:xfrm>
            <a:off x="117179" y="3553323"/>
            <a:ext cx="60773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8" name="Group 7">
            <a:extLst>
              <a:ext uri="{FF2B5EF4-FFF2-40B4-BE49-F238E27FC236}">
                <a16:creationId xmlns:a16="http://schemas.microsoft.com/office/drawing/2014/main" id="{30C1544B-354C-BE84-D170-2F7A9A3294F2}"/>
              </a:ext>
            </a:extLst>
          </p:cNvPr>
          <p:cNvGrpSpPr/>
          <p:nvPr/>
        </p:nvGrpSpPr>
        <p:grpSpPr>
          <a:xfrm>
            <a:off x="3196353" y="3415266"/>
            <a:ext cx="4369840" cy="3365744"/>
            <a:chOff x="120071" y="3391516"/>
            <a:chExt cx="4369840" cy="3365744"/>
          </a:xfrm>
        </p:grpSpPr>
        <p:pic>
          <p:nvPicPr>
            <p:cNvPr id="4" name="Picture 3">
              <a:extLst>
                <a:ext uri="{FF2B5EF4-FFF2-40B4-BE49-F238E27FC236}">
                  <a16:creationId xmlns:a16="http://schemas.microsoft.com/office/drawing/2014/main" id="{EB378CA5-EE79-65B4-BD5E-97D6B21042C0}"/>
                </a:ext>
              </a:extLst>
            </p:cNvPr>
            <p:cNvPicPr>
              <a:picLocks noChangeAspect="1"/>
            </p:cNvPicPr>
            <p:nvPr/>
          </p:nvPicPr>
          <p:blipFill>
            <a:blip r:embed="rId3"/>
            <a:stretch>
              <a:fillRect/>
            </a:stretch>
          </p:blipFill>
          <p:spPr>
            <a:xfrm>
              <a:off x="317835" y="3504469"/>
              <a:ext cx="3978994" cy="3252791"/>
            </a:xfrm>
            <a:prstGeom prst="rect">
              <a:avLst/>
            </a:prstGeom>
          </p:spPr>
        </p:pic>
        <p:sp>
          <p:nvSpPr>
            <p:cNvPr id="5" name="TextBox 4">
              <a:extLst>
                <a:ext uri="{FF2B5EF4-FFF2-40B4-BE49-F238E27FC236}">
                  <a16:creationId xmlns:a16="http://schemas.microsoft.com/office/drawing/2014/main" id="{78AD433F-72AA-6D61-EA5B-BF1170481094}"/>
                </a:ext>
              </a:extLst>
            </p:cNvPr>
            <p:cNvSpPr txBox="1"/>
            <p:nvPr/>
          </p:nvSpPr>
          <p:spPr>
            <a:xfrm>
              <a:off x="120071" y="3391516"/>
              <a:ext cx="4369840" cy="369332"/>
            </a:xfrm>
            <a:prstGeom prst="rect">
              <a:avLst/>
            </a:prstGeom>
            <a:solidFill>
              <a:schemeClr val="bg1"/>
            </a:solidFill>
          </p:spPr>
          <p:txBody>
            <a:bodyPr wrap="square">
              <a:spAutoFit/>
            </a:bodyPr>
            <a:lstStyle/>
            <a:p>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Sample effect size = 0.77   P-value = 0.07</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dirty="0"/>
            </a:p>
          </p:txBody>
        </p:sp>
      </p:grpSp>
      <p:grpSp>
        <p:nvGrpSpPr>
          <p:cNvPr id="14" name="Group 13">
            <a:extLst>
              <a:ext uri="{FF2B5EF4-FFF2-40B4-BE49-F238E27FC236}">
                <a16:creationId xmlns:a16="http://schemas.microsoft.com/office/drawing/2014/main" id="{CA6E9F65-9EC0-B4B0-8D18-ACAAF83E188C}"/>
              </a:ext>
            </a:extLst>
          </p:cNvPr>
          <p:cNvGrpSpPr/>
          <p:nvPr/>
        </p:nvGrpSpPr>
        <p:grpSpPr>
          <a:xfrm>
            <a:off x="3116106" y="24157"/>
            <a:ext cx="4674690" cy="3424551"/>
            <a:chOff x="4635562" y="3361116"/>
            <a:chExt cx="4757510" cy="3496884"/>
          </a:xfrm>
        </p:grpSpPr>
        <p:pic>
          <p:nvPicPr>
            <p:cNvPr id="10" name="Picture 9">
              <a:extLst>
                <a:ext uri="{FF2B5EF4-FFF2-40B4-BE49-F238E27FC236}">
                  <a16:creationId xmlns:a16="http://schemas.microsoft.com/office/drawing/2014/main" id="{7542280F-034F-DAC1-BE64-15BFED7B330C}"/>
                </a:ext>
              </a:extLst>
            </p:cNvPr>
            <p:cNvPicPr>
              <a:picLocks noChangeAspect="1"/>
            </p:cNvPicPr>
            <p:nvPr/>
          </p:nvPicPr>
          <p:blipFill>
            <a:blip r:embed="rId4"/>
            <a:stretch>
              <a:fillRect/>
            </a:stretch>
          </p:blipFill>
          <p:spPr>
            <a:xfrm>
              <a:off x="4635562" y="3401884"/>
              <a:ext cx="4342718" cy="3456116"/>
            </a:xfrm>
            <a:prstGeom prst="rect">
              <a:avLst/>
            </a:prstGeom>
          </p:spPr>
        </p:pic>
        <p:sp>
          <p:nvSpPr>
            <p:cNvPr id="13" name="TextBox 12">
              <a:extLst>
                <a:ext uri="{FF2B5EF4-FFF2-40B4-BE49-F238E27FC236}">
                  <a16:creationId xmlns:a16="http://schemas.microsoft.com/office/drawing/2014/main" id="{8C277680-F8CA-E66E-A44D-25391EE511BA}"/>
                </a:ext>
              </a:extLst>
            </p:cNvPr>
            <p:cNvSpPr txBox="1"/>
            <p:nvPr/>
          </p:nvSpPr>
          <p:spPr>
            <a:xfrm>
              <a:off x="4794651" y="3361116"/>
              <a:ext cx="4598421" cy="377133"/>
            </a:xfrm>
            <a:prstGeom prst="rect">
              <a:avLst/>
            </a:prstGeom>
            <a:solidFill>
              <a:schemeClr val="bg1"/>
            </a:solidFill>
          </p:spPr>
          <p:txBody>
            <a:bodyPr wrap="square">
              <a:spAutoFit/>
            </a:bodyPr>
            <a:lstStyle/>
            <a:p>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Sample effect size = 0.44   P-value = 0.03</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dirty="0"/>
            </a:p>
          </p:txBody>
        </p:sp>
      </p:grpSp>
      <p:grpSp>
        <p:nvGrpSpPr>
          <p:cNvPr id="17" name="Group 16">
            <a:extLst>
              <a:ext uri="{FF2B5EF4-FFF2-40B4-BE49-F238E27FC236}">
                <a16:creationId xmlns:a16="http://schemas.microsoft.com/office/drawing/2014/main" id="{10CC7150-D9AC-DFAB-09F7-2288DD3CA5B0}"/>
              </a:ext>
            </a:extLst>
          </p:cNvPr>
          <p:cNvGrpSpPr/>
          <p:nvPr/>
        </p:nvGrpSpPr>
        <p:grpSpPr>
          <a:xfrm>
            <a:off x="985729" y="2969777"/>
            <a:ext cx="2388768" cy="837237"/>
            <a:chOff x="2445811" y="2969777"/>
            <a:chExt cx="2388768" cy="837237"/>
          </a:xfrm>
        </p:grpSpPr>
        <p:sp>
          <p:nvSpPr>
            <p:cNvPr id="6" name="Line 11">
              <a:extLst>
                <a:ext uri="{FF2B5EF4-FFF2-40B4-BE49-F238E27FC236}">
                  <a16:creationId xmlns:a16="http://schemas.microsoft.com/office/drawing/2014/main" id="{6C703FA9-E7A9-2B50-3F79-B953149382E3}"/>
                </a:ext>
              </a:extLst>
            </p:cNvPr>
            <p:cNvSpPr>
              <a:spLocks noChangeShapeType="1"/>
            </p:cNvSpPr>
            <p:nvPr/>
          </p:nvSpPr>
          <p:spPr bwMode="auto">
            <a:xfrm flipV="1">
              <a:off x="3525578" y="2969777"/>
              <a:ext cx="1309001" cy="485092"/>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9" name="TextBox 8">
              <a:extLst>
                <a:ext uri="{FF2B5EF4-FFF2-40B4-BE49-F238E27FC236}">
                  <a16:creationId xmlns:a16="http://schemas.microsoft.com/office/drawing/2014/main" id="{04203D9D-5BE8-F78D-7BC3-EB848A1946A9}"/>
                </a:ext>
              </a:extLst>
            </p:cNvPr>
            <p:cNvSpPr txBox="1"/>
            <p:nvPr/>
          </p:nvSpPr>
          <p:spPr>
            <a:xfrm>
              <a:off x="2445811" y="3345349"/>
              <a:ext cx="1034257" cy="461665"/>
            </a:xfrm>
            <a:prstGeom prst="rect">
              <a:avLst/>
            </a:prstGeom>
            <a:noFill/>
          </p:spPr>
          <p:txBody>
            <a:bodyPr wrap="none" rtlCol="0">
              <a:spAutoFit/>
            </a:bodyPr>
            <a:lstStyle/>
            <a:p>
              <a:r>
                <a:rPr lang="en-US" sz="2400" dirty="0"/>
                <a:t>Drug A</a:t>
              </a:r>
            </a:p>
          </p:txBody>
        </p:sp>
      </p:grpSp>
      <p:grpSp>
        <p:nvGrpSpPr>
          <p:cNvPr id="16" name="Group 15">
            <a:extLst>
              <a:ext uri="{FF2B5EF4-FFF2-40B4-BE49-F238E27FC236}">
                <a16:creationId xmlns:a16="http://schemas.microsoft.com/office/drawing/2014/main" id="{C015634E-3597-ABB2-75A3-899AD79CD48A}"/>
              </a:ext>
            </a:extLst>
          </p:cNvPr>
          <p:cNvGrpSpPr/>
          <p:nvPr/>
        </p:nvGrpSpPr>
        <p:grpSpPr>
          <a:xfrm>
            <a:off x="729587" y="4342573"/>
            <a:ext cx="2557482" cy="461665"/>
            <a:chOff x="1987794" y="4342573"/>
            <a:chExt cx="2557482" cy="461665"/>
          </a:xfrm>
        </p:grpSpPr>
        <p:sp>
          <p:nvSpPr>
            <p:cNvPr id="7" name="Line 11">
              <a:extLst>
                <a:ext uri="{FF2B5EF4-FFF2-40B4-BE49-F238E27FC236}">
                  <a16:creationId xmlns:a16="http://schemas.microsoft.com/office/drawing/2014/main" id="{3DDBAC98-A507-4BFC-2880-3BDD6661253C}"/>
                </a:ext>
              </a:extLst>
            </p:cNvPr>
            <p:cNvSpPr>
              <a:spLocks noChangeShapeType="1"/>
            </p:cNvSpPr>
            <p:nvPr/>
          </p:nvSpPr>
          <p:spPr bwMode="auto">
            <a:xfrm>
              <a:off x="3109713" y="4573407"/>
              <a:ext cx="1435563" cy="4572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15" name="TextBox 14">
              <a:extLst>
                <a:ext uri="{FF2B5EF4-FFF2-40B4-BE49-F238E27FC236}">
                  <a16:creationId xmlns:a16="http://schemas.microsoft.com/office/drawing/2014/main" id="{FCC6C473-81C2-FC88-3CED-28576A7089ED}"/>
                </a:ext>
              </a:extLst>
            </p:cNvPr>
            <p:cNvSpPr txBox="1"/>
            <p:nvPr/>
          </p:nvSpPr>
          <p:spPr>
            <a:xfrm>
              <a:off x="1987794" y="4342573"/>
              <a:ext cx="1023037" cy="461665"/>
            </a:xfrm>
            <a:prstGeom prst="rect">
              <a:avLst/>
            </a:prstGeom>
            <a:noFill/>
          </p:spPr>
          <p:txBody>
            <a:bodyPr wrap="none" rtlCol="0">
              <a:spAutoFit/>
            </a:bodyPr>
            <a:lstStyle/>
            <a:p>
              <a:r>
                <a:rPr lang="en-US" sz="2400" dirty="0"/>
                <a:t>Drug B</a:t>
              </a:r>
            </a:p>
          </p:txBody>
        </p:sp>
      </p:grpSp>
    </p:spTree>
    <p:extLst>
      <p:ext uri="{BB962C8B-B14F-4D97-AF65-F5344CB8AC3E}">
        <p14:creationId xmlns:p14="http://schemas.microsoft.com/office/powerpoint/2010/main" val="10125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CB705-7AE3-F1FB-6C44-75DD72E6E30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7A88EB7-0357-C86E-E43D-1975CDD9B8BE}"/>
              </a:ext>
            </a:extLst>
          </p:cNvPr>
          <p:cNvSpPr txBox="1"/>
          <p:nvPr/>
        </p:nvSpPr>
        <p:spPr>
          <a:xfrm>
            <a:off x="1001182" y="180201"/>
            <a:ext cx="2467214" cy="461665"/>
          </a:xfrm>
          <a:prstGeom prst="rect">
            <a:avLst/>
          </a:prstGeom>
          <a:noFill/>
        </p:spPr>
        <p:txBody>
          <a:bodyPr wrap="none" rtlCol="0">
            <a:spAutoFit/>
          </a:bodyPr>
          <a:lstStyle/>
          <a:p>
            <a:r>
              <a:rPr lang="en-US" sz="2400" dirty="0"/>
              <a:t>TAKING A BREAK…</a:t>
            </a:r>
          </a:p>
        </p:txBody>
      </p:sp>
      <p:sp>
        <p:nvSpPr>
          <p:cNvPr id="12" name="TextBox 11">
            <a:extLst>
              <a:ext uri="{FF2B5EF4-FFF2-40B4-BE49-F238E27FC236}">
                <a16:creationId xmlns:a16="http://schemas.microsoft.com/office/drawing/2014/main" id="{FED6314D-50E0-49FE-69A0-2C7E58DDDC23}"/>
              </a:ext>
            </a:extLst>
          </p:cNvPr>
          <p:cNvSpPr txBox="1"/>
          <p:nvPr/>
        </p:nvSpPr>
        <p:spPr>
          <a:xfrm>
            <a:off x="781642" y="3696654"/>
            <a:ext cx="6628780" cy="523220"/>
          </a:xfrm>
          <a:prstGeom prst="rect">
            <a:avLst/>
          </a:prstGeom>
          <a:noFill/>
        </p:spPr>
        <p:txBody>
          <a:bodyPr wrap="square">
            <a:spAutoFit/>
          </a:bodyPr>
          <a:lstStyle/>
          <a:p>
            <a:r>
              <a:rPr lang="en-US" sz="2800" dirty="0"/>
              <a:t>Likert is pronounced "lick-</a:t>
            </a:r>
            <a:r>
              <a:rPr lang="en-US" sz="2800" dirty="0" err="1"/>
              <a:t>ert</a:t>
            </a:r>
            <a:r>
              <a:rPr lang="en-US" sz="2800" dirty="0"/>
              <a:t>" not "like-</a:t>
            </a:r>
            <a:r>
              <a:rPr lang="en-US" sz="2800" dirty="0" err="1"/>
              <a:t>ert</a:t>
            </a:r>
            <a:r>
              <a:rPr lang="en-US" sz="2800" dirty="0"/>
              <a:t>”</a:t>
            </a:r>
          </a:p>
        </p:txBody>
      </p:sp>
      <p:sp>
        <p:nvSpPr>
          <p:cNvPr id="2" name="TextBox 1">
            <a:extLst>
              <a:ext uri="{FF2B5EF4-FFF2-40B4-BE49-F238E27FC236}">
                <a16:creationId xmlns:a16="http://schemas.microsoft.com/office/drawing/2014/main" id="{1E856323-E06B-BF63-77B4-628562D63DF1}"/>
              </a:ext>
            </a:extLst>
          </p:cNvPr>
          <p:cNvSpPr txBox="1"/>
          <p:nvPr/>
        </p:nvSpPr>
        <p:spPr>
          <a:xfrm>
            <a:off x="455540" y="1045983"/>
            <a:ext cx="1670143" cy="954107"/>
          </a:xfrm>
          <a:prstGeom prst="rect">
            <a:avLst/>
          </a:prstGeom>
          <a:noFill/>
        </p:spPr>
        <p:txBody>
          <a:bodyPr wrap="square">
            <a:spAutoFit/>
          </a:bodyPr>
          <a:lstStyle/>
          <a:p>
            <a:r>
              <a:rPr lang="en-US" sz="2800" dirty="0"/>
              <a:t>Strongly Disagree</a:t>
            </a:r>
          </a:p>
        </p:txBody>
      </p:sp>
      <p:sp>
        <p:nvSpPr>
          <p:cNvPr id="3" name="TextBox 2">
            <a:extLst>
              <a:ext uri="{FF2B5EF4-FFF2-40B4-BE49-F238E27FC236}">
                <a16:creationId xmlns:a16="http://schemas.microsoft.com/office/drawing/2014/main" id="{FAF189F4-CFB2-A324-9354-8C56FF6139B2}"/>
              </a:ext>
            </a:extLst>
          </p:cNvPr>
          <p:cNvSpPr txBox="1"/>
          <p:nvPr/>
        </p:nvSpPr>
        <p:spPr>
          <a:xfrm>
            <a:off x="2275786" y="1045982"/>
            <a:ext cx="1670143" cy="954107"/>
          </a:xfrm>
          <a:prstGeom prst="rect">
            <a:avLst/>
          </a:prstGeom>
          <a:noFill/>
        </p:spPr>
        <p:txBody>
          <a:bodyPr wrap="square">
            <a:spAutoFit/>
          </a:bodyPr>
          <a:lstStyle/>
          <a:p>
            <a:endParaRPr lang="en-US" sz="2800" dirty="0"/>
          </a:p>
          <a:p>
            <a:r>
              <a:rPr lang="en-US" sz="2800" dirty="0"/>
              <a:t>Disagree</a:t>
            </a:r>
          </a:p>
        </p:txBody>
      </p:sp>
      <p:sp>
        <p:nvSpPr>
          <p:cNvPr id="4" name="TextBox 3">
            <a:extLst>
              <a:ext uri="{FF2B5EF4-FFF2-40B4-BE49-F238E27FC236}">
                <a16:creationId xmlns:a16="http://schemas.microsoft.com/office/drawing/2014/main" id="{99BA4363-2C90-613F-C260-C85E31B0AF5F}"/>
              </a:ext>
            </a:extLst>
          </p:cNvPr>
          <p:cNvSpPr txBox="1"/>
          <p:nvPr/>
        </p:nvSpPr>
        <p:spPr>
          <a:xfrm>
            <a:off x="4096032" y="1045981"/>
            <a:ext cx="1286813" cy="954107"/>
          </a:xfrm>
          <a:prstGeom prst="rect">
            <a:avLst/>
          </a:prstGeom>
          <a:noFill/>
        </p:spPr>
        <p:txBody>
          <a:bodyPr wrap="square">
            <a:spAutoFit/>
          </a:bodyPr>
          <a:lstStyle/>
          <a:p>
            <a:endParaRPr lang="en-US" sz="2800" dirty="0"/>
          </a:p>
          <a:p>
            <a:r>
              <a:rPr lang="en-US" sz="2800" dirty="0"/>
              <a:t>Neutral</a:t>
            </a:r>
          </a:p>
        </p:txBody>
      </p:sp>
      <p:sp>
        <p:nvSpPr>
          <p:cNvPr id="5" name="TextBox 4">
            <a:extLst>
              <a:ext uri="{FF2B5EF4-FFF2-40B4-BE49-F238E27FC236}">
                <a16:creationId xmlns:a16="http://schemas.microsoft.com/office/drawing/2014/main" id="{4569D186-D22B-AB4F-CACC-BA5B1FCA9444}"/>
              </a:ext>
            </a:extLst>
          </p:cNvPr>
          <p:cNvSpPr txBox="1"/>
          <p:nvPr/>
        </p:nvSpPr>
        <p:spPr>
          <a:xfrm>
            <a:off x="5532948" y="1045980"/>
            <a:ext cx="1286813" cy="954107"/>
          </a:xfrm>
          <a:prstGeom prst="rect">
            <a:avLst/>
          </a:prstGeom>
          <a:noFill/>
        </p:spPr>
        <p:txBody>
          <a:bodyPr wrap="square">
            <a:spAutoFit/>
          </a:bodyPr>
          <a:lstStyle/>
          <a:p>
            <a:endParaRPr lang="en-US" sz="2800" dirty="0"/>
          </a:p>
          <a:p>
            <a:r>
              <a:rPr lang="en-US" sz="2800" dirty="0"/>
              <a:t>Agree</a:t>
            </a:r>
          </a:p>
        </p:txBody>
      </p:sp>
      <p:sp>
        <p:nvSpPr>
          <p:cNvPr id="6" name="TextBox 5">
            <a:extLst>
              <a:ext uri="{FF2B5EF4-FFF2-40B4-BE49-F238E27FC236}">
                <a16:creationId xmlns:a16="http://schemas.microsoft.com/office/drawing/2014/main" id="{4C20FCC1-1807-AFB2-2B77-F54A86FD25B0}"/>
              </a:ext>
            </a:extLst>
          </p:cNvPr>
          <p:cNvSpPr txBox="1"/>
          <p:nvPr/>
        </p:nvSpPr>
        <p:spPr>
          <a:xfrm>
            <a:off x="6969862" y="1045979"/>
            <a:ext cx="1552348" cy="954107"/>
          </a:xfrm>
          <a:prstGeom prst="rect">
            <a:avLst/>
          </a:prstGeom>
          <a:noFill/>
        </p:spPr>
        <p:txBody>
          <a:bodyPr wrap="square">
            <a:spAutoFit/>
          </a:bodyPr>
          <a:lstStyle/>
          <a:p>
            <a:r>
              <a:rPr lang="en-US" sz="2800" dirty="0"/>
              <a:t>Strongly</a:t>
            </a:r>
          </a:p>
          <a:p>
            <a:r>
              <a:rPr lang="en-US" sz="2800" dirty="0"/>
              <a:t>Agree</a:t>
            </a:r>
          </a:p>
        </p:txBody>
      </p:sp>
      <p:grpSp>
        <p:nvGrpSpPr>
          <p:cNvPr id="14" name="Group 13">
            <a:extLst>
              <a:ext uri="{FF2B5EF4-FFF2-40B4-BE49-F238E27FC236}">
                <a16:creationId xmlns:a16="http://schemas.microsoft.com/office/drawing/2014/main" id="{B4399309-370C-CF6C-1AAE-4D071D70D134}"/>
              </a:ext>
            </a:extLst>
          </p:cNvPr>
          <p:cNvGrpSpPr/>
          <p:nvPr/>
        </p:nvGrpSpPr>
        <p:grpSpPr>
          <a:xfrm>
            <a:off x="964039" y="2234009"/>
            <a:ext cx="6846232" cy="523220"/>
            <a:chOff x="964039" y="2234009"/>
            <a:chExt cx="6846232" cy="523220"/>
          </a:xfrm>
        </p:grpSpPr>
        <p:sp>
          <p:nvSpPr>
            <p:cNvPr id="7" name="TextBox 6">
              <a:extLst>
                <a:ext uri="{FF2B5EF4-FFF2-40B4-BE49-F238E27FC236}">
                  <a16:creationId xmlns:a16="http://schemas.microsoft.com/office/drawing/2014/main" id="{41F971E8-A19D-9F34-25F0-90ED0CB7A38B}"/>
                </a:ext>
              </a:extLst>
            </p:cNvPr>
            <p:cNvSpPr txBox="1"/>
            <p:nvPr/>
          </p:nvSpPr>
          <p:spPr>
            <a:xfrm>
              <a:off x="964039" y="2234009"/>
              <a:ext cx="460991" cy="523220"/>
            </a:xfrm>
            <a:prstGeom prst="rect">
              <a:avLst/>
            </a:prstGeom>
            <a:noFill/>
          </p:spPr>
          <p:txBody>
            <a:bodyPr wrap="square">
              <a:spAutoFit/>
            </a:bodyPr>
            <a:lstStyle/>
            <a:p>
              <a:r>
                <a:rPr lang="en-US" sz="2800" dirty="0"/>
                <a:t>1 </a:t>
              </a:r>
            </a:p>
          </p:txBody>
        </p:sp>
        <p:sp>
          <p:nvSpPr>
            <p:cNvPr id="8" name="TextBox 7">
              <a:extLst>
                <a:ext uri="{FF2B5EF4-FFF2-40B4-BE49-F238E27FC236}">
                  <a16:creationId xmlns:a16="http://schemas.microsoft.com/office/drawing/2014/main" id="{EBFDD2BF-5C63-D84D-737D-9C5616C89049}"/>
                </a:ext>
              </a:extLst>
            </p:cNvPr>
            <p:cNvSpPr txBox="1"/>
            <p:nvPr/>
          </p:nvSpPr>
          <p:spPr>
            <a:xfrm>
              <a:off x="2685039" y="2234009"/>
              <a:ext cx="460991" cy="523220"/>
            </a:xfrm>
            <a:prstGeom prst="rect">
              <a:avLst/>
            </a:prstGeom>
            <a:noFill/>
          </p:spPr>
          <p:txBody>
            <a:bodyPr wrap="square">
              <a:spAutoFit/>
            </a:bodyPr>
            <a:lstStyle/>
            <a:p>
              <a:r>
                <a:rPr lang="en-US" sz="2800" dirty="0"/>
                <a:t>2 </a:t>
              </a:r>
            </a:p>
          </p:txBody>
        </p:sp>
        <p:sp>
          <p:nvSpPr>
            <p:cNvPr id="10" name="TextBox 9">
              <a:extLst>
                <a:ext uri="{FF2B5EF4-FFF2-40B4-BE49-F238E27FC236}">
                  <a16:creationId xmlns:a16="http://schemas.microsoft.com/office/drawing/2014/main" id="{0E3A5826-FDB4-109F-EC7E-C2060A7BCBD7}"/>
                </a:ext>
              </a:extLst>
            </p:cNvPr>
            <p:cNvSpPr txBox="1"/>
            <p:nvPr/>
          </p:nvSpPr>
          <p:spPr>
            <a:xfrm>
              <a:off x="4406039" y="2234009"/>
              <a:ext cx="460991" cy="523220"/>
            </a:xfrm>
            <a:prstGeom prst="rect">
              <a:avLst/>
            </a:prstGeom>
            <a:noFill/>
          </p:spPr>
          <p:txBody>
            <a:bodyPr wrap="square">
              <a:spAutoFit/>
            </a:bodyPr>
            <a:lstStyle/>
            <a:p>
              <a:r>
                <a:rPr lang="en-US" sz="2800" dirty="0"/>
                <a:t>3 </a:t>
              </a:r>
            </a:p>
          </p:txBody>
        </p:sp>
        <p:sp>
          <p:nvSpPr>
            <p:cNvPr id="11" name="TextBox 10">
              <a:extLst>
                <a:ext uri="{FF2B5EF4-FFF2-40B4-BE49-F238E27FC236}">
                  <a16:creationId xmlns:a16="http://schemas.microsoft.com/office/drawing/2014/main" id="{2029A6A1-0541-1E5B-36CD-8A19B5DA47E3}"/>
                </a:ext>
              </a:extLst>
            </p:cNvPr>
            <p:cNvSpPr txBox="1"/>
            <p:nvPr/>
          </p:nvSpPr>
          <p:spPr>
            <a:xfrm>
              <a:off x="5948912" y="2234009"/>
              <a:ext cx="460991" cy="523220"/>
            </a:xfrm>
            <a:prstGeom prst="rect">
              <a:avLst/>
            </a:prstGeom>
            <a:noFill/>
          </p:spPr>
          <p:txBody>
            <a:bodyPr wrap="square">
              <a:spAutoFit/>
            </a:bodyPr>
            <a:lstStyle/>
            <a:p>
              <a:r>
                <a:rPr lang="en-US" sz="2800" dirty="0"/>
                <a:t>4 </a:t>
              </a:r>
            </a:p>
          </p:txBody>
        </p:sp>
        <p:sp>
          <p:nvSpPr>
            <p:cNvPr id="13" name="TextBox 12">
              <a:extLst>
                <a:ext uri="{FF2B5EF4-FFF2-40B4-BE49-F238E27FC236}">
                  <a16:creationId xmlns:a16="http://schemas.microsoft.com/office/drawing/2014/main" id="{8663D185-7A97-E5EB-7E23-1002D0D7F649}"/>
                </a:ext>
              </a:extLst>
            </p:cNvPr>
            <p:cNvSpPr txBox="1"/>
            <p:nvPr/>
          </p:nvSpPr>
          <p:spPr>
            <a:xfrm>
              <a:off x="7349280" y="2234009"/>
              <a:ext cx="460991" cy="523220"/>
            </a:xfrm>
            <a:prstGeom prst="rect">
              <a:avLst/>
            </a:prstGeom>
            <a:noFill/>
          </p:spPr>
          <p:txBody>
            <a:bodyPr wrap="square">
              <a:spAutoFit/>
            </a:bodyPr>
            <a:lstStyle/>
            <a:p>
              <a:r>
                <a:rPr lang="en-US" sz="2800" dirty="0"/>
                <a:t>5 </a:t>
              </a:r>
            </a:p>
          </p:txBody>
        </p:sp>
      </p:grpSp>
      <p:sp>
        <p:nvSpPr>
          <p:cNvPr id="15" name="TextBox 14">
            <a:extLst>
              <a:ext uri="{FF2B5EF4-FFF2-40B4-BE49-F238E27FC236}">
                <a16:creationId xmlns:a16="http://schemas.microsoft.com/office/drawing/2014/main" id="{52D90EA4-116D-9639-2750-055311E4D77C}"/>
              </a:ext>
            </a:extLst>
          </p:cNvPr>
          <p:cNvSpPr txBox="1"/>
          <p:nvPr/>
        </p:nvSpPr>
        <p:spPr>
          <a:xfrm>
            <a:off x="2447103" y="2991149"/>
            <a:ext cx="2292335" cy="523220"/>
          </a:xfrm>
          <a:prstGeom prst="rect">
            <a:avLst/>
          </a:prstGeom>
          <a:noFill/>
        </p:spPr>
        <p:txBody>
          <a:bodyPr wrap="square">
            <a:spAutoFit/>
          </a:bodyPr>
          <a:lstStyle/>
          <a:p>
            <a:r>
              <a:rPr lang="en-US" sz="2800" dirty="0"/>
              <a:t>Likert scale</a:t>
            </a:r>
          </a:p>
        </p:txBody>
      </p:sp>
    </p:spTree>
    <p:extLst>
      <p:ext uri="{BB962C8B-B14F-4D97-AF65-F5344CB8AC3E}">
        <p14:creationId xmlns:p14="http://schemas.microsoft.com/office/powerpoint/2010/main" val="215679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EA59F-E1A4-D643-BE2E-266D25337E0E}"/>
              </a:ext>
            </a:extLst>
          </p:cNvPr>
          <p:cNvSpPr/>
          <p:nvPr/>
        </p:nvSpPr>
        <p:spPr>
          <a:xfrm>
            <a:off x="428669" y="340592"/>
            <a:ext cx="8672161" cy="646331"/>
          </a:xfrm>
          <a:prstGeom prst="rect">
            <a:avLst/>
          </a:prstGeom>
        </p:spPr>
        <p:txBody>
          <a:bodyPr wrap="square">
            <a:spAutoFit/>
          </a:bodyPr>
          <a:lstStyle/>
          <a:p>
            <a:r>
              <a:rPr lang="en-US" sz="3600" dirty="0">
                <a:solidFill>
                  <a:srgbClr val="00B050"/>
                </a:solidFill>
              </a:rPr>
              <a:t>We use the words “statistically significant.”</a:t>
            </a:r>
            <a:endParaRPr lang="en-US" sz="3600" dirty="0">
              <a:solidFill>
                <a:srgbClr val="00B050"/>
              </a:solidFill>
              <a:latin typeface="Times" pitchFamily="2" charset="0"/>
            </a:endParaRPr>
          </a:p>
        </p:txBody>
      </p:sp>
      <p:sp>
        <p:nvSpPr>
          <p:cNvPr id="2" name="Rectangle 1">
            <a:extLst>
              <a:ext uri="{FF2B5EF4-FFF2-40B4-BE49-F238E27FC236}">
                <a16:creationId xmlns:a16="http://schemas.microsoft.com/office/drawing/2014/main" id="{7C555F8A-4F39-EC4F-BC28-990759CB4B55}"/>
              </a:ext>
            </a:extLst>
          </p:cNvPr>
          <p:cNvSpPr/>
          <p:nvPr/>
        </p:nvSpPr>
        <p:spPr>
          <a:xfrm>
            <a:off x="592585" y="1016346"/>
            <a:ext cx="7435553" cy="1077218"/>
          </a:xfrm>
          <a:prstGeom prst="rect">
            <a:avLst/>
          </a:prstGeom>
        </p:spPr>
        <p:txBody>
          <a:bodyPr wrap="square">
            <a:spAutoFit/>
          </a:bodyPr>
          <a:lstStyle/>
          <a:p>
            <a:r>
              <a:rPr lang="en-US" sz="3200" dirty="0"/>
              <a:t>To call an effect “statistically significant” confuses students…and us.</a:t>
            </a:r>
          </a:p>
        </p:txBody>
      </p:sp>
    </p:spTree>
    <p:extLst>
      <p:ext uri="{BB962C8B-B14F-4D97-AF65-F5344CB8AC3E}">
        <p14:creationId xmlns:p14="http://schemas.microsoft.com/office/powerpoint/2010/main" val="844012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4B44F-E712-4938-7777-B7A339572F2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CF2E138-4A4F-5097-8A02-B0442E1EEE4A}"/>
              </a:ext>
            </a:extLst>
          </p:cNvPr>
          <p:cNvGrpSpPr/>
          <p:nvPr/>
        </p:nvGrpSpPr>
        <p:grpSpPr>
          <a:xfrm>
            <a:off x="1726170" y="3839247"/>
            <a:ext cx="4905272" cy="1801183"/>
            <a:chOff x="1654733" y="3582072"/>
            <a:chExt cx="4905272" cy="1801183"/>
          </a:xfrm>
        </p:grpSpPr>
        <p:sp>
          <p:nvSpPr>
            <p:cNvPr id="5" name="Rectangle 4">
              <a:extLst>
                <a:ext uri="{FF2B5EF4-FFF2-40B4-BE49-F238E27FC236}">
                  <a16:creationId xmlns:a16="http://schemas.microsoft.com/office/drawing/2014/main" id="{82B2D98D-2D37-8762-9F82-F3CC8921824B}"/>
                </a:ext>
              </a:extLst>
            </p:cNvPr>
            <p:cNvSpPr/>
            <p:nvPr/>
          </p:nvSpPr>
          <p:spPr>
            <a:xfrm>
              <a:off x="1654733" y="3582072"/>
              <a:ext cx="4905272" cy="646331"/>
            </a:xfrm>
            <a:prstGeom prst="rect">
              <a:avLst/>
            </a:prstGeom>
          </p:spPr>
          <p:txBody>
            <a:bodyPr wrap="square">
              <a:spAutoFit/>
            </a:bodyPr>
            <a:lstStyle/>
            <a:p>
              <a:r>
                <a:rPr lang="en-US" sz="3600" dirty="0"/>
                <a:t>“statistically significant”</a:t>
              </a:r>
              <a:endParaRPr lang="en-US" sz="3600" dirty="0">
                <a:latin typeface="Times" pitchFamily="2" charset="0"/>
              </a:endParaRPr>
            </a:p>
          </p:txBody>
        </p:sp>
        <p:sp>
          <p:nvSpPr>
            <p:cNvPr id="6" name="Rectangle 5">
              <a:extLst>
                <a:ext uri="{FF2B5EF4-FFF2-40B4-BE49-F238E27FC236}">
                  <a16:creationId xmlns:a16="http://schemas.microsoft.com/office/drawing/2014/main" id="{A01466A7-3B47-EE09-FFDF-CDFAE9B39FFB}"/>
                </a:ext>
              </a:extLst>
            </p:cNvPr>
            <p:cNvSpPr/>
            <p:nvPr/>
          </p:nvSpPr>
          <p:spPr>
            <a:xfrm>
              <a:off x="1959507" y="4736924"/>
              <a:ext cx="4295724" cy="646331"/>
            </a:xfrm>
            <a:prstGeom prst="rect">
              <a:avLst/>
            </a:prstGeom>
          </p:spPr>
          <p:txBody>
            <a:bodyPr wrap="square">
              <a:spAutoFit/>
            </a:bodyPr>
            <a:lstStyle/>
            <a:p>
              <a:r>
                <a:rPr lang="en-US" sz="3600" dirty="0"/>
                <a:t>practically important</a:t>
              </a:r>
              <a:endParaRPr lang="en-US" sz="3600" dirty="0">
                <a:latin typeface="Times" pitchFamily="2" charset="0"/>
              </a:endParaRPr>
            </a:p>
          </p:txBody>
        </p:sp>
        <p:sp>
          <p:nvSpPr>
            <p:cNvPr id="7" name="Rectangle 6">
              <a:extLst>
                <a:ext uri="{FF2B5EF4-FFF2-40B4-BE49-F238E27FC236}">
                  <a16:creationId xmlns:a16="http://schemas.microsoft.com/office/drawing/2014/main" id="{17616F8F-0134-6AAA-B117-84271F8BE907}"/>
                </a:ext>
              </a:extLst>
            </p:cNvPr>
            <p:cNvSpPr/>
            <p:nvPr/>
          </p:nvSpPr>
          <p:spPr>
            <a:xfrm>
              <a:off x="3667545" y="4067165"/>
              <a:ext cx="879649" cy="830997"/>
            </a:xfrm>
            <a:prstGeom prst="rect">
              <a:avLst/>
            </a:prstGeom>
          </p:spPr>
          <p:txBody>
            <a:bodyPr wrap="square">
              <a:spAutoFit/>
            </a:bodyPr>
            <a:lstStyle/>
            <a:p>
              <a:r>
                <a:rPr lang="en-US" sz="4800" dirty="0"/>
                <a:t>≠</a:t>
              </a:r>
              <a:endParaRPr lang="en-US" sz="4800" dirty="0">
                <a:latin typeface="Times" pitchFamily="2" charset="0"/>
              </a:endParaRPr>
            </a:p>
          </p:txBody>
        </p:sp>
      </p:grpSp>
      <p:sp>
        <p:nvSpPr>
          <p:cNvPr id="9" name="Rectangle 8">
            <a:extLst>
              <a:ext uri="{FF2B5EF4-FFF2-40B4-BE49-F238E27FC236}">
                <a16:creationId xmlns:a16="http://schemas.microsoft.com/office/drawing/2014/main" id="{FCEF4849-83C0-CAFF-D88C-2B54013F8E09}"/>
              </a:ext>
            </a:extLst>
          </p:cNvPr>
          <p:cNvSpPr/>
          <p:nvPr/>
        </p:nvSpPr>
        <p:spPr>
          <a:xfrm>
            <a:off x="944211" y="1726479"/>
            <a:ext cx="2603362" cy="646331"/>
          </a:xfrm>
          <a:prstGeom prst="rect">
            <a:avLst/>
          </a:prstGeom>
        </p:spPr>
        <p:txBody>
          <a:bodyPr wrap="square">
            <a:spAutoFit/>
          </a:bodyPr>
          <a:lstStyle/>
          <a:p>
            <a:r>
              <a:rPr lang="en-US" sz="3600" dirty="0"/>
              <a:t>“significant”</a:t>
            </a:r>
            <a:endParaRPr lang="en-US" sz="3600" dirty="0">
              <a:latin typeface="Times" pitchFamily="2" charset="0"/>
            </a:endParaRPr>
          </a:p>
        </p:txBody>
      </p:sp>
      <p:grpSp>
        <p:nvGrpSpPr>
          <p:cNvPr id="19" name="Group 18">
            <a:extLst>
              <a:ext uri="{FF2B5EF4-FFF2-40B4-BE49-F238E27FC236}">
                <a16:creationId xmlns:a16="http://schemas.microsoft.com/office/drawing/2014/main" id="{2A146E1E-5C29-2E57-EF34-683EE709AB89}"/>
              </a:ext>
            </a:extLst>
          </p:cNvPr>
          <p:cNvGrpSpPr/>
          <p:nvPr/>
        </p:nvGrpSpPr>
        <p:grpSpPr>
          <a:xfrm>
            <a:off x="3524305" y="931959"/>
            <a:ext cx="4372470" cy="851322"/>
            <a:chOff x="3524305" y="931959"/>
            <a:chExt cx="4372470" cy="851322"/>
          </a:xfrm>
        </p:grpSpPr>
        <p:sp>
          <p:nvSpPr>
            <p:cNvPr id="11" name="Rectangle 10">
              <a:extLst>
                <a:ext uri="{FF2B5EF4-FFF2-40B4-BE49-F238E27FC236}">
                  <a16:creationId xmlns:a16="http://schemas.microsoft.com/office/drawing/2014/main" id="{A4C16D53-4D72-E817-60E6-8FAF89126A0E}"/>
                </a:ext>
              </a:extLst>
            </p:cNvPr>
            <p:cNvSpPr/>
            <p:nvPr/>
          </p:nvSpPr>
          <p:spPr>
            <a:xfrm>
              <a:off x="4956587" y="931959"/>
              <a:ext cx="2940188" cy="646331"/>
            </a:xfrm>
            <a:prstGeom prst="rect">
              <a:avLst/>
            </a:prstGeom>
          </p:spPr>
          <p:txBody>
            <a:bodyPr wrap="square">
              <a:spAutoFit/>
            </a:bodyPr>
            <a:lstStyle/>
            <a:p>
              <a:r>
                <a:rPr lang="en-US" sz="3600" dirty="0"/>
                <a:t>small P-value</a:t>
              </a:r>
              <a:endParaRPr lang="en-US" sz="3600" dirty="0">
                <a:latin typeface="Times" pitchFamily="2" charset="0"/>
              </a:endParaRPr>
            </a:p>
          </p:txBody>
        </p:sp>
        <p:grpSp>
          <p:nvGrpSpPr>
            <p:cNvPr id="17" name="Group 16">
              <a:extLst>
                <a:ext uri="{FF2B5EF4-FFF2-40B4-BE49-F238E27FC236}">
                  <a16:creationId xmlns:a16="http://schemas.microsoft.com/office/drawing/2014/main" id="{BF0BA934-F82D-0EBE-48DD-E52B12F8F2A3}"/>
                </a:ext>
              </a:extLst>
            </p:cNvPr>
            <p:cNvGrpSpPr/>
            <p:nvPr/>
          </p:nvGrpSpPr>
          <p:grpSpPr>
            <a:xfrm>
              <a:off x="3524305" y="934285"/>
              <a:ext cx="1309001" cy="848996"/>
              <a:chOff x="3524305" y="934285"/>
              <a:chExt cx="1309001" cy="848996"/>
            </a:xfrm>
          </p:grpSpPr>
          <p:sp>
            <p:nvSpPr>
              <p:cNvPr id="13" name="Line 11">
                <a:extLst>
                  <a:ext uri="{FF2B5EF4-FFF2-40B4-BE49-F238E27FC236}">
                    <a16:creationId xmlns:a16="http://schemas.microsoft.com/office/drawing/2014/main" id="{021A3885-81DB-74E9-E3DC-E314B1F4DB2C}"/>
                  </a:ext>
                </a:extLst>
              </p:cNvPr>
              <p:cNvSpPr>
                <a:spLocks noChangeShapeType="1"/>
              </p:cNvSpPr>
              <p:nvPr/>
            </p:nvSpPr>
            <p:spPr bwMode="auto">
              <a:xfrm flipV="1">
                <a:off x="3524305" y="1298189"/>
                <a:ext cx="1309001" cy="485092"/>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15" name="Rectangle 14">
                <a:extLst>
                  <a:ext uri="{FF2B5EF4-FFF2-40B4-BE49-F238E27FC236}">
                    <a16:creationId xmlns:a16="http://schemas.microsoft.com/office/drawing/2014/main" id="{B275E494-C760-8F84-F206-0802324B2B0B}"/>
                  </a:ext>
                </a:extLst>
              </p:cNvPr>
              <p:cNvSpPr/>
              <p:nvPr/>
            </p:nvSpPr>
            <p:spPr>
              <a:xfrm>
                <a:off x="3867574" y="934285"/>
                <a:ext cx="487553" cy="646331"/>
              </a:xfrm>
              <a:prstGeom prst="rect">
                <a:avLst/>
              </a:prstGeom>
            </p:spPr>
            <p:txBody>
              <a:bodyPr wrap="square">
                <a:spAutoFit/>
              </a:bodyPr>
              <a:lstStyle/>
              <a:p>
                <a:r>
                  <a:rPr lang="en-US" sz="3600" dirty="0"/>
                  <a:t>?</a:t>
                </a:r>
                <a:endParaRPr lang="en-US" sz="3600" dirty="0">
                  <a:latin typeface="Times" pitchFamily="2" charset="0"/>
                </a:endParaRPr>
              </a:p>
            </p:txBody>
          </p:sp>
        </p:grpSp>
      </p:grpSp>
      <p:grpSp>
        <p:nvGrpSpPr>
          <p:cNvPr id="20" name="Group 19">
            <a:extLst>
              <a:ext uri="{FF2B5EF4-FFF2-40B4-BE49-F238E27FC236}">
                <a16:creationId xmlns:a16="http://schemas.microsoft.com/office/drawing/2014/main" id="{E1828353-D9DE-99FD-0AB3-E4D945E927F2}"/>
              </a:ext>
            </a:extLst>
          </p:cNvPr>
          <p:cNvGrpSpPr/>
          <p:nvPr/>
        </p:nvGrpSpPr>
        <p:grpSpPr>
          <a:xfrm>
            <a:off x="3524305" y="1809494"/>
            <a:ext cx="3473816" cy="1137956"/>
            <a:chOff x="3524305" y="1809494"/>
            <a:chExt cx="3473816" cy="1137956"/>
          </a:xfrm>
        </p:grpSpPr>
        <p:sp>
          <p:nvSpPr>
            <p:cNvPr id="12" name="Rectangle 11">
              <a:extLst>
                <a:ext uri="{FF2B5EF4-FFF2-40B4-BE49-F238E27FC236}">
                  <a16:creationId xmlns:a16="http://schemas.microsoft.com/office/drawing/2014/main" id="{942D9C84-D842-411E-1B17-859D2167D497}"/>
                </a:ext>
              </a:extLst>
            </p:cNvPr>
            <p:cNvSpPr/>
            <p:nvPr/>
          </p:nvSpPr>
          <p:spPr>
            <a:xfrm>
              <a:off x="4956587" y="2301119"/>
              <a:ext cx="2041534" cy="646331"/>
            </a:xfrm>
            <a:prstGeom prst="rect">
              <a:avLst/>
            </a:prstGeom>
          </p:spPr>
          <p:txBody>
            <a:bodyPr wrap="square">
              <a:spAutoFit/>
            </a:bodyPr>
            <a:lstStyle/>
            <a:p>
              <a:r>
                <a:rPr lang="en-US" sz="3600" dirty="0">
                  <a:latin typeface="Times" pitchFamily="2" charset="0"/>
                </a:rPr>
                <a:t>important</a:t>
              </a:r>
            </a:p>
          </p:txBody>
        </p:sp>
        <p:grpSp>
          <p:nvGrpSpPr>
            <p:cNvPr id="18" name="Group 17">
              <a:extLst>
                <a:ext uri="{FF2B5EF4-FFF2-40B4-BE49-F238E27FC236}">
                  <a16:creationId xmlns:a16="http://schemas.microsoft.com/office/drawing/2014/main" id="{231C17FB-7E08-15BF-BFEE-39736A9940F0}"/>
                </a:ext>
              </a:extLst>
            </p:cNvPr>
            <p:cNvGrpSpPr/>
            <p:nvPr/>
          </p:nvGrpSpPr>
          <p:grpSpPr>
            <a:xfrm>
              <a:off x="3524305" y="1809494"/>
              <a:ext cx="1309001" cy="796641"/>
              <a:chOff x="3524305" y="1809494"/>
              <a:chExt cx="1309001" cy="796641"/>
            </a:xfrm>
          </p:grpSpPr>
          <p:sp>
            <p:nvSpPr>
              <p:cNvPr id="14" name="Line 11">
                <a:extLst>
                  <a:ext uri="{FF2B5EF4-FFF2-40B4-BE49-F238E27FC236}">
                    <a16:creationId xmlns:a16="http://schemas.microsoft.com/office/drawing/2014/main" id="{5A0C4A7B-F8EF-A43D-46D4-9B2915999718}"/>
                  </a:ext>
                </a:extLst>
              </p:cNvPr>
              <p:cNvSpPr>
                <a:spLocks noChangeShapeType="1"/>
              </p:cNvSpPr>
              <p:nvPr/>
            </p:nvSpPr>
            <p:spPr bwMode="auto">
              <a:xfrm>
                <a:off x="3524305" y="2294587"/>
                <a:ext cx="1309001" cy="31154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16" name="Rectangle 15">
                <a:extLst>
                  <a:ext uri="{FF2B5EF4-FFF2-40B4-BE49-F238E27FC236}">
                    <a16:creationId xmlns:a16="http://schemas.microsoft.com/office/drawing/2014/main" id="{78940B55-76A2-AB90-7F2B-AE4737E5DA8C}"/>
                  </a:ext>
                </a:extLst>
              </p:cNvPr>
              <p:cNvSpPr/>
              <p:nvPr/>
            </p:nvSpPr>
            <p:spPr>
              <a:xfrm>
                <a:off x="3913045" y="1809494"/>
                <a:ext cx="531520" cy="646331"/>
              </a:xfrm>
              <a:prstGeom prst="rect">
                <a:avLst/>
              </a:prstGeom>
            </p:spPr>
            <p:txBody>
              <a:bodyPr wrap="square">
                <a:spAutoFit/>
              </a:bodyPr>
              <a:lstStyle/>
              <a:p>
                <a:r>
                  <a:rPr lang="en-US" sz="3600" dirty="0"/>
                  <a:t>?</a:t>
                </a:r>
                <a:endParaRPr lang="en-US" sz="3600" dirty="0">
                  <a:latin typeface="Times" pitchFamily="2" charset="0"/>
                </a:endParaRPr>
              </a:p>
            </p:txBody>
          </p:sp>
        </p:grpSp>
      </p:grpSp>
    </p:spTree>
    <p:extLst>
      <p:ext uri="{BB962C8B-B14F-4D97-AF65-F5344CB8AC3E}">
        <p14:creationId xmlns:p14="http://schemas.microsoft.com/office/powerpoint/2010/main" val="38565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2B570-6582-7444-CFC6-F390694982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75C9953-2D31-DCE6-F3E5-814423AC0267}"/>
              </a:ext>
            </a:extLst>
          </p:cNvPr>
          <p:cNvSpPr/>
          <p:nvPr/>
        </p:nvSpPr>
        <p:spPr>
          <a:xfrm>
            <a:off x="438586" y="2150895"/>
            <a:ext cx="8389530" cy="3046988"/>
          </a:xfrm>
          <a:prstGeom prst="rect">
            <a:avLst/>
          </a:prstGeom>
        </p:spPr>
        <p:txBody>
          <a:bodyPr wrap="square">
            <a:spAutoFit/>
          </a:bodyPr>
          <a:lstStyle/>
          <a:p>
            <a:r>
              <a:rPr lang="en-US" sz="3200" dirty="0"/>
              <a:t>I prefer to call an effect </a:t>
            </a:r>
            <a:r>
              <a:rPr lang="en-US" sz="3200" dirty="0">
                <a:solidFill>
                  <a:srgbClr val="FF0000"/>
                </a:solidFill>
              </a:rPr>
              <a:t>“statistically discernible,”</a:t>
            </a:r>
            <a:r>
              <a:rPr lang="en-US" sz="3200" dirty="0"/>
              <a:t> meaning that the precision of measurement, aided by a large enough sample size, let us discern that an effect exists (and that the sample difference was not likely to arise by chance – which is what a small p-value announces). </a:t>
            </a:r>
          </a:p>
        </p:txBody>
      </p:sp>
      <p:sp>
        <p:nvSpPr>
          <p:cNvPr id="5" name="TextBox 4">
            <a:extLst>
              <a:ext uri="{FF2B5EF4-FFF2-40B4-BE49-F238E27FC236}">
                <a16:creationId xmlns:a16="http://schemas.microsoft.com/office/drawing/2014/main" id="{31D688C0-9268-AAF8-1242-5F70840F7418}"/>
              </a:ext>
            </a:extLst>
          </p:cNvPr>
          <p:cNvSpPr txBox="1"/>
          <p:nvPr/>
        </p:nvSpPr>
        <p:spPr>
          <a:xfrm>
            <a:off x="559553" y="379840"/>
            <a:ext cx="8200133" cy="1569660"/>
          </a:xfrm>
          <a:prstGeom prst="rect">
            <a:avLst/>
          </a:prstGeom>
          <a:noFill/>
        </p:spPr>
        <p:txBody>
          <a:bodyPr wrap="square" rtlCol="0">
            <a:spAutoFit/>
          </a:bodyPr>
          <a:lstStyle/>
          <a:p>
            <a:r>
              <a:rPr lang="en-US" sz="3200" dirty="0"/>
              <a:t>The word "significant" gets in the way of student learning. People think "significant" means "important."</a:t>
            </a:r>
          </a:p>
        </p:txBody>
      </p:sp>
    </p:spTree>
    <p:extLst>
      <p:ext uri="{BB962C8B-B14F-4D97-AF65-F5344CB8AC3E}">
        <p14:creationId xmlns:p14="http://schemas.microsoft.com/office/powerpoint/2010/main" val="356092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B5F29-FA31-A775-45FE-2A136DFDF54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07CD517-0BD9-734F-B1C2-9F733D588184}"/>
              </a:ext>
            </a:extLst>
          </p:cNvPr>
          <p:cNvSpPr txBox="1"/>
          <p:nvPr/>
        </p:nvSpPr>
        <p:spPr>
          <a:xfrm>
            <a:off x="447096" y="251992"/>
            <a:ext cx="7670047" cy="3046988"/>
          </a:xfrm>
          <a:prstGeom prst="rect">
            <a:avLst/>
          </a:prstGeom>
          <a:noFill/>
        </p:spPr>
        <p:txBody>
          <a:bodyPr wrap="square">
            <a:spAutoFit/>
          </a:bodyPr>
          <a:lstStyle/>
          <a:p>
            <a:r>
              <a:rPr lang="en-US" sz="3200" dirty="0"/>
              <a:t>"In this randomized clinical trial of dementia care programs, there were </a:t>
            </a:r>
            <a:r>
              <a:rPr lang="en-US" sz="3200" dirty="0">
                <a:solidFill>
                  <a:srgbClr val="FF0000"/>
                </a:solidFill>
              </a:rPr>
              <a:t>no significant differences </a:t>
            </a:r>
            <a:r>
              <a:rPr lang="en-US" sz="3200" dirty="0"/>
              <a:t>between a health system-based vs a community-based care intervention … with respect to patient behavioral symptoms and caregiver strain." </a:t>
            </a:r>
          </a:p>
        </p:txBody>
      </p:sp>
      <p:sp>
        <p:nvSpPr>
          <p:cNvPr id="10" name="TextBox 9">
            <a:extLst>
              <a:ext uri="{FF2B5EF4-FFF2-40B4-BE49-F238E27FC236}">
                <a16:creationId xmlns:a16="http://schemas.microsoft.com/office/drawing/2014/main" id="{62E29492-D563-10A1-072B-15FF9A284BC3}"/>
              </a:ext>
            </a:extLst>
          </p:cNvPr>
          <p:cNvSpPr txBox="1"/>
          <p:nvPr/>
        </p:nvSpPr>
        <p:spPr>
          <a:xfrm>
            <a:off x="1009690" y="3702080"/>
            <a:ext cx="7541712" cy="1077218"/>
          </a:xfrm>
          <a:prstGeom prst="rect">
            <a:avLst/>
          </a:prstGeom>
          <a:noFill/>
        </p:spPr>
        <p:txBody>
          <a:bodyPr wrap="square">
            <a:spAutoFit/>
          </a:bodyPr>
          <a:lstStyle/>
          <a:p>
            <a:r>
              <a:rPr lang="en-US" sz="3200" dirty="0"/>
              <a:t>Does this mean "No p-values less than 0.05" or "No medically meaningful differences"?</a:t>
            </a:r>
          </a:p>
        </p:txBody>
      </p:sp>
      <p:sp>
        <p:nvSpPr>
          <p:cNvPr id="2" name="TextBox 1">
            <a:extLst>
              <a:ext uri="{FF2B5EF4-FFF2-40B4-BE49-F238E27FC236}">
                <a16:creationId xmlns:a16="http://schemas.microsoft.com/office/drawing/2014/main" id="{5296399C-678A-FE5F-A217-6A560A17CCEC}"/>
              </a:ext>
            </a:extLst>
          </p:cNvPr>
          <p:cNvSpPr txBox="1"/>
          <p:nvPr/>
        </p:nvSpPr>
        <p:spPr>
          <a:xfrm>
            <a:off x="688849" y="5182398"/>
            <a:ext cx="6833616" cy="584775"/>
          </a:xfrm>
          <a:prstGeom prst="rect">
            <a:avLst/>
          </a:prstGeom>
          <a:noFill/>
        </p:spPr>
        <p:txBody>
          <a:bodyPr wrap="square">
            <a:spAutoFit/>
          </a:bodyPr>
          <a:lstStyle/>
          <a:p>
            <a:r>
              <a:rPr lang="en-US" sz="3200" dirty="0"/>
              <a:t>It might mean both – but we can’t tell.</a:t>
            </a:r>
          </a:p>
        </p:txBody>
      </p:sp>
    </p:spTree>
    <p:extLst>
      <p:ext uri="{BB962C8B-B14F-4D97-AF65-F5344CB8AC3E}">
        <p14:creationId xmlns:p14="http://schemas.microsoft.com/office/powerpoint/2010/main" val="385066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DC697-66D5-2005-23BB-52687843D46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EEE200A-2A41-94F0-2FBA-19528619D6FE}"/>
              </a:ext>
            </a:extLst>
          </p:cNvPr>
          <p:cNvSpPr/>
          <p:nvPr/>
        </p:nvSpPr>
        <p:spPr>
          <a:xfrm>
            <a:off x="386898" y="274982"/>
            <a:ext cx="7842701" cy="523220"/>
          </a:xfrm>
          <a:prstGeom prst="rect">
            <a:avLst/>
          </a:prstGeom>
        </p:spPr>
        <p:txBody>
          <a:bodyPr wrap="square">
            <a:spAutoFit/>
          </a:bodyPr>
          <a:lstStyle/>
          <a:p>
            <a:r>
              <a:rPr lang="en-US" sz="2800" dirty="0">
                <a:solidFill>
                  <a:srgbClr val="333333"/>
                </a:solidFill>
                <a:latin typeface="Georgia" panose="02040502050405020303" pitchFamily="18" charset="0"/>
              </a:rPr>
              <a:t>Gas permeable vs soft contact lens for children…</a:t>
            </a:r>
          </a:p>
        </p:txBody>
      </p:sp>
      <p:sp>
        <p:nvSpPr>
          <p:cNvPr id="3" name="Rectangle 2">
            <a:extLst>
              <a:ext uri="{FF2B5EF4-FFF2-40B4-BE49-F238E27FC236}">
                <a16:creationId xmlns:a16="http://schemas.microsoft.com/office/drawing/2014/main" id="{2DE704D8-CAC8-D5CA-959F-74985E15D36C}"/>
              </a:ext>
            </a:extLst>
          </p:cNvPr>
          <p:cNvSpPr/>
          <p:nvPr/>
        </p:nvSpPr>
        <p:spPr>
          <a:xfrm>
            <a:off x="1685611" y="950558"/>
            <a:ext cx="6313280" cy="1384995"/>
          </a:xfrm>
          <a:prstGeom prst="rect">
            <a:avLst/>
          </a:prstGeom>
        </p:spPr>
        <p:txBody>
          <a:bodyPr wrap="square">
            <a:spAutoFit/>
          </a:bodyPr>
          <a:lstStyle/>
          <a:p>
            <a:r>
              <a:rPr lang="en-US" sz="2800" dirty="0"/>
              <a:t>“GP wearers had statistically significantly better visual acuity though </a:t>
            </a:r>
            <a:r>
              <a:rPr lang="en-US" sz="2800" dirty="0">
                <a:solidFill>
                  <a:srgbClr val="FF0000"/>
                </a:solidFill>
              </a:rPr>
              <a:t>the difference was not clinically meaningful </a:t>
            </a:r>
            <a:r>
              <a:rPr lang="en-US" sz="2800" dirty="0"/>
              <a:t>(p &lt; 0.001).”</a:t>
            </a:r>
          </a:p>
        </p:txBody>
      </p:sp>
    </p:spTree>
    <p:extLst>
      <p:ext uri="{BB962C8B-B14F-4D97-AF65-F5344CB8AC3E}">
        <p14:creationId xmlns:p14="http://schemas.microsoft.com/office/powerpoint/2010/main" val="993875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FFCFD-E363-05E8-C1D0-7A939D21F82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BE8351E-D22B-BE31-4BEE-677805A33F6B}"/>
              </a:ext>
            </a:extLst>
          </p:cNvPr>
          <p:cNvSpPr/>
          <p:nvPr/>
        </p:nvSpPr>
        <p:spPr>
          <a:xfrm>
            <a:off x="544719" y="579497"/>
            <a:ext cx="7658377" cy="2677656"/>
          </a:xfrm>
          <a:prstGeom prst="rect">
            <a:avLst/>
          </a:prstGeom>
        </p:spPr>
        <p:txBody>
          <a:bodyPr wrap="square">
            <a:spAutoFit/>
          </a:bodyPr>
          <a:lstStyle/>
          <a:p>
            <a:pPr marL="234950" indent="-222250"/>
            <a:r>
              <a:rPr lang="en-US" sz="2800" dirty="0"/>
              <a:t>Senator Ron Wyden, Democrat of Oregon, represents a state where groundwater depletion is particularly severe.</a:t>
            </a:r>
          </a:p>
          <a:p>
            <a:pPr marL="234950" indent="-222250"/>
            <a:r>
              <a:rPr lang="en-US" sz="2800" dirty="0"/>
              <a:t>Almost two-thirds of monitoring wells in Oregon show a </a:t>
            </a:r>
            <a:r>
              <a:rPr lang="en-US" sz="2800" dirty="0">
                <a:solidFill>
                  <a:srgbClr val="FF0000"/>
                </a:solidFill>
              </a:rPr>
              <a:t>statistically significant </a:t>
            </a:r>
            <a:r>
              <a:rPr lang="en-US" sz="2800" dirty="0"/>
              <a:t>decline in water levels since 1980.*</a:t>
            </a:r>
          </a:p>
        </p:txBody>
      </p:sp>
      <p:sp>
        <p:nvSpPr>
          <p:cNvPr id="4" name="TextBox 3">
            <a:extLst>
              <a:ext uri="{FF2B5EF4-FFF2-40B4-BE49-F238E27FC236}">
                <a16:creationId xmlns:a16="http://schemas.microsoft.com/office/drawing/2014/main" id="{2BE0C4E9-A1CE-93EC-158C-3062A8901E6A}"/>
              </a:ext>
            </a:extLst>
          </p:cNvPr>
          <p:cNvSpPr txBox="1"/>
          <p:nvPr/>
        </p:nvSpPr>
        <p:spPr>
          <a:xfrm>
            <a:off x="385692" y="3600848"/>
            <a:ext cx="8042691" cy="1815882"/>
          </a:xfrm>
          <a:prstGeom prst="rect">
            <a:avLst/>
          </a:prstGeom>
          <a:noFill/>
        </p:spPr>
        <p:txBody>
          <a:bodyPr wrap="square">
            <a:spAutoFit/>
          </a:bodyPr>
          <a:lstStyle/>
          <a:p>
            <a:r>
              <a:rPr lang="en-US" sz="2800" dirty="0"/>
              <a:t>But </a:t>
            </a:r>
            <a:r>
              <a:rPr lang="en-US" sz="2800" i="1" dirty="0">
                <a:solidFill>
                  <a:srgbClr val="262626"/>
                </a:solidFill>
              </a:rPr>
              <a:t>this is not a statement about p-values</a:t>
            </a:r>
            <a:r>
              <a:rPr lang="en-US" sz="2800" dirty="0">
                <a:solidFill>
                  <a:srgbClr val="262626"/>
                </a:solidFill>
              </a:rPr>
              <a:t>. T</a:t>
            </a:r>
            <a:r>
              <a:rPr lang="en-US" sz="2800" dirty="0"/>
              <a:t>he issue isn't that a sample size was large enough to rule out chance variation in sampling; it is that </a:t>
            </a:r>
            <a:r>
              <a:rPr lang="en-US" sz="2800" dirty="0">
                <a:solidFill>
                  <a:srgbClr val="FF0000"/>
                </a:solidFill>
              </a:rPr>
              <a:t>the decline is meaningful/alarming/unsustainable</a:t>
            </a:r>
            <a:r>
              <a:rPr lang="en-US" sz="2800" dirty="0"/>
              <a:t>.</a:t>
            </a:r>
          </a:p>
        </p:txBody>
      </p:sp>
      <p:sp>
        <p:nvSpPr>
          <p:cNvPr id="2" name="TextBox 1">
            <a:extLst>
              <a:ext uri="{FF2B5EF4-FFF2-40B4-BE49-F238E27FC236}">
                <a16:creationId xmlns:a16="http://schemas.microsoft.com/office/drawing/2014/main" id="{AE1A55B9-A380-FBEC-DE90-ACBFA6F5B573}"/>
              </a:ext>
            </a:extLst>
          </p:cNvPr>
          <p:cNvSpPr txBox="1"/>
          <p:nvPr/>
        </p:nvSpPr>
        <p:spPr>
          <a:xfrm>
            <a:off x="3645728" y="5490239"/>
            <a:ext cx="4318830" cy="400110"/>
          </a:xfrm>
          <a:prstGeom prst="rect">
            <a:avLst/>
          </a:prstGeom>
          <a:noFill/>
        </p:spPr>
        <p:txBody>
          <a:bodyPr wrap="square">
            <a:spAutoFit/>
          </a:bodyPr>
          <a:lstStyle/>
          <a:p>
            <a:r>
              <a:rPr lang="en-US" sz="2000" dirty="0"/>
              <a:t>*NYT 2023/08/28 article</a:t>
            </a:r>
          </a:p>
        </p:txBody>
      </p:sp>
    </p:spTree>
    <p:extLst>
      <p:ext uri="{BB962C8B-B14F-4D97-AF65-F5344CB8AC3E}">
        <p14:creationId xmlns:p14="http://schemas.microsoft.com/office/powerpoint/2010/main" val="382572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5F8DC3-6FDA-4843-8FBC-D878EE5D9B62}"/>
              </a:ext>
            </a:extLst>
          </p:cNvPr>
          <p:cNvSpPr/>
          <p:nvPr/>
        </p:nvSpPr>
        <p:spPr>
          <a:xfrm>
            <a:off x="347141" y="3429000"/>
            <a:ext cx="8796859" cy="1815882"/>
          </a:xfrm>
          <a:prstGeom prst="rect">
            <a:avLst/>
          </a:prstGeom>
        </p:spPr>
        <p:txBody>
          <a:bodyPr wrap="square">
            <a:spAutoFit/>
          </a:bodyPr>
          <a:lstStyle/>
          <a:p>
            <a:r>
              <a:rPr lang="en-US" sz="2800" i="1" dirty="0"/>
              <a:t>“That’s definitely statistically significant,” said Brian Schaffner, a professor of political science at Tufts University. “Married men are a pretty big group,” he added, “so that’s pretty meaningful in terms of the ultimate margin.”</a:t>
            </a:r>
          </a:p>
        </p:txBody>
      </p:sp>
      <p:graphicFrame>
        <p:nvGraphicFramePr>
          <p:cNvPr id="2" name="Table 1">
            <a:extLst>
              <a:ext uri="{FF2B5EF4-FFF2-40B4-BE49-F238E27FC236}">
                <a16:creationId xmlns:a16="http://schemas.microsoft.com/office/drawing/2014/main" id="{488D314B-0D4E-CD44-9700-4465105FF77D}"/>
              </a:ext>
            </a:extLst>
          </p:cNvPr>
          <p:cNvGraphicFramePr>
            <a:graphicFrameLocks noGrp="1"/>
          </p:cNvGraphicFramePr>
          <p:nvPr>
            <p:extLst>
              <p:ext uri="{D42A27DB-BD31-4B8C-83A1-F6EECF244321}">
                <p14:modId xmlns:p14="http://schemas.microsoft.com/office/powerpoint/2010/main" val="1184062186"/>
              </p:ext>
            </p:extLst>
          </p:nvPr>
        </p:nvGraphicFramePr>
        <p:xfrm>
          <a:off x="471833" y="151030"/>
          <a:ext cx="8422785" cy="2560320"/>
        </p:xfrm>
        <a:graphic>
          <a:graphicData uri="http://schemas.openxmlformats.org/drawingml/2006/table">
            <a:tbl>
              <a:tblPr/>
              <a:tblGrid>
                <a:gridCol w="8422785">
                  <a:extLst>
                    <a:ext uri="{9D8B030D-6E8A-4147-A177-3AD203B41FA5}">
                      <a16:colId xmlns:a16="http://schemas.microsoft.com/office/drawing/2014/main" val="2420659268"/>
                    </a:ext>
                  </a:extLst>
                </a:gridCol>
              </a:tblGrid>
              <a:tr h="2364522">
                <a:tc>
                  <a:txBody>
                    <a:bodyPr/>
                    <a:lstStyle/>
                    <a:p>
                      <a:pPr algn="l"/>
                      <a:r>
                        <a:rPr lang="en-US" sz="2800" dirty="0">
                          <a:solidFill>
                            <a:srgbClr val="333333"/>
                          </a:solidFill>
                          <a:effectLst/>
                          <a:latin typeface="Georgia" panose="02040502050405020303" pitchFamily="18" charset="0"/>
                        </a:rPr>
                        <a:t>Data from the Pew Research Center revealed that married men went from voting </a:t>
                      </a:r>
                      <a:r>
                        <a:rPr lang="en-US" sz="2800" dirty="0">
                          <a:solidFill>
                            <a:srgbClr val="FF0000"/>
                          </a:solidFill>
                          <a:effectLst/>
                          <a:latin typeface="Georgia" panose="02040502050405020303" pitchFamily="18" charset="0"/>
                        </a:rPr>
                        <a:t>62</a:t>
                      </a:r>
                      <a:r>
                        <a:rPr lang="en-US" sz="2800" dirty="0">
                          <a:solidFill>
                            <a:srgbClr val="333333"/>
                          </a:solidFill>
                          <a:effectLst/>
                          <a:latin typeface="Georgia" panose="02040502050405020303" pitchFamily="18" charset="0"/>
                        </a:rPr>
                        <a:t> percent for Donald Trump and </a:t>
                      </a:r>
                      <a:r>
                        <a:rPr lang="en-US" sz="2800" dirty="0">
                          <a:solidFill>
                            <a:srgbClr val="0070C0"/>
                          </a:solidFill>
                          <a:effectLst/>
                          <a:latin typeface="Georgia" panose="02040502050405020303" pitchFamily="18" charset="0"/>
                        </a:rPr>
                        <a:t>32</a:t>
                      </a:r>
                      <a:r>
                        <a:rPr lang="en-US" sz="2800" dirty="0">
                          <a:solidFill>
                            <a:srgbClr val="333333"/>
                          </a:solidFill>
                          <a:effectLst/>
                          <a:latin typeface="Georgia" panose="02040502050405020303" pitchFamily="18" charset="0"/>
                        </a:rPr>
                        <a:t> percent for Hillary Clinton in 2016, to </a:t>
                      </a:r>
                      <a:r>
                        <a:rPr lang="en-US" sz="2800" dirty="0">
                          <a:solidFill>
                            <a:srgbClr val="FF0000"/>
                          </a:solidFill>
                          <a:effectLst/>
                          <a:latin typeface="Georgia" panose="02040502050405020303" pitchFamily="18" charset="0"/>
                        </a:rPr>
                        <a:t>54</a:t>
                      </a:r>
                      <a:r>
                        <a:rPr lang="en-US" sz="2800" dirty="0">
                          <a:solidFill>
                            <a:srgbClr val="333333"/>
                          </a:solidFill>
                          <a:effectLst/>
                          <a:latin typeface="Georgia" panose="02040502050405020303" pitchFamily="18" charset="0"/>
                        </a:rPr>
                        <a:t> percent for Trump and </a:t>
                      </a:r>
                      <a:r>
                        <a:rPr lang="en-US" sz="2800" dirty="0">
                          <a:solidFill>
                            <a:srgbClr val="0070C0"/>
                          </a:solidFill>
                          <a:effectLst/>
                          <a:latin typeface="Georgia" panose="02040502050405020303" pitchFamily="18" charset="0"/>
                        </a:rPr>
                        <a:t>44</a:t>
                      </a:r>
                      <a:r>
                        <a:rPr lang="en-US" sz="2800" dirty="0">
                          <a:solidFill>
                            <a:srgbClr val="333333"/>
                          </a:solidFill>
                          <a:effectLst/>
                          <a:latin typeface="Georgia" panose="02040502050405020303" pitchFamily="18" charset="0"/>
                        </a:rPr>
                        <a:t> percent for Joe Biden in 2020. That sizable shift — a 30-percentage-point margin sliced to 10 points…</a:t>
                      </a:r>
                    </a:p>
                  </a:txBody>
                  <a:tcPr marL="0" marR="0" marT="0" marB="0" anchor="ctr">
                    <a:lnL>
                      <a:noFill/>
                    </a:lnL>
                    <a:lnR>
                      <a:noFill/>
                    </a:lnR>
                    <a:lnT>
                      <a:noFill/>
                    </a:lnT>
                    <a:lnB>
                      <a:noFill/>
                    </a:lnB>
                  </a:tcPr>
                </a:tc>
                <a:extLst>
                  <a:ext uri="{0D108BD9-81ED-4DB2-BD59-A6C34878D82A}">
                    <a16:rowId xmlns:a16="http://schemas.microsoft.com/office/drawing/2014/main" val="3469489819"/>
                  </a:ext>
                </a:extLst>
              </a:tr>
            </a:tbl>
          </a:graphicData>
        </a:graphic>
      </p:graphicFrame>
      <p:sp>
        <p:nvSpPr>
          <p:cNvPr id="3" name="Rectangle 2">
            <a:extLst>
              <a:ext uri="{FF2B5EF4-FFF2-40B4-BE49-F238E27FC236}">
                <a16:creationId xmlns:a16="http://schemas.microsoft.com/office/drawing/2014/main" id="{D8C7F2A2-004E-69FA-8F61-6A6859EF9C88}"/>
              </a:ext>
            </a:extLst>
          </p:cNvPr>
          <p:cNvSpPr/>
          <p:nvPr/>
        </p:nvSpPr>
        <p:spPr>
          <a:xfrm>
            <a:off x="1526585" y="5416542"/>
            <a:ext cx="6313280" cy="954107"/>
          </a:xfrm>
          <a:prstGeom prst="rect">
            <a:avLst/>
          </a:prstGeom>
        </p:spPr>
        <p:txBody>
          <a:bodyPr wrap="square">
            <a:spAutoFit/>
          </a:bodyPr>
          <a:lstStyle/>
          <a:p>
            <a:r>
              <a:rPr lang="en-US" sz="2800" dirty="0"/>
              <a:t>Note: </a:t>
            </a:r>
            <a:r>
              <a:rPr lang="en-US" sz="2800" i="1" dirty="0">
                <a:solidFill>
                  <a:srgbClr val="FF0000"/>
                </a:solidFill>
              </a:rPr>
              <a:t>Schaffner’s comment has nothing to do with a hypothesis test or a p-value.</a:t>
            </a:r>
          </a:p>
        </p:txBody>
      </p:sp>
      <p:sp>
        <p:nvSpPr>
          <p:cNvPr id="4" name="Oval 3">
            <a:extLst>
              <a:ext uri="{FF2B5EF4-FFF2-40B4-BE49-F238E27FC236}">
                <a16:creationId xmlns:a16="http://schemas.microsoft.com/office/drawing/2014/main" id="{E4E46DB9-4C57-AB46-E759-1A295AEB812F}"/>
              </a:ext>
            </a:extLst>
          </p:cNvPr>
          <p:cNvSpPr/>
          <p:nvPr/>
        </p:nvSpPr>
        <p:spPr>
          <a:xfrm>
            <a:off x="5192486" y="592417"/>
            <a:ext cx="783772" cy="485268"/>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BE7B411-104C-EBC8-5322-6863136A2712}"/>
              </a:ext>
            </a:extLst>
          </p:cNvPr>
          <p:cNvSpPr/>
          <p:nvPr/>
        </p:nvSpPr>
        <p:spPr>
          <a:xfrm>
            <a:off x="2113704" y="1012369"/>
            <a:ext cx="783772" cy="485268"/>
          </a:xfrm>
          <a:prstGeom prst="ellipse">
            <a:avLst/>
          </a:prstGeom>
          <a:noFill/>
          <a:ln w="444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1267AB9-3962-3D0B-55A4-F65C774DCBCE}"/>
              </a:ext>
            </a:extLst>
          </p:cNvPr>
          <p:cNvSpPr/>
          <p:nvPr/>
        </p:nvSpPr>
        <p:spPr>
          <a:xfrm>
            <a:off x="265711" y="1448650"/>
            <a:ext cx="783772" cy="485268"/>
          </a:xfrm>
          <a:prstGeom prst="ellipse">
            <a:avLst/>
          </a:prstGeom>
          <a:noFill/>
          <a:ln w="444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3BA4DAF-0584-1010-0E07-A387F9A2FB53}"/>
              </a:ext>
            </a:extLst>
          </p:cNvPr>
          <p:cNvSpPr/>
          <p:nvPr/>
        </p:nvSpPr>
        <p:spPr>
          <a:xfrm>
            <a:off x="4494816" y="1430190"/>
            <a:ext cx="783772" cy="485268"/>
          </a:xfrm>
          <a:prstGeom prst="ellipse">
            <a:avLst/>
          </a:prstGeom>
          <a:noFill/>
          <a:ln w="444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11">
            <a:extLst>
              <a:ext uri="{FF2B5EF4-FFF2-40B4-BE49-F238E27FC236}">
                <a16:creationId xmlns:a16="http://schemas.microsoft.com/office/drawing/2014/main" id="{D2B25457-8C85-3066-792A-013099D6FF40}"/>
              </a:ext>
            </a:extLst>
          </p:cNvPr>
          <p:cNvSpPr>
            <a:spLocks noChangeShapeType="1"/>
          </p:cNvSpPr>
          <p:nvPr/>
        </p:nvSpPr>
        <p:spPr bwMode="auto">
          <a:xfrm>
            <a:off x="4886702" y="2311799"/>
            <a:ext cx="3210163" cy="802"/>
          </a:xfrm>
          <a:prstGeom prst="line">
            <a:avLst/>
          </a:prstGeom>
          <a:noFill/>
          <a:ln w="50800">
            <a:solidFill>
              <a:srgbClr val="00B050"/>
            </a:solidFill>
            <a:round/>
            <a:headEnd/>
            <a:tailEnd type="non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
        <p:nvSpPr>
          <p:cNvPr id="10" name="Line 11">
            <a:extLst>
              <a:ext uri="{FF2B5EF4-FFF2-40B4-BE49-F238E27FC236}">
                <a16:creationId xmlns:a16="http://schemas.microsoft.com/office/drawing/2014/main" id="{6DFC0BFF-AC0A-62AD-3392-5DC242C5CB19}"/>
              </a:ext>
            </a:extLst>
          </p:cNvPr>
          <p:cNvSpPr>
            <a:spLocks noChangeShapeType="1"/>
          </p:cNvSpPr>
          <p:nvPr/>
        </p:nvSpPr>
        <p:spPr bwMode="auto">
          <a:xfrm>
            <a:off x="2966919" y="2708941"/>
            <a:ext cx="1605082" cy="4761"/>
          </a:xfrm>
          <a:prstGeom prst="line">
            <a:avLst/>
          </a:prstGeom>
          <a:noFill/>
          <a:ln w="50800">
            <a:solidFill>
              <a:srgbClr val="7030A0"/>
            </a:solidFill>
            <a:round/>
            <a:headEnd/>
            <a:tailEnd type="none" w="med" len="med"/>
          </a:ln>
          <a:extLst>
            <a:ext uri="{909E8E84-426E-40DD-AFC4-6F175D3DCCD1}">
              <a14:hiddenFill xmlns:a14="http://schemas.microsoft.com/office/drawing/2010/main">
                <a:noFill/>
              </a14:hiddenFill>
            </a:ext>
          </a:extLst>
        </p:spPr>
        <p:txBody>
          <a:bodyPr wrap="square">
            <a:spAutoFit/>
          </a:bodyPr>
          <a:lstStyle/>
          <a:p>
            <a:endParaRPr lang="en-US" dirty="0"/>
          </a:p>
        </p:txBody>
      </p:sp>
    </p:spTree>
    <p:extLst>
      <p:ext uri="{BB962C8B-B14F-4D97-AF65-F5344CB8AC3E}">
        <p14:creationId xmlns:p14="http://schemas.microsoft.com/office/powerpoint/2010/main" val="244046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animBg="1"/>
      <p:bldP spid="5"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15ADB-56D5-2969-9DDC-7FB8EB39E2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75D94C2-B7EF-866D-1438-0DC789851538}"/>
              </a:ext>
            </a:extLst>
          </p:cNvPr>
          <p:cNvSpPr/>
          <p:nvPr/>
        </p:nvSpPr>
        <p:spPr>
          <a:xfrm>
            <a:off x="498945" y="664791"/>
            <a:ext cx="7235355" cy="4570482"/>
          </a:xfrm>
          <a:prstGeom prst="rect">
            <a:avLst/>
          </a:prstGeom>
        </p:spPr>
        <p:txBody>
          <a:bodyPr wrap="square">
            <a:spAutoFit/>
          </a:bodyPr>
          <a:lstStyle/>
          <a:p>
            <a:pPr>
              <a:spcAft>
                <a:spcPts val="600"/>
              </a:spcAft>
            </a:pPr>
            <a:r>
              <a:rPr lang="en-US" sz="3200" dirty="0"/>
              <a:t>When conducting a hypothesis test</a:t>
            </a:r>
          </a:p>
          <a:p>
            <a:pPr>
              <a:spcAft>
                <a:spcPts val="600"/>
              </a:spcAft>
            </a:pPr>
            <a:r>
              <a:rPr lang="en-US" sz="3200" dirty="0"/>
              <a:t>Knowing the p-value is the main thing</a:t>
            </a:r>
          </a:p>
          <a:p>
            <a:pPr>
              <a:spcAft>
                <a:spcPts val="600"/>
              </a:spcAft>
            </a:pPr>
            <a:r>
              <a:rPr lang="en-US" sz="3200" dirty="0"/>
              <a:t>So don't tell me that</a:t>
            </a:r>
          </a:p>
          <a:p>
            <a:pPr>
              <a:spcAft>
                <a:spcPts val="600"/>
              </a:spcAft>
            </a:pPr>
            <a:r>
              <a:rPr lang="en-US" sz="3200" dirty="0"/>
              <a:t>We should focus on the size of the effect</a:t>
            </a:r>
          </a:p>
          <a:p>
            <a:pPr>
              <a:spcAft>
                <a:spcPts val="600"/>
              </a:spcAft>
            </a:pPr>
            <a:r>
              <a:rPr lang="en-US" sz="3200" dirty="0"/>
              <a:t>Students need to understand that</a:t>
            </a:r>
          </a:p>
          <a:p>
            <a:pPr>
              <a:spcAft>
                <a:spcPts val="600"/>
              </a:spcAft>
            </a:pPr>
            <a:r>
              <a:rPr lang="en-US" sz="3200" dirty="0"/>
              <a:t>Significant means important</a:t>
            </a:r>
          </a:p>
          <a:p>
            <a:pPr>
              <a:spcAft>
                <a:spcPts val="600"/>
              </a:spcAft>
            </a:pPr>
            <a:r>
              <a:rPr lang="en-US" sz="3200" dirty="0"/>
              <a:t>Don't make the mistake of thinking that</a:t>
            </a:r>
          </a:p>
          <a:p>
            <a:pPr>
              <a:spcAft>
                <a:spcPts val="600"/>
              </a:spcAft>
            </a:pPr>
            <a:r>
              <a:rPr lang="en-US" sz="3200" dirty="0"/>
              <a:t>A small p-value can be meaningless</a:t>
            </a:r>
          </a:p>
        </p:txBody>
      </p:sp>
    </p:spTree>
    <p:extLst>
      <p:ext uri="{BB962C8B-B14F-4D97-AF65-F5344CB8AC3E}">
        <p14:creationId xmlns:p14="http://schemas.microsoft.com/office/powerpoint/2010/main" val="2362710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926F6-5B70-2E71-C2EB-CD8D4A95E6B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34740A5-0321-976F-69C4-4DDF11D0A3CC}"/>
              </a:ext>
            </a:extLst>
          </p:cNvPr>
          <p:cNvSpPr/>
          <p:nvPr/>
        </p:nvSpPr>
        <p:spPr>
          <a:xfrm>
            <a:off x="173570" y="400792"/>
            <a:ext cx="8796859" cy="523220"/>
          </a:xfrm>
          <a:prstGeom prst="rect">
            <a:avLst/>
          </a:prstGeom>
        </p:spPr>
        <p:txBody>
          <a:bodyPr wrap="square">
            <a:spAutoFit/>
          </a:bodyPr>
          <a:lstStyle/>
          <a:p>
            <a:r>
              <a:rPr lang="en-US" sz="2800" dirty="0">
                <a:solidFill>
                  <a:srgbClr val="333333"/>
                </a:solidFill>
                <a:latin typeface="Georgia" panose="02040502050405020303" pitchFamily="18" charset="0"/>
              </a:rPr>
              <a:t>“But we can’t change the language everyone uses!”</a:t>
            </a:r>
          </a:p>
        </p:txBody>
      </p:sp>
      <p:sp>
        <p:nvSpPr>
          <p:cNvPr id="4" name="Rectangle 3">
            <a:extLst>
              <a:ext uri="{FF2B5EF4-FFF2-40B4-BE49-F238E27FC236}">
                <a16:creationId xmlns:a16="http://schemas.microsoft.com/office/drawing/2014/main" id="{9902A482-4B05-FDB0-237A-DD6F534AC857}"/>
              </a:ext>
            </a:extLst>
          </p:cNvPr>
          <p:cNvSpPr/>
          <p:nvPr/>
        </p:nvSpPr>
        <p:spPr>
          <a:xfrm>
            <a:off x="641055" y="1253836"/>
            <a:ext cx="3087797" cy="523220"/>
          </a:xfrm>
          <a:prstGeom prst="rect">
            <a:avLst/>
          </a:prstGeom>
        </p:spPr>
        <p:txBody>
          <a:bodyPr wrap="square">
            <a:spAutoFit/>
          </a:bodyPr>
          <a:lstStyle/>
          <a:p>
            <a:r>
              <a:rPr lang="en-US" sz="2800" dirty="0">
                <a:solidFill>
                  <a:srgbClr val="333333"/>
                </a:solidFill>
                <a:latin typeface="Georgia" panose="02040502050405020303" pitchFamily="18" charset="0"/>
              </a:rPr>
              <a:t>Yes, we can.</a:t>
            </a:r>
          </a:p>
        </p:txBody>
      </p:sp>
      <p:sp>
        <p:nvSpPr>
          <p:cNvPr id="5" name="Rectangle 4">
            <a:extLst>
              <a:ext uri="{FF2B5EF4-FFF2-40B4-BE49-F238E27FC236}">
                <a16:creationId xmlns:a16="http://schemas.microsoft.com/office/drawing/2014/main" id="{E0EB4803-5BE6-ED03-9EB6-486B81CD2EB6}"/>
              </a:ext>
            </a:extLst>
          </p:cNvPr>
          <p:cNvSpPr/>
          <p:nvPr/>
        </p:nvSpPr>
        <p:spPr>
          <a:xfrm>
            <a:off x="401570" y="2000002"/>
            <a:ext cx="6957875" cy="954107"/>
          </a:xfrm>
          <a:prstGeom prst="rect">
            <a:avLst/>
          </a:prstGeom>
        </p:spPr>
        <p:txBody>
          <a:bodyPr wrap="square">
            <a:spAutoFit/>
          </a:bodyPr>
          <a:lstStyle/>
          <a:p>
            <a:pPr marL="801688" indent="-787400"/>
            <a:r>
              <a:rPr lang="en-US" sz="2800" dirty="0">
                <a:solidFill>
                  <a:srgbClr val="333333"/>
                </a:solidFill>
                <a:latin typeface="Georgia" panose="02040502050405020303" pitchFamily="18" charset="0"/>
              </a:rPr>
              <a:t>“Conditions” is replacing (has replaced??) “assumptions.”</a:t>
            </a:r>
          </a:p>
        </p:txBody>
      </p:sp>
      <p:sp>
        <p:nvSpPr>
          <p:cNvPr id="7" name="Rectangle 6">
            <a:extLst>
              <a:ext uri="{FF2B5EF4-FFF2-40B4-BE49-F238E27FC236}">
                <a16:creationId xmlns:a16="http://schemas.microsoft.com/office/drawing/2014/main" id="{7069C896-4922-3143-BEA0-C2DFA7E17A5B}"/>
              </a:ext>
            </a:extLst>
          </p:cNvPr>
          <p:cNvSpPr/>
          <p:nvPr/>
        </p:nvSpPr>
        <p:spPr>
          <a:xfrm>
            <a:off x="401569" y="3177055"/>
            <a:ext cx="8340862" cy="523220"/>
          </a:xfrm>
          <a:prstGeom prst="rect">
            <a:avLst/>
          </a:prstGeom>
        </p:spPr>
        <p:txBody>
          <a:bodyPr wrap="square">
            <a:spAutoFit/>
          </a:bodyPr>
          <a:lstStyle/>
          <a:p>
            <a:r>
              <a:rPr lang="en-US" sz="2800" dirty="0">
                <a:solidFill>
                  <a:srgbClr val="333333"/>
                </a:solidFill>
                <a:latin typeface="Georgia" panose="02040502050405020303" pitchFamily="18" charset="0"/>
              </a:rPr>
              <a:t>Hesterberg and </a:t>
            </a:r>
            <a:r>
              <a:rPr lang="en-US" sz="2800" dirty="0" err="1">
                <a:solidFill>
                  <a:srgbClr val="333333"/>
                </a:solidFill>
                <a:latin typeface="Georgia" panose="02040502050405020303" pitchFamily="18" charset="0"/>
              </a:rPr>
              <a:t>Chihara</a:t>
            </a:r>
            <a:r>
              <a:rPr lang="en-US" sz="2800" dirty="0">
                <a:solidFill>
                  <a:srgbClr val="333333"/>
                </a:solidFill>
                <a:latin typeface="Georgia" panose="02040502050405020303" pitchFamily="18" charset="0"/>
              </a:rPr>
              <a:t> 3</a:t>
            </a:r>
            <a:r>
              <a:rPr lang="en-US" sz="2800" baseline="30000" dirty="0">
                <a:solidFill>
                  <a:srgbClr val="333333"/>
                </a:solidFill>
                <a:latin typeface="Georgia" panose="02040502050405020303" pitchFamily="18" charset="0"/>
              </a:rPr>
              <a:t>rd</a:t>
            </a:r>
            <a:r>
              <a:rPr lang="en-US" sz="2800" dirty="0">
                <a:solidFill>
                  <a:srgbClr val="333333"/>
                </a:solidFill>
                <a:latin typeface="Georgia" panose="02040502050405020303" pitchFamily="18" charset="0"/>
              </a:rPr>
              <a:t> ed. uses “discernible.”</a:t>
            </a:r>
          </a:p>
        </p:txBody>
      </p:sp>
      <p:sp>
        <p:nvSpPr>
          <p:cNvPr id="8" name="Rectangle 7">
            <a:extLst>
              <a:ext uri="{FF2B5EF4-FFF2-40B4-BE49-F238E27FC236}">
                <a16:creationId xmlns:a16="http://schemas.microsoft.com/office/drawing/2014/main" id="{4FD437DF-C510-74B8-08FA-6C1D9B5EEA14}"/>
              </a:ext>
            </a:extLst>
          </p:cNvPr>
          <p:cNvSpPr/>
          <p:nvPr/>
        </p:nvSpPr>
        <p:spPr>
          <a:xfrm>
            <a:off x="401569" y="3923221"/>
            <a:ext cx="6294199" cy="523220"/>
          </a:xfrm>
          <a:prstGeom prst="rect">
            <a:avLst/>
          </a:prstGeom>
        </p:spPr>
        <p:txBody>
          <a:bodyPr wrap="square">
            <a:spAutoFit/>
          </a:bodyPr>
          <a:lstStyle/>
          <a:p>
            <a:r>
              <a:rPr lang="en-US" sz="2800" dirty="0">
                <a:solidFill>
                  <a:srgbClr val="333333"/>
                </a:solidFill>
                <a:latin typeface="Georgia" panose="02040502050405020303" pitchFamily="18" charset="0"/>
              </a:rPr>
              <a:t>Lock5 4</a:t>
            </a:r>
            <a:r>
              <a:rPr lang="en-US" sz="2800" baseline="30000" dirty="0">
                <a:solidFill>
                  <a:srgbClr val="333333"/>
                </a:solidFill>
                <a:latin typeface="Georgia" panose="02040502050405020303" pitchFamily="18" charset="0"/>
              </a:rPr>
              <a:t>th</a:t>
            </a:r>
            <a:r>
              <a:rPr lang="en-US" sz="2800" dirty="0">
                <a:solidFill>
                  <a:srgbClr val="333333"/>
                </a:solidFill>
                <a:latin typeface="Georgia" panose="02040502050405020303" pitchFamily="18" charset="0"/>
              </a:rPr>
              <a:t> ed. will use “discernible.”</a:t>
            </a:r>
          </a:p>
        </p:txBody>
      </p:sp>
    </p:spTree>
    <p:extLst>
      <p:ext uri="{BB962C8B-B14F-4D97-AF65-F5344CB8AC3E}">
        <p14:creationId xmlns:p14="http://schemas.microsoft.com/office/powerpoint/2010/main" val="38322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F471C-D0B1-7BBE-A579-13D7D3A1F004}"/>
            </a:ext>
          </a:extLst>
        </p:cNvPr>
        <p:cNvGrpSpPr/>
        <p:nvPr/>
      </p:nvGrpSpPr>
      <p:grpSpPr>
        <a:xfrm>
          <a:off x="0" y="0"/>
          <a:ext cx="0" cy="0"/>
          <a:chOff x="0" y="0"/>
          <a:chExt cx="0" cy="0"/>
        </a:xfrm>
      </p:grpSpPr>
      <p:pic>
        <p:nvPicPr>
          <p:cNvPr id="11266" name="Picture 2" descr="Forms response chart. Question title: 1. I think that replacing &quot;statistically significant&quot; with &quot;statistically discernible&quot; is a good idea.. Number of responses: 197 responses.">
            <a:extLst>
              <a:ext uri="{FF2B5EF4-FFF2-40B4-BE49-F238E27FC236}">
                <a16:creationId xmlns:a16="http://schemas.microsoft.com/office/drawing/2014/main" id="{B7A1E19A-7EA8-9C83-BAC8-8F3FEB90B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31" y="621196"/>
            <a:ext cx="9144000" cy="43418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7873A78-FF1E-EB0F-C5DA-45188A8467D1}"/>
              </a:ext>
            </a:extLst>
          </p:cNvPr>
          <p:cNvSpPr/>
          <p:nvPr/>
        </p:nvSpPr>
        <p:spPr>
          <a:xfrm>
            <a:off x="213415" y="112908"/>
            <a:ext cx="7320444" cy="523220"/>
          </a:xfrm>
          <a:prstGeom prst="rect">
            <a:avLst/>
          </a:prstGeom>
        </p:spPr>
        <p:txBody>
          <a:bodyPr wrap="square">
            <a:spAutoFit/>
          </a:bodyPr>
          <a:lstStyle/>
          <a:p>
            <a:r>
              <a:rPr lang="en-US" sz="2800" dirty="0" err="1"/>
              <a:t>Isostat</a:t>
            </a:r>
            <a:r>
              <a:rPr lang="en-US" sz="2800" dirty="0"/>
              <a:t> poll (fall 2023, J. Witmer and E. Daza)</a:t>
            </a:r>
          </a:p>
        </p:txBody>
      </p:sp>
    </p:spTree>
    <p:extLst>
      <p:ext uri="{BB962C8B-B14F-4D97-AF65-F5344CB8AC3E}">
        <p14:creationId xmlns:p14="http://schemas.microsoft.com/office/powerpoint/2010/main" val="1500876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03E35-6AA5-63CE-04D9-4329DFCE8C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322DFF-0391-E18A-F35B-4DE391340885}"/>
              </a:ext>
            </a:extLst>
          </p:cNvPr>
          <p:cNvSpPr txBox="1"/>
          <p:nvPr/>
        </p:nvSpPr>
        <p:spPr>
          <a:xfrm>
            <a:off x="338573" y="166949"/>
            <a:ext cx="2467214" cy="461665"/>
          </a:xfrm>
          <a:prstGeom prst="rect">
            <a:avLst/>
          </a:prstGeom>
          <a:noFill/>
        </p:spPr>
        <p:txBody>
          <a:bodyPr wrap="none" rtlCol="0">
            <a:spAutoFit/>
          </a:bodyPr>
          <a:lstStyle/>
          <a:p>
            <a:r>
              <a:rPr lang="en-US" sz="2400" dirty="0"/>
              <a:t>TAKING A BREAK…</a:t>
            </a:r>
          </a:p>
        </p:txBody>
      </p:sp>
      <p:pic>
        <p:nvPicPr>
          <p:cNvPr id="4" name="Picture 3">
            <a:extLst>
              <a:ext uri="{FF2B5EF4-FFF2-40B4-BE49-F238E27FC236}">
                <a16:creationId xmlns:a16="http://schemas.microsoft.com/office/drawing/2014/main" id="{83E81F80-A245-65AC-984E-8F4D08FE0E85}"/>
              </a:ext>
            </a:extLst>
          </p:cNvPr>
          <p:cNvPicPr>
            <a:picLocks noChangeAspect="1"/>
          </p:cNvPicPr>
          <p:nvPr/>
        </p:nvPicPr>
        <p:blipFill>
          <a:blip r:embed="rId3"/>
          <a:stretch>
            <a:fillRect/>
          </a:stretch>
        </p:blipFill>
        <p:spPr>
          <a:xfrm>
            <a:off x="1333500" y="857250"/>
            <a:ext cx="6477000" cy="5143500"/>
          </a:xfrm>
          <a:prstGeom prst="rect">
            <a:avLst/>
          </a:prstGeom>
        </p:spPr>
      </p:pic>
      <p:sp>
        <p:nvSpPr>
          <p:cNvPr id="5" name="TextBox 4">
            <a:extLst>
              <a:ext uri="{FF2B5EF4-FFF2-40B4-BE49-F238E27FC236}">
                <a16:creationId xmlns:a16="http://schemas.microsoft.com/office/drawing/2014/main" id="{EC7962E0-B464-AEFA-6769-B49AC5138134}"/>
              </a:ext>
            </a:extLst>
          </p:cNvPr>
          <p:cNvSpPr txBox="1"/>
          <p:nvPr/>
        </p:nvSpPr>
        <p:spPr>
          <a:xfrm>
            <a:off x="2867078" y="166949"/>
            <a:ext cx="4223336" cy="461665"/>
          </a:xfrm>
          <a:prstGeom prst="rect">
            <a:avLst/>
          </a:prstGeom>
          <a:noFill/>
        </p:spPr>
        <p:txBody>
          <a:bodyPr wrap="none" rtlCol="0">
            <a:spAutoFit/>
          </a:bodyPr>
          <a:lstStyle/>
          <a:p>
            <a:r>
              <a:rPr lang="en-US" sz="2400" dirty="0"/>
              <a:t>How many triangles do you see?</a:t>
            </a:r>
          </a:p>
        </p:txBody>
      </p:sp>
    </p:spTree>
    <p:extLst>
      <p:ext uri="{BB962C8B-B14F-4D97-AF65-F5344CB8AC3E}">
        <p14:creationId xmlns:p14="http://schemas.microsoft.com/office/powerpoint/2010/main" val="2260200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32BB6-BEF3-89C6-125A-BE5078A9E1A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D5C8752-0256-D5A4-DF66-8D41C04A7A68}"/>
              </a:ext>
            </a:extLst>
          </p:cNvPr>
          <p:cNvSpPr txBox="1"/>
          <p:nvPr/>
        </p:nvSpPr>
        <p:spPr>
          <a:xfrm>
            <a:off x="614208" y="180201"/>
            <a:ext cx="6913239" cy="461665"/>
          </a:xfrm>
          <a:prstGeom prst="rect">
            <a:avLst/>
          </a:prstGeom>
          <a:noFill/>
        </p:spPr>
        <p:txBody>
          <a:bodyPr wrap="none" rtlCol="0">
            <a:spAutoFit/>
          </a:bodyPr>
          <a:lstStyle/>
          <a:p>
            <a:r>
              <a:rPr lang="en-US" sz="2400" dirty="0"/>
              <a:t>Remove the top one. Now many triangles do you see?</a:t>
            </a:r>
          </a:p>
        </p:txBody>
      </p:sp>
      <p:pic>
        <p:nvPicPr>
          <p:cNvPr id="2" name="Picture 1">
            <a:extLst>
              <a:ext uri="{FF2B5EF4-FFF2-40B4-BE49-F238E27FC236}">
                <a16:creationId xmlns:a16="http://schemas.microsoft.com/office/drawing/2014/main" id="{B0AD16D2-FE68-331B-006B-341AA0312EE8}"/>
              </a:ext>
            </a:extLst>
          </p:cNvPr>
          <p:cNvPicPr>
            <a:picLocks noChangeAspect="1"/>
          </p:cNvPicPr>
          <p:nvPr/>
        </p:nvPicPr>
        <p:blipFill>
          <a:blip r:embed="rId3"/>
          <a:stretch>
            <a:fillRect/>
          </a:stretch>
        </p:blipFill>
        <p:spPr>
          <a:xfrm>
            <a:off x="1333500" y="857250"/>
            <a:ext cx="6477000" cy="5143500"/>
          </a:xfrm>
          <a:prstGeom prst="rect">
            <a:avLst/>
          </a:prstGeom>
        </p:spPr>
      </p:pic>
    </p:spTree>
    <p:extLst>
      <p:ext uri="{BB962C8B-B14F-4D97-AF65-F5344CB8AC3E}">
        <p14:creationId xmlns:p14="http://schemas.microsoft.com/office/powerpoint/2010/main" val="2535505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790E9-7FF4-CC9B-25D3-CB360F2ACB5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546AD05-8095-358D-5494-2F44C09ECA21}"/>
              </a:ext>
            </a:extLst>
          </p:cNvPr>
          <p:cNvSpPr txBox="1"/>
          <p:nvPr/>
        </p:nvSpPr>
        <p:spPr>
          <a:xfrm>
            <a:off x="282904" y="193453"/>
            <a:ext cx="7565597" cy="461665"/>
          </a:xfrm>
          <a:prstGeom prst="rect">
            <a:avLst/>
          </a:prstGeom>
          <a:noFill/>
        </p:spPr>
        <p:txBody>
          <a:bodyPr wrap="none" rtlCol="0">
            <a:spAutoFit/>
          </a:bodyPr>
          <a:lstStyle/>
          <a:p>
            <a:r>
              <a:rPr lang="en-US" sz="2400" dirty="0"/>
              <a:t>What happened to the one in the middle? Did it ever exist?</a:t>
            </a:r>
          </a:p>
        </p:txBody>
      </p:sp>
      <p:pic>
        <p:nvPicPr>
          <p:cNvPr id="2" name="Picture 1">
            <a:extLst>
              <a:ext uri="{FF2B5EF4-FFF2-40B4-BE49-F238E27FC236}">
                <a16:creationId xmlns:a16="http://schemas.microsoft.com/office/drawing/2014/main" id="{D031A737-BD1C-D021-43BA-B5A078B26FEB}"/>
              </a:ext>
            </a:extLst>
          </p:cNvPr>
          <p:cNvPicPr>
            <a:picLocks noChangeAspect="1"/>
          </p:cNvPicPr>
          <p:nvPr/>
        </p:nvPicPr>
        <p:blipFill>
          <a:blip r:embed="rId3"/>
          <a:stretch>
            <a:fillRect/>
          </a:stretch>
        </p:blipFill>
        <p:spPr>
          <a:xfrm>
            <a:off x="1333500" y="857250"/>
            <a:ext cx="6477000" cy="5143500"/>
          </a:xfrm>
          <a:prstGeom prst="rect">
            <a:avLst/>
          </a:prstGeom>
        </p:spPr>
      </p:pic>
      <p:sp>
        <p:nvSpPr>
          <p:cNvPr id="3" name="TextBox 2">
            <a:extLst>
              <a:ext uri="{FF2B5EF4-FFF2-40B4-BE49-F238E27FC236}">
                <a16:creationId xmlns:a16="http://schemas.microsoft.com/office/drawing/2014/main" id="{5B9D6CCF-4915-2020-F9C3-C0BA18EB0207}"/>
              </a:ext>
            </a:extLst>
          </p:cNvPr>
          <p:cNvSpPr txBox="1"/>
          <p:nvPr/>
        </p:nvSpPr>
        <p:spPr>
          <a:xfrm>
            <a:off x="282904" y="6102626"/>
            <a:ext cx="2417457" cy="461665"/>
          </a:xfrm>
          <a:prstGeom prst="rect">
            <a:avLst/>
          </a:prstGeom>
          <a:noFill/>
        </p:spPr>
        <p:txBody>
          <a:bodyPr wrap="none" rtlCol="0">
            <a:spAutoFit/>
          </a:bodyPr>
          <a:lstStyle/>
          <a:p>
            <a:r>
              <a:rPr lang="en-US" sz="2400" dirty="0"/>
              <a:t>Context matters…</a:t>
            </a:r>
          </a:p>
        </p:txBody>
      </p:sp>
      <p:sp>
        <p:nvSpPr>
          <p:cNvPr id="4" name="TextBox 3">
            <a:extLst>
              <a:ext uri="{FF2B5EF4-FFF2-40B4-BE49-F238E27FC236}">
                <a16:creationId xmlns:a16="http://schemas.microsoft.com/office/drawing/2014/main" id="{AD929D62-07F4-8997-3FE5-1EE6DA7C8E26}"/>
              </a:ext>
            </a:extLst>
          </p:cNvPr>
          <p:cNvSpPr txBox="1"/>
          <p:nvPr/>
        </p:nvSpPr>
        <p:spPr>
          <a:xfrm>
            <a:off x="3674450" y="6102626"/>
            <a:ext cx="4738605" cy="461665"/>
          </a:xfrm>
          <a:prstGeom prst="rect">
            <a:avLst/>
          </a:prstGeom>
          <a:noFill/>
        </p:spPr>
        <p:txBody>
          <a:bodyPr wrap="none" rtlCol="0">
            <a:spAutoFit/>
          </a:bodyPr>
          <a:lstStyle/>
          <a:p>
            <a:r>
              <a:rPr lang="en-US" sz="2400" dirty="0"/>
              <a:t>Hat tip: Hannah Yang, Quora, 1/3/24</a:t>
            </a:r>
          </a:p>
        </p:txBody>
      </p:sp>
    </p:spTree>
    <p:extLst>
      <p:ext uri="{BB962C8B-B14F-4D97-AF65-F5344CB8AC3E}">
        <p14:creationId xmlns:p14="http://schemas.microsoft.com/office/powerpoint/2010/main" val="36037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624C42D-227B-5D44-BF97-2D5DBEE56595}"/>
              </a:ext>
            </a:extLst>
          </p:cNvPr>
          <p:cNvSpPr>
            <a:spLocks noGrp="1" noChangeArrowheads="1"/>
          </p:cNvSpPr>
          <p:nvPr>
            <p:ph type="title"/>
          </p:nvPr>
        </p:nvSpPr>
        <p:spPr>
          <a:xfrm>
            <a:off x="702924" y="222141"/>
            <a:ext cx="7772400" cy="1143000"/>
          </a:xfrm>
        </p:spPr>
        <p:txBody>
          <a:bodyPr>
            <a:normAutofit fontScale="90000"/>
          </a:bodyPr>
          <a:lstStyle/>
          <a:p>
            <a:pPr algn="ctr"/>
            <a:r>
              <a:rPr lang="en-US" altLang="en-US" b="1" dirty="0">
                <a:ea typeface="ＭＳ Ｐゴシック" panose="020B0600070205080204" pitchFamily="34" charset="-128"/>
              </a:rPr>
              <a:t>STAT 205: Day 11</a:t>
            </a:r>
            <a:br>
              <a:rPr lang="en-US" altLang="en-US" b="1" dirty="0">
                <a:ea typeface="ＭＳ Ｐゴシック" panose="020B0600070205080204" pitchFamily="34" charset="-128"/>
              </a:rPr>
            </a:br>
            <a:r>
              <a:rPr lang="en-US" altLang="en-US" b="1" dirty="0">
                <a:ea typeface="ＭＳ Ｐゴシック" panose="020B0600070205080204" pitchFamily="34" charset="-128"/>
              </a:rPr>
              <a:t>9/18/24</a:t>
            </a:r>
          </a:p>
        </p:txBody>
      </p:sp>
      <p:sp>
        <p:nvSpPr>
          <p:cNvPr id="17410" name="Rectangle 5">
            <a:extLst>
              <a:ext uri="{FF2B5EF4-FFF2-40B4-BE49-F238E27FC236}">
                <a16:creationId xmlns:a16="http://schemas.microsoft.com/office/drawing/2014/main" id="{A16ADC22-F586-6140-BA54-8C804666AB8E}"/>
              </a:ext>
            </a:extLst>
          </p:cNvPr>
          <p:cNvSpPr>
            <a:spLocks noChangeArrowheads="1"/>
          </p:cNvSpPr>
          <p:nvPr/>
        </p:nvSpPr>
        <p:spPr bwMode="auto">
          <a:xfrm>
            <a:off x="1195388" y="2728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endParaRPr lang="en-US" altLang="en-US">
              <a:solidFill>
                <a:schemeClr val="tx1"/>
              </a:solidFill>
            </a:endParaRPr>
          </a:p>
        </p:txBody>
      </p:sp>
      <p:sp>
        <p:nvSpPr>
          <p:cNvPr id="17412" name="Text Box 7">
            <a:extLst>
              <a:ext uri="{FF2B5EF4-FFF2-40B4-BE49-F238E27FC236}">
                <a16:creationId xmlns:a16="http://schemas.microsoft.com/office/drawing/2014/main" id="{74457679-5BDE-E24E-9113-17B90EA3E602}"/>
              </a:ext>
            </a:extLst>
          </p:cNvPr>
          <p:cNvSpPr txBox="1">
            <a:spLocks noChangeArrowheads="1"/>
          </p:cNvSpPr>
          <p:nvPr/>
        </p:nvSpPr>
        <p:spPr bwMode="auto">
          <a:xfrm>
            <a:off x="4589124" y="1639244"/>
            <a:ext cx="3962400" cy="1815882"/>
          </a:xfrm>
          <a:prstGeom prst="rect">
            <a:avLst/>
          </a:prstGeom>
          <a:noFill/>
          <a:ln w="9525">
            <a:solidFill>
              <a:schemeClr val="tx1"/>
            </a:solidFill>
            <a:miter lim="800000"/>
            <a:headEnd/>
            <a:tailEnd/>
          </a:ln>
        </p:spPr>
        <p:txBody>
          <a:bodyPr>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sz="2800" dirty="0">
                <a:solidFill>
                  <a:schemeClr val="tx1"/>
                </a:solidFill>
              </a:rPr>
              <a:t>Read: </a:t>
            </a:r>
            <a:r>
              <a:rPr lang="en-US" altLang="en-US" sz="2800" dirty="0" err="1">
                <a:solidFill>
                  <a:schemeClr val="tx1"/>
                </a:solidFill>
              </a:rPr>
              <a:t>Chpt</a:t>
            </a:r>
            <a:r>
              <a:rPr lang="en-US" altLang="en-US" sz="2800" dirty="0">
                <a:solidFill>
                  <a:schemeClr val="tx1"/>
                </a:solidFill>
              </a:rPr>
              <a:t> 17</a:t>
            </a:r>
          </a:p>
          <a:p>
            <a:pPr>
              <a:spcBef>
                <a:spcPct val="0"/>
              </a:spcBef>
              <a:buFontTx/>
              <a:buNone/>
            </a:pPr>
            <a:endParaRPr lang="en-US" altLang="en-US" sz="2800" dirty="0">
              <a:solidFill>
                <a:srgbClr val="C00000"/>
              </a:solidFill>
            </a:endParaRPr>
          </a:p>
          <a:p>
            <a:pPr>
              <a:spcBef>
                <a:spcPct val="0"/>
              </a:spcBef>
              <a:buFontTx/>
              <a:buNone/>
            </a:pPr>
            <a:r>
              <a:rPr lang="en-US" altLang="en-US" sz="2800" dirty="0">
                <a:solidFill>
                  <a:srgbClr val="0070C0"/>
                </a:solidFill>
              </a:rPr>
              <a:t>HW #2 is on Blackboard and due today</a:t>
            </a:r>
          </a:p>
        </p:txBody>
      </p:sp>
      <p:sp>
        <p:nvSpPr>
          <p:cNvPr id="10" name="Text Box 6">
            <a:extLst>
              <a:ext uri="{FF2B5EF4-FFF2-40B4-BE49-F238E27FC236}">
                <a16:creationId xmlns:a16="http://schemas.microsoft.com/office/drawing/2014/main" id="{2441FF3B-6EEE-B140-BF76-DBBA854681B2}"/>
              </a:ext>
            </a:extLst>
          </p:cNvPr>
          <p:cNvSpPr txBox="1">
            <a:spLocks noChangeArrowheads="1"/>
          </p:cNvSpPr>
          <p:nvPr/>
        </p:nvSpPr>
        <p:spPr bwMode="auto">
          <a:xfrm>
            <a:off x="304800" y="1639244"/>
            <a:ext cx="3810000" cy="2677656"/>
          </a:xfrm>
          <a:prstGeom prst="rect">
            <a:avLst/>
          </a:prstGeom>
          <a:noFill/>
          <a:ln w="9525">
            <a:solidFill>
              <a:schemeClr val="tx1"/>
            </a:solidFill>
            <a:miter lim="800000"/>
            <a:headEnd/>
            <a:tailEnd/>
          </a:ln>
        </p:spPr>
        <p:txBody>
          <a:bodyPr>
            <a:spAutoFit/>
          </a:bodyPr>
          <a:lstStyle>
            <a:lvl1pPr marL="457200" indent="-457200">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5000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pPr>
              <a:spcBef>
                <a:spcPct val="0"/>
              </a:spcBef>
            </a:pPr>
            <a:r>
              <a:rPr lang="en-US" altLang="en-US" sz="2800" dirty="0">
                <a:solidFill>
                  <a:schemeClr val="tx1"/>
                </a:solidFill>
                <a:sym typeface="Symbol" pitchFamily="2" charset="2"/>
              </a:rPr>
              <a:t>Context</a:t>
            </a:r>
          </a:p>
          <a:p>
            <a:pPr>
              <a:spcBef>
                <a:spcPct val="0"/>
              </a:spcBef>
            </a:pPr>
            <a:r>
              <a:rPr lang="en-US" altLang="en-US" sz="2800" dirty="0">
                <a:solidFill>
                  <a:schemeClr val="tx1"/>
                </a:solidFill>
                <a:sym typeface="Symbol" pitchFamily="2" charset="2"/>
              </a:rPr>
              <a:t>Effect size</a:t>
            </a:r>
          </a:p>
          <a:p>
            <a:pPr>
              <a:spcBef>
                <a:spcPts val="0"/>
              </a:spcBef>
              <a:defRPr/>
            </a:pPr>
            <a:r>
              <a:rPr lang="en-US" altLang="en-US" sz="2800" dirty="0">
                <a:solidFill>
                  <a:schemeClr val="tx1"/>
                </a:solidFill>
                <a:sym typeface="Symbol" pitchFamily="2" charset="2"/>
              </a:rPr>
              <a:t>Power</a:t>
            </a:r>
          </a:p>
          <a:p>
            <a:pPr>
              <a:spcBef>
                <a:spcPts val="0"/>
              </a:spcBef>
              <a:defRPr/>
            </a:pPr>
            <a:r>
              <a:rPr lang="en-US" altLang="en-US" sz="2800" dirty="0">
                <a:solidFill>
                  <a:schemeClr val="tx1"/>
                </a:solidFill>
                <a:sym typeface="Symbol" pitchFamily="2" charset="2"/>
              </a:rPr>
              <a:t>CI vs test</a:t>
            </a:r>
          </a:p>
          <a:p>
            <a:pPr>
              <a:spcBef>
                <a:spcPts val="0"/>
              </a:spcBef>
              <a:defRPr/>
            </a:pPr>
            <a:r>
              <a:rPr lang="en-US" altLang="en-US" sz="2800" dirty="0">
                <a:solidFill>
                  <a:schemeClr val="tx1"/>
                </a:solidFill>
                <a:sym typeface="Symbol" pitchFamily="2" charset="2"/>
              </a:rPr>
              <a:t>Inference for a proportion</a:t>
            </a:r>
          </a:p>
        </p:txBody>
      </p:sp>
      <p:sp>
        <p:nvSpPr>
          <p:cNvPr id="3" name="TextBox 2">
            <a:extLst>
              <a:ext uri="{FF2B5EF4-FFF2-40B4-BE49-F238E27FC236}">
                <a16:creationId xmlns:a16="http://schemas.microsoft.com/office/drawing/2014/main" id="{357FD5BF-3538-AA9D-6A4D-AB52506E11BE}"/>
              </a:ext>
            </a:extLst>
          </p:cNvPr>
          <p:cNvSpPr txBox="1"/>
          <p:nvPr/>
        </p:nvSpPr>
        <p:spPr>
          <a:xfrm>
            <a:off x="2303124" y="4591003"/>
            <a:ext cx="4572000" cy="461665"/>
          </a:xfrm>
          <a:prstGeom prst="rect">
            <a:avLst/>
          </a:prstGeom>
          <a:noFill/>
        </p:spPr>
        <p:txBody>
          <a:bodyPr wrap="square">
            <a:spAutoFit/>
          </a:bodyPr>
          <a:lstStyle/>
          <a:p>
            <a:r>
              <a:rPr lang="en-US" altLang="en-US" sz="2400" dirty="0">
                <a:ea typeface="ＭＳ Ｐゴシック" panose="020B0600070205080204" pitchFamily="34" charset="-128"/>
              </a:rPr>
              <a:t>Bootstrapping a </a:t>
            </a:r>
            <a:r>
              <a:rPr lang="en-US" altLang="en-US" sz="2400" dirty="0" err="1">
                <a:ea typeface="ＭＳ Ｐゴシック" panose="020B0600070205080204" pitchFamily="34" charset="-128"/>
              </a:rPr>
              <a:t>proportion.Rmd</a:t>
            </a:r>
            <a:r>
              <a:rPr lang="en-US" altLang="en-US" sz="2400" dirty="0">
                <a:ea typeface="ＭＳ Ｐゴシック" panose="020B0600070205080204" pitchFamily="34" charset="-128"/>
              </a:rPr>
              <a:t> </a:t>
            </a:r>
            <a:endParaRPr lang="en-US" dirty="0"/>
          </a:p>
        </p:txBody>
      </p:sp>
    </p:spTree>
    <p:extLst>
      <p:ext uri="{BB962C8B-B14F-4D97-AF65-F5344CB8AC3E}">
        <p14:creationId xmlns:p14="http://schemas.microsoft.com/office/powerpoint/2010/main" val="673168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EA59F-E1A4-D643-BE2E-266D25337E0E}"/>
              </a:ext>
            </a:extLst>
          </p:cNvPr>
          <p:cNvSpPr/>
          <p:nvPr/>
        </p:nvSpPr>
        <p:spPr>
          <a:xfrm>
            <a:off x="428287" y="219617"/>
            <a:ext cx="8250199" cy="1754326"/>
          </a:xfrm>
          <a:prstGeom prst="rect">
            <a:avLst/>
          </a:prstGeom>
        </p:spPr>
        <p:txBody>
          <a:bodyPr wrap="square">
            <a:spAutoFit/>
          </a:bodyPr>
          <a:lstStyle/>
          <a:p>
            <a:r>
              <a:rPr lang="en-US" sz="3600" dirty="0">
                <a:solidFill>
                  <a:srgbClr val="FF0000"/>
                </a:solidFill>
              </a:rPr>
              <a:t>We don’t mention logistic regression until the second course, but it is an important topic.</a:t>
            </a:r>
          </a:p>
        </p:txBody>
      </p:sp>
      <p:sp>
        <p:nvSpPr>
          <p:cNvPr id="4" name="TextBox 3">
            <a:extLst>
              <a:ext uri="{FF2B5EF4-FFF2-40B4-BE49-F238E27FC236}">
                <a16:creationId xmlns:a16="http://schemas.microsoft.com/office/drawing/2014/main" id="{88B322B7-85FA-BB29-00E2-8F47ACFBDD71}"/>
              </a:ext>
            </a:extLst>
          </p:cNvPr>
          <p:cNvSpPr txBox="1"/>
          <p:nvPr/>
        </p:nvSpPr>
        <p:spPr>
          <a:xfrm>
            <a:off x="763210" y="2522100"/>
            <a:ext cx="5829320" cy="1077218"/>
          </a:xfrm>
          <a:prstGeom prst="rect">
            <a:avLst/>
          </a:prstGeom>
          <a:noFill/>
        </p:spPr>
        <p:txBody>
          <a:bodyPr wrap="square">
            <a:spAutoFit/>
          </a:bodyPr>
          <a:lstStyle/>
          <a:p>
            <a:r>
              <a:rPr lang="en-US" sz="3200" dirty="0">
                <a:effectLst/>
                <a:latin typeface="Times New Roman" panose="02020603050405020304" pitchFamily="18" charset="0"/>
                <a:ea typeface="Times New Roman" panose="02020603050405020304" pitchFamily="18" charset="0"/>
              </a:rPr>
              <a:t>Logistic regression is better than a chi-square test. </a:t>
            </a:r>
            <a:endParaRPr lang="en-US" sz="3200" dirty="0"/>
          </a:p>
        </p:txBody>
      </p:sp>
    </p:spTree>
    <p:extLst>
      <p:ext uri="{BB962C8B-B14F-4D97-AF65-F5344CB8AC3E}">
        <p14:creationId xmlns:p14="http://schemas.microsoft.com/office/powerpoint/2010/main" val="426968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41F2F-A295-F9C4-04DC-F236194335A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708F32C-84FC-E0D6-1788-CD1227E61392}"/>
              </a:ext>
            </a:extLst>
          </p:cNvPr>
          <p:cNvPicPr>
            <a:picLocks noChangeAspect="1"/>
          </p:cNvPicPr>
          <p:nvPr/>
        </p:nvPicPr>
        <p:blipFill>
          <a:blip r:embed="rId2"/>
          <a:stretch>
            <a:fillRect/>
          </a:stretch>
        </p:blipFill>
        <p:spPr>
          <a:xfrm>
            <a:off x="1841194" y="945207"/>
            <a:ext cx="7528956" cy="5912793"/>
          </a:xfrm>
          <a:prstGeom prst="rect">
            <a:avLst/>
          </a:prstGeom>
        </p:spPr>
      </p:pic>
      <p:sp>
        <p:nvSpPr>
          <p:cNvPr id="3" name="TextBox 2">
            <a:extLst>
              <a:ext uri="{FF2B5EF4-FFF2-40B4-BE49-F238E27FC236}">
                <a16:creationId xmlns:a16="http://schemas.microsoft.com/office/drawing/2014/main" id="{8CAD4CC1-5FF8-25B8-3B3F-92D93F00C096}"/>
              </a:ext>
            </a:extLst>
          </p:cNvPr>
          <p:cNvSpPr txBox="1"/>
          <p:nvPr/>
        </p:nvSpPr>
        <p:spPr>
          <a:xfrm>
            <a:off x="152399" y="191147"/>
            <a:ext cx="3332923" cy="1815882"/>
          </a:xfrm>
          <a:prstGeom prst="rect">
            <a:avLst/>
          </a:prstGeom>
          <a:noFill/>
        </p:spPr>
        <p:txBody>
          <a:bodyPr wrap="square">
            <a:spAutoFit/>
          </a:bodyPr>
          <a:lstStyle/>
          <a:p>
            <a:r>
              <a:rPr lang="en-US" sz="2800" dirty="0"/>
              <a:t>                 Infection </a:t>
            </a:r>
          </a:p>
          <a:p>
            <a:r>
              <a:rPr lang="en-US" sz="2800" dirty="0"/>
              <a:t> Survive      0         1 </a:t>
            </a:r>
          </a:p>
          <a:p>
            <a:r>
              <a:rPr lang="en-US" sz="2800" dirty="0"/>
              <a:t>            0     </a:t>
            </a:r>
            <a:r>
              <a:rPr lang="en-US" sz="2800" dirty="0">
                <a:solidFill>
                  <a:srgbClr val="FF0000"/>
                </a:solidFill>
              </a:rPr>
              <a:t>16</a:t>
            </a:r>
            <a:r>
              <a:rPr lang="en-US" sz="2800" dirty="0"/>
              <a:t>     </a:t>
            </a:r>
            <a:r>
              <a:rPr lang="en-US" sz="2800" dirty="0">
                <a:solidFill>
                  <a:srgbClr val="FF0000"/>
                </a:solidFill>
              </a:rPr>
              <a:t>24</a:t>
            </a:r>
            <a:r>
              <a:rPr lang="en-US" sz="2800" dirty="0"/>
              <a:t> </a:t>
            </a:r>
          </a:p>
          <a:p>
            <a:r>
              <a:rPr lang="en-US" sz="2800" dirty="0"/>
              <a:t>            1   </a:t>
            </a:r>
            <a:r>
              <a:rPr lang="en-US" sz="2800" dirty="0">
                <a:solidFill>
                  <a:srgbClr val="00B050"/>
                </a:solidFill>
              </a:rPr>
              <a:t>100</a:t>
            </a:r>
            <a:r>
              <a:rPr lang="en-US" sz="2800" dirty="0"/>
              <a:t>     </a:t>
            </a:r>
            <a:r>
              <a:rPr lang="en-US" sz="2800" dirty="0">
                <a:solidFill>
                  <a:srgbClr val="00B050"/>
                </a:solidFill>
              </a:rPr>
              <a:t>60</a:t>
            </a:r>
          </a:p>
        </p:txBody>
      </p:sp>
      <p:sp>
        <p:nvSpPr>
          <p:cNvPr id="4" name="TextBox 3">
            <a:extLst>
              <a:ext uri="{FF2B5EF4-FFF2-40B4-BE49-F238E27FC236}">
                <a16:creationId xmlns:a16="http://schemas.microsoft.com/office/drawing/2014/main" id="{62C337B3-6302-C02E-A2F2-5FB5A9672BD7}"/>
              </a:ext>
            </a:extLst>
          </p:cNvPr>
          <p:cNvSpPr txBox="1"/>
          <p:nvPr/>
        </p:nvSpPr>
        <p:spPr>
          <a:xfrm>
            <a:off x="5564877" y="421987"/>
            <a:ext cx="2757489" cy="523220"/>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rPr>
              <a:t>P-value = 0.01</a:t>
            </a:r>
            <a:endParaRPr lang="en-US" sz="2800" dirty="0"/>
          </a:p>
        </p:txBody>
      </p:sp>
      <p:sp>
        <p:nvSpPr>
          <p:cNvPr id="5" name="TextBox 4">
            <a:extLst>
              <a:ext uri="{FF2B5EF4-FFF2-40B4-BE49-F238E27FC236}">
                <a16:creationId xmlns:a16="http://schemas.microsoft.com/office/drawing/2014/main" id="{38B36952-4EEB-82D2-DF47-7C1AF0641EC4}"/>
              </a:ext>
            </a:extLst>
          </p:cNvPr>
          <p:cNvSpPr txBox="1"/>
          <p:nvPr/>
        </p:nvSpPr>
        <p:spPr>
          <a:xfrm>
            <a:off x="265043" y="2345590"/>
            <a:ext cx="2312504" cy="830997"/>
          </a:xfrm>
          <a:prstGeom prst="rect">
            <a:avLst/>
          </a:prstGeom>
          <a:noFill/>
        </p:spPr>
        <p:txBody>
          <a:bodyPr wrap="square">
            <a:spAutoFit/>
          </a:bodyPr>
          <a:lstStyle/>
          <a:p>
            <a:r>
              <a:rPr lang="en-US" sz="2400" dirty="0">
                <a:solidFill>
                  <a:srgbClr val="FF0000"/>
                </a:solidFill>
              </a:rPr>
              <a:t>prop 0  prop 1</a:t>
            </a:r>
          </a:p>
          <a:p>
            <a:r>
              <a:rPr lang="en-US" sz="2400" dirty="0"/>
              <a:t>    0.14     0.29 </a:t>
            </a:r>
          </a:p>
        </p:txBody>
      </p:sp>
      <p:sp>
        <p:nvSpPr>
          <p:cNvPr id="6" name="TextBox 5">
            <a:extLst>
              <a:ext uri="{FF2B5EF4-FFF2-40B4-BE49-F238E27FC236}">
                <a16:creationId xmlns:a16="http://schemas.microsoft.com/office/drawing/2014/main" id="{B4324DDB-84CA-F184-69B5-41D838C0E1E4}"/>
              </a:ext>
            </a:extLst>
          </p:cNvPr>
          <p:cNvSpPr txBox="1"/>
          <p:nvPr/>
        </p:nvSpPr>
        <p:spPr>
          <a:xfrm>
            <a:off x="265043" y="3284308"/>
            <a:ext cx="2312504" cy="830997"/>
          </a:xfrm>
          <a:prstGeom prst="rect">
            <a:avLst/>
          </a:prstGeom>
          <a:noFill/>
        </p:spPr>
        <p:txBody>
          <a:bodyPr wrap="square">
            <a:spAutoFit/>
          </a:bodyPr>
          <a:lstStyle/>
          <a:p>
            <a:r>
              <a:rPr lang="en-US" sz="2400" dirty="0">
                <a:solidFill>
                  <a:srgbClr val="00B050"/>
                </a:solidFill>
              </a:rPr>
              <a:t>prop 0  prop 1</a:t>
            </a:r>
          </a:p>
          <a:p>
            <a:r>
              <a:rPr lang="en-US" sz="2400" dirty="0"/>
              <a:t>    0.86     0.71 </a:t>
            </a:r>
          </a:p>
        </p:txBody>
      </p:sp>
    </p:spTree>
    <p:extLst>
      <p:ext uri="{BB962C8B-B14F-4D97-AF65-F5344CB8AC3E}">
        <p14:creationId xmlns:p14="http://schemas.microsoft.com/office/powerpoint/2010/main" val="309565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2A4AB-CD43-16CE-D20A-E9FA54529C4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C441C6-0505-1F30-ABEA-312693E7F4D3}"/>
              </a:ext>
            </a:extLst>
          </p:cNvPr>
          <p:cNvSpPr txBox="1"/>
          <p:nvPr/>
        </p:nvSpPr>
        <p:spPr>
          <a:xfrm>
            <a:off x="217625" y="197587"/>
            <a:ext cx="7707175" cy="461665"/>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Infection is a strong predictor of survival</a:t>
            </a:r>
            <a:r>
              <a:rPr lang="en-US" sz="2400" dirty="0">
                <a:latin typeface="Times New Roman" panose="02020603050405020304" pitchFamily="18" charset="0"/>
                <a:ea typeface="Times New Roman" panose="02020603050405020304" pitchFamily="18" charset="0"/>
              </a:rPr>
              <a:t>:</a:t>
            </a:r>
            <a:endParaRPr lang="en-US" sz="2400" dirty="0"/>
          </a:p>
        </p:txBody>
      </p:sp>
      <p:pic>
        <p:nvPicPr>
          <p:cNvPr id="9" name="Picture 8">
            <a:extLst>
              <a:ext uri="{FF2B5EF4-FFF2-40B4-BE49-F238E27FC236}">
                <a16:creationId xmlns:a16="http://schemas.microsoft.com/office/drawing/2014/main" id="{8AE24FC6-A698-DB8E-28BD-E6D09844887B}"/>
              </a:ext>
            </a:extLst>
          </p:cNvPr>
          <p:cNvPicPr>
            <a:picLocks noChangeAspect="1"/>
          </p:cNvPicPr>
          <p:nvPr/>
        </p:nvPicPr>
        <p:blipFill>
          <a:blip r:embed="rId2"/>
          <a:stretch>
            <a:fillRect/>
          </a:stretch>
        </p:blipFill>
        <p:spPr>
          <a:xfrm>
            <a:off x="1186622" y="759238"/>
            <a:ext cx="7035800" cy="1549400"/>
          </a:xfrm>
          <a:prstGeom prst="rect">
            <a:avLst/>
          </a:prstGeom>
        </p:spPr>
      </p:pic>
      <p:pic>
        <p:nvPicPr>
          <p:cNvPr id="10" name="Picture 9">
            <a:extLst>
              <a:ext uri="{FF2B5EF4-FFF2-40B4-BE49-F238E27FC236}">
                <a16:creationId xmlns:a16="http://schemas.microsoft.com/office/drawing/2014/main" id="{556F6A98-4C52-739B-B235-986C5C0BCDD7}"/>
              </a:ext>
            </a:extLst>
          </p:cNvPr>
          <p:cNvPicPr>
            <a:picLocks noChangeAspect="1"/>
          </p:cNvPicPr>
          <p:nvPr/>
        </p:nvPicPr>
        <p:blipFill>
          <a:blip r:embed="rId3"/>
          <a:stretch>
            <a:fillRect/>
          </a:stretch>
        </p:blipFill>
        <p:spPr>
          <a:xfrm>
            <a:off x="1319144" y="3429000"/>
            <a:ext cx="6299200" cy="2552700"/>
          </a:xfrm>
          <a:prstGeom prst="rect">
            <a:avLst/>
          </a:prstGeom>
        </p:spPr>
      </p:pic>
      <p:sp>
        <p:nvSpPr>
          <p:cNvPr id="11" name="TextBox 10">
            <a:extLst>
              <a:ext uri="{FF2B5EF4-FFF2-40B4-BE49-F238E27FC236}">
                <a16:creationId xmlns:a16="http://schemas.microsoft.com/office/drawing/2014/main" id="{814F633B-D6C5-EEDB-F338-17601EB570E9}"/>
              </a:ext>
            </a:extLst>
          </p:cNvPr>
          <p:cNvSpPr txBox="1"/>
          <p:nvPr/>
        </p:nvSpPr>
        <p:spPr>
          <a:xfrm>
            <a:off x="217625" y="2512370"/>
            <a:ext cx="8703883" cy="830997"/>
          </a:xfrm>
          <a:prstGeom prst="rect">
            <a:avLst/>
          </a:prstGeom>
          <a:noFill/>
        </p:spPr>
        <p:txBody>
          <a:bodyPr wrap="square">
            <a:spAutoFit/>
          </a:bodyPr>
          <a:lstStyle/>
          <a:p>
            <a:r>
              <a:rPr lang="en-US" sz="2400" dirty="0">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he effect goes away when covariates are considered. We can see this via (multiple) logistic regression</a:t>
            </a: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 Chi-square test isn't sufficient.</a:t>
            </a:r>
            <a:r>
              <a:rPr lang="en-US" sz="2400" dirty="0">
                <a:effectLst/>
              </a:rPr>
              <a:t> </a:t>
            </a:r>
            <a:endParaRPr lang="en-US" sz="2400" dirty="0"/>
          </a:p>
        </p:txBody>
      </p:sp>
      <p:sp>
        <p:nvSpPr>
          <p:cNvPr id="12" name="Oval 11">
            <a:extLst>
              <a:ext uri="{FF2B5EF4-FFF2-40B4-BE49-F238E27FC236}">
                <a16:creationId xmlns:a16="http://schemas.microsoft.com/office/drawing/2014/main" id="{938B70D9-C0E1-7B8B-2EF4-3808BA106F1E}"/>
              </a:ext>
            </a:extLst>
          </p:cNvPr>
          <p:cNvSpPr/>
          <p:nvPr/>
        </p:nvSpPr>
        <p:spPr>
          <a:xfrm>
            <a:off x="5486400" y="5588961"/>
            <a:ext cx="1162374" cy="31589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72FC3C7-C28E-8FFE-A4D0-EEB4634A705D}"/>
              </a:ext>
            </a:extLst>
          </p:cNvPr>
          <p:cNvSpPr/>
          <p:nvPr/>
        </p:nvSpPr>
        <p:spPr>
          <a:xfrm>
            <a:off x="5359831" y="1967662"/>
            <a:ext cx="1162374" cy="315892"/>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82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AB454-B0DF-0DEF-A090-DB6BDE5E58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0AC126-E2F3-3400-4C56-1D2B143EF5D9}"/>
              </a:ext>
            </a:extLst>
          </p:cNvPr>
          <p:cNvSpPr txBox="1"/>
          <p:nvPr/>
        </p:nvSpPr>
        <p:spPr>
          <a:xfrm>
            <a:off x="814386" y="804982"/>
            <a:ext cx="7915277" cy="1384995"/>
          </a:xfrm>
          <a:prstGeom prst="rect">
            <a:avLst/>
          </a:prstGeom>
          <a:noFill/>
        </p:spPr>
        <p:txBody>
          <a:bodyPr wrap="square">
            <a:spAutoFit/>
          </a:bodyPr>
          <a:lstStyle/>
          <a:p>
            <a:r>
              <a:rPr lang="en-US" sz="2800" dirty="0"/>
              <a:t>I looked at recent research articles in </a:t>
            </a:r>
            <a:r>
              <a:rPr lang="en-US" sz="2800" i="1" dirty="0"/>
              <a:t>JAMA</a:t>
            </a:r>
            <a:r>
              <a:rPr lang="en-US" sz="2800" dirty="0"/>
              <a:t> or </a:t>
            </a:r>
            <a:r>
              <a:rPr lang="en-US" sz="2800" i="1" dirty="0"/>
              <a:t>JAMA Internal Medicine</a:t>
            </a:r>
            <a:r>
              <a:rPr lang="en-US" sz="2800" dirty="0"/>
              <a:t> and found two dozen that went beyond comparing two means or two proportions. </a:t>
            </a:r>
          </a:p>
        </p:txBody>
      </p:sp>
      <p:sp>
        <p:nvSpPr>
          <p:cNvPr id="3" name="TextBox 2">
            <a:extLst>
              <a:ext uri="{FF2B5EF4-FFF2-40B4-BE49-F238E27FC236}">
                <a16:creationId xmlns:a16="http://schemas.microsoft.com/office/drawing/2014/main" id="{98D1E3C0-86FB-5922-8E69-BDEEEC8E32BD}"/>
              </a:ext>
            </a:extLst>
          </p:cNvPr>
          <p:cNvSpPr txBox="1"/>
          <p:nvPr/>
        </p:nvSpPr>
        <p:spPr>
          <a:xfrm>
            <a:off x="271463" y="220207"/>
            <a:ext cx="6557962" cy="584775"/>
          </a:xfrm>
          <a:prstGeom prst="rect">
            <a:avLst/>
          </a:prstGeom>
          <a:noFill/>
        </p:spPr>
        <p:txBody>
          <a:bodyPr wrap="square">
            <a:spAutoFit/>
          </a:bodyPr>
          <a:lstStyle/>
          <a:p>
            <a:r>
              <a:rPr lang="en-US" sz="3200" dirty="0"/>
              <a:t>Logistic regression is widely used. </a:t>
            </a:r>
          </a:p>
        </p:txBody>
      </p:sp>
      <p:sp>
        <p:nvSpPr>
          <p:cNvPr id="5" name="TextBox 4">
            <a:extLst>
              <a:ext uri="{FF2B5EF4-FFF2-40B4-BE49-F238E27FC236}">
                <a16:creationId xmlns:a16="http://schemas.microsoft.com/office/drawing/2014/main" id="{47BEA33C-8881-C615-E226-07567FE78EE0}"/>
              </a:ext>
            </a:extLst>
          </p:cNvPr>
          <p:cNvSpPr txBox="1"/>
          <p:nvPr/>
        </p:nvSpPr>
        <p:spPr>
          <a:xfrm>
            <a:off x="271463" y="2297698"/>
            <a:ext cx="7915277" cy="954107"/>
          </a:xfrm>
          <a:prstGeom prst="rect">
            <a:avLst/>
          </a:prstGeom>
          <a:noFill/>
        </p:spPr>
        <p:txBody>
          <a:bodyPr wrap="square">
            <a:spAutoFit/>
          </a:bodyPr>
          <a:lstStyle/>
          <a:p>
            <a:r>
              <a:rPr lang="en-US" sz="2800" dirty="0"/>
              <a:t>The most commonly used statistics methods were (ordinary) regression and hazard ratios, 8 times each.</a:t>
            </a:r>
          </a:p>
        </p:txBody>
      </p:sp>
      <p:sp>
        <p:nvSpPr>
          <p:cNvPr id="6" name="TextBox 5">
            <a:extLst>
              <a:ext uri="{FF2B5EF4-FFF2-40B4-BE49-F238E27FC236}">
                <a16:creationId xmlns:a16="http://schemas.microsoft.com/office/drawing/2014/main" id="{9387CA8A-0151-1059-B61D-70E5781E1EAD}"/>
              </a:ext>
            </a:extLst>
          </p:cNvPr>
          <p:cNvSpPr txBox="1"/>
          <p:nvPr/>
        </p:nvSpPr>
        <p:spPr>
          <a:xfrm>
            <a:off x="814386" y="3429000"/>
            <a:ext cx="7915277" cy="2246769"/>
          </a:xfrm>
          <a:prstGeom prst="rect">
            <a:avLst/>
          </a:prstGeom>
          <a:noFill/>
        </p:spPr>
        <p:txBody>
          <a:bodyPr wrap="square">
            <a:spAutoFit/>
          </a:bodyPr>
          <a:lstStyle/>
          <a:p>
            <a:r>
              <a:rPr lang="en-US" sz="2800" dirty="0"/>
              <a:t>Right behind these methods was </a:t>
            </a:r>
            <a:r>
              <a:rPr lang="en-US" sz="2800" dirty="0">
                <a:solidFill>
                  <a:srgbClr val="FF0000"/>
                </a:solidFill>
              </a:rPr>
              <a:t>logistic regression</a:t>
            </a:r>
            <a:r>
              <a:rPr lang="en-US" sz="2800" dirty="0"/>
              <a:t>, in 6 articles. </a:t>
            </a:r>
          </a:p>
          <a:p>
            <a:r>
              <a:rPr lang="en-US" sz="2800" dirty="0"/>
              <a:t>(Cox proportional hazard regression and Kaplan-Meier were among the other, less frequent, methods.) </a:t>
            </a:r>
          </a:p>
        </p:txBody>
      </p:sp>
    </p:spTree>
    <p:extLst>
      <p:ext uri="{BB962C8B-B14F-4D97-AF65-F5344CB8AC3E}">
        <p14:creationId xmlns:p14="http://schemas.microsoft.com/office/powerpoint/2010/main" val="35547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A7056-BBE8-A8BF-8DAC-9DB2610943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356CFC0-6672-452C-1154-CF9C882E622F}"/>
              </a:ext>
            </a:extLst>
          </p:cNvPr>
          <p:cNvSpPr/>
          <p:nvPr/>
        </p:nvSpPr>
        <p:spPr>
          <a:xfrm>
            <a:off x="498945" y="664791"/>
            <a:ext cx="7235355" cy="4570482"/>
          </a:xfrm>
          <a:prstGeom prst="rect">
            <a:avLst/>
          </a:prstGeom>
        </p:spPr>
        <p:txBody>
          <a:bodyPr wrap="square">
            <a:spAutoFit/>
          </a:bodyPr>
          <a:lstStyle/>
          <a:p>
            <a:pPr>
              <a:spcAft>
                <a:spcPts val="600"/>
              </a:spcAft>
            </a:pPr>
            <a:r>
              <a:rPr lang="en-US" sz="3200" dirty="0"/>
              <a:t>When conducting a hypothesis test</a:t>
            </a:r>
          </a:p>
          <a:p>
            <a:pPr>
              <a:spcAft>
                <a:spcPts val="600"/>
              </a:spcAft>
            </a:pPr>
            <a:r>
              <a:rPr lang="en-US" sz="3200" dirty="0"/>
              <a:t>Knowing the p-value is the main thing</a:t>
            </a:r>
          </a:p>
          <a:p>
            <a:pPr>
              <a:spcAft>
                <a:spcPts val="600"/>
              </a:spcAft>
            </a:pPr>
            <a:r>
              <a:rPr lang="en-US" sz="3200" dirty="0"/>
              <a:t>So don't tell me that</a:t>
            </a:r>
          </a:p>
          <a:p>
            <a:pPr>
              <a:spcAft>
                <a:spcPts val="600"/>
              </a:spcAft>
            </a:pPr>
            <a:r>
              <a:rPr lang="en-US" sz="3200" dirty="0"/>
              <a:t>We should focus on the size of the effect</a:t>
            </a:r>
          </a:p>
          <a:p>
            <a:pPr>
              <a:spcAft>
                <a:spcPts val="600"/>
              </a:spcAft>
            </a:pPr>
            <a:r>
              <a:rPr lang="en-US" sz="3200" dirty="0"/>
              <a:t>Students need to understand that</a:t>
            </a:r>
          </a:p>
          <a:p>
            <a:pPr>
              <a:spcAft>
                <a:spcPts val="600"/>
              </a:spcAft>
            </a:pPr>
            <a:r>
              <a:rPr lang="en-US" sz="3200" dirty="0"/>
              <a:t>Significant means important</a:t>
            </a:r>
          </a:p>
          <a:p>
            <a:pPr>
              <a:spcAft>
                <a:spcPts val="600"/>
              </a:spcAft>
            </a:pPr>
            <a:r>
              <a:rPr lang="en-US" sz="3200" dirty="0"/>
              <a:t>Don't make the mistake of thinking that</a:t>
            </a:r>
          </a:p>
          <a:p>
            <a:pPr>
              <a:spcAft>
                <a:spcPts val="600"/>
              </a:spcAft>
            </a:pPr>
            <a:r>
              <a:rPr lang="en-US" sz="3200" dirty="0"/>
              <a:t>A small p-value can be meaningless</a:t>
            </a:r>
          </a:p>
        </p:txBody>
      </p:sp>
      <p:sp>
        <p:nvSpPr>
          <p:cNvPr id="3" name="Rectangle 2">
            <a:extLst>
              <a:ext uri="{FF2B5EF4-FFF2-40B4-BE49-F238E27FC236}">
                <a16:creationId xmlns:a16="http://schemas.microsoft.com/office/drawing/2014/main" id="{FC5E9871-DFF2-28C3-BE2C-AFA3EE034C56}"/>
              </a:ext>
            </a:extLst>
          </p:cNvPr>
          <p:cNvSpPr/>
          <p:nvPr/>
        </p:nvSpPr>
        <p:spPr>
          <a:xfrm>
            <a:off x="952230" y="5424878"/>
            <a:ext cx="6328784" cy="584775"/>
          </a:xfrm>
          <a:prstGeom prst="rect">
            <a:avLst/>
          </a:prstGeom>
        </p:spPr>
        <p:txBody>
          <a:bodyPr wrap="square">
            <a:spAutoFit/>
          </a:bodyPr>
          <a:lstStyle/>
          <a:p>
            <a:r>
              <a:rPr lang="en-US" sz="3200" i="1" dirty="0"/>
              <a:t>(Read from the bottom to the top)</a:t>
            </a:r>
            <a:endParaRPr lang="en-US" sz="3200" i="1" dirty="0">
              <a:latin typeface="Times" pitchFamily="2" charset="0"/>
            </a:endParaRPr>
          </a:p>
        </p:txBody>
      </p:sp>
      <p:sp>
        <p:nvSpPr>
          <p:cNvPr id="4" name="Rectangle 3">
            <a:extLst>
              <a:ext uri="{FF2B5EF4-FFF2-40B4-BE49-F238E27FC236}">
                <a16:creationId xmlns:a16="http://schemas.microsoft.com/office/drawing/2014/main" id="{CB3F740A-C001-D318-519D-484F18E0061F}"/>
              </a:ext>
            </a:extLst>
          </p:cNvPr>
          <p:cNvSpPr/>
          <p:nvPr/>
        </p:nvSpPr>
        <p:spPr>
          <a:xfrm>
            <a:off x="3701526" y="6204398"/>
            <a:ext cx="5040138" cy="461665"/>
          </a:xfrm>
          <a:prstGeom prst="rect">
            <a:avLst/>
          </a:prstGeom>
        </p:spPr>
        <p:txBody>
          <a:bodyPr wrap="square">
            <a:spAutoFit/>
          </a:bodyPr>
          <a:lstStyle/>
          <a:p>
            <a:r>
              <a:rPr lang="en-US" sz="2400" i="1" dirty="0"/>
              <a:t>Hat tip to Brian Bilston/refugees poem</a:t>
            </a:r>
            <a:endParaRPr lang="en-US" sz="2400" i="1" dirty="0">
              <a:latin typeface="Times" pitchFamily="2" charset="0"/>
            </a:endParaRPr>
          </a:p>
        </p:txBody>
      </p:sp>
    </p:spTree>
    <p:extLst>
      <p:ext uri="{BB962C8B-B14F-4D97-AF65-F5344CB8AC3E}">
        <p14:creationId xmlns:p14="http://schemas.microsoft.com/office/powerpoint/2010/main" val="40083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F894A-4AF9-6579-9231-67B69C5715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73D40B-9C20-D146-A506-A75FB6EA4C12}"/>
              </a:ext>
            </a:extLst>
          </p:cNvPr>
          <p:cNvSpPr txBox="1"/>
          <p:nvPr/>
        </p:nvSpPr>
        <p:spPr>
          <a:xfrm>
            <a:off x="328611" y="547807"/>
            <a:ext cx="7915277" cy="2062103"/>
          </a:xfrm>
          <a:prstGeom prst="rect">
            <a:avLst/>
          </a:prstGeom>
          <a:noFill/>
        </p:spPr>
        <p:txBody>
          <a:bodyPr wrap="square">
            <a:spAutoFit/>
          </a:bodyPr>
          <a:lstStyle/>
          <a:p>
            <a:r>
              <a:rPr lang="en-US" sz="3200" dirty="0"/>
              <a:t>Milo Schield surveyed alumni from Augsburg Univ. (business majors) and the #1 topic they wish had been added to the course that they took was logistic regression. </a:t>
            </a:r>
          </a:p>
        </p:txBody>
      </p:sp>
    </p:spTree>
    <p:extLst>
      <p:ext uri="{BB962C8B-B14F-4D97-AF65-F5344CB8AC3E}">
        <p14:creationId xmlns:p14="http://schemas.microsoft.com/office/powerpoint/2010/main" val="2795817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FB05F-1F22-0759-FFC3-E275A99698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D438F44-8404-5864-81AA-C3F1812C61B7}"/>
              </a:ext>
            </a:extLst>
          </p:cNvPr>
          <p:cNvSpPr txBox="1"/>
          <p:nvPr/>
        </p:nvSpPr>
        <p:spPr>
          <a:xfrm>
            <a:off x="328611" y="490655"/>
            <a:ext cx="7915277" cy="2554545"/>
          </a:xfrm>
          <a:prstGeom prst="rect">
            <a:avLst/>
          </a:prstGeom>
          <a:noFill/>
        </p:spPr>
        <p:txBody>
          <a:bodyPr wrap="square">
            <a:spAutoFit/>
          </a:bodyPr>
          <a:lstStyle/>
          <a:p>
            <a:r>
              <a:rPr lang="en-US" sz="3200" dirty="0"/>
              <a:t>It is true that fitting a logistic model is difficult, and we don’t want to teach MLE in a STAT 101 course, but we also don’t teach the mathematics behind OLS, we just lean on technology. </a:t>
            </a:r>
          </a:p>
        </p:txBody>
      </p:sp>
      <p:sp>
        <p:nvSpPr>
          <p:cNvPr id="3" name="TextBox 2">
            <a:extLst>
              <a:ext uri="{FF2B5EF4-FFF2-40B4-BE49-F238E27FC236}">
                <a16:creationId xmlns:a16="http://schemas.microsoft.com/office/drawing/2014/main" id="{9B2C031A-56BA-54A2-65B4-070D0223C1B8}"/>
              </a:ext>
            </a:extLst>
          </p:cNvPr>
          <p:cNvSpPr txBox="1"/>
          <p:nvPr/>
        </p:nvSpPr>
        <p:spPr>
          <a:xfrm>
            <a:off x="328610" y="4301550"/>
            <a:ext cx="7915277" cy="1569660"/>
          </a:xfrm>
          <a:prstGeom prst="rect">
            <a:avLst/>
          </a:prstGeom>
          <a:noFill/>
        </p:spPr>
        <p:txBody>
          <a:bodyPr wrap="square">
            <a:spAutoFit/>
          </a:bodyPr>
          <a:lstStyle/>
          <a:p>
            <a:r>
              <a:rPr lang="en-US" sz="3200" dirty="0"/>
              <a:t>Students need to learn what, why; how to interpret -- but not how to code/how to get a calculated answer.</a:t>
            </a:r>
          </a:p>
        </p:txBody>
      </p:sp>
      <p:sp>
        <p:nvSpPr>
          <p:cNvPr id="6" name="TextBox 5">
            <a:extLst>
              <a:ext uri="{FF2B5EF4-FFF2-40B4-BE49-F238E27FC236}">
                <a16:creationId xmlns:a16="http://schemas.microsoft.com/office/drawing/2014/main" id="{EC7BBFB7-E4DF-C571-209D-2DE129A948E2}"/>
              </a:ext>
            </a:extLst>
          </p:cNvPr>
          <p:cNvSpPr txBox="1"/>
          <p:nvPr/>
        </p:nvSpPr>
        <p:spPr>
          <a:xfrm>
            <a:off x="328611" y="3134766"/>
            <a:ext cx="7915276" cy="1077218"/>
          </a:xfrm>
          <a:prstGeom prst="rect">
            <a:avLst/>
          </a:prstGeom>
          <a:noFill/>
        </p:spPr>
        <p:txBody>
          <a:bodyPr wrap="square">
            <a:spAutoFit/>
          </a:bodyPr>
          <a:lstStyle/>
          <a:p>
            <a:r>
              <a:rPr lang="en-US" sz="3200" dirty="0"/>
              <a:t>With modern technology it is as easy to fit a logistic model as a linear regression model</a:t>
            </a:r>
          </a:p>
        </p:txBody>
      </p:sp>
    </p:spTree>
    <p:extLst>
      <p:ext uri="{BB962C8B-B14F-4D97-AF65-F5344CB8AC3E}">
        <p14:creationId xmlns:p14="http://schemas.microsoft.com/office/powerpoint/2010/main" val="54288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42839-F136-4EBC-9AB1-925E2172771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660B90-9226-9E02-57F6-1AC247A19C96}"/>
              </a:ext>
            </a:extLst>
          </p:cNvPr>
          <p:cNvSpPr>
            <a:spLocks noChangeArrowheads="1"/>
          </p:cNvSpPr>
          <p:nvPr/>
        </p:nvSpPr>
        <p:spPr bwMode="auto">
          <a:xfrm>
            <a:off x="258011" y="1186387"/>
            <a:ext cx="27234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In the ISLE Toolbox we  choose Models &gt; Logistic Regression, then the Outcome variable (and what level of the variable is “Success”), then we choose two Predictors.</a:t>
            </a:r>
          </a:p>
        </p:txBody>
      </p:sp>
      <p:pic>
        <p:nvPicPr>
          <p:cNvPr id="2" name="Picture 1">
            <a:extLst>
              <a:ext uri="{FF2B5EF4-FFF2-40B4-BE49-F238E27FC236}">
                <a16:creationId xmlns:a16="http://schemas.microsoft.com/office/drawing/2014/main" id="{E3A6B16D-C68A-466C-F0ED-CF950FC09BE2}"/>
              </a:ext>
            </a:extLst>
          </p:cNvPr>
          <p:cNvPicPr>
            <a:picLocks noChangeAspect="1"/>
          </p:cNvPicPr>
          <p:nvPr/>
        </p:nvPicPr>
        <p:blipFill>
          <a:blip r:embed="rId3"/>
          <a:stretch>
            <a:fillRect/>
          </a:stretch>
        </p:blipFill>
        <p:spPr>
          <a:xfrm>
            <a:off x="2981459" y="749299"/>
            <a:ext cx="6182053" cy="4922314"/>
          </a:xfrm>
          <a:prstGeom prst="rect">
            <a:avLst/>
          </a:prstGeom>
        </p:spPr>
      </p:pic>
    </p:spTree>
    <p:extLst>
      <p:ext uri="{BB962C8B-B14F-4D97-AF65-F5344CB8AC3E}">
        <p14:creationId xmlns:p14="http://schemas.microsoft.com/office/powerpoint/2010/main" val="778806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6F9A7-C2E9-C717-8391-B737C9ABC4C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7AC6AB1-6B39-88D9-13DD-3B1FF8C3A1A4}"/>
              </a:ext>
            </a:extLst>
          </p:cNvPr>
          <p:cNvSpPr>
            <a:spLocks noChangeArrowheads="1"/>
          </p:cNvSpPr>
          <p:nvPr/>
        </p:nvSpPr>
        <p:spPr bwMode="auto">
          <a:xfrm>
            <a:off x="533400" y="304800"/>
            <a:ext cx="464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Here is the ISLE output:</a:t>
            </a:r>
          </a:p>
        </p:txBody>
      </p:sp>
      <p:sp>
        <p:nvSpPr>
          <p:cNvPr id="7" name="Rectangle 3">
            <a:extLst>
              <a:ext uri="{FF2B5EF4-FFF2-40B4-BE49-F238E27FC236}">
                <a16:creationId xmlns:a16="http://schemas.microsoft.com/office/drawing/2014/main" id="{0DDCF3BB-B783-CDFA-CCB2-C570518BB3D2}"/>
              </a:ext>
            </a:extLst>
          </p:cNvPr>
          <p:cNvSpPr>
            <a:spLocks noChangeArrowheads="1"/>
          </p:cNvSpPr>
          <p:nvPr/>
        </p:nvSpPr>
        <p:spPr bwMode="auto">
          <a:xfrm>
            <a:off x="890789" y="4955601"/>
            <a:ext cx="70812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So the logs odds of living are given by </a:t>
            </a:r>
          </a:p>
          <a:p>
            <a:pPr marL="1089025" indent="-679450"/>
            <a:r>
              <a:rPr lang="en-US" altLang="en-US" dirty="0">
                <a:solidFill>
                  <a:schemeClr val="tx1"/>
                </a:solidFill>
              </a:rPr>
              <a:t>   3.47 + 0.012*</a:t>
            </a:r>
            <a:r>
              <a:rPr lang="en-US" altLang="en-US" dirty="0" err="1">
                <a:solidFill>
                  <a:schemeClr val="tx1"/>
                </a:solidFill>
              </a:rPr>
              <a:t>SysBP</a:t>
            </a:r>
            <a:r>
              <a:rPr lang="en-US" altLang="en-US" dirty="0">
                <a:solidFill>
                  <a:schemeClr val="tx1"/>
                </a:solidFill>
              </a:rPr>
              <a:t> – 0.032*Age – 2.2*Emergency + 0.3*</a:t>
            </a:r>
            <a:r>
              <a:rPr lang="en-US" altLang="en-US" dirty="0" err="1">
                <a:solidFill>
                  <a:schemeClr val="tx1"/>
                </a:solidFill>
              </a:rPr>
              <a:t>Infected_not</a:t>
            </a:r>
            <a:endParaRPr lang="en-US" altLang="en-US" dirty="0">
              <a:solidFill>
                <a:schemeClr val="tx1"/>
              </a:solidFill>
            </a:endParaRPr>
          </a:p>
        </p:txBody>
      </p:sp>
      <p:pic>
        <p:nvPicPr>
          <p:cNvPr id="6" name="Picture 5">
            <a:extLst>
              <a:ext uri="{FF2B5EF4-FFF2-40B4-BE49-F238E27FC236}">
                <a16:creationId xmlns:a16="http://schemas.microsoft.com/office/drawing/2014/main" id="{257C10FA-7AB2-3A80-CADE-D836EE016878}"/>
              </a:ext>
            </a:extLst>
          </p:cNvPr>
          <p:cNvPicPr>
            <a:picLocks noChangeAspect="1"/>
          </p:cNvPicPr>
          <p:nvPr/>
        </p:nvPicPr>
        <p:blipFill>
          <a:blip r:embed="rId3"/>
          <a:stretch>
            <a:fillRect/>
          </a:stretch>
        </p:blipFill>
        <p:spPr>
          <a:xfrm>
            <a:off x="1028520" y="766465"/>
            <a:ext cx="4153079" cy="4215066"/>
          </a:xfrm>
          <a:prstGeom prst="rect">
            <a:avLst/>
          </a:prstGeom>
        </p:spPr>
      </p:pic>
    </p:spTree>
    <p:extLst>
      <p:ext uri="{BB962C8B-B14F-4D97-AF65-F5344CB8AC3E}">
        <p14:creationId xmlns:p14="http://schemas.microsoft.com/office/powerpoint/2010/main" val="3270436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a:extLst>
              <a:ext uri="{FF2B5EF4-FFF2-40B4-BE49-F238E27FC236}">
                <a16:creationId xmlns:a16="http://schemas.microsoft.com/office/drawing/2014/main" id="{698DB3A2-B1B8-F545-A9D4-655F9F6CE5AB}"/>
              </a:ext>
            </a:extLst>
          </p:cNvPr>
          <p:cNvSpPr>
            <a:spLocks noChangeArrowheads="1"/>
          </p:cNvSpPr>
          <p:nvPr/>
        </p:nvSpPr>
        <p:spPr bwMode="auto">
          <a:xfrm>
            <a:off x="791308" y="4572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Predict med school admission based on MCAT score.</a:t>
            </a:r>
          </a:p>
        </p:txBody>
      </p:sp>
      <p:pic>
        <p:nvPicPr>
          <p:cNvPr id="4" name="Picture 3">
            <a:extLst>
              <a:ext uri="{FF2B5EF4-FFF2-40B4-BE49-F238E27FC236}">
                <a16:creationId xmlns:a16="http://schemas.microsoft.com/office/drawing/2014/main" id="{101A1814-3296-5686-54A5-C0D0F6BB6C7F}"/>
              </a:ext>
            </a:extLst>
          </p:cNvPr>
          <p:cNvPicPr>
            <a:picLocks noChangeAspect="1"/>
          </p:cNvPicPr>
          <p:nvPr/>
        </p:nvPicPr>
        <p:blipFill>
          <a:blip r:embed="rId3"/>
          <a:stretch>
            <a:fillRect/>
          </a:stretch>
        </p:blipFill>
        <p:spPr>
          <a:xfrm>
            <a:off x="1025946" y="921917"/>
            <a:ext cx="7092108" cy="5608403"/>
          </a:xfrm>
          <a:prstGeom prst="rect">
            <a:avLst/>
          </a:prstGeom>
        </p:spPr>
      </p:pic>
    </p:spTree>
    <p:extLst>
      <p:ext uri="{BB962C8B-B14F-4D97-AF65-F5344CB8AC3E}">
        <p14:creationId xmlns:p14="http://schemas.microsoft.com/office/powerpoint/2010/main" val="1659946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a:extLst>
              <a:ext uri="{FF2B5EF4-FFF2-40B4-BE49-F238E27FC236}">
                <a16:creationId xmlns:a16="http://schemas.microsoft.com/office/drawing/2014/main" id="{3E40D41C-4D97-654E-BE09-74B0905E750E}"/>
              </a:ext>
            </a:extLst>
          </p:cNvPr>
          <p:cNvSpPr>
            <a:spLocks noChangeArrowheads="1"/>
          </p:cNvSpPr>
          <p:nvPr/>
        </p:nvSpPr>
        <p:spPr bwMode="auto">
          <a:xfrm>
            <a:off x="638987" y="228600"/>
            <a:ext cx="7162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Predict sexual orientation based on pupil dilation</a:t>
            </a:r>
            <a:r>
              <a:rPr lang="en-US" altLang="en-US" baseline="30000" dirty="0">
                <a:solidFill>
                  <a:schemeClr val="tx1"/>
                </a:solidFill>
              </a:rPr>
              <a:t>*</a:t>
            </a:r>
            <a:r>
              <a:rPr lang="en-US" altLang="en-US" dirty="0">
                <a:solidFill>
                  <a:schemeClr val="tx1"/>
                </a:solidFill>
              </a:rPr>
              <a:t>. Here </a:t>
            </a:r>
            <a:r>
              <a:rPr lang="en-US" altLang="en-US" dirty="0" err="1">
                <a:solidFill>
                  <a:schemeClr val="tx1"/>
                </a:solidFill>
              </a:rPr>
              <a:t>DilateDiff</a:t>
            </a:r>
            <a:r>
              <a:rPr lang="en-US" altLang="en-US" dirty="0">
                <a:solidFill>
                  <a:schemeClr val="tx1"/>
                </a:solidFill>
              </a:rPr>
              <a:t> is a difference in pupil dilation:</a:t>
            </a:r>
          </a:p>
          <a:p>
            <a:r>
              <a:rPr lang="en-US" altLang="en-US" dirty="0">
                <a:solidFill>
                  <a:schemeClr val="tx1"/>
                </a:solidFill>
              </a:rPr>
              <a:t>   dilation looking at same-sex nudes – </a:t>
            </a:r>
          </a:p>
          <a:p>
            <a:r>
              <a:rPr lang="en-US" altLang="en-US" dirty="0">
                <a:solidFill>
                  <a:schemeClr val="tx1"/>
                </a:solidFill>
              </a:rPr>
              <a:t>                      dilation looking at opposite-sex nudes </a:t>
            </a:r>
          </a:p>
        </p:txBody>
      </p:sp>
      <p:pic>
        <p:nvPicPr>
          <p:cNvPr id="3" name="Picture 2">
            <a:extLst>
              <a:ext uri="{FF2B5EF4-FFF2-40B4-BE49-F238E27FC236}">
                <a16:creationId xmlns:a16="http://schemas.microsoft.com/office/drawing/2014/main" id="{29D39B17-5BA8-CE99-4150-F6DF2A96DC6E}"/>
              </a:ext>
            </a:extLst>
          </p:cNvPr>
          <p:cNvPicPr>
            <a:picLocks noChangeAspect="1"/>
          </p:cNvPicPr>
          <p:nvPr/>
        </p:nvPicPr>
        <p:blipFill>
          <a:blip r:embed="rId3"/>
          <a:stretch>
            <a:fillRect/>
          </a:stretch>
        </p:blipFill>
        <p:spPr>
          <a:xfrm>
            <a:off x="1447800" y="2264607"/>
            <a:ext cx="5641661" cy="4149350"/>
          </a:xfrm>
          <a:prstGeom prst="rect">
            <a:avLst/>
          </a:prstGeom>
        </p:spPr>
      </p:pic>
      <p:sp>
        <p:nvSpPr>
          <p:cNvPr id="4" name="Rectangle 3">
            <a:extLst>
              <a:ext uri="{FF2B5EF4-FFF2-40B4-BE49-F238E27FC236}">
                <a16:creationId xmlns:a16="http://schemas.microsoft.com/office/drawing/2014/main" id="{8BC09183-5EDD-1EEA-582B-E6BF1FC96844}"/>
              </a:ext>
            </a:extLst>
          </p:cNvPr>
          <p:cNvSpPr>
            <a:spLocks noChangeArrowheads="1"/>
          </p:cNvSpPr>
          <p:nvPr/>
        </p:nvSpPr>
        <p:spPr bwMode="auto">
          <a:xfrm>
            <a:off x="403046" y="1798260"/>
            <a:ext cx="8047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Thus, </a:t>
            </a:r>
            <a:r>
              <a:rPr lang="en-US" altLang="en-US" dirty="0" err="1">
                <a:solidFill>
                  <a:schemeClr val="tx1"/>
                </a:solidFill>
              </a:rPr>
              <a:t>DilateDiff</a:t>
            </a:r>
            <a:r>
              <a:rPr lang="en-US" altLang="en-US" dirty="0">
                <a:solidFill>
                  <a:schemeClr val="tx1"/>
                </a:solidFill>
              </a:rPr>
              <a:t> &gt; 0 means “more response to same-sex nudes.”</a:t>
            </a:r>
          </a:p>
        </p:txBody>
      </p:sp>
      <p:sp>
        <p:nvSpPr>
          <p:cNvPr id="6" name="TextBox 5">
            <a:extLst>
              <a:ext uri="{FF2B5EF4-FFF2-40B4-BE49-F238E27FC236}">
                <a16:creationId xmlns:a16="http://schemas.microsoft.com/office/drawing/2014/main" id="{C07EBFA3-F3FF-444A-FCDB-B63E3F4AF9D3}"/>
              </a:ext>
            </a:extLst>
          </p:cNvPr>
          <p:cNvSpPr txBox="1"/>
          <p:nvPr/>
        </p:nvSpPr>
        <p:spPr>
          <a:xfrm>
            <a:off x="3356483" y="6413956"/>
            <a:ext cx="4777732" cy="430887"/>
          </a:xfrm>
          <a:prstGeom prst="rect">
            <a:avLst/>
          </a:prstGeom>
          <a:noFill/>
        </p:spPr>
        <p:txBody>
          <a:bodyPr wrap="square">
            <a:spAutoFit/>
          </a:bodyPr>
          <a:lstStyle/>
          <a:p>
            <a:r>
              <a:rPr lang="en-US" sz="1100" dirty="0">
                <a:solidFill>
                  <a:schemeClr val="tx1"/>
                </a:solidFill>
                <a:effectLst/>
                <a:latin typeface="AdvP40319B"/>
              </a:rPr>
              <a:t>*”The Eyes Have It: Sex and Sexual Orientation Differences in Pupil Dilation Patterns,” </a:t>
            </a:r>
            <a:r>
              <a:rPr lang="en-US" sz="1100" i="1" dirty="0" err="1">
                <a:solidFill>
                  <a:schemeClr val="tx1"/>
                </a:solidFill>
                <a:effectLst/>
                <a:latin typeface="AdvP40319B"/>
              </a:rPr>
              <a:t>PLoS</a:t>
            </a:r>
            <a:r>
              <a:rPr lang="en-US" sz="1100" i="1" dirty="0">
                <a:solidFill>
                  <a:schemeClr val="tx1"/>
                </a:solidFill>
                <a:effectLst/>
                <a:latin typeface="AdvP40319B"/>
              </a:rPr>
              <a:t> ONE</a:t>
            </a:r>
            <a:r>
              <a:rPr lang="en-US" sz="1100" dirty="0">
                <a:solidFill>
                  <a:schemeClr val="tx1"/>
                </a:solidFill>
                <a:effectLst/>
                <a:latin typeface="AdvP40319B"/>
              </a:rPr>
              <a:t>, (2012) Vo7, Issue 8</a:t>
            </a:r>
            <a:endParaRPr lang="en-US" sz="1100" dirty="0">
              <a:solidFill>
                <a:schemeClr val="tx1"/>
              </a:solidFill>
            </a:endParaRPr>
          </a:p>
        </p:txBody>
      </p:sp>
    </p:spTree>
    <p:extLst>
      <p:ext uri="{BB962C8B-B14F-4D97-AF65-F5344CB8AC3E}">
        <p14:creationId xmlns:p14="http://schemas.microsoft.com/office/powerpoint/2010/main" val="138353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EE6B0-5383-3D48-AD4D-40DA7555A7AE}"/>
              </a:ext>
            </a:extLst>
          </p:cNvPr>
          <p:cNvPicPr>
            <a:picLocks noChangeAspect="1"/>
          </p:cNvPicPr>
          <p:nvPr/>
        </p:nvPicPr>
        <p:blipFill>
          <a:blip r:embed="rId3"/>
          <a:stretch>
            <a:fillRect/>
          </a:stretch>
        </p:blipFill>
        <p:spPr>
          <a:xfrm>
            <a:off x="1196340" y="685800"/>
            <a:ext cx="6827520" cy="5689600"/>
          </a:xfrm>
          <a:prstGeom prst="rect">
            <a:avLst/>
          </a:prstGeom>
        </p:spPr>
      </p:pic>
      <p:sp>
        <p:nvSpPr>
          <p:cNvPr id="2" name="Rectangle 3">
            <a:extLst>
              <a:ext uri="{FF2B5EF4-FFF2-40B4-BE49-F238E27FC236}">
                <a16:creationId xmlns:a16="http://schemas.microsoft.com/office/drawing/2014/main" id="{E0528206-9690-1CFB-79EC-9D00AE36EAD1}"/>
              </a:ext>
            </a:extLst>
          </p:cNvPr>
          <p:cNvSpPr>
            <a:spLocks noChangeArrowheads="1"/>
          </p:cNvSpPr>
          <p:nvPr/>
        </p:nvSpPr>
        <p:spPr bwMode="auto">
          <a:xfrm>
            <a:off x="457200" y="482600"/>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In this graph </a:t>
            </a:r>
            <a:r>
              <a:rPr lang="en-US" altLang="en-US" b="1" dirty="0">
                <a:solidFill>
                  <a:srgbClr val="0070C0"/>
                </a:solidFill>
              </a:rPr>
              <a:t>blue</a:t>
            </a:r>
            <a:r>
              <a:rPr lang="en-US" altLang="en-US" dirty="0">
                <a:solidFill>
                  <a:schemeClr val="tx1"/>
                </a:solidFill>
              </a:rPr>
              <a:t> is for male subjects and </a:t>
            </a:r>
            <a:r>
              <a:rPr lang="en-US" altLang="en-US" b="1" dirty="0">
                <a:solidFill>
                  <a:srgbClr val="FF0000"/>
                </a:solidFill>
              </a:rPr>
              <a:t>red</a:t>
            </a:r>
            <a:r>
              <a:rPr lang="en-US" altLang="en-US" dirty="0">
                <a:solidFill>
                  <a:schemeClr val="tx1"/>
                </a:solidFill>
              </a:rPr>
              <a:t> is for females.</a:t>
            </a:r>
          </a:p>
        </p:txBody>
      </p:sp>
    </p:spTree>
    <p:extLst>
      <p:ext uri="{BB962C8B-B14F-4D97-AF65-F5344CB8AC3E}">
        <p14:creationId xmlns:p14="http://schemas.microsoft.com/office/powerpoint/2010/main" val="79333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BE9AC-8E2C-0397-4460-2E5E3840F02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6CB3D8C-443C-1AA1-B6A2-C5E05931D881}"/>
              </a:ext>
            </a:extLst>
          </p:cNvPr>
          <p:cNvSpPr>
            <a:spLocks noChangeArrowheads="1"/>
          </p:cNvSpPr>
          <p:nvPr/>
        </p:nvSpPr>
        <p:spPr bwMode="auto">
          <a:xfrm>
            <a:off x="476952" y="1219199"/>
            <a:ext cx="27234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In the ISLE Toolbox we  choose Models &gt; Logistic Regression, then the Outcome variable (and what level of the variable is “Success”), then we choose two Predictors.</a:t>
            </a:r>
          </a:p>
        </p:txBody>
      </p:sp>
      <p:pic>
        <p:nvPicPr>
          <p:cNvPr id="3" name="Picture 2">
            <a:extLst>
              <a:ext uri="{FF2B5EF4-FFF2-40B4-BE49-F238E27FC236}">
                <a16:creationId xmlns:a16="http://schemas.microsoft.com/office/drawing/2014/main" id="{C40F3660-2900-E93A-41A8-824E20C000E7}"/>
              </a:ext>
            </a:extLst>
          </p:cNvPr>
          <p:cNvPicPr>
            <a:picLocks noChangeAspect="1"/>
          </p:cNvPicPr>
          <p:nvPr/>
        </p:nvPicPr>
        <p:blipFill>
          <a:blip r:embed="rId3"/>
          <a:stretch>
            <a:fillRect/>
          </a:stretch>
        </p:blipFill>
        <p:spPr>
          <a:xfrm>
            <a:off x="3296652" y="1291104"/>
            <a:ext cx="5542547" cy="4351159"/>
          </a:xfrm>
          <a:prstGeom prst="rect">
            <a:avLst/>
          </a:prstGeom>
        </p:spPr>
      </p:pic>
    </p:spTree>
    <p:extLst>
      <p:ext uri="{BB962C8B-B14F-4D97-AF65-F5344CB8AC3E}">
        <p14:creationId xmlns:p14="http://schemas.microsoft.com/office/powerpoint/2010/main" val="3171932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90767-44F1-9CAE-4787-44EE00FE5EC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BC3C5BF-23A2-5D17-AB49-82A64A6C14A5}"/>
              </a:ext>
            </a:extLst>
          </p:cNvPr>
          <p:cNvSpPr>
            <a:spLocks noChangeArrowheads="1"/>
          </p:cNvSpPr>
          <p:nvPr/>
        </p:nvSpPr>
        <p:spPr bwMode="auto">
          <a:xfrm>
            <a:off x="533400" y="304800"/>
            <a:ext cx="464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Here is the ISLE output:</a:t>
            </a:r>
          </a:p>
        </p:txBody>
      </p:sp>
      <p:sp>
        <p:nvSpPr>
          <p:cNvPr id="7" name="Rectangle 3">
            <a:extLst>
              <a:ext uri="{FF2B5EF4-FFF2-40B4-BE49-F238E27FC236}">
                <a16:creationId xmlns:a16="http://schemas.microsoft.com/office/drawing/2014/main" id="{F250801C-31C9-F7A1-0CD5-12DF90BA79A8}"/>
              </a:ext>
            </a:extLst>
          </p:cNvPr>
          <p:cNvSpPr>
            <a:spLocks noChangeArrowheads="1"/>
          </p:cNvSpPr>
          <p:nvPr/>
        </p:nvSpPr>
        <p:spPr bwMode="auto">
          <a:xfrm>
            <a:off x="762000" y="3733800"/>
            <a:ext cx="662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So the logs odds of being gay are given by </a:t>
            </a:r>
          </a:p>
          <a:p>
            <a:r>
              <a:rPr lang="en-US" altLang="en-US" dirty="0">
                <a:solidFill>
                  <a:schemeClr val="tx1"/>
                </a:solidFill>
              </a:rPr>
              <a:t>              -1.266 + 3.29*</a:t>
            </a:r>
            <a:r>
              <a:rPr lang="en-US" altLang="en-US" dirty="0" err="1">
                <a:solidFill>
                  <a:schemeClr val="tx1"/>
                </a:solidFill>
              </a:rPr>
              <a:t>DilateDiff</a:t>
            </a:r>
            <a:r>
              <a:rPr lang="en-US" altLang="en-US" dirty="0">
                <a:solidFill>
                  <a:schemeClr val="tx1"/>
                </a:solidFill>
              </a:rPr>
              <a:t> + 1.29*</a:t>
            </a:r>
            <a:r>
              <a:rPr lang="en-US" altLang="en-US" dirty="0" err="1">
                <a:solidFill>
                  <a:schemeClr val="tx1"/>
                </a:solidFill>
              </a:rPr>
              <a:t>Sex_M</a:t>
            </a:r>
            <a:endParaRPr lang="en-US" altLang="en-US" dirty="0">
              <a:solidFill>
                <a:schemeClr val="tx1"/>
              </a:solidFill>
            </a:endParaRPr>
          </a:p>
        </p:txBody>
      </p:sp>
      <p:pic>
        <p:nvPicPr>
          <p:cNvPr id="3" name="Picture 2">
            <a:extLst>
              <a:ext uri="{FF2B5EF4-FFF2-40B4-BE49-F238E27FC236}">
                <a16:creationId xmlns:a16="http://schemas.microsoft.com/office/drawing/2014/main" id="{D685C5B8-9568-C683-795A-9B3E0E7258BD}"/>
              </a:ext>
            </a:extLst>
          </p:cNvPr>
          <p:cNvPicPr>
            <a:picLocks noChangeAspect="1"/>
          </p:cNvPicPr>
          <p:nvPr/>
        </p:nvPicPr>
        <p:blipFill>
          <a:blip r:embed="rId3"/>
          <a:stretch>
            <a:fillRect/>
          </a:stretch>
        </p:blipFill>
        <p:spPr>
          <a:xfrm>
            <a:off x="533400" y="766465"/>
            <a:ext cx="8077200" cy="2682936"/>
          </a:xfrm>
          <a:prstGeom prst="rect">
            <a:avLst/>
          </a:prstGeom>
        </p:spPr>
      </p:pic>
      <p:sp>
        <p:nvSpPr>
          <p:cNvPr id="5" name="Rectangle 3">
            <a:extLst>
              <a:ext uri="{FF2B5EF4-FFF2-40B4-BE49-F238E27FC236}">
                <a16:creationId xmlns:a16="http://schemas.microsoft.com/office/drawing/2014/main" id="{F5CC3515-22E9-6C40-9F67-979CF4AE1D77}"/>
              </a:ext>
            </a:extLst>
          </p:cNvPr>
          <p:cNvSpPr>
            <a:spLocks noChangeArrowheads="1"/>
          </p:cNvSpPr>
          <p:nvPr/>
        </p:nvSpPr>
        <p:spPr bwMode="auto">
          <a:xfrm>
            <a:off x="798095" y="4849196"/>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FF66"/>
                </a:solidFill>
                <a:latin typeface="Times New Roman" panose="02020603050405020304" pitchFamily="18" charset="0"/>
                <a:ea typeface="ＭＳ Ｐゴシック" panose="020B0600070205080204" pitchFamily="34" charset="-128"/>
              </a:defRPr>
            </a:lvl1pPr>
            <a:lvl2pPr marL="742950" indent="-285750">
              <a:defRPr sz="2400">
                <a:solidFill>
                  <a:srgbClr val="FFFF66"/>
                </a:solidFill>
                <a:latin typeface="Times New Roman" panose="02020603050405020304" pitchFamily="18" charset="0"/>
                <a:ea typeface="ＭＳ Ｐゴシック" panose="020B0600070205080204" pitchFamily="34" charset="-128"/>
              </a:defRPr>
            </a:lvl2pPr>
            <a:lvl3pPr marL="1143000" indent="-228600">
              <a:defRPr sz="2400">
                <a:solidFill>
                  <a:srgbClr val="FFFF66"/>
                </a:solidFill>
                <a:latin typeface="Times New Roman" panose="02020603050405020304" pitchFamily="18" charset="0"/>
                <a:ea typeface="ＭＳ Ｐゴシック" panose="020B0600070205080204" pitchFamily="34" charset="-128"/>
              </a:defRPr>
            </a:lvl3pPr>
            <a:lvl4pPr marL="1600200" indent="-228600">
              <a:defRPr sz="2400">
                <a:solidFill>
                  <a:srgbClr val="FFFF66"/>
                </a:solidFill>
                <a:latin typeface="Times New Roman" panose="02020603050405020304" pitchFamily="18" charset="0"/>
                <a:ea typeface="ＭＳ Ｐゴシック" panose="020B0600070205080204" pitchFamily="34" charset="-128"/>
              </a:defRPr>
            </a:lvl4pPr>
            <a:lvl5pPr marL="2057400" indent="-228600">
              <a:defRPr sz="2400">
                <a:solidFill>
                  <a:srgbClr val="FFFF66"/>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FFF66"/>
                </a:solidFill>
                <a:latin typeface="Times New Roman" panose="02020603050405020304" pitchFamily="18" charset="0"/>
                <a:ea typeface="ＭＳ Ｐゴシック" panose="020B0600070205080204" pitchFamily="34" charset="-128"/>
              </a:defRPr>
            </a:lvl9pPr>
          </a:lstStyle>
          <a:p>
            <a:r>
              <a:rPr lang="en-US" altLang="en-US" dirty="0">
                <a:solidFill>
                  <a:schemeClr val="tx1"/>
                </a:solidFill>
              </a:rPr>
              <a:t>where </a:t>
            </a:r>
            <a:r>
              <a:rPr lang="en-US" altLang="en-US" dirty="0" err="1">
                <a:solidFill>
                  <a:schemeClr val="tx1"/>
                </a:solidFill>
              </a:rPr>
              <a:t>Sex_M</a:t>
            </a:r>
            <a:r>
              <a:rPr lang="en-US" altLang="en-US" dirty="0">
                <a:solidFill>
                  <a:schemeClr val="tx1"/>
                </a:solidFill>
              </a:rPr>
              <a:t> is 1 for males and 0 for females.</a:t>
            </a:r>
          </a:p>
        </p:txBody>
      </p:sp>
    </p:spTree>
    <p:extLst>
      <p:ext uri="{BB962C8B-B14F-4D97-AF65-F5344CB8AC3E}">
        <p14:creationId xmlns:p14="http://schemas.microsoft.com/office/powerpoint/2010/main" val="1709994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C2014-0832-E0AC-35F1-CA91DEC0FA9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F146B5B-658F-A4C0-5631-5770A28E7593}"/>
              </a:ext>
            </a:extLst>
          </p:cNvPr>
          <p:cNvSpPr txBox="1"/>
          <p:nvPr/>
        </p:nvSpPr>
        <p:spPr>
          <a:xfrm>
            <a:off x="387947" y="616556"/>
            <a:ext cx="8368105" cy="1938992"/>
          </a:xfrm>
          <a:prstGeom prst="rect">
            <a:avLst/>
          </a:prstGeom>
          <a:noFill/>
        </p:spPr>
        <p:txBody>
          <a:bodyPr wrap="square">
            <a:spAutoFit/>
          </a:bodyPr>
          <a:lstStyle/>
          <a:p>
            <a:pPr marL="0" marR="0">
              <a:buNone/>
            </a:pPr>
            <a:r>
              <a:rPr lang="en-US" sz="2400" dirty="0">
                <a:effectLst/>
                <a:latin typeface="Arial" panose="020B0604020202020204" pitchFamily="34" charset="0"/>
                <a:ea typeface="Times New Roman" panose="02020603050405020304" pitchFamily="18" charset="0"/>
              </a:rPr>
              <a:t>TED talk by Adam Grant – “The surprising habits of original thinkers.” Employees who use Firefox or Chrome have a 15% higher retention rate and report more satisfaction at work and are more productive than employees who use Internet Explorer or Safari. </a:t>
            </a:r>
            <a:endParaRPr lang="en-US" sz="2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1CCABE2-DB97-E6A9-ECF4-7FB39BD2A5F6}"/>
              </a:ext>
            </a:extLst>
          </p:cNvPr>
          <p:cNvSpPr txBox="1"/>
          <p:nvPr/>
        </p:nvSpPr>
        <p:spPr>
          <a:xfrm>
            <a:off x="192799" y="126860"/>
            <a:ext cx="1797159" cy="461665"/>
          </a:xfrm>
          <a:prstGeom prst="rect">
            <a:avLst/>
          </a:prstGeom>
          <a:noFill/>
        </p:spPr>
        <p:txBody>
          <a:bodyPr wrap="none" rtlCol="0">
            <a:spAutoFit/>
          </a:bodyPr>
          <a:lstStyle/>
          <a:p>
            <a:r>
              <a:rPr lang="en-US" sz="2400" dirty="0"/>
              <a:t>FINAL BREAK</a:t>
            </a:r>
          </a:p>
        </p:txBody>
      </p:sp>
      <p:pic>
        <p:nvPicPr>
          <p:cNvPr id="2" name="Picture 1">
            <a:extLst>
              <a:ext uri="{FF2B5EF4-FFF2-40B4-BE49-F238E27FC236}">
                <a16:creationId xmlns:a16="http://schemas.microsoft.com/office/drawing/2014/main" id="{FB14B489-E61F-60C5-AF41-D2C310B7F196}"/>
              </a:ext>
            </a:extLst>
          </p:cNvPr>
          <p:cNvPicPr>
            <a:picLocks noChangeAspect="1"/>
          </p:cNvPicPr>
          <p:nvPr/>
        </p:nvPicPr>
        <p:blipFill>
          <a:blip r:embed="rId3"/>
          <a:stretch>
            <a:fillRect/>
          </a:stretch>
        </p:blipFill>
        <p:spPr>
          <a:xfrm>
            <a:off x="1576941" y="2690033"/>
            <a:ext cx="4673600" cy="1028700"/>
          </a:xfrm>
          <a:prstGeom prst="rect">
            <a:avLst/>
          </a:prstGeom>
        </p:spPr>
      </p:pic>
    </p:spTree>
    <p:extLst>
      <p:ext uri="{BB962C8B-B14F-4D97-AF65-F5344CB8AC3E}">
        <p14:creationId xmlns:p14="http://schemas.microsoft.com/office/powerpoint/2010/main" val="198573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EA59F-E1A4-D643-BE2E-266D25337E0E}"/>
              </a:ext>
            </a:extLst>
          </p:cNvPr>
          <p:cNvSpPr/>
          <p:nvPr/>
        </p:nvSpPr>
        <p:spPr>
          <a:xfrm>
            <a:off x="727545" y="219617"/>
            <a:ext cx="7688909" cy="646331"/>
          </a:xfrm>
          <a:prstGeom prst="rect">
            <a:avLst/>
          </a:prstGeom>
        </p:spPr>
        <p:txBody>
          <a:bodyPr wrap="square">
            <a:spAutoFit/>
          </a:bodyPr>
          <a:lstStyle/>
          <a:p>
            <a:r>
              <a:rPr lang="en-US" sz="3600" dirty="0">
                <a:solidFill>
                  <a:srgbClr val="00B0F0"/>
                </a:solidFill>
              </a:rPr>
              <a:t>We don’t talk enough about effect size. </a:t>
            </a:r>
            <a:endParaRPr lang="en-US" sz="3600" dirty="0">
              <a:solidFill>
                <a:srgbClr val="00B0F0"/>
              </a:solidFill>
              <a:latin typeface="Times" pitchFamily="2" charset="0"/>
            </a:endParaRPr>
          </a:p>
        </p:txBody>
      </p:sp>
      <p:sp>
        <p:nvSpPr>
          <p:cNvPr id="2" name="Rectangle 1">
            <a:extLst>
              <a:ext uri="{FF2B5EF4-FFF2-40B4-BE49-F238E27FC236}">
                <a16:creationId xmlns:a16="http://schemas.microsoft.com/office/drawing/2014/main" id="{7C555F8A-4F39-EC4F-BC28-990759CB4B55}"/>
              </a:ext>
            </a:extLst>
          </p:cNvPr>
          <p:cNvSpPr/>
          <p:nvPr/>
        </p:nvSpPr>
        <p:spPr>
          <a:xfrm>
            <a:off x="1058966" y="1236291"/>
            <a:ext cx="7026065" cy="1815882"/>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rPr>
              <a:t>We tell students to find a p-value and then reject or retain H0, but sometimes the effect is rather small and we only rejected H0 because we had a large sample size.</a:t>
            </a:r>
            <a:r>
              <a:rPr lang="en-US" sz="2800" dirty="0"/>
              <a:t> </a:t>
            </a:r>
          </a:p>
        </p:txBody>
      </p:sp>
    </p:spTree>
    <p:extLst>
      <p:ext uri="{BB962C8B-B14F-4D97-AF65-F5344CB8AC3E}">
        <p14:creationId xmlns:p14="http://schemas.microsoft.com/office/powerpoint/2010/main" val="1928546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823A3-531F-079F-75EE-5BAE7326082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3AF5B1C-6C70-33FF-2A3A-693320D49A94}"/>
              </a:ext>
            </a:extLst>
          </p:cNvPr>
          <p:cNvSpPr txBox="1"/>
          <p:nvPr/>
        </p:nvSpPr>
        <p:spPr>
          <a:xfrm>
            <a:off x="387947" y="616556"/>
            <a:ext cx="8368105" cy="1938992"/>
          </a:xfrm>
          <a:prstGeom prst="rect">
            <a:avLst/>
          </a:prstGeom>
          <a:noFill/>
        </p:spPr>
        <p:txBody>
          <a:bodyPr wrap="square">
            <a:spAutoFit/>
          </a:bodyPr>
          <a:lstStyle/>
          <a:p>
            <a:pPr marL="0" marR="0">
              <a:buNone/>
            </a:pPr>
            <a:r>
              <a:rPr lang="en-US" sz="2400" dirty="0">
                <a:effectLst/>
                <a:latin typeface="Arial" panose="020B0604020202020204" pitchFamily="34" charset="0"/>
                <a:ea typeface="Times New Roman" panose="02020603050405020304" pitchFamily="18" charset="0"/>
              </a:rPr>
              <a:t>TED talk by Adam Grant – “The surprising habits of original thinkers.” Employees who use Firefox or Chrome have a 15% higher retention rate and report more satisfaction at work and are more productive than employees who use Internet Explorer or Safari. </a:t>
            </a:r>
            <a:endParaRPr lang="en-US" sz="2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871D340C-36E8-2C36-717B-A8EA4DE4D26F}"/>
              </a:ext>
            </a:extLst>
          </p:cNvPr>
          <p:cNvSpPr txBox="1"/>
          <p:nvPr/>
        </p:nvSpPr>
        <p:spPr>
          <a:xfrm>
            <a:off x="192799" y="126860"/>
            <a:ext cx="1797159" cy="461665"/>
          </a:xfrm>
          <a:prstGeom prst="rect">
            <a:avLst/>
          </a:prstGeom>
          <a:noFill/>
        </p:spPr>
        <p:txBody>
          <a:bodyPr wrap="none" rtlCol="0">
            <a:spAutoFit/>
          </a:bodyPr>
          <a:lstStyle/>
          <a:p>
            <a:r>
              <a:rPr lang="en-US" sz="2400" dirty="0"/>
              <a:t>FINAL BREAK</a:t>
            </a:r>
          </a:p>
        </p:txBody>
      </p:sp>
      <p:sp>
        <p:nvSpPr>
          <p:cNvPr id="4" name="TextBox 3">
            <a:extLst>
              <a:ext uri="{FF2B5EF4-FFF2-40B4-BE49-F238E27FC236}">
                <a16:creationId xmlns:a16="http://schemas.microsoft.com/office/drawing/2014/main" id="{108DD407-390E-A383-8746-3DBA78F2D38D}"/>
              </a:ext>
            </a:extLst>
          </p:cNvPr>
          <p:cNvSpPr txBox="1"/>
          <p:nvPr/>
        </p:nvSpPr>
        <p:spPr>
          <a:xfrm>
            <a:off x="387947" y="2769213"/>
            <a:ext cx="8368104" cy="2308324"/>
          </a:xfrm>
          <a:prstGeom prst="rect">
            <a:avLst/>
          </a:prstGeom>
          <a:noFill/>
        </p:spPr>
        <p:txBody>
          <a:bodyPr wrap="square">
            <a:spAutoFit/>
          </a:bodyPr>
          <a:lstStyle/>
          <a:p>
            <a:r>
              <a:rPr lang="en-US" sz="2400" dirty="0">
                <a:effectLst/>
                <a:latin typeface="Arial" panose="020B0604020202020204" pitchFamily="34" charset="0"/>
                <a:ea typeface="Times New Roman" panose="02020603050405020304" pitchFamily="18" charset="0"/>
              </a:rPr>
              <a:t>This is because they’re less likely to accept the default way of doing things. PCs come with Internet Explorer, macs come with Safari; </a:t>
            </a:r>
            <a:r>
              <a:rPr lang="en-US" sz="2400" dirty="0">
                <a:solidFill>
                  <a:srgbClr val="FF0000"/>
                </a:solidFill>
                <a:effectLst/>
                <a:latin typeface="Arial" panose="020B0604020202020204" pitchFamily="34" charset="0"/>
                <a:ea typeface="Times New Roman" panose="02020603050405020304" pitchFamily="18" charset="0"/>
              </a:rPr>
              <a:t>2/3 of people just use the default browser</a:t>
            </a:r>
            <a:r>
              <a:rPr lang="en-US" sz="2400" dirty="0">
                <a:effectLst/>
                <a:latin typeface="Arial" panose="020B0604020202020204" pitchFamily="34" charset="0"/>
                <a:ea typeface="Times New Roman" panose="02020603050405020304" pitchFamily="18" charset="0"/>
              </a:rPr>
              <a:t>. </a:t>
            </a:r>
          </a:p>
          <a:p>
            <a:endParaRPr lang="en-US" sz="2400" dirty="0">
              <a:latin typeface="Arial" panose="020B0604020202020204" pitchFamily="34" charset="0"/>
              <a:ea typeface="Times New Roman" panose="02020603050405020304" pitchFamily="18" charset="0"/>
            </a:endParaRPr>
          </a:p>
          <a:p>
            <a:r>
              <a:rPr lang="en-US" sz="2400" dirty="0">
                <a:effectLst/>
                <a:latin typeface="Arial" panose="020B0604020202020204" pitchFamily="34" charset="0"/>
                <a:ea typeface="Times New Roman" panose="02020603050405020304" pitchFamily="18" charset="0"/>
              </a:rPr>
              <a:t>So "browser -&gt; satisfaction" is wrong. The confounding variable is personality.</a:t>
            </a:r>
            <a:endParaRPr lang="en-US" sz="2400" dirty="0"/>
          </a:p>
        </p:txBody>
      </p:sp>
    </p:spTree>
    <p:extLst>
      <p:ext uri="{BB962C8B-B14F-4D97-AF65-F5344CB8AC3E}">
        <p14:creationId xmlns:p14="http://schemas.microsoft.com/office/powerpoint/2010/main" val="1777175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2C44F-B732-4946-1A30-9966B065EE5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7768C39-92BB-400E-312F-49247E5734DF}"/>
              </a:ext>
            </a:extLst>
          </p:cNvPr>
          <p:cNvPicPr>
            <a:picLocks noChangeAspect="1"/>
          </p:cNvPicPr>
          <p:nvPr/>
        </p:nvPicPr>
        <p:blipFill>
          <a:blip r:embed="rId3"/>
          <a:stretch>
            <a:fillRect/>
          </a:stretch>
        </p:blipFill>
        <p:spPr>
          <a:xfrm>
            <a:off x="1802572" y="2047461"/>
            <a:ext cx="5194300" cy="2260600"/>
          </a:xfrm>
          <a:prstGeom prst="rect">
            <a:avLst/>
          </a:prstGeom>
        </p:spPr>
      </p:pic>
      <p:pic>
        <p:nvPicPr>
          <p:cNvPr id="4" name="Picture 3">
            <a:extLst>
              <a:ext uri="{FF2B5EF4-FFF2-40B4-BE49-F238E27FC236}">
                <a16:creationId xmlns:a16="http://schemas.microsoft.com/office/drawing/2014/main" id="{F1CE3325-8A75-B817-CD49-A71E373FE2F4}"/>
              </a:ext>
            </a:extLst>
          </p:cNvPr>
          <p:cNvPicPr>
            <a:picLocks noChangeAspect="1"/>
          </p:cNvPicPr>
          <p:nvPr/>
        </p:nvPicPr>
        <p:blipFill>
          <a:blip r:embed="rId4"/>
          <a:stretch>
            <a:fillRect/>
          </a:stretch>
        </p:blipFill>
        <p:spPr>
          <a:xfrm>
            <a:off x="1802572" y="469347"/>
            <a:ext cx="4673600" cy="1028700"/>
          </a:xfrm>
          <a:prstGeom prst="rect">
            <a:avLst/>
          </a:prstGeom>
        </p:spPr>
      </p:pic>
    </p:spTree>
    <p:extLst>
      <p:ext uri="{BB962C8B-B14F-4D97-AF65-F5344CB8AC3E}">
        <p14:creationId xmlns:p14="http://schemas.microsoft.com/office/powerpoint/2010/main" val="5078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E5ADA-D7DB-6358-0AD3-9986C4F879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1AD1B1-BF6D-45BF-3683-BD4E978EFB0E}"/>
              </a:ext>
            </a:extLst>
          </p:cNvPr>
          <p:cNvSpPr txBox="1"/>
          <p:nvPr/>
        </p:nvSpPr>
        <p:spPr>
          <a:xfrm>
            <a:off x="623473" y="525583"/>
            <a:ext cx="8368105" cy="461665"/>
          </a:xfrm>
          <a:prstGeom prst="rect">
            <a:avLst/>
          </a:prstGeom>
          <a:noFill/>
        </p:spPr>
        <p:txBody>
          <a:bodyPr wrap="square">
            <a:spAutoFit/>
          </a:bodyPr>
          <a:lstStyle/>
          <a:p>
            <a:pPr marL="0" marR="0">
              <a:buNone/>
            </a:pPr>
            <a:r>
              <a:rPr lang="en-US" sz="2400" dirty="0">
                <a:solidFill>
                  <a:srgbClr val="7030A0"/>
                </a:solidFill>
                <a:effectLst/>
                <a:latin typeface="Arial" panose="020B0604020202020204" pitchFamily="34" charset="0"/>
                <a:ea typeface="Times New Roman" panose="02020603050405020304" pitchFamily="18" charset="0"/>
              </a:rPr>
              <a:t>Don’t just accept the default browser.</a:t>
            </a:r>
          </a:p>
        </p:txBody>
      </p:sp>
      <p:sp>
        <p:nvSpPr>
          <p:cNvPr id="5" name="TextBox 4">
            <a:extLst>
              <a:ext uri="{FF2B5EF4-FFF2-40B4-BE49-F238E27FC236}">
                <a16:creationId xmlns:a16="http://schemas.microsoft.com/office/drawing/2014/main" id="{B24B16B2-6139-630B-2D1C-D148298BD055}"/>
              </a:ext>
            </a:extLst>
          </p:cNvPr>
          <p:cNvSpPr txBox="1"/>
          <p:nvPr/>
        </p:nvSpPr>
        <p:spPr>
          <a:xfrm>
            <a:off x="623472" y="1324159"/>
            <a:ext cx="8368105" cy="461665"/>
          </a:xfrm>
          <a:prstGeom prst="rect">
            <a:avLst/>
          </a:prstGeom>
          <a:noFill/>
        </p:spPr>
        <p:txBody>
          <a:bodyPr wrap="square">
            <a:spAutoFit/>
          </a:bodyPr>
          <a:lstStyle/>
          <a:p>
            <a:pPr marL="0" marR="0">
              <a:buNone/>
            </a:pPr>
            <a:r>
              <a:rPr lang="en-US" sz="2400" dirty="0">
                <a:solidFill>
                  <a:srgbClr val="7030A0"/>
                </a:solidFill>
                <a:latin typeface="Arial" panose="020B0604020202020204" pitchFamily="34" charset="0"/>
                <a:ea typeface="Times New Roman" panose="02020603050405020304" pitchFamily="18" charset="0"/>
              </a:rPr>
              <a:t>Don’t accept the status quo</a:t>
            </a:r>
            <a:r>
              <a:rPr lang="en-US" sz="2400" dirty="0">
                <a:solidFill>
                  <a:srgbClr val="7030A0"/>
                </a:solidFill>
                <a:effectLst/>
                <a:latin typeface="Arial" panose="020B0604020202020204" pitchFamily="34" charset="0"/>
                <a:ea typeface="Times New Roman" panose="02020603050405020304" pitchFamily="18" charset="0"/>
              </a:rPr>
              <a:t>.</a:t>
            </a:r>
          </a:p>
        </p:txBody>
      </p:sp>
      <p:sp>
        <p:nvSpPr>
          <p:cNvPr id="6" name="TextBox 5">
            <a:extLst>
              <a:ext uri="{FF2B5EF4-FFF2-40B4-BE49-F238E27FC236}">
                <a16:creationId xmlns:a16="http://schemas.microsoft.com/office/drawing/2014/main" id="{F5C54277-9189-CB2B-D17A-86C392D85FA1}"/>
              </a:ext>
            </a:extLst>
          </p:cNvPr>
          <p:cNvSpPr txBox="1"/>
          <p:nvPr/>
        </p:nvSpPr>
        <p:spPr>
          <a:xfrm>
            <a:off x="623471" y="2122735"/>
            <a:ext cx="8368105" cy="1200329"/>
          </a:xfrm>
          <a:prstGeom prst="rect">
            <a:avLst/>
          </a:prstGeom>
          <a:noFill/>
        </p:spPr>
        <p:txBody>
          <a:bodyPr wrap="square">
            <a:spAutoFit/>
          </a:bodyPr>
          <a:lstStyle/>
          <a:p>
            <a:pPr marL="0" marR="0">
              <a:buNone/>
            </a:pPr>
            <a:r>
              <a:rPr lang="en-US" sz="2400" dirty="0">
                <a:solidFill>
                  <a:srgbClr val="7030A0"/>
                </a:solidFill>
                <a:latin typeface="Arial" panose="020B0604020202020204" pitchFamily="34" charset="0"/>
                <a:ea typeface="Times New Roman" panose="02020603050405020304" pitchFamily="18" charset="0"/>
              </a:rPr>
              <a:t>Our biggest regrets are not the things we do that don’t turn out like we had hoped, but the things that we didn’t do, the chances not taken.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563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BCF70-33C4-C537-C610-E1097C6E8A5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2827C09-E80E-4247-485B-5B8456EDA61D}"/>
              </a:ext>
            </a:extLst>
          </p:cNvPr>
          <p:cNvPicPr>
            <a:picLocks noChangeAspect="1"/>
          </p:cNvPicPr>
          <p:nvPr/>
        </p:nvPicPr>
        <p:blipFill>
          <a:blip r:embed="rId3"/>
          <a:stretch>
            <a:fillRect/>
          </a:stretch>
        </p:blipFill>
        <p:spPr>
          <a:xfrm>
            <a:off x="2029337" y="2997959"/>
            <a:ext cx="4406900" cy="1930400"/>
          </a:xfrm>
          <a:prstGeom prst="rect">
            <a:avLst/>
          </a:prstGeom>
        </p:spPr>
      </p:pic>
      <p:sp>
        <p:nvSpPr>
          <p:cNvPr id="7" name="TextBox 6">
            <a:extLst>
              <a:ext uri="{FF2B5EF4-FFF2-40B4-BE49-F238E27FC236}">
                <a16:creationId xmlns:a16="http://schemas.microsoft.com/office/drawing/2014/main" id="{EBA1101F-910B-B9AE-531C-32BA2F4CD2EA}"/>
              </a:ext>
            </a:extLst>
          </p:cNvPr>
          <p:cNvSpPr txBox="1"/>
          <p:nvPr/>
        </p:nvSpPr>
        <p:spPr>
          <a:xfrm>
            <a:off x="309567" y="214377"/>
            <a:ext cx="6725414" cy="1077218"/>
          </a:xfrm>
          <a:prstGeom prst="rect">
            <a:avLst/>
          </a:prstGeom>
          <a:noFill/>
        </p:spPr>
        <p:txBody>
          <a:bodyPr wrap="square">
            <a:spAutoFit/>
          </a:bodyPr>
          <a:lstStyle/>
          <a:p>
            <a:pPr marL="0" marR="0">
              <a:buNone/>
            </a:pPr>
            <a:r>
              <a:rPr lang="en-US" sz="3200" dirty="0">
                <a:effectLst/>
                <a:ea typeface="Times New Roman" panose="02020603050405020304" pitchFamily="18" charset="0"/>
              </a:rPr>
              <a:t>Don’t take for granted what we have in the stat ed community.</a:t>
            </a:r>
          </a:p>
        </p:txBody>
      </p:sp>
      <p:sp>
        <p:nvSpPr>
          <p:cNvPr id="8" name="TextBox 7">
            <a:extLst>
              <a:ext uri="{FF2B5EF4-FFF2-40B4-BE49-F238E27FC236}">
                <a16:creationId xmlns:a16="http://schemas.microsoft.com/office/drawing/2014/main" id="{789592A0-7300-D4C3-4817-2C3B59DF37D9}"/>
              </a:ext>
            </a:extLst>
          </p:cNvPr>
          <p:cNvSpPr txBox="1"/>
          <p:nvPr/>
        </p:nvSpPr>
        <p:spPr>
          <a:xfrm>
            <a:off x="870080" y="1606168"/>
            <a:ext cx="6725414" cy="1077218"/>
          </a:xfrm>
          <a:prstGeom prst="rect">
            <a:avLst/>
          </a:prstGeom>
          <a:noFill/>
        </p:spPr>
        <p:txBody>
          <a:bodyPr wrap="square">
            <a:spAutoFit/>
          </a:bodyPr>
          <a:lstStyle/>
          <a:p>
            <a:pPr marL="0" marR="0">
              <a:buNone/>
            </a:pPr>
            <a:r>
              <a:rPr lang="en-US" sz="3200" dirty="0">
                <a:effectLst/>
                <a:ea typeface="Times New Roman" panose="02020603050405020304" pitchFamily="18" charset="0"/>
              </a:rPr>
              <a:t>Almost everything I said today I </a:t>
            </a:r>
            <a:r>
              <a:rPr lang="en-US" sz="3200" strike="sngStrike" dirty="0">
                <a:effectLst/>
                <a:ea typeface="Times New Roman" panose="02020603050405020304" pitchFamily="18" charset="0"/>
              </a:rPr>
              <a:t>stole</a:t>
            </a:r>
            <a:r>
              <a:rPr lang="en-US" sz="3200" dirty="0">
                <a:effectLst/>
                <a:ea typeface="Times New Roman" panose="02020603050405020304" pitchFamily="18" charset="0"/>
              </a:rPr>
              <a:t> copied from someone else.</a:t>
            </a:r>
          </a:p>
        </p:txBody>
      </p:sp>
      <p:sp>
        <p:nvSpPr>
          <p:cNvPr id="9" name="TextBox 8">
            <a:extLst>
              <a:ext uri="{FF2B5EF4-FFF2-40B4-BE49-F238E27FC236}">
                <a16:creationId xmlns:a16="http://schemas.microsoft.com/office/drawing/2014/main" id="{E2D10778-3ED1-EBE5-83BF-04EE76CDCC7F}"/>
              </a:ext>
            </a:extLst>
          </p:cNvPr>
          <p:cNvSpPr txBox="1"/>
          <p:nvPr/>
        </p:nvSpPr>
        <p:spPr>
          <a:xfrm>
            <a:off x="870080" y="5566405"/>
            <a:ext cx="4406900" cy="584775"/>
          </a:xfrm>
          <a:prstGeom prst="rect">
            <a:avLst/>
          </a:prstGeom>
          <a:noFill/>
        </p:spPr>
        <p:txBody>
          <a:bodyPr wrap="square">
            <a:spAutoFit/>
          </a:bodyPr>
          <a:lstStyle/>
          <a:p>
            <a:pPr marL="0" marR="0">
              <a:buNone/>
            </a:pPr>
            <a:r>
              <a:rPr lang="en-US" sz="3200" dirty="0">
                <a:effectLst/>
                <a:ea typeface="Times New Roman" panose="02020603050405020304" pitchFamily="18" charset="0"/>
              </a:rPr>
              <a:t>Impostor syndrome</a:t>
            </a:r>
          </a:p>
        </p:txBody>
      </p:sp>
    </p:spTree>
    <p:extLst>
      <p:ext uri="{BB962C8B-B14F-4D97-AF65-F5344CB8AC3E}">
        <p14:creationId xmlns:p14="http://schemas.microsoft.com/office/powerpoint/2010/main" val="401790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FAD1-0186-382D-4046-ABF42CF1DB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07C90B-9677-C1BB-4256-36D9FFEA0550}"/>
              </a:ext>
            </a:extLst>
          </p:cNvPr>
          <p:cNvSpPr txBox="1"/>
          <p:nvPr/>
        </p:nvSpPr>
        <p:spPr>
          <a:xfrm>
            <a:off x="280847" y="1272023"/>
            <a:ext cx="8368105" cy="646331"/>
          </a:xfrm>
          <a:prstGeom prst="rect">
            <a:avLst/>
          </a:prstGeom>
          <a:noFill/>
        </p:spPr>
        <p:txBody>
          <a:bodyPr wrap="square">
            <a:spAutoFit/>
          </a:bodyPr>
          <a:lstStyle/>
          <a:p>
            <a:pPr marL="0" marR="0">
              <a:buNone/>
            </a:pPr>
            <a:r>
              <a:rPr lang="en-US" sz="3600" dirty="0">
                <a:solidFill>
                  <a:srgbClr val="00B0F0"/>
                </a:solidFill>
                <a:effectLst/>
                <a:ea typeface="Times New Roman" panose="02020603050405020304" pitchFamily="18" charset="0"/>
              </a:rPr>
              <a:t>Be effective (talk about effect size).</a:t>
            </a:r>
          </a:p>
        </p:txBody>
      </p:sp>
      <p:sp>
        <p:nvSpPr>
          <p:cNvPr id="3" name="TextBox 2">
            <a:extLst>
              <a:ext uri="{FF2B5EF4-FFF2-40B4-BE49-F238E27FC236}">
                <a16:creationId xmlns:a16="http://schemas.microsoft.com/office/drawing/2014/main" id="{A581B8E0-DC8C-4A45-8231-71FFC150E39A}"/>
              </a:ext>
            </a:extLst>
          </p:cNvPr>
          <p:cNvSpPr txBox="1"/>
          <p:nvPr/>
        </p:nvSpPr>
        <p:spPr>
          <a:xfrm>
            <a:off x="280848" y="1967968"/>
            <a:ext cx="5858695" cy="1200329"/>
          </a:xfrm>
          <a:prstGeom prst="rect">
            <a:avLst/>
          </a:prstGeom>
          <a:noFill/>
        </p:spPr>
        <p:txBody>
          <a:bodyPr wrap="square">
            <a:spAutoFit/>
          </a:bodyPr>
          <a:lstStyle/>
          <a:p>
            <a:pPr marL="0" marR="0">
              <a:buNone/>
            </a:pPr>
            <a:r>
              <a:rPr lang="en-US" sz="3600" dirty="0">
                <a:solidFill>
                  <a:srgbClr val="00B050"/>
                </a:solidFill>
                <a:ea typeface="Times New Roman" panose="02020603050405020304" pitchFamily="18" charset="0"/>
              </a:rPr>
              <a:t>Say “statistically discernible,” not “statistically significant.”</a:t>
            </a:r>
            <a:endParaRPr lang="en-US" sz="3600" dirty="0">
              <a:solidFill>
                <a:srgbClr val="00B050"/>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798AC886-52E5-8D27-EC99-B92DE7B88ACD}"/>
              </a:ext>
            </a:extLst>
          </p:cNvPr>
          <p:cNvSpPr txBox="1"/>
          <p:nvPr/>
        </p:nvSpPr>
        <p:spPr>
          <a:xfrm>
            <a:off x="321299" y="3291274"/>
            <a:ext cx="7053056" cy="584775"/>
          </a:xfrm>
          <a:prstGeom prst="rect">
            <a:avLst/>
          </a:prstGeom>
          <a:noFill/>
        </p:spPr>
        <p:txBody>
          <a:bodyPr wrap="square">
            <a:spAutoFit/>
          </a:bodyPr>
          <a:lstStyle/>
          <a:p>
            <a:pPr marL="0" marR="0">
              <a:buNone/>
            </a:pPr>
            <a:r>
              <a:rPr lang="en-US" sz="3200" dirty="0">
                <a:solidFill>
                  <a:srgbClr val="FF0000"/>
                </a:solidFill>
                <a:ea typeface="Times New Roman" panose="02020603050405020304" pitchFamily="18" charset="0"/>
              </a:rPr>
              <a:t>Show your students logistic regression.</a:t>
            </a:r>
          </a:p>
        </p:txBody>
      </p:sp>
      <p:sp>
        <p:nvSpPr>
          <p:cNvPr id="6" name="TextBox 5">
            <a:extLst>
              <a:ext uri="{FF2B5EF4-FFF2-40B4-BE49-F238E27FC236}">
                <a16:creationId xmlns:a16="http://schemas.microsoft.com/office/drawing/2014/main" id="{4E237D9B-A646-2F3B-A37B-671E13CA184D}"/>
              </a:ext>
            </a:extLst>
          </p:cNvPr>
          <p:cNvSpPr txBox="1"/>
          <p:nvPr/>
        </p:nvSpPr>
        <p:spPr>
          <a:xfrm>
            <a:off x="280848" y="4046521"/>
            <a:ext cx="8368105" cy="2062103"/>
          </a:xfrm>
          <a:prstGeom prst="rect">
            <a:avLst/>
          </a:prstGeom>
          <a:noFill/>
        </p:spPr>
        <p:txBody>
          <a:bodyPr wrap="square">
            <a:spAutoFit/>
          </a:bodyPr>
          <a:lstStyle/>
          <a:p>
            <a:pPr marL="0" marR="0">
              <a:buNone/>
            </a:pPr>
            <a:r>
              <a:rPr lang="en-US" sz="3200" dirty="0">
                <a:solidFill>
                  <a:srgbClr val="7030A0"/>
                </a:solidFill>
                <a:ea typeface="Times New Roman" panose="02020603050405020304" pitchFamily="18" charset="0"/>
              </a:rPr>
              <a:t>Don’t worry if people think that you are out of step by doing this; do it anyway. It is easier to live with other people’s judgments than to live with regrets.</a:t>
            </a:r>
            <a:endParaRPr lang="en-US" sz="3200" dirty="0">
              <a:effectLst/>
              <a:ea typeface="Times New Roman" panose="02020603050405020304" pitchFamily="18" charset="0"/>
            </a:endParaRPr>
          </a:p>
        </p:txBody>
      </p:sp>
      <p:sp>
        <p:nvSpPr>
          <p:cNvPr id="2" name="TextBox 1">
            <a:extLst>
              <a:ext uri="{FF2B5EF4-FFF2-40B4-BE49-F238E27FC236}">
                <a16:creationId xmlns:a16="http://schemas.microsoft.com/office/drawing/2014/main" id="{4394FF6B-B22E-4C3B-84EE-35ED1E9ADBC6}"/>
              </a:ext>
            </a:extLst>
          </p:cNvPr>
          <p:cNvSpPr txBox="1"/>
          <p:nvPr/>
        </p:nvSpPr>
        <p:spPr>
          <a:xfrm>
            <a:off x="154783" y="106655"/>
            <a:ext cx="8834433" cy="1077218"/>
          </a:xfrm>
          <a:prstGeom prst="rect">
            <a:avLst/>
          </a:prstGeom>
          <a:noFill/>
        </p:spPr>
        <p:txBody>
          <a:bodyPr wrap="square">
            <a:spAutoFit/>
          </a:bodyPr>
          <a:lstStyle/>
          <a:p>
            <a:pPr marL="0" marR="0">
              <a:buNone/>
            </a:pPr>
            <a:r>
              <a:rPr lang="en-US" sz="3200" dirty="0">
                <a:effectLst/>
                <a:ea typeface="Times New Roman" panose="02020603050405020304" pitchFamily="18" charset="0"/>
              </a:rPr>
              <a:t>It is easier to act yourself into a new way of thinking than to think yourself into a new way of acting.</a:t>
            </a:r>
          </a:p>
        </p:txBody>
      </p:sp>
    </p:spTree>
    <p:extLst>
      <p:ext uri="{BB962C8B-B14F-4D97-AF65-F5344CB8AC3E}">
        <p14:creationId xmlns:p14="http://schemas.microsoft.com/office/powerpoint/2010/main" val="177861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38D4B-A822-0D66-1AFF-EA2C8FA428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B51D032-9158-9D36-88D1-2487462203C0}"/>
              </a:ext>
            </a:extLst>
          </p:cNvPr>
          <p:cNvSpPr txBox="1"/>
          <p:nvPr/>
        </p:nvSpPr>
        <p:spPr>
          <a:xfrm>
            <a:off x="2356577" y="1034732"/>
            <a:ext cx="2584134" cy="779320"/>
          </a:xfrm>
          <a:prstGeom prst="rect">
            <a:avLst/>
          </a:prstGeom>
          <a:noFill/>
        </p:spPr>
        <p:txBody>
          <a:bodyPr wrap="square">
            <a:spAutoFit/>
          </a:bodyPr>
          <a:lstStyle/>
          <a:p>
            <a:pPr marL="0" marR="0">
              <a:buNone/>
            </a:pPr>
            <a:r>
              <a:rPr lang="en-US" sz="4400" dirty="0">
                <a:effectLst/>
                <a:ea typeface="Times New Roman" panose="02020603050405020304" pitchFamily="18" charset="0"/>
              </a:rPr>
              <a:t>Thank you</a:t>
            </a:r>
          </a:p>
        </p:txBody>
      </p:sp>
    </p:spTree>
    <p:extLst>
      <p:ext uri="{BB962C8B-B14F-4D97-AF65-F5344CB8AC3E}">
        <p14:creationId xmlns:p14="http://schemas.microsoft.com/office/powerpoint/2010/main" val="54400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67E68-16EC-C7BD-FDB8-95ABC07B999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4640F3-B13E-CB9E-B3C9-FE0CC6CAF767}"/>
              </a:ext>
            </a:extLst>
          </p:cNvPr>
          <p:cNvSpPr/>
          <p:nvPr/>
        </p:nvSpPr>
        <p:spPr>
          <a:xfrm>
            <a:off x="485942" y="504771"/>
            <a:ext cx="7026065" cy="1384995"/>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rPr>
              <a:t>Recall the Physicians Health Study: P &lt; 0.0001 said that aspirin works to prevent myocardial infarction.</a:t>
            </a:r>
            <a:endParaRPr lang="en-US" sz="2800" dirty="0"/>
          </a:p>
        </p:txBody>
      </p:sp>
      <p:sp>
        <p:nvSpPr>
          <p:cNvPr id="4" name="Rectangle 3">
            <a:extLst>
              <a:ext uri="{FF2B5EF4-FFF2-40B4-BE49-F238E27FC236}">
                <a16:creationId xmlns:a16="http://schemas.microsoft.com/office/drawing/2014/main" id="{3B39E23A-3974-EC4A-A88A-25A1E062DD81}"/>
              </a:ext>
            </a:extLst>
          </p:cNvPr>
          <p:cNvSpPr/>
          <p:nvPr/>
        </p:nvSpPr>
        <p:spPr>
          <a:xfrm>
            <a:off x="485941" y="2190309"/>
            <a:ext cx="7026065" cy="1384995"/>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rPr>
              <a:t>But n = 22,071 and r</a:t>
            </a:r>
            <a:r>
              <a:rPr lang="en-US" sz="2800" baseline="30000" dirty="0">
                <a:latin typeface="Times New Roman" panose="02020603050405020304" pitchFamily="18" charset="0"/>
                <a:ea typeface="Calibri" panose="020F0502020204030204" pitchFamily="34" charset="0"/>
              </a:rPr>
              <a:t>2</a:t>
            </a:r>
            <a:r>
              <a:rPr lang="en-US" sz="2800" dirty="0">
                <a:latin typeface="Times New Roman" panose="02020603050405020304" pitchFamily="18" charset="0"/>
                <a:ea typeface="Calibri" panose="020F0502020204030204" pitchFamily="34" charset="0"/>
              </a:rPr>
              <a:t> = 0.001, with reduced probability of MI of only 185 per 100,000 per year.</a:t>
            </a:r>
            <a:endParaRPr lang="en-US" sz="2800" dirty="0"/>
          </a:p>
        </p:txBody>
      </p:sp>
      <p:sp>
        <p:nvSpPr>
          <p:cNvPr id="3" name="Rectangle 2">
            <a:extLst>
              <a:ext uri="{FF2B5EF4-FFF2-40B4-BE49-F238E27FC236}">
                <a16:creationId xmlns:a16="http://schemas.microsoft.com/office/drawing/2014/main" id="{8B554B2A-B63A-6069-513F-265AD0C7883F}"/>
              </a:ext>
            </a:extLst>
          </p:cNvPr>
          <p:cNvSpPr/>
          <p:nvPr/>
        </p:nvSpPr>
        <p:spPr>
          <a:xfrm>
            <a:off x="817957" y="3998144"/>
            <a:ext cx="5256273" cy="523220"/>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rPr>
              <a:t>Taking aspirin has side effects…</a:t>
            </a:r>
            <a:endParaRPr lang="en-US" sz="2800" dirty="0"/>
          </a:p>
        </p:txBody>
      </p:sp>
    </p:spTree>
    <p:extLst>
      <p:ext uri="{BB962C8B-B14F-4D97-AF65-F5344CB8AC3E}">
        <p14:creationId xmlns:p14="http://schemas.microsoft.com/office/powerpoint/2010/main" val="395995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EA59F-E1A4-D643-BE2E-266D25337E0E}"/>
              </a:ext>
            </a:extLst>
          </p:cNvPr>
          <p:cNvSpPr/>
          <p:nvPr/>
        </p:nvSpPr>
        <p:spPr>
          <a:xfrm>
            <a:off x="376816" y="344878"/>
            <a:ext cx="7939430" cy="584775"/>
          </a:xfrm>
          <a:prstGeom prst="rect">
            <a:avLst/>
          </a:prstGeom>
        </p:spPr>
        <p:txBody>
          <a:bodyPr wrap="square">
            <a:spAutoFit/>
          </a:bodyPr>
          <a:lstStyle/>
          <a:p>
            <a:r>
              <a:rPr lang="en-US" sz="3200" dirty="0"/>
              <a:t>test stat = (effect size)*(sample size inflation):</a:t>
            </a:r>
            <a:endParaRPr lang="en-US" sz="3200" dirty="0">
              <a:latin typeface="Times" pitchFamily="2"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C3E8EEF-0195-6DB5-93E7-18877EAB7AD6}"/>
                  </a:ext>
                </a:extLst>
              </p:cNvPr>
              <p:cNvSpPr/>
              <p:nvPr/>
            </p:nvSpPr>
            <p:spPr>
              <a:xfrm>
                <a:off x="725563" y="1061357"/>
                <a:ext cx="7692874" cy="1923540"/>
              </a:xfrm>
              <a:prstGeom prst="rect">
                <a:avLst/>
              </a:prstGeom>
            </p:spPr>
            <p:txBody>
              <a:bodyPr wrap="square">
                <a:spAutoFit/>
              </a:bodyPr>
              <a:lstStyle/>
              <a:p>
                <a:pPr marL="173038" lvl="2"/>
                <a:r>
                  <a:rPr lang="en-US" sz="2800" dirty="0"/>
                  <a:t>E.g., for a t-test, </a:t>
                </a:r>
              </a:p>
              <a:p>
                <a:pPr marL="173038" lvl="2"/>
                <a:endParaRPr lang="en-US" sz="1200" dirty="0"/>
              </a:p>
              <a:p>
                <a:pPr marL="173038" lvl="2"/>
                <a:r>
                  <a:rPr lang="en-US" sz="3600" dirty="0"/>
                  <a:t> 			</a:t>
                </a:r>
                <a14:m>
                  <m:oMath xmlns:m="http://schemas.openxmlformats.org/officeDocument/2006/math">
                    <m:r>
                      <a:rPr lang="en-US" sz="3600" i="1">
                        <a:latin typeface="Cambria Math" panose="02040503050406030204" pitchFamily="18" charset="0"/>
                      </a:rPr>
                      <m:t>𝑡</m:t>
                    </m:r>
                    <m:r>
                      <a:rPr lang="en-US" sz="3600" i="1">
                        <a:latin typeface="Cambria Math" panose="02040503050406030204" pitchFamily="18" charset="0"/>
                      </a:rPr>
                      <m:t>= </m:t>
                    </m:r>
                    <m:f>
                      <m:fPr>
                        <m:ctrlPr>
                          <a:rPr lang="en-US" sz="3600" i="1">
                            <a:latin typeface="Cambria Math" panose="02040503050406030204" pitchFamily="18" charset="0"/>
                          </a:rPr>
                        </m:ctrlPr>
                      </m:fPr>
                      <m:num>
                        <m:acc>
                          <m:accPr>
                            <m:chr m:val="̅"/>
                            <m:ctrlPr>
                              <a:rPr lang="en-US" sz="3600" i="1">
                                <a:latin typeface="Cambria Math" panose="02040503050406030204" pitchFamily="18" charset="0"/>
                              </a:rPr>
                            </m:ctrlPr>
                          </m:accPr>
                          <m:e>
                            <m:r>
                              <a:rPr lang="en-US" sz="3600" i="1">
                                <a:latin typeface="Cambria Math" panose="02040503050406030204" pitchFamily="18" charset="0"/>
                              </a:rPr>
                              <m:t>𝑦</m:t>
                            </m:r>
                          </m:e>
                        </m:acc>
                        <m:r>
                          <a:rPr lang="en-US" sz="3600" i="1">
                            <a:latin typeface="Cambria Math" panose="02040503050406030204" pitchFamily="18" charset="0"/>
                          </a:rPr>
                          <m:t>−</m:t>
                        </m:r>
                        <m:r>
                          <a:rPr lang="en-US" sz="3600" i="1">
                            <a:latin typeface="Cambria Math" panose="02040503050406030204" pitchFamily="18" charset="0"/>
                          </a:rPr>
                          <m:t>𝜇</m:t>
                        </m:r>
                      </m:num>
                      <m:den>
                        <m:f>
                          <m:fPr>
                            <m:type m:val="lin"/>
                            <m:ctrlPr>
                              <a:rPr lang="en-US" sz="3600" i="1">
                                <a:latin typeface="Cambria Math" panose="02040503050406030204" pitchFamily="18" charset="0"/>
                              </a:rPr>
                            </m:ctrlPr>
                          </m:fPr>
                          <m:num>
                            <m:r>
                              <a:rPr lang="en-US" sz="3600" i="1">
                                <a:latin typeface="Cambria Math" panose="02040503050406030204" pitchFamily="18" charset="0"/>
                              </a:rPr>
                              <m:t>𝑠</m:t>
                            </m:r>
                          </m:num>
                          <m:den>
                            <m:rad>
                              <m:radPr>
                                <m:degHide m:val="on"/>
                                <m:ctrlPr>
                                  <a:rPr lang="en-US" sz="3600" i="1">
                                    <a:latin typeface="Cambria Math" panose="02040503050406030204" pitchFamily="18" charset="0"/>
                                  </a:rPr>
                                </m:ctrlPr>
                              </m:radPr>
                              <m:deg/>
                              <m:e>
                                <m:r>
                                  <a:rPr lang="en-US" sz="3600" i="1">
                                    <a:latin typeface="Cambria Math" panose="02040503050406030204" pitchFamily="18" charset="0"/>
                                  </a:rPr>
                                  <m:t>𝑛</m:t>
                                </m:r>
                              </m:e>
                            </m:rad>
                          </m:den>
                        </m:f>
                      </m:den>
                    </m:f>
                    <m:r>
                      <a:rPr lang="en-US" sz="3600" i="1">
                        <a:latin typeface="Cambria Math" panose="02040503050406030204" pitchFamily="18" charset="0"/>
                      </a:rPr>
                      <m:t>=</m:t>
                    </m:r>
                    <m:f>
                      <m:fPr>
                        <m:ctrlPr>
                          <a:rPr lang="en-US" sz="3600" i="1">
                            <a:latin typeface="Cambria Math" panose="02040503050406030204" pitchFamily="18" charset="0"/>
                          </a:rPr>
                        </m:ctrlPr>
                      </m:fPr>
                      <m:num>
                        <m:acc>
                          <m:accPr>
                            <m:chr m:val="̅"/>
                            <m:ctrlPr>
                              <a:rPr lang="en-US" sz="3600" i="1">
                                <a:latin typeface="Cambria Math" panose="02040503050406030204" pitchFamily="18" charset="0"/>
                              </a:rPr>
                            </m:ctrlPr>
                          </m:accPr>
                          <m:e>
                            <m:r>
                              <a:rPr lang="en-US" sz="3600" i="1">
                                <a:latin typeface="Cambria Math" panose="02040503050406030204" pitchFamily="18" charset="0"/>
                              </a:rPr>
                              <m:t>𝑦</m:t>
                            </m:r>
                          </m:e>
                        </m:acc>
                        <m:r>
                          <a:rPr lang="en-US" sz="3600" i="1">
                            <a:latin typeface="Cambria Math" panose="02040503050406030204" pitchFamily="18" charset="0"/>
                          </a:rPr>
                          <m:t>−</m:t>
                        </m:r>
                        <m:r>
                          <a:rPr lang="en-US" sz="3600" i="1">
                            <a:latin typeface="Cambria Math" panose="02040503050406030204" pitchFamily="18" charset="0"/>
                          </a:rPr>
                          <m:t>𝜇</m:t>
                        </m:r>
                      </m:num>
                      <m:den>
                        <m:r>
                          <a:rPr lang="en-US" sz="3600" i="1">
                            <a:latin typeface="Cambria Math" panose="02040503050406030204" pitchFamily="18" charset="0"/>
                          </a:rPr>
                          <m:t>𝑠</m:t>
                        </m:r>
                      </m:den>
                    </m:f>
                    <m:r>
                      <a:rPr lang="en-US" sz="3600" i="1">
                        <a:latin typeface="Cambria Math" panose="02040503050406030204" pitchFamily="18" charset="0"/>
                      </a:rPr>
                      <m:t>∗</m:t>
                    </m:r>
                    <m:rad>
                      <m:radPr>
                        <m:degHide m:val="on"/>
                        <m:ctrlPr>
                          <a:rPr lang="en-US" sz="3600" i="1">
                            <a:latin typeface="Cambria Math" panose="02040503050406030204" pitchFamily="18" charset="0"/>
                          </a:rPr>
                        </m:ctrlPr>
                      </m:radPr>
                      <m:deg/>
                      <m:e>
                        <m:r>
                          <a:rPr lang="en-US" sz="3600" i="1">
                            <a:latin typeface="Cambria Math" panose="02040503050406030204" pitchFamily="18" charset="0"/>
                          </a:rPr>
                          <m:t>𝑛</m:t>
                        </m:r>
                      </m:e>
                    </m:rad>
                  </m:oMath>
                </a14:m>
                <a:endParaRPr lang="en-US" sz="3600" dirty="0"/>
              </a:p>
              <a:p>
                <a:pPr marL="173038" lvl="2"/>
                <a:r>
                  <a:rPr lang="en-US" sz="2400" dirty="0"/>
                  <a:t> </a:t>
                </a:r>
              </a:p>
            </p:txBody>
          </p:sp>
        </mc:Choice>
        <mc:Fallback xmlns="">
          <p:sp>
            <p:nvSpPr>
              <p:cNvPr id="4" name="Rectangle 3">
                <a:extLst>
                  <a:ext uri="{FF2B5EF4-FFF2-40B4-BE49-F238E27FC236}">
                    <a16:creationId xmlns:a16="http://schemas.microsoft.com/office/drawing/2014/main" id="{1C3E8EEF-0195-6DB5-93E7-18877EAB7AD6}"/>
                  </a:ext>
                </a:extLst>
              </p:cNvPr>
              <p:cNvSpPr>
                <a:spLocks noRot="1" noChangeAspect="1" noMove="1" noResize="1" noEditPoints="1" noAdjustHandles="1" noChangeArrowheads="1" noChangeShapeType="1" noTextEdit="1"/>
              </p:cNvSpPr>
              <p:nvPr/>
            </p:nvSpPr>
            <p:spPr>
              <a:xfrm>
                <a:off x="725563" y="1061357"/>
                <a:ext cx="7692874" cy="1923540"/>
              </a:xfrm>
              <a:prstGeom prst="rect">
                <a:avLst/>
              </a:prstGeom>
              <a:blipFill>
                <a:blip r:embed="rId3"/>
                <a:stretch>
                  <a:fillRect t="-3268" b="-32680"/>
                </a:stretch>
              </a:blipFill>
            </p:spPr>
            <p:txBody>
              <a:bodyPr/>
              <a:lstStyle/>
              <a:p>
                <a:r>
                  <a:rPr lang="en-US">
                    <a:noFill/>
                  </a:rPr>
                  <a:t> </a:t>
                </a:r>
              </a:p>
            </p:txBody>
          </p:sp>
        </mc:Fallback>
      </mc:AlternateContent>
      <p:sp>
        <p:nvSpPr>
          <p:cNvPr id="5" name="Subtitle 2">
            <a:extLst>
              <a:ext uri="{FF2B5EF4-FFF2-40B4-BE49-F238E27FC236}">
                <a16:creationId xmlns:a16="http://schemas.microsoft.com/office/drawing/2014/main" id="{6434EF54-00E6-FE46-8D26-407F342A986B}"/>
              </a:ext>
            </a:extLst>
          </p:cNvPr>
          <p:cNvSpPr txBox="1">
            <a:spLocks/>
          </p:cNvSpPr>
          <p:nvPr/>
        </p:nvSpPr>
        <p:spPr>
          <a:xfrm>
            <a:off x="4032110" y="3759264"/>
            <a:ext cx="3356829" cy="72616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rgbClr val="000000"/>
                </a:solidFill>
              </a:rPr>
              <a:t>Cohen’s d  </a:t>
            </a:r>
          </a:p>
        </p:txBody>
      </p:sp>
      <p:sp>
        <p:nvSpPr>
          <p:cNvPr id="6" name="Line 11">
            <a:extLst>
              <a:ext uri="{FF2B5EF4-FFF2-40B4-BE49-F238E27FC236}">
                <a16:creationId xmlns:a16="http://schemas.microsoft.com/office/drawing/2014/main" id="{9BC519FE-26F8-5862-F2E8-3A53956B224F}"/>
              </a:ext>
            </a:extLst>
          </p:cNvPr>
          <p:cNvSpPr>
            <a:spLocks noChangeShapeType="1"/>
          </p:cNvSpPr>
          <p:nvPr/>
        </p:nvSpPr>
        <p:spPr bwMode="auto">
          <a:xfrm flipV="1">
            <a:off x="4719483" y="2663550"/>
            <a:ext cx="29497" cy="109571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37650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75" y="45581"/>
            <a:ext cx="8723825" cy="1069883"/>
          </a:xfrm>
        </p:spPr>
        <p:txBody>
          <a:bodyPr>
            <a:noAutofit/>
          </a:bodyPr>
          <a:lstStyle/>
          <a:p>
            <a:pPr algn="l"/>
            <a:r>
              <a:rPr lang="en-US" sz="3200" dirty="0">
                <a:solidFill>
                  <a:schemeClr val="tx1"/>
                </a:solidFill>
              </a:rPr>
              <a:t>One mean (via pairs of monozygotic twins/NEJM) </a:t>
            </a:r>
            <a:r>
              <a:rPr lang="mr-IN" sz="3200" dirty="0">
                <a:solidFill>
                  <a:schemeClr val="tx1"/>
                </a:solidFill>
              </a:rPr>
              <a:t>–</a:t>
            </a:r>
            <a:r>
              <a:rPr lang="en-US" sz="3200" dirty="0">
                <a:solidFill>
                  <a:schemeClr val="tx1"/>
                </a:solidFill>
              </a:rPr>
              <a:t> </a:t>
            </a:r>
          </a:p>
          <a:p>
            <a:pPr algn="l"/>
            <a:r>
              <a:rPr lang="en-US" sz="3200" dirty="0">
                <a:solidFill>
                  <a:schemeClr val="tx1"/>
                </a:solidFill>
              </a:rPr>
              <a:t>Is hippocampus volume small in schizophrenics?</a:t>
            </a:r>
          </a:p>
        </p:txBody>
      </p:sp>
      <p:sp>
        <p:nvSpPr>
          <p:cNvPr id="12" name="Rectangle 81"/>
          <p:cNvSpPr>
            <a:spLocks noChangeArrowheads="1"/>
          </p:cNvSpPr>
          <p:nvPr/>
        </p:nvSpPr>
        <p:spPr bwMode="auto">
          <a:xfrm>
            <a:off x="269921" y="2187335"/>
            <a:ext cx="91997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Subtitle 2"/>
          <p:cNvSpPr txBox="1">
            <a:spLocks/>
          </p:cNvSpPr>
          <p:nvPr/>
        </p:nvSpPr>
        <p:spPr>
          <a:xfrm>
            <a:off x="3413559" y="2560439"/>
            <a:ext cx="5308972" cy="11013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chemeClr val="tx1"/>
                </a:solidFill>
              </a:rPr>
              <a:t>So t can be large because of the effect size, or because of 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CA40AD-B6E8-E2BA-1F18-030FD465C7C5}"/>
                  </a:ext>
                </a:extLst>
              </p:cNvPr>
              <p:cNvSpPr txBox="1"/>
              <p:nvPr/>
            </p:nvSpPr>
            <p:spPr>
              <a:xfrm>
                <a:off x="89975" y="1482497"/>
                <a:ext cx="5254580" cy="10059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𝑡</m:t>
                      </m:r>
                      <m:r>
                        <a:rPr lang="en-US" sz="2800" i="0">
                          <a:latin typeface="Cambria Math" panose="02040503050406030204" pitchFamily="18" charset="0"/>
                        </a:rPr>
                        <m:t>= </m:t>
                      </m:r>
                      <m:f>
                        <m:fPr>
                          <m:ctrlPr>
                            <a:rPr lang="en-US" sz="2800" i="1">
                              <a:solidFill>
                                <a:srgbClr val="836967"/>
                              </a:solidFill>
                              <a:latin typeface="Cambria Math" panose="02040503050406030204" pitchFamily="18" charset="0"/>
                            </a:rPr>
                          </m:ctrlPr>
                        </m:fPr>
                        <m:num>
                          <m:d>
                            <m:dPr>
                              <m:begChr m:val="|"/>
                              <m:endChr m:val="|"/>
                              <m:ctrlPr>
                                <a:rPr lang="en-US" sz="2800" i="1">
                                  <a:solidFill>
                                    <a:srgbClr val="836967"/>
                                  </a:solidFill>
                                  <a:latin typeface="Cambria Math" panose="02040503050406030204" pitchFamily="18" charset="0"/>
                                </a:rPr>
                              </m:ctrlPr>
                            </m:dPr>
                            <m:e>
                              <m:acc>
                                <m:accPr>
                                  <m:chr m:val="̅"/>
                                  <m:ctrlPr>
                                    <a:rPr lang="en-US" sz="2800" i="1">
                                      <a:solidFill>
                                        <a:srgbClr val="836967"/>
                                      </a:solidFill>
                                      <a:latin typeface="Cambria Math" panose="02040503050406030204" pitchFamily="18" charset="0"/>
                                    </a:rPr>
                                  </m:ctrlPr>
                                </m:accPr>
                                <m:e>
                                  <m:r>
                                    <a:rPr lang="en-US" sz="2800" i="1">
                                      <a:latin typeface="Cambria Math" panose="02040503050406030204" pitchFamily="18" charset="0"/>
                                    </a:rPr>
                                    <m:t>𝑦</m:t>
                                  </m:r>
                                </m:e>
                              </m:acc>
                              <m:r>
                                <a:rPr lang="en-US" sz="2800" i="0">
                                  <a:latin typeface="Cambria Math" panose="02040503050406030204" pitchFamily="18" charset="0"/>
                                </a:rPr>
                                <m:t>−0</m:t>
                              </m:r>
                            </m:e>
                          </m:d>
                        </m:num>
                        <m:den>
                          <m:f>
                            <m:fPr>
                              <m:type m:val="lin"/>
                              <m:ctrlPr>
                                <a:rPr lang="en-US" sz="2800" i="1">
                                  <a:latin typeface="Cambria Math" panose="02040503050406030204" pitchFamily="18" charset="0"/>
                                </a:rPr>
                              </m:ctrlPr>
                            </m:fPr>
                            <m:num>
                              <m:r>
                                <a:rPr lang="en-US" sz="2800" i="1">
                                  <a:latin typeface="Cambria Math" panose="02040503050406030204" pitchFamily="18" charset="0"/>
                                </a:rPr>
                                <m:t>𝑠</m:t>
                              </m:r>
                            </m:num>
                            <m:den>
                              <m:rad>
                                <m:radPr>
                                  <m:degHide m:val="on"/>
                                  <m:ctrlPr>
                                    <a:rPr lang="en-US" sz="2800" i="1">
                                      <a:solidFill>
                                        <a:srgbClr val="836967"/>
                                      </a:solidFill>
                                      <a:latin typeface="Cambria Math" panose="02040503050406030204" pitchFamily="18" charset="0"/>
                                    </a:rPr>
                                  </m:ctrlPr>
                                </m:radPr>
                                <m:deg/>
                                <m:e>
                                  <m:r>
                                    <a:rPr lang="en-US" sz="2800" i="1">
                                      <a:latin typeface="Cambria Math" panose="02040503050406030204" pitchFamily="18" charset="0"/>
                                    </a:rPr>
                                    <m:t>𝑛</m:t>
                                  </m:r>
                                </m:e>
                              </m:rad>
                            </m:den>
                          </m:f>
                        </m:den>
                      </m:f>
                      <m:r>
                        <a:rPr lang="en-US" sz="2800" i="0">
                          <a:latin typeface="Cambria Math" panose="02040503050406030204" pitchFamily="18" charset="0"/>
                        </a:rPr>
                        <m:t>= </m:t>
                      </m:r>
                      <m:f>
                        <m:fPr>
                          <m:ctrlPr>
                            <a:rPr lang="en-US" sz="2800" i="1">
                              <a:solidFill>
                                <a:srgbClr val="836967"/>
                              </a:solidFill>
                              <a:latin typeface="Cambria Math" panose="02040503050406030204" pitchFamily="18" charset="0"/>
                            </a:rPr>
                          </m:ctrlPr>
                        </m:fPr>
                        <m:num>
                          <m:d>
                            <m:dPr>
                              <m:begChr m:val="|"/>
                              <m:endChr m:val="|"/>
                              <m:ctrlPr>
                                <a:rPr lang="en-US" sz="2800" i="1">
                                  <a:solidFill>
                                    <a:srgbClr val="836967"/>
                                  </a:solidFill>
                                  <a:latin typeface="Cambria Math" panose="02040503050406030204" pitchFamily="18" charset="0"/>
                                </a:rPr>
                              </m:ctrlPr>
                            </m:dPr>
                            <m:e>
                              <m:acc>
                                <m:accPr>
                                  <m:chr m:val="̅"/>
                                  <m:ctrlPr>
                                    <a:rPr lang="en-US" sz="2800" i="1">
                                      <a:solidFill>
                                        <a:srgbClr val="836967"/>
                                      </a:solidFill>
                                      <a:latin typeface="Cambria Math" panose="02040503050406030204" pitchFamily="18" charset="0"/>
                                    </a:rPr>
                                  </m:ctrlPr>
                                </m:accPr>
                                <m:e>
                                  <m:r>
                                    <a:rPr lang="en-US" sz="2800" i="1">
                                      <a:latin typeface="Cambria Math" panose="02040503050406030204" pitchFamily="18" charset="0"/>
                                    </a:rPr>
                                    <m:t>𝑦</m:t>
                                  </m:r>
                                </m:e>
                              </m:acc>
                              <m:r>
                                <a:rPr lang="en-US" sz="2800" i="0" smtClean="0">
                                  <a:latin typeface="Cambria Math" panose="02040503050406030204" pitchFamily="18" charset="0"/>
                                </a:rPr>
                                <m:t>−</m:t>
                              </m:r>
                              <m:r>
                                <a:rPr lang="en-US" sz="2800" i="0">
                                  <a:latin typeface="Cambria Math" panose="02040503050406030204" pitchFamily="18" charset="0"/>
                                </a:rPr>
                                <m:t>0</m:t>
                              </m:r>
                            </m:e>
                          </m:d>
                        </m:num>
                        <m:den>
                          <m:r>
                            <a:rPr lang="en-US" sz="2800" i="1">
                              <a:latin typeface="Cambria Math" panose="02040503050406030204" pitchFamily="18" charset="0"/>
                            </a:rPr>
                            <m:t>𝑠</m:t>
                          </m:r>
                        </m:den>
                      </m:f>
                      <m:r>
                        <a:rPr lang="en-US" sz="2800" i="0">
                          <a:latin typeface="Cambria Math" panose="02040503050406030204" pitchFamily="18" charset="0"/>
                        </a:rPr>
                        <m:t>∗</m:t>
                      </m:r>
                      <m:rad>
                        <m:radPr>
                          <m:degHide m:val="on"/>
                          <m:ctrlPr>
                            <a:rPr lang="en-US" sz="2800" i="1">
                              <a:solidFill>
                                <a:srgbClr val="836967"/>
                              </a:solidFill>
                              <a:latin typeface="Cambria Math" panose="02040503050406030204" pitchFamily="18" charset="0"/>
                            </a:rPr>
                          </m:ctrlPr>
                        </m:radPr>
                        <m:deg/>
                        <m:e>
                          <m:r>
                            <a:rPr lang="en-US" sz="2800" i="1">
                              <a:latin typeface="Cambria Math" panose="02040503050406030204" pitchFamily="18" charset="0"/>
                            </a:rPr>
                            <m:t>𝑛</m:t>
                          </m:r>
                        </m:e>
                      </m:rad>
                      <m:r>
                        <a:rPr lang="en-US" sz="2800" i="0">
                          <a:latin typeface="Cambria Math" panose="02040503050406030204" pitchFamily="18" charset="0"/>
                        </a:rPr>
                        <m:t>= </m:t>
                      </m:r>
                    </m:oMath>
                  </m:oMathPara>
                </a14:m>
                <a:endParaRPr lang="en-US" sz="2800" dirty="0"/>
              </a:p>
            </p:txBody>
          </p:sp>
        </mc:Choice>
        <mc:Fallback xmlns="">
          <p:sp>
            <p:nvSpPr>
              <p:cNvPr id="6" name="TextBox 5">
                <a:extLst>
                  <a:ext uri="{FF2B5EF4-FFF2-40B4-BE49-F238E27FC236}">
                    <a16:creationId xmlns:a16="http://schemas.microsoft.com/office/drawing/2014/main" id="{9BCA40AD-B6E8-E2BA-1F18-030FD465C7C5}"/>
                  </a:ext>
                </a:extLst>
              </p:cNvPr>
              <p:cNvSpPr txBox="1">
                <a:spLocks noRot="1" noChangeAspect="1" noMove="1" noResize="1" noEditPoints="1" noAdjustHandles="1" noChangeArrowheads="1" noChangeShapeType="1" noTextEdit="1"/>
              </p:cNvSpPr>
              <p:nvPr/>
            </p:nvSpPr>
            <p:spPr>
              <a:xfrm>
                <a:off x="89975" y="1482497"/>
                <a:ext cx="5254580" cy="1005916"/>
              </a:xfrm>
              <a:prstGeom prst="rect">
                <a:avLst/>
              </a:prstGeom>
              <a:blipFill>
                <a:blip r:embed="rId3"/>
                <a:stretch>
                  <a:fillRect t="-16250" b="-10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FB0E02-0C57-4BA2-6A38-485158BB942D}"/>
                  </a:ext>
                </a:extLst>
              </p:cNvPr>
              <p:cNvSpPr txBox="1"/>
              <p:nvPr/>
            </p:nvSpPr>
            <p:spPr>
              <a:xfrm>
                <a:off x="4925657" y="1752570"/>
                <a:ext cx="3483685" cy="465769"/>
              </a:xfrm>
              <a:prstGeom prst="rect">
                <a:avLst/>
              </a:prstGeom>
              <a:noFill/>
            </p:spPr>
            <p:txBody>
              <a:bodyPr wrap="square">
                <a:spAutoFit/>
              </a:bodyPr>
              <a:lstStyle/>
              <a:p>
                <a:pPr marL="0" marR="0"/>
                <a:r>
                  <a:rPr lang="en-US" sz="2400" kern="100" dirty="0">
                    <a:effectLst/>
                    <a:latin typeface="Aptos" panose="020B0004020202020204" pitchFamily="34" charset="0"/>
                    <a:ea typeface="Times New Roman" panose="02020603050405020304" pitchFamily="18" charset="0"/>
                    <a:cs typeface="Times New Roman" panose="02020603050405020304" pitchFamily="18" charset="0"/>
                  </a:rPr>
                  <a:t>(sample effect size) * </a:t>
                </a:r>
                <a14:m>
                  <m:oMath xmlns:m="http://schemas.openxmlformats.org/officeDocument/2006/math">
                    <m:rad>
                      <m:radPr>
                        <m:degHide m:val="on"/>
                        <m:ctrlP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t>𝑛</m:t>
                        </m:r>
                      </m:e>
                    </m:rad>
                  </m:oMath>
                </a14:m>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00FB0E02-0C57-4BA2-6A38-485158BB942D}"/>
                  </a:ext>
                </a:extLst>
              </p:cNvPr>
              <p:cNvSpPr txBox="1">
                <a:spLocks noRot="1" noChangeAspect="1" noMove="1" noResize="1" noEditPoints="1" noAdjustHandles="1" noChangeArrowheads="1" noChangeShapeType="1" noTextEdit="1"/>
              </p:cNvSpPr>
              <p:nvPr/>
            </p:nvSpPr>
            <p:spPr>
              <a:xfrm>
                <a:off x="4925657" y="1752570"/>
                <a:ext cx="3483685" cy="465769"/>
              </a:xfrm>
              <a:prstGeom prst="rect">
                <a:avLst/>
              </a:prstGeom>
              <a:blipFill>
                <a:blip r:embed="rId4"/>
                <a:stretch>
                  <a:fillRect l="-2545" t="-7895"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9073DA-9B75-B239-CF8D-186984E1833B}"/>
                  </a:ext>
                </a:extLst>
              </p:cNvPr>
              <p:cNvSpPr txBox="1"/>
              <p:nvPr/>
            </p:nvSpPr>
            <p:spPr>
              <a:xfrm>
                <a:off x="361077" y="3948196"/>
                <a:ext cx="6101094"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𝑡</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0.199−0</m:t>
                          </m:r>
                        </m:num>
                        <m:den>
                          <m:r>
                            <a:rPr lang="en-US" sz="2400" i="1">
                              <a:latin typeface="Cambria Math" panose="02040503050406030204" pitchFamily="18" charset="0"/>
                            </a:rPr>
                            <m:t>0.238</m:t>
                          </m:r>
                        </m:den>
                      </m:f>
                      <m:r>
                        <a:rPr lang="en-US" sz="2400" i="1">
                          <a:latin typeface="Cambria Math" panose="02040503050406030204" pitchFamily="18" charset="0"/>
                        </a:rPr>
                        <m:t>∗</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15</m:t>
                          </m:r>
                        </m:e>
                      </m:rad>
                      <m:r>
                        <a:rPr lang="en-US" sz="2400" i="1">
                          <a:latin typeface="Cambria Math" panose="02040503050406030204" pitchFamily="18" charset="0"/>
                        </a:rPr>
                        <m:t> = 0.836∗</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15</m:t>
                          </m:r>
                        </m:e>
                      </m:rad>
                      <m:r>
                        <a:rPr lang="en-US" sz="2400" i="1">
                          <a:latin typeface="Cambria Math" panose="02040503050406030204" pitchFamily="18" charset="0"/>
                        </a:rPr>
                        <m:t> =3.24</m:t>
                      </m:r>
                    </m:oMath>
                  </m:oMathPara>
                </a14:m>
                <a:endParaRPr lang="en-US" sz="2400" dirty="0"/>
              </a:p>
            </p:txBody>
          </p:sp>
        </mc:Choice>
        <mc:Fallback xmlns="">
          <p:sp>
            <p:nvSpPr>
              <p:cNvPr id="20" name="TextBox 19">
                <a:extLst>
                  <a:ext uri="{FF2B5EF4-FFF2-40B4-BE49-F238E27FC236}">
                    <a16:creationId xmlns:a16="http://schemas.microsoft.com/office/drawing/2014/main" id="{5B9073DA-9B75-B239-CF8D-186984E1833B}"/>
                  </a:ext>
                </a:extLst>
              </p:cNvPr>
              <p:cNvSpPr txBox="1">
                <a:spLocks noRot="1" noChangeAspect="1" noMove="1" noResize="1" noEditPoints="1" noAdjustHandles="1" noChangeArrowheads="1" noChangeShapeType="1" noTextEdit="1"/>
              </p:cNvSpPr>
              <p:nvPr/>
            </p:nvSpPr>
            <p:spPr>
              <a:xfrm>
                <a:off x="361077" y="3948196"/>
                <a:ext cx="6101094" cy="786177"/>
              </a:xfrm>
              <a:prstGeom prst="rect">
                <a:avLst/>
              </a:prstGeom>
              <a:blipFill>
                <a:blip r:embed="rId5"/>
                <a:stretch>
                  <a:fillRect b="-6452"/>
                </a:stretch>
              </a:blipFill>
            </p:spPr>
            <p:txBody>
              <a:bodyPr/>
              <a:lstStyle/>
              <a:p>
                <a:r>
                  <a:rPr lang="en-US">
                    <a:noFill/>
                  </a:rPr>
                  <a:t> </a:t>
                </a:r>
              </a:p>
            </p:txBody>
          </p:sp>
        </mc:Fallback>
      </mc:AlternateContent>
      <p:sp>
        <p:nvSpPr>
          <p:cNvPr id="21" name="Line 11">
            <a:extLst>
              <a:ext uri="{FF2B5EF4-FFF2-40B4-BE49-F238E27FC236}">
                <a16:creationId xmlns:a16="http://schemas.microsoft.com/office/drawing/2014/main" id="{5122FEC5-166E-40EA-0112-AB4CBC51691C}"/>
              </a:ext>
            </a:extLst>
          </p:cNvPr>
          <p:cNvSpPr>
            <a:spLocks noChangeShapeType="1"/>
          </p:cNvSpPr>
          <p:nvPr/>
        </p:nvSpPr>
        <p:spPr bwMode="auto">
          <a:xfrm flipH="1">
            <a:off x="4203192" y="3524626"/>
            <a:ext cx="406908" cy="64274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409253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p:bldP spid="20" grpId="0"/>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69E37-2459-D4AB-E920-95C4575ACD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0CA0381-03F7-ABB3-F724-F4D542F4713C}"/>
              </a:ext>
            </a:extLst>
          </p:cNvPr>
          <p:cNvSpPr/>
          <p:nvPr/>
        </p:nvSpPr>
        <p:spPr>
          <a:xfrm>
            <a:off x="376816" y="344878"/>
            <a:ext cx="7939430" cy="584775"/>
          </a:xfrm>
          <a:prstGeom prst="rect">
            <a:avLst/>
          </a:prstGeom>
        </p:spPr>
        <p:txBody>
          <a:bodyPr wrap="square">
            <a:spAutoFit/>
          </a:bodyPr>
          <a:lstStyle/>
          <a:p>
            <a:r>
              <a:rPr lang="en-US" sz="3200" dirty="0"/>
              <a:t>test stat = (effect size)*(sample size inflation):</a:t>
            </a:r>
            <a:endParaRPr lang="en-US" sz="3200" dirty="0">
              <a:latin typeface="Times" pitchFamily="2" charset="0"/>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B5CFF70-55CD-E303-987F-85397610078A}"/>
                  </a:ext>
                </a:extLst>
              </p:cNvPr>
              <p:cNvSpPr/>
              <p:nvPr/>
            </p:nvSpPr>
            <p:spPr>
              <a:xfrm>
                <a:off x="623372" y="1120223"/>
                <a:ext cx="7692874" cy="2450799"/>
              </a:xfrm>
              <a:prstGeom prst="rect">
                <a:avLst/>
              </a:prstGeom>
            </p:spPr>
            <p:txBody>
              <a:bodyPr wrap="square">
                <a:spAutoFit/>
              </a:bodyPr>
              <a:lstStyle/>
              <a:p>
                <a:pPr marL="173038" lvl="2"/>
                <a:r>
                  <a:rPr lang="en-US" sz="2800" dirty="0"/>
                  <a:t>E.g., for a two-sample t-test, </a:t>
                </a:r>
              </a:p>
              <a:p>
                <a:pPr marL="173038" lvl="2"/>
                <a:endParaRPr lang="en-US" sz="2800" dirty="0"/>
              </a:p>
              <a:p>
                <a:pPr marL="173038" lvl="2"/>
                <a:r>
                  <a:rPr lang="en-US" sz="2800" dirty="0"/>
                  <a:t>			</a:t>
                </a:r>
                <a14:m>
                  <m:oMath xmlns:m="http://schemas.openxmlformats.org/officeDocument/2006/math">
                    <m:r>
                      <a:rPr lang="en-US" sz="3600" i="1">
                        <a:latin typeface="Cambria Math" panose="02040503050406030204" pitchFamily="18" charset="0"/>
                      </a:rPr>
                      <m:t>𝑡</m:t>
                    </m:r>
                    <m:r>
                      <a:rPr lang="en-US" sz="3600" i="1">
                        <a:latin typeface="Cambria Math" panose="02040503050406030204" pitchFamily="18" charset="0"/>
                      </a:rPr>
                      <m:t>=</m:t>
                    </m:r>
                    <m:f>
                      <m:fPr>
                        <m:ctrlPr>
                          <a:rPr lang="en-US" sz="3600" i="1">
                            <a:latin typeface="Cambria Math" panose="02040503050406030204" pitchFamily="18" charset="0"/>
                          </a:rPr>
                        </m:ctrlPr>
                      </m:fPr>
                      <m:num>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𝑦</m:t>
                                </m:r>
                              </m:e>
                            </m:acc>
                          </m:e>
                          <m:sub>
                            <m:r>
                              <a:rPr lang="en-US" sz="3600" i="1">
                                <a:latin typeface="Cambria Math" panose="02040503050406030204" pitchFamily="18" charset="0"/>
                              </a:rPr>
                              <m:t>1</m:t>
                            </m:r>
                          </m:sub>
                        </m:sSub>
                        <m:r>
                          <a:rPr lang="en-US" sz="3600" i="1">
                            <a:latin typeface="Cambria Math" panose="02040503050406030204" pitchFamily="18" charset="0"/>
                          </a:rPr>
                          <m:t>− </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𝑦</m:t>
                                </m:r>
                              </m:e>
                            </m:acc>
                          </m:e>
                          <m:sub>
                            <m:r>
                              <a:rPr lang="en-US" sz="3600" i="1">
                                <a:latin typeface="Cambria Math" panose="02040503050406030204" pitchFamily="18" charset="0"/>
                              </a:rPr>
                              <m:t>2</m:t>
                            </m:r>
                          </m:sub>
                        </m:sSub>
                      </m:num>
                      <m:den>
                        <m:r>
                          <a:rPr lang="en-US" sz="3600" i="1">
                            <a:latin typeface="Cambria Math" panose="02040503050406030204" pitchFamily="18" charset="0"/>
                          </a:rPr>
                          <m:t>𝑠</m:t>
                        </m:r>
                      </m:den>
                    </m:f>
                    <m:r>
                      <a:rPr lang="en-US" sz="3600" i="1">
                        <a:latin typeface="Cambria Math" panose="02040503050406030204" pitchFamily="18" charset="0"/>
                      </a:rPr>
                      <m:t>∗</m:t>
                    </m:r>
                    <m:rad>
                      <m:radPr>
                        <m:degHide m:val="on"/>
                        <m:ctrlPr>
                          <a:rPr lang="en-US" sz="3600" i="1">
                            <a:latin typeface="Cambria Math" panose="02040503050406030204" pitchFamily="18" charset="0"/>
                          </a:rPr>
                        </m:ctrlPr>
                      </m:radPr>
                      <m:deg/>
                      <m:e>
                        <m:f>
                          <m:fPr>
                            <m:ctrlPr>
                              <a:rPr lang="en-US" sz="3600" i="1">
                                <a:latin typeface="Cambria Math" panose="02040503050406030204" pitchFamily="18" charset="0"/>
                              </a:rPr>
                            </m:ctrlPr>
                          </m:fPr>
                          <m:num>
                            <m:sSub>
                              <m:sSubPr>
                                <m:ctrlPr>
                                  <a:rPr lang="en-US" sz="3600" i="1">
                                    <a:latin typeface="Cambria Math" panose="02040503050406030204" pitchFamily="18" charset="0"/>
                                  </a:rPr>
                                </m:ctrlPr>
                              </m:sSubPr>
                              <m:e>
                                <m:r>
                                  <a:rPr lang="en-US" sz="3600" i="1">
                                    <a:latin typeface="Cambria Math" panose="02040503050406030204" pitchFamily="18" charset="0"/>
                                  </a:rPr>
                                  <m:t>𝑛</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𝑛</m:t>
                                </m:r>
                              </m:e>
                              <m:sub>
                                <m:r>
                                  <a:rPr lang="en-US" sz="3600" i="1">
                                    <a:latin typeface="Cambria Math" panose="02040503050406030204" pitchFamily="18" charset="0"/>
                                  </a:rPr>
                                  <m:t>2</m:t>
                                </m:r>
                              </m:sub>
                            </m:sSub>
                          </m:num>
                          <m:den>
                            <m:sSub>
                              <m:sSubPr>
                                <m:ctrlPr>
                                  <a:rPr lang="en-US" sz="3600" i="1">
                                    <a:latin typeface="Cambria Math" panose="02040503050406030204" pitchFamily="18" charset="0"/>
                                  </a:rPr>
                                </m:ctrlPr>
                              </m:sSubPr>
                              <m:e>
                                <m:r>
                                  <a:rPr lang="en-US" sz="3600" i="1">
                                    <a:latin typeface="Cambria Math" panose="02040503050406030204" pitchFamily="18" charset="0"/>
                                  </a:rPr>
                                  <m:t>𝑛</m:t>
                                </m:r>
                              </m:e>
                              <m:sub>
                                <m:r>
                                  <a:rPr lang="en-US" sz="3600" i="1">
                                    <a:latin typeface="Cambria Math" panose="02040503050406030204" pitchFamily="18" charset="0"/>
                                  </a:rPr>
                                  <m:t>1</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𝑛</m:t>
                                </m:r>
                              </m:e>
                              <m:sub>
                                <m:r>
                                  <a:rPr lang="en-US" sz="3600" i="1">
                                    <a:latin typeface="Cambria Math" panose="02040503050406030204" pitchFamily="18" charset="0"/>
                                  </a:rPr>
                                  <m:t>2</m:t>
                                </m:r>
                              </m:sub>
                            </m:sSub>
                          </m:den>
                        </m:f>
                      </m:e>
                    </m:rad>
                  </m:oMath>
                </a14:m>
                <a:r>
                  <a:rPr lang="en-US" sz="3600" dirty="0"/>
                  <a:t> </a:t>
                </a:r>
              </a:p>
              <a:p>
                <a:pPr marL="173038" lvl="2"/>
                <a:r>
                  <a:rPr lang="en-US" sz="2400" dirty="0"/>
                  <a:t> </a:t>
                </a:r>
              </a:p>
            </p:txBody>
          </p:sp>
        </mc:Choice>
        <mc:Fallback xmlns="">
          <p:sp>
            <p:nvSpPr>
              <p:cNvPr id="2" name="Rectangle 1">
                <a:extLst>
                  <a:ext uri="{FF2B5EF4-FFF2-40B4-BE49-F238E27FC236}">
                    <a16:creationId xmlns:a16="http://schemas.microsoft.com/office/drawing/2014/main" id="{BB5CFF70-55CD-E303-987F-85397610078A}"/>
                  </a:ext>
                </a:extLst>
              </p:cNvPr>
              <p:cNvSpPr>
                <a:spLocks noRot="1" noChangeAspect="1" noMove="1" noResize="1" noEditPoints="1" noAdjustHandles="1" noChangeArrowheads="1" noChangeShapeType="1" noTextEdit="1"/>
              </p:cNvSpPr>
              <p:nvPr/>
            </p:nvSpPr>
            <p:spPr>
              <a:xfrm>
                <a:off x="623372" y="1120223"/>
                <a:ext cx="7692874" cy="2450799"/>
              </a:xfrm>
              <a:prstGeom prst="rect">
                <a:avLst/>
              </a:prstGeom>
              <a:blipFill>
                <a:blip r:embed="rId2"/>
                <a:stretch>
                  <a:fillRect t="-2577"/>
                </a:stretch>
              </a:blipFill>
            </p:spPr>
            <p:txBody>
              <a:bodyPr/>
              <a:lstStyle/>
              <a:p>
                <a:r>
                  <a:rPr lang="en-US">
                    <a:noFill/>
                  </a:rPr>
                  <a:t> </a:t>
                </a:r>
              </a:p>
            </p:txBody>
          </p:sp>
        </mc:Fallback>
      </mc:AlternateContent>
    </p:spTree>
    <p:extLst>
      <p:ext uri="{BB962C8B-B14F-4D97-AF65-F5344CB8AC3E}">
        <p14:creationId xmlns:p14="http://schemas.microsoft.com/office/powerpoint/2010/main" val="1793143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47784</TotalTime>
  <Words>3053</Words>
  <Application>Microsoft Macintosh PowerPoint</Application>
  <PresentationFormat>On-screen Show (4:3)</PresentationFormat>
  <Paragraphs>308</Paragraphs>
  <Slides>55</Slides>
  <Notes>39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9" baseType="lpstr">
      <vt:lpstr>ＭＳ Ｐゴシック</vt:lpstr>
      <vt:lpstr>AdvP40319B</vt:lpstr>
      <vt:lpstr>Aptos</vt:lpstr>
      <vt:lpstr>Arial</vt:lpstr>
      <vt:lpstr>Calibri</vt:lpstr>
      <vt:lpstr>Calibri Light</vt:lpstr>
      <vt:lpstr>Cambria Math</vt:lpstr>
      <vt:lpstr>Droid Sans</vt:lpstr>
      <vt:lpstr>Georgia</vt:lpstr>
      <vt:lpstr>Symbol</vt:lpstr>
      <vt:lpstr>Times</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 205: Day 11 9/18/24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Jeff Witmer</cp:lastModifiedBy>
  <cp:revision>116</cp:revision>
  <cp:lastPrinted>2025-07-18T19:58:15Z</cp:lastPrinted>
  <dcterms:created xsi:type="dcterms:W3CDTF">2022-01-26T21:49:43Z</dcterms:created>
  <dcterms:modified xsi:type="dcterms:W3CDTF">2025-07-20T23:29:47Z</dcterms:modified>
</cp:coreProperties>
</file>