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345"/>
    <a:srgbClr val="729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1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4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3113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18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9805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59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43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8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5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9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4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4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8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3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3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D09A9-2760-4F04-9216-5D5A1D2882B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54C216-18D4-4F00-8167-E49B16A1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llaburnham@gustavus.edu" TargetMode="External"/><Relationship Id="rId2" Type="http://schemas.openxmlformats.org/officeDocument/2006/relationships/hyperlink" Target="mailto:hermanj1@nku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rin.Blankenship@unl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37A8-ACD1-4BCE-BB51-A03242590C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77B345"/>
                </a:solidFill>
              </a:rPr>
              <a:t>How to Communicate in an Online Statistics Course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C0031D-C9E3-4057-ACA5-E7B0AEC17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Jacqueline Herman (Northern Kentucky University)</a:t>
            </a:r>
          </a:p>
          <a:p>
            <a:r>
              <a:rPr lang="en-US" dirty="0"/>
              <a:t>Ella Burnham (Gustavus Adolphus College)</a:t>
            </a:r>
          </a:p>
          <a:p>
            <a:r>
              <a:rPr lang="en-US" dirty="0"/>
              <a:t>Erin Blankenship (University of Nebraska – Lincoln)</a:t>
            </a:r>
          </a:p>
        </p:txBody>
      </p:sp>
    </p:spTree>
    <p:extLst>
      <p:ext uri="{BB962C8B-B14F-4D97-AF65-F5344CB8AC3E}">
        <p14:creationId xmlns:p14="http://schemas.microsoft.com/office/powerpoint/2010/main" val="427726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8A9B3-B6B5-457C-9C0D-48B85304E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B345"/>
                </a:solidFill>
              </a:rPr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D7A5D-7E56-4DD5-B152-0AC417EE8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1629"/>
            <a:ext cx="8596668" cy="4539733"/>
          </a:xfrm>
        </p:spPr>
        <p:txBody>
          <a:bodyPr/>
          <a:lstStyle/>
          <a:p>
            <a:r>
              <a:rPr lang="en-US" dirty="0"/>
              <a:t>Question with 4 possible answers</a:t>
            </a:r>
          </a:p>
          <a:p>
            <a:r>
              <a:rPr lang="en-US" dirty="0"/>
              <a:t>Move to room location that corresponds with your answer</a:t>
            </a:r>
          </a:p>
          <a:p>
            <a:r>
              <a:rPr lang="en-US" dirty="0"/>
              <a:t>In your groups (with those that agree with you) discuss why you chose your answer – </a:t>
            </a:r>
            <a:r>
              <a:rPr lang="en-US" b="1" dirty="0"/>
              <a:t>come up with specific examples/reasons</a:t>
            </a:r>
          </a:p>
          <a:p>
            <a:r>
              <a:rPr lang="en-US" dirty="0"/>
              <a:t>Each group will share their top 2-3 reasons/examples with all</a:t>
            </a:r>
          </a:p>
        </p:txBody>
      </p:sp>
    </p:spTree>
    <p:extLst>
      <p:ext uri="{BB962C8B-B14F-4D97-AF65-F5344CB8AC3E}">
        <p14:creationId xmlns:p14="http://schemas.microsoft.com/office/powerpoint/2010/main" val="257108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6445D-ACFC-4800-B8E6-122E859A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B345"/>
                </a:solidFill>
              </a:rPr>
              <a:t>I view instructor-created videos 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6220A-E494-461B-B738-6A274613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5185"/>
            <a:ext cx="8596668" cy="450617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1: Valuable AND essential</a:t>
            </a:r>
          </a:p>
          <a:p>
            <a:r>
              <a:rPr lang="en-US" dirty="0">
                <a:solidFill>
                  <a:schemeClr val="tx1"/>
                </a:solidFill>
              </a:rPr>
              <a:t>2. Valuable but NOT essential</a:t>
            </a:r>
          </a:p>
          <a:p>
            <a:r>
              <a:rPr lang="en-US" dirty="0">
                <a:solidFill>
                  <a:schemeClr val="tx1"/>
                </a:solidFill>
              </a:rPr>
              <a:t>3. Undecided? Uncertain?</a:t>
            </a:r>
          </a:p>
          <a:p>
            <a:r>
              <a:rPr lang="en-US" dirty="0">
                <a:solidFill>
                  <a:schemeClr val="tx1"/>
                </a:solidFill>
              </a:rPr>
              <a:t>4. Not valuable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8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6445D-ACFC-4800-B8E6-122E859A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751892" cy="1320800"/>
          </a:xfrm>
        </p:spPr>
        <p:txBody>
          <a:bodyPr/>
          <a:lstStyle/>
          <a:p>
            <a:r>
              <a:rPr lang="en-US" dirty="0">
                <a:solidFill>
                  <a:srgbClr val="77B345"/>
                </a:solidFill>
              </a:rPr>
              <a:t>I view student-to-student interaction 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6220A-E494-461B-B738-6A274613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5185"/>
            <a:ext cx="8596668" cy="4001549"/>
          </a:xfrm>
        </p:spPr>
        <p:txBody>
          <a:bodyPr/>
          <a:lstStyle/>
          <a:p>
            <a:r>
              <a:rPr lang="en-US" dirty="0"/>
              <a:t>1: Valuable AND essential</a:t>
            </a:r>
          </a:p>
          <a:p>
            <a:r>
              <a:rPr lang="en-US" dirty="0"/>
              <a:t>2. Valuable but NOT essential</a:t>
            </a:r>
          </a:p>
          <a:p>
            <a:r>
              <a:rPr lang="en-US" dirty="0"/>
              <a:t>3. Undecided? Uncertain?</a:t>
            </a:r>
          </a:p>
          <a:p>
            <a:r>
              <a:rPr lang="en-US" dirty="0"/>
              <a:t>4. Not valuable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6445D-ACFC-4800-B8E6-122E859A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751892" cy="1320800"/>
          </a:xfrm>
        </p:spPr>
        <p:txBody>
          <a:bodyPr/>
          <a:lstStyle/>
          <a:p>
            <a:r>
              <a:rPr lang="en-US" dirty="0">
                <a:solidFill>
                  <a:srgbClr val="77B345"/>
                </a:solidFill>
              </a:rPr>
              <a:t>I view synchronous components 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6220A-E494-461B-B738-6A274613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5185"/>
            <a:ext cx="8596668" cy="4001549"/>
          </a:xfrm>
        </p:spPr>
        <p:txBody>
          <a:bodyPr/>
          <a:lstStyle/>
          <a:p>
            <a:r>
              <a:rPr lang="en-US" dirty="0"/>
              <a:t>1: Valuable AND essential</a:t>
            </a:r>
          </a:p>
          <a:p>
            <a:r>
              <a:rPr lang="en-US" dirty="0"/>
              <a:t>2. Valuable but NOT essential</a:t>
            </a:r>
          </a:p>
          <a:p>
            <a:r>
              <a:rPr lang="en-US" dirty="0"/>
              <a:t>3. Undecided? Uncertain?</a:t>
            </a:r>
          </a:p>
          <a:p>
            <a:r>
              <a:rPr lang="en-US" dirty="0"/>
              <a:t>4. Not valuable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07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6445D-ACFC-4800-B8E6-122E859A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751892" cy="168898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77B345"/>
                </a:solidFill>
              </a:rPr>
              <a:t>In comparison to a face-to-face class, I believe students in an online class should communicate their knowledge…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6220A-E494-461B-B738-6A274613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16698"/>
            <a:ext cx="8596668" cy="3498209"/>
          </a:xfrm>
        </p:spPr>
        <p:txBody>
          <a:bodyPr/>
          <a:lstStyle/>
          <a:p>
            <a:r>
              <a:rPr lang="en-US" dirty="0"/>
              <a:t>1: In similar ways for both high-stakes and low-stakes assessments</a:t>
            </a:r>
          </a:p>
          <a:p>
            <a:r>
              <a:rPr lang="en-US" dirty="0"/>
              <a:t>2. In similar ways for high-stakes assessments but different ways for low-stakes assessments</a:t>
            </a:r>
          </a:p>
          <a:p>
            <a:r>
              <a:rPr lang="en-US" dirty="0"/>
              <a:t>3. In different ways for high-stakes assessments but similar ways for low-stakes assessments</a:t>
            </a:r>
          </a:p>
          <a:p>
            <a:r>
              <a:rPr lang="en-US" dirty="0"/>
              <a:t>4. In different ways for both high-stakes and low-stakes assessments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9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5218-3045-44D1-951A-E3F6F965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B345"/>
                </a:solidFill>
              </a:rPr>
              <a:t>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7DEED-857F-4077-BAB2-404D55EB7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5245"/>
            <a:ext cx="8596668" cy="1421511"/>
          </a:xfrm>
        </p:spPr>
        <p:txBody>
          <a:bodyPr/>
          <a:lstStyle/>
          <a:p>
            <a:r>
              <a:rPr lang="en-US" dirty="0"/>
              <a:t>Jacqueline (Jackie) Herman: </a:t>
            </a: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hermanj1@nku.edu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Ella Burnham: </a:t>
            </a:r>
            <a:r>
              <a:rPr lang="en-US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ellaburnham@gustavus.edu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Erin Blankenship: </a:t>
            </a:r>
            <a:r>
              <a:rPr lang="en-US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erin.blankenship@unl.edu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FE83F-6E84-4898-9820-BDFE34F5C84C}"/>
              </a:ext>
            </a:extLst>
          </p:cNvPr>
          <p:cNvSpPr txBox="1">
            <a:spLocks/>
          </p:cNvSpPr>
          <p:nvPr/>
        </p:nvSpPr>
        <p:spPr>
          <a:xfrm>
            <a:off x="678732" y="335420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77B345"/>
                </a:solidFill>
              </a:rPr>
              <a:t>Acknowledgement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96030D7-FD7D-4535-BEB0-44D04E8F90A6}"/>
              </a:ext>
            </a:extLst>
          </p:cNvPr>
          <p:cNvSpPr txBox="1">
            <a:spLocks/>
          </p:cNvSpPr>
          <p:nvPr/>
        </p:nvSpPr>
        <p:spPr>
          <a:xfrm>
            <a:off x="678732" y="4083068"/>
            <a:ext cx="8596668" cy="1421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This work was supported by the University of Nebraska System under the Kelly Grant Funds.</a:t>
            </a:r>
          </a:p>
        </p:txBody>
      </p:sp>
    </p:spTree>
    <p:extLst>
      <p:ext uri="{BB962C8B-B14F-4D97-AF65-F5344CB8AC3E}">
        <p14:creationId xmlns:p14="http://schemas.microsoft.com/office/powerpoint/2010/main" val="9842079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242</TotalTime>
  <Words>281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How to Communicate in an Online Statistics Course</vt:lpstr>
      <vt:lpstr>Process</vt:lpstr>
      <vt:lpstr>I view instructor-created videos as…</vt:lpstr>
      <vt:lpstr>I view student-to-student interaction as…</vt:lpstr>
      <vt:lpstr>I view synchronous components as…</vt:lpstr>
      <vt:lpstr>In comparison to a face-to-face class, I believe students in an online class should communicate their knowledge… 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Communicate in an Online Statistics Course</dc:title>
  <dc:creator>Jacqueline Herman</dc:creator>
  <cp:lastModifiedBy>Jacqueline Herman</cp:lastModifiedBy>
  <cp:revision>11</cp:revision>
  <dcterms:created xsi:type="dcterms:W3CDTF">2023-04-24T17:29:37Z</dcterms:created>
  <dcterms:modified xsi:type="dcterms:W3CDTF">2023-05-18T15:37:42Z</dcterms:modified>
</cp:coreProperties>
</file>