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7" r:id="rId3"/>
    <p:sldId id="266" r:id="rId4"/>
    <p:sldId id="259" r:id="rId5"/>
    <p:sldId id="268" r:id="rId6"/>
    <p:sldId id="269" r:id="rId7"/>
    <p:sldId id="270"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5903"/>
  </p:normalViewPr>
  <p:slideViewPr>
    <p:cSldViewPr>
      <p:cViewPr varScale="1">
        <p:scale>
          <a:sx n="109" d="100"/>
          <a:sy n="109" d="100"/>
        </p:scale>
        <p:origin x="1720" y="192"/>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88E7DD-53EE-6D42-94F5-95A421DF38DB}" type="datetimeFigureOut">
              <a:rPr lang="en-US" smtClean="0"/>
              <a:t>5/16/24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9C4A9E-1436-2F4E-9DBA-C76F70395119}" type="slidenum">
              <a:rPr lang="en-US" smtClean="0"/>
              <a:t>‹#›</a:t>
            </a:fld>
            <a:endParaRPr lang="en-US"/>
          </a:p>
        </p:txBody>
      </p:sp>
    </p:spTree>
    <p:extLst>
      <p:ext uri="{BB962C8B-B14F-4D97-AF65-F5344CB8AC3E}">
        <p14:creationId xmlns:p14="http://schemas.microsoft.com/office/powerpoint/2010/main" val="1382737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19691A2-1302-45E8-AB3F-A8F044F722E3}" type="datetimeFigureOut">
              <a:rPr lang="en-US" smtClean="0"/>
              <a:t>5/16/24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FB6794-6765-4E13-BE93-44089CA84B6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9691A2-1302-45E8-AB3F-A8F044F722E3}" type="datetimeFigureOut">
              <a:rPr lang="en-US" smtClean="0"/>
              <a:t>5/16/24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FB6794-6765-4E13-BE93-44089CA84B6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9691A2-1302-45E8-AB3F-A8F044F722E3}" type="datetimeFigureOut">
              <a:rPr lang="en-US" smtClean="0"/>
              <a:t>5/16/24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FB6794-6765-4E13-BE93-44089CA84B6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9691A2-1302-45E8-AB3F-A8F044F722E3}" type="datetimeFigureOut">
              <a:rPr lang="en-US" smtClean="0"/>
              <a:t>5/16/24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FB6794-6765-4E13-BE93-44089CA84B6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9691A2-1302-45E8-AB3F-A8F044F722E3}" type="datetimeFigureOut">
              <a:rPr lang="en-US" smtClean="0"/>
              <a:t>5/16/24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FB6794-6765-4E13-BE93-44089CA84B6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19691A2-1302-45E8-AB3F-A8F044F722E3}" type="datetimeFigureOut">
              <a:rPr lang="en-US" smtClean="0"/>
              <a:t>5/16/24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FB6794-6765-4E13-BE93-44089CA84B6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19691A2-1302-45E8-AB3F-A8F044F722E3}" type="datetimeFigureOut">
              <a:rPr lang="en-US" smtClean="0"/>
              <a:t>5/16/24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FB6794-6765-4E13-BE93-44089CA84B6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19691A2-1302-45E8-AB3F-A8F044F722E3}" type="datetimeFigureOut">
              <a:rPr lang="en-US" smtClean="0"/>
              <a:t>5/16/24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FB6794-6765-4E13-BE93-44089CA84B6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9691A2-1302-45E8-AB3F-A8F044F722E3}" type="datetimeFigureOut">
              <a:rPr lang="en-US" smtClean="0"/>
              <a:t>5/16/24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FB6794-6765-4E13-BE93-44089CA84B6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9691A2-1302-45E8-AB3F-A8F044F722E3}" type="datetimeFigureOut">
              <a:rPr lang="en-US" smtClean="0"/>
              <a:t>5/16/24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FB6794-6765-4E13-BE93-44089CA84B6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9691A2-1302-45E8-AB3F-A8F044F722E3}" type="datetimeFigureOut">
              <a:rPr lang="en-US" smtClean="0"/>
              <a:t>5/16/24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FB6794-6765-4E13-BE93-44089CA84B6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9691A2-1302-45E8-AB3F-A8F044F722E3}" type="datetimeFigureOut">
              <a:rPr lang="en-US" smtClean="0"/>
              <a:t>5/16/24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FB6794-6765-4E13-BE93-44089CA84B6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hyperlink" Target="http://www.gbcnv.edu/assessment/"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colourbox.com/image/assessment-image-16085025"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desicomments.com/desi/thank-you/" TargetMode="External"/><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Subtitle 2"/>
          <p:cNvSpPr txBox="1">
            <a:spLocks/>
          </p:cNvSpPr>
          <p:nvPr/>
        </p:nvSpPr>
        <p:spPr>
          <a:xfrm>
            <a:off x="1523999" y="5338654"/>
            <a:ext cx="6400800" cy="9144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2000" i="1" dirty="0" err="1">
                <a:solidFill>
                  <a:schemeClr val="bg1">
                    <a:lumMod val="85000"/>
                  </a:schemeClr>
                </a:solidFill>
                <a:latin typeface="Arial" pitchFamily="34" charset="0"/>
                <a:cs typeface="Arial" pitchFamily="34" charset="0"/>
              </a:rPr>
              <a:t>eCOTS</a:t>
            </a:r>
            <a:r>
              <a:rPr lang="en-US" sz="2000" i="1" dirty="0">
                <a:solidFill>
                  <a:schemeClr val="bg1">
                    <a:lumMod val="85000"/>
                  </a:schemeClr>
                </a:solidFill>
                <a:latin typeface="Arial" pitchFamily="34" charset="0"/>
                <a:cs typeface="Arial" pitchFamily="34" charset="0"/>
              </a:rPr>
              <a:t> Conference, June 10 – 13, 2024</a:t>
            </a:r>
            <a:endParaRPr kumimoji="0" lang="en-US" sz="2000" b="0" i="1" u="none" strike="noStrike" kern="1200" cap="none" spc="0" normalizeH="0" baseline="0" noProof="0" dirty="0">
              <a:ln>
                <a:noFill/>
              </a:ln>
              <a:solidFill>
                <a:schemeClr val="bg1">
                  <a:lumMod val="85000"/>
                </a:schemeClr>
              </a:solidFill>
              <a:effectLst/>
              <a:uLnTx/>
              <a:uFillTx/>
              <a:latin typeface="Arial" pitchFamily="34" charset="0"/>
              <a:cs typeface="Arial" pitchFamily="34" charset="0"/>
            </a:endParaRPr>
          </a:p>
        </p:txBody>
      </p:sp>
      <p:pic>
        <p:nvPicPr>
          <p:cNvPr id="8" name="Picture 7">
            <a:extLst>
              <a:ext uri="{FF2B5EF4-FFF2-40B4-BE49-F238E27FC236}">
                <a16:creationId xmlns:a16="http://schemas.microsoft.com/office/drawing/2014/main" id="{8BFB3908-AE1A-DA4C-9B83-064EECE9E951}"/>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3792564" y="3306411"/>
            <a:ext cx="1863669" cy="1941322"/>
          </a:xfrm>
          <a:prstGeom prst="rect">
            <a:avLst/>
          </a:prstGeom>
        </p:spPr>
      </p:pic>
      <p:sp>
        <p:nvSpPr>
          <p:cNvPr id="6" name="Subtitle 5">
            <a:extLst>
              <a:ext uri="{FF2B5EF4-FFF2-40B4-BE49-F238E27FC236}">
                <a16:creationId xmlns:a16="http://schemas.microsoft.com/office/drawing/2014/main" id="{FE3B4BEB-F3CD-8D47-9194-70A5563CA09B}"/>
              </a:ext>
            </a:extLst>
          </p:cNvPr>
          <p:cNvSpPr>
            <a:spLocks noGrp="1"/>
          </p:cNvSpPr>
          <p:nvPr>
            <p:ph type="subTitle" idx="1"/>
          </p:nvPr>
        </p:nvSpPr>
        <p:spPr>
          <a:xfrm>
            <a:off x="1371600" y="1445078"/>
            <a:ext cx="6400800" cy="1752600"/>
          </a:xfrm>
        </p:spPr>
        <p:txBody>
          <a:bodyPr>
            <a:normAutofit fontScale="92500" lnSpcReduction="10000"/>
          </a:bodyPr>
          <a:lstStyle/>
          <a:p>
            <a:endParaRPr lang="en-US" sz="1200" dirty="0">
              <a:solidFill>
                <a:schemeClr val="accent1">
                  <a:lumMod val="60000"/>
                  <a:lumOff val="40000"/>
                </a:schemeClr>
              </a:solidFill>
            </a:endParaRPr>
          </a:p>
          <a:p>
            <a:r>
              <a:rPr lang="en-US" dirty="0">
                <a:solidFill>
                  <a:schemeClr val="accent1">
                    <a:lumMod val="60000"/>
                    <a:lumOff val="40000"/>
                  </a:schemeClr>
                </a:solidFill>
              </a:rPr>
              <a:t>Dr. </a:t>
            </a:r>
            <a:r>
              <a:rPr lang="en-US" dirty="0" err="1">
                <a:solidFill>
                  <a:schemeClr val="accent1">
                    <a:lumMod val="60000"/>
                    <a:lumOff val="40000"/>
                  </a:schemeClr>
                </a:solidFill>
              </a:rPr>
              <a:t>Sinjini</a:t>
            </a:r>
            <a:r>
              <a:rPr lang="en-US" dirty="0">
                <a:solidFill>
                  <a:schemeClr val="accent1">
                    <a:lumMod val="60000"/>
                    <a:lumOff val="40000"/>
                  </a:schemeClr>
                </a:solidFill>
              </a:rPr>
              <a:t> Mitra</a:t>
            </a:r>
          </a:p>
          <a:p>
            <a:r>
              <a:rPr lang="en-US" dirty="0">
                <a:solidFill>
                  <a:schemeClr val="accent1">
                    <a:lumMod val="60000"/>
                    <a:lumOff val="40000"/>
                  </a:schemeClr>
                </a:solidFill>
              </a:rPr>
              <a:t>Professor, ISDS Department</a:t>
            </a:r>
          </a:p>
          <a:p>
            <a:r>
              <a:rPr lang="en-US" dirty="0">
                <a:solidFill>
                  <a:schemeClr val="accent1">
                    <a:lumMod val="60000"/>
                    <a:lumOff val="40000"/>
                  </a:schemeClr>
                </a:solidFill>
              </a:rPr>
              <a:t>California State University, Fullerton</a:t>
            </a:r>
          </a:p>
        </p:txBody>
      </p:sp>
      <p:sp>
        <p:nvSpPr>
          <p:cNvPr id="2" name="Title 1"/>
          <p:cNvSpPr>
            <a:spLocks noGrp="1"/>
          </p:cNvSpPr>
          <p:nvPr>
            <p:ph type="ctrTitle"/>
          </p:nvPr>
        </p:nvSpPr>
        <p:spPr>
          <a:xfrm>
            <a:off x="685800" y="206375"/>
            <a:ext cx="7772400" cy="1470025"/>
          </a:xfrm>
        </p:spPr>
        <p:txBody>
          <a:bodyPr>
            <a:normAutofit fontScale="90000"/>
          </a:bodyPr>
          <a:lstStyle/>
          <a:p>
            <a:r>
              <a:rPr lang="en-US" sz="3200" dirty="0">
                <a:solidFill>
                  <a:schemeClr val="bg1"/>
                </a:solidFill>
                <a:latin typeface="Times New Roman" pitchFamily="18" charset="0"/>
                <a:cs typeface="Times New Roman" pitchFamily="18" charset="0"/>
              </a:rPr>
              <a:t>Direct vs. Indirect assessment in a Business Analytics course at a minority-serving institution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71DB7-D43A-D654-0B01-2EF5E39EE639}"/>
              </a:ext>
            </a:extLst>
          </p:cNvPr>
          <p:cNvSpPr>
            <a:spLocks noGrp="1"/>
          </p:cNvSpPr>
          <p:nvPr>
            <p:ph type="title"/>
          </p:nvPr>
        </p:nvSpPr>
        <p:spPr>
          <a:xfrm>
            <a:off x="457200" y="457200"/>
            <a:ext cx="8229600" cy="1143000"/>
          </a:xfrm>
        </p:spPr>
        <p:txBody>
          <a:bodyPr>
            <a:normAutofit/>
          </a:bodyPr>
          <a:lstStyle/>
          <a:p>
            <a:r>
              <a:rPr lang="en-US" sz="3800" dirty="0"/>
              <a:t>Outline</a:t>
            </a:r>
          </a:p>
        </p:txBody>
      </p:sp>
      <p:sp>
        <p:nvSpPr>
          <p:cNvPr id="3" name="Content Placeholder 2">
            <a:extLst>
              <a:ext uri="{FF2B5EF4-FFF2-40B4-BE49-F238E27FC236}">
                <a16:creationId xmlns:a16="http://schemas.microsoft.com/office/drawing/2014/main" id="{2C87EF45-7204-B090-595B-B08DF136117C}"/>
              </a:ext>
            </a:extLst>
          </p:cNvPr>
          <p:cNvSpPr>
            <a:spLocks noGrp="1"/>
          </p:cNvSpPr>
          <p:nvPr>
            <p:ph idx="1"/>
          </p:nvPr>
        </p:nvSpPr>
        <p:spPr>
          <a:xfrm>
            <a:off x="457200" y="1600200"/>
            <a:ext cx="8610600" cy="5257800"/>
          </a:xfrm>
        </p:spPr>
        <p:txBody>
          <a:bodyPr/>
          <a:lstStyle/>
          <a:p>
            <a:r>
              <a:rPr lang="en-US" dirty="0"/>
              <a:t> Introduction &amp; background</a:t>
            </a:r>
          </a:p>
          <a:p>
            <a:r>
              <a:rPr lang="en-US" dirty="0"/>
              <a:t> Data</a:t>
            </a:r>
          </a:p>
          <a:p>
            <a:r>
              <a:rPr lang="en-US" dirty="0"/>
              <a:t> Research goals</a:t>
            </a:r>
          </a:p>
          <a:p>
            <a:r>
              <a:rPr lang="en-US" dirty="0"/>
              <a:t> Summary of results</a:t>
            </a:r>
          </a:p>
          <a:p>
            <a:r>
              <a:rPr lang="en-US" dirty="0"/>
              <a:t> Conclusions &amp; future work</a:t>
            </a:r>
          </a:p>
          <a:p>
            <a:r>
              <a:rPr lang="en-US" dirty="0"/>
              <a:t> Practical implications</a:t>
            </a:r>
          </a:p>
        </p:txBody>
      </p:sp>
      <p:pic>
        <p:nvPicPr>
          <p:cNvPr id="5" name="Picture 4">
            <a:extLst>
              <a:ext uri="{FF2B5EF4-FFF2-40B4-BE49-F238E27FC236}">
                <a16:creationId xmlns:a16="http://schemas.microsoft.com/office/drawing/2014/main" id="{C9EADECC-4343-6C7C-53BA-C2B025A1143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019800" y="4648200"/>
            <a:ext cx="2856607" cy="1905000"/>
          </a:xfrm>
          <a:prstGeom prst="rect">
            <a:avLst/>
          </a:prstGeom>
        </p:spPr>
      </p:pic>
    </p:spTree>
    <p:extLst>
      <p:ext uri="{BB962C8B-B14F-4D97-AF65-F5344CB8AC3E}">
        <p14:creationId xmlns:p14="http://schemas.microsoft.com/office/powerpoint/2010/main" val="2661420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2673"/>
            <a:ext cx="8229600" cy="838200"/>
          </a:xfrm>
        </p:spPr>
        <p:txBody>
          <a:bodyPr>
            <a:normAutofit/>
          </a:bodyPr>
          <a:lstStyle/>
          <a:p>
            <a:r>
              <a:rPr lang="en-US" sz="3800" dirty="0">
                <a:cs typeface="Times New Roman" pitchFamily="18" charset="0"/>
              </a:rPr>
              <a:t>Introduction &amp; Background</a:t>
            </a:r>
          </a:p>
        </p:txBody>
      </p:sp>
      <p:sp>
        <p:nvSpPr>
          <p:cNvPr id="5" name="Rectangle 3">
            <a:extLst>
              <a:ext uri="{FF2B5EF4-FFF2-40B4-BE49-F238E27FC236}">
                <a16:creationId xmlns:a16="http://schemas.microsoft.com/office/drawing/2014/main" id="{7C860A42-4C3E-A242-9D2E-4DC34007C49E}"/>
              </a:ext>
              <a:ext uri="{C183D7F6-B498-43B3-948B-1728B52AA6E4}">
                <adec:decorative xmlns:adec="http://schemas.microsoft.com/office/drawing/2017/decorative" val="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t>
            </a:r>
          </a:p>
        </p:txBody>
      </p:sp>
      <p:sp>
        <p:nvSpPr>
          <p:cNvPr id="6" name="Content Placeholder 5">
            <a:extLst>
              <a:ext uri="{FF2B5EF4-FFF2-40B4-BE49-F238E27FC236}">
                <a16:creationId xmlns:a16="http://schemas.microsoft.com/office/drawing/2014/main" id="{1C224C1D-F982-7395-CAB5-1857868749F3}"/>
              </a:ext>
              <a:ext uri="{C183D7F6-B498-43B3-948B-1728B52AA6E4}">
                <adec:decorative xmlns:adec="http://schemas.microsoft.com/office/drawing/2017/decorative" val="1"/>
              </a:ext>
            </a:extLst>
          </p:cNvPr>
          <p:cNvSpPr>
            <a:spLocks noGrp="1"/>
          </p:cNvSpPr>
          <p:nvPr>
            <p:ph idx="1"/>
          </p:nvPr>
        </p:nvSpPr>
        <p:spPr>
          <a:xfrm>
            <a:off x="457200" y="1401545"/>
            <a:ext cx="8534400" cy="5304047"/>
          </a:xfrm>
        </p:spPr>
        <p:txBody>
          <a:bodyPr>
            <a:normAutofit fontScale="92500"/>
          </a:bodyPr>
          <a:lstStyle/>
          <a:p>
            <a:r>
              <a:rPr lang="en-US" sz="2400" dirty="0"/>
              <a:t>Assessment is an integral part of instruction</a:t>
            </a:r>
          </a:p>
          <a:p>
            <a:pPr lvl="1"/>
            <a:r>
              <a:rPr lang="en-US" sz="2000" dirty="0"/>
              <a:t>Determines whether student learning goals of a course/program are met while driving decisions regarding pedagogical changes and curriculum advancement </a:t>
            </a:r>
          </a:p>
          <a:p>
            <a:r>
              <a:rPr lang="en-US" sz="2400" dirty="0"/>
              <a:t> Assessments include different approaches to capturing student outcomes from different perspectives (</a:t>
            </a:r>
            <a:r>
              <a:rPr lang="en-US" sz="2400" dirty="0" err="1"/>
              <a:t>Menhart</a:t>
            </a:r>
            <a:r>
              <a:rPr lang="en-US" sz="2400" dirty="0"/>
              <a:t>, 2011)</a:t>
            </a:r>
          </a:p>
          <a:p>
            <a:pPr lvl="1"/>
            <a:r>
              <a:rPr lang="en-US" sz="2000" dirty="0"/>
              <a:t>Direct assessment</a:t>
            </a:r>
          </a:p>
          <a:p>
            <a:pPr lvl="1"/>
            <a:r>
              <a:rPr lang="en-US" sz="2000" dirty="0"/>
              <a:t>Indirect assessment</a:t>
            </a:r>
          </a:p>
          <a:p>
            <a:r>
              <a:rPr lang="en-US" sz="2400" dirty="0"/>
              <a:t>Direct assessment methods provide evidence of student learning by direct examination of students’ skills via tests, assignments, etc. </a:t>
            </a:r>
          </a:p>
          <a:p>
            <a:r>
              <a:rPr lang="en-US" sz="2400" dirty="0"/>
              <a:t>Indirect assessment methods measure student attitudes and perceptions about their own learning - exit surveys or focus group interviews</a:t>
            </a:r>
          </a:p>
          <a:p>
            <a:pPr lvl="1"/>
            <a:r>
              <a:rPr lang="en-US" sz="2000" dirty="0"/>
              <a:t>Provide rich data to complement or corroborate direct assessment outcomes (Rogers, 2020)</a:t>
            </a:r>
            <a:endParaRPr lang="en-US" sz="2400" dirty="0"/>
          </a:p>
          <a:p>
            <a:endParaRPr lang="en-US" sz="2400" dirty="0"/>
          </a:p>
        </p:txBody>
      </p:sp>
    </p:spTree>
    <p:extLst>
      <p:ext uri="{BB962C8B-B14F-4D97-AF65-F5344CB8AC3E}">
        <p14:creationId xmlns:p14="http://schemas.microsoft.com/office/powerpoint/2010/main" val="536053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7721F-483E-5A45-B2C0-73B94C4A6D44}"/>
              </a:ext>
            </a:extLst>
          </p:cNvPr>
          <p:cNvSpPr>
            <a:spLocks noGrp="1"/>
          </p:cNvSpPr>
          <p:nvPr>
            <p:ph type="title"/>
          </p:nvPr>
        </p:nvSpPr>
        <p:spPr>
          <a:xfrm>
            <a:off x="457200" y="464127"/>
            <a:ext cx="8229600" cy="1143000"/>
          </a:xfrm>
        </p:spPr>
        <p:txBody>
          <a:bodyPr>
            <a:normAutofit/>
          </a:bodyPr>
          <a:lstStyle/>
          <a:p>
            <a:r>
              <a:rPr lang="en-US" sz="3800" dirty="0"/>
              <a:t>Data</a:t>
            </a:r>
          </a:p>
        </p:txBody>
      </p:sp>
      <p:sp>
        <p:nvSpPr>
          <p:cNvPr id="5" name="Content Placeholder 4">
            <a:extLst>
              <a:ext uri="{FF2B5EF4-FFF2-40B4-BE49-F238E27FC236}">
                <a16:creationId xmlns:a16="http://schemas.microsoft.com/office/drawing/2014/main" id="{202DE5A7-83C5-2005-23B5-17E09C3C8250}"/>
              </a:ext>
            </a:extLst>
          </p:cNvPr>
          <p:cNvSpPr>
            <a:spLocks noGrp="1"/>
          </p:cNvSpPr>
          <p:nvPr>
            <p:ph idx="1"/>
          </p:nvPr>
        </p:nvSpPr>
        <p:spPr>
          <a:xfrm>
            <a:off x="457200" y="1371600"/>
            <a:ext cx="8534400" cy="5334000"/>
          </a:xfrm>
        </p:spPr>
        <p:txBody>
          <a:bodyPr>
            <a:normAutofit/>
          </a:bodyPr>
          <a:lstStyle/>
          <a:p>
            <a:r>
              <a:rPr lang="en-US" sz="2400" dirty="0"/>
              <a:t>Undergraduate Business analytics course at a 4-year public university</a:t>
            </a:r>
            <a:r>
              <a:rPr lang="en-US" sz="2000" dirty="0"/>
              <a:t> (</a:t>
            </a:r>
            <a:r>
              <a:rPr lang="en-US" sz="2000" i="1" dirty="0"/>
              <a:t>n</a:t>
            </a:r>
            <a:r>
              <a:rPr lang="en-US" sz="2000" dirty="0"/>
              <a:t> = 81 from 2 sections)</a:t>
            </a:r>
            <a:endParaRPr lang="en-US" sz="2400" dirty="0"/>
          </a:p>
          <a:p>
            <a:r>
              <a:rPr lang="en-US" sz="2400" dirty="0"/>
              <a:t>Data collected from multiple sources</a:t>
            </a:r>
          </a:p>
          <a:p>
            <a:pPr lvl="1"/>
            <a:r>
              <a:rPr lang="en-US" sz="2000" dirty="0"/>
              <a:t>Final exam consisting of 10 multiple-choice problem-based questions from key topics in Statistics: </a:t>
            </a:r>
            <a:r>
              <a:rPr lang="en-US" sz="2000" i="1" dirty="0">
                <a:effectLst/>
                <a:latin typeface="Times New Roman" panose="02020603050405020304" pitchFamily="18" charset="0"/>
                <a:ea typeface="Calibri" panose="020F0502020204030204" pitchFamily="34" charset="0"/>
              </a:rPr>
              <a:t>descriptive statistics</a:t>
            </a:r>
            <a:r>
              <a:rPr lang="en-US" sz="2000" dirty="0">
                <a:effectLst/>
                <a:latin typeface="Times New Roman" panose="02020603050405020304" pitchFamily="18" charset="0"/>
                <a:ea typeface="Calibri" panose="020F0502020204030204" pitchFamily="34" charset="0"/>
              </a:rPr>
              <a:t>, </a:t>
            </a:r>
            <a:r>
              <a:rPr lang="en-US" sz="2000" i="1" dirty="0">
                <a:effectLst/>
                <a:latin typeface="Times New Roman" panose="02020603050405020304" pitchFamily="18" charset="0"/>
                <a:ea typeface="Calibri" panose="020F0502020204030204" pitchFamily="34" charset="0"/>
              </a:rPr>
              <a:t>normal distribution, interval estimation, hypothesis testing</a:t>
            </a:r>
            <a:r>
              <a:rPr lang="en-US" sz="2000" dirty="0">
                <a:effectLst/>
                <a:latin typeface="Times New Roman" panose="02020603050405020304" pitchFamily="18" charset="0"/>
                <a:ea typeface="Calibri" panose="020F0502020204030204" pitchFamily="34" charset="0"/>
              </a:rPr>
              <a:t>, and </a:t>
            </a:r>
            <a:r>
              <a:rPr lang="en-US" sz="2000" i="1" dirty="0">
                <a:effectLst/>
                <a:latin typeface="Times New Roman" panose="02020603050405020304" pitchFamily="18" charset="0"/>
                <a:ea typeface="Calibri" panose="020F0502020204030204" pitchFamily="34" charset="0"/>
              </a:rPr>
              <a:t>regression </a:t>
            </a:r>
            <a:r>
              <a:rPr lang="en-US" sz="2000" dirty="0">
                <a:ea typeface="Calibri" panose="020F0502020204030204" pitchFamily="34" charset="0"/>
              </a:rPr>
              <a:t>– </a:t>
            </a:r>
            <a:r>
              <a:rPr lang="en-US" sz="2000" b="1" dirty="0">
                <a:solidFill>
                  <a:schemeClr val="accent2"/>
                </a:solidFill>
                <a:ea typeface="Calibri" panose="020F0502020204030204" pitchFamily="34" charset="0"/>
              </a:rPr>
              <a:t>direct assessment data</a:t>
            </a:r>
          </a:p>
          <a:p>
            <a:pPr lvl="1"/>
            <a:r>
              <a:rPr lang="en-US" sz="2000" dirty="0">
                <a:effectLst/>
                <a:ea typeface="Calibri" panose="020F0502020204030204" pitchFamily="34" charset="0"/>
              </a:rPr>
              <a:t>Online survey administered to the same students to understand student perceptions of their own learning and </a:t>
            </a:r>
            <a:r>
              <a:rPr lang="en-US" sz="2000" dirty="0">
                <a:ea typeface="Calibri" panose="020F0502020204030204" pitchFamily="34" charset="0"/>
              </a:rPr>
              <a:t>course satisfaction </a:t>
            </a:r>
            <a:r>
              <a:rPr lang="en-US" sz="2000" dirty="0">
                <a:effectLst/>
                <a:ea typeface="Calibri" panose="020F0502020204030204" pitchFamily="34" charset="0"/>
              </a:rPr>
              <a:t>– </a:t>
            </a:r>
            <a:r>
              <a:rPr lang="en-US" sz="2000" b="1" dirty="0">
                <a:solidFill>
                  <a:schemeClr val="accent2"/>
                </a:solidFill>
                <a:effectLst/>
                <a:ea typeface="Calibri" panose="020F0502020204030204" pitchFamily="34" charset="0"/>
              </a:rPr>
              <a:t>indirect assessment data  </a:t>
            </a:r>
            <a:r>
              <a:rPr lang="en-US" sz="2000" dirty="0">
                <a:effectLst/>
                <a:ea typeface="Calibri" panose="020F0502020204030204" pitchFamily="34" charset="0"/>
              </a:rPr>
              <a:t>	</a:t>
            </a:r>
            <a:endParaRPr lang="en-US" sz="1800" dirty="0">
              <a:effectLst/>
              <a:ea typeface="Calibri" panose="020F0502020204030204" pitchFamily="34" charset="0"/>
            </a:endParaRPr>
          </a:p>
          <a:p>
            <a:pPr lvl="1"/>
            <a:r>
              <a:rPr lang="en-US" sz="2000" dirty="0"/>
              <a:t>Students’ demographic and academic background information were collected in the survey for research purposes</a:t>
            </a:r>
          </a:p>
          <a:p>
            <a:r>
              <a:rPr lang="en-US" sz="2400" dirty="0"/>
              <a:t>Data collected with campus IRB approval and student participation was voluntary with no incentives provided</a:t>
            </a:r>
          </a:p>
        </p:txBody>
      </p:sp>
    </p:spTree>
    <p:extLst>
      <p:ext uri="{BB962C8B-B14F-4D97-AF65-F5344CB8AC3E}">
        <p14:creationId xmlns:p14="http://schemas.microsoft.com/office/powerpoint/2010/main" val="1021220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94C1A-878B-74B1-70D0-7971B12D5997}"/>
              </a:ext>
            </a:extLst>
          </p:cNvPr>
          <p:cNvSpPr>
            <a:spLocks noGrp="1"/>
          </p:cNvSpPr>
          <p:nvPr>
            <p:ph type="title"/>
          </p:nvPr>
        </p:nvSpPr>
        <p:spPr>
          <a:xfrm>
            <a:off x="457200" y="436418"/>
            <a:ext cx="8229600" cy="1143000"/>
          </a:xfrm>
        </p:spPr>
        <p:txBody>
          <a:bodyPr>
            <a:normAutofit/>
          </a:bodyPr>
          <a:lstStyle/>
          <a:p>
            <a:r>
              <a:rPr lang="en-US" sz="3800" dirty="0"/>
              <a:t>Research goals</a:t>
            </a:r>
          </a:p>
        </p:txBody>
      </p:sp>
      <p:sp>
        <p:nvSpPr>
          <p:cNvPr id="3" name="Content Placeholder 2">
            <a:extLst>
              <a:ext uri="{FF2B5EF4-FFF2-40B4-BE49-F238E27FC236}">
                <a16:creationId xmlns:a16="http://schemas.microsoft.com/office/drawing/2014/main" id="{F6C47BAA-AF09-0BA0-1571-3580BFECE098}"/>
              </a:ext>
            </a:extLst>
          </p:cNvPr>
          <p:cNvSpPr>
            <a:spLocks noGrp="1"/>
          </p:cNvSpPr>
          <p:nvPr>
            <p:ph idx="1"/>
          </p:nvPr>
        </p:nvSpPr>
        <p:spPr>
          <a:xfrm>
            <a:off x="457200" y="1371600"/>
            <a:ext cx="8458200" cy="5181600"/>
          </a:xfrm>
        </p:spPr>
        <p:txBody>
          <a:bodyPr>
            <a:normAutofit/>
          </a:bodyPr>
          <a:lstStyle/>
          <a:p>
            <a:r>
              <a:rPr lang="en-US" sz="2400" b="1" dirty="0">
                <a:solidFill>
                  <a:schemeClr val="accent2"/>
                </a:solidFill>
              </a:rPr>
              <a:t>Overall goal: </a:t>
            </a:r>
            <a:r>
              <a:rPr lang="en-US" sz="2400" dirty="0"/>
              <a:t>To form an in-depth understanding of how students are learning different statistical concepts in a Business Statistics course. Specific research questions included: </a:t>
            </a:r>
          </a:p>
          <a:p>
            <a:pPr lvl="1"/>
            <a:endParaRPr lang="en-US" sz="2000" dirty="0"/>
          </a:p>
          <a:p>
            <a:pPr lvl="1"/>
            <a:r>
              <a:rPr lang="en-US" sz="2000" dirty="0"/>
              <a:t>Do direct and indirect assessment outcomes match and lead to the same conclusions about student learning and performance in the Business Statistics course? What are the similarities and dissimilarities between the two sets of outcomes?</a:t>
            </a:r>
          </a:p>
          <a:p>
            <a:pPr lvl="1"/>
            <a:r>
              <a:rPr lang="en-US" sz="2000" dirty="0"/>
              <a:t>How do the two sets of outcomes differ across different student sub-populations as defined by academic and demographic background? </a:t>
            </a:r>
          </a:p>
          <a:p>
            <a:pPr lvl="1"/>
            <a:r>
              <a:rPr lang="en-US" sz="2000" dirty="0"/>
              <a:t>Can indirect assessment outcomes predict direct assessment outcomes?</a:t>
            </a:r>
          </a:p>
          <a:p>
            <a:pPr lvl="1"/>
            <a:r>
              <a:rPr lang="en-US" sz="2000" dirty="0"/>
              <a:t>How do the above findings help inform and improve the formal assessment outcomes for the course in future via pedagogical changes? </a:t>
            </a:r>
          </a:p>
          <a:p>
            <a:endParaRPr lang="en-US" sz="2400" dirty="0"/>
          </a:p>
        </p:txBody>
      </p:sp>
    </p:spTree>
    <p:extLst>
      <p:ext uri="{BB962C8B-B14F-4D97-AF65-F5344CB8AC3E}">
        <p14:creationId xmlns:p14="http://schemas.microsoft.com/office/powerpoint/2010/main" val="1216559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132F3-83DD-F8B9-3151-A527E699FF43}"/>
              </a:ext>
            </a:extLst>
          </p:cNvPr>
          <p:cNvSpPr>
            <a:spLocks noGrp="1"/>
          </p:cNvSpPr>
          <p:nvPr>
            <p:ph type="title"/>
          </p:nvPr>
        </p:nvSpPr>
        <p:spPr>
          <a:xfrm>
            <a:off x="478971" y="457200"/>
            <a:ext cx="8229600" cy="1143000"/>
          </a:xfrm>
        </p:spPr>
        <p:txBody>
          <a:bodyPr>
            <a:normAutofit/>
          </a:bodyPr>
          <a:lstStyle/>
          <a:p>
            <a:r>
              <a:rPr lang="en-US" sz="3800" dirty="0"/>
              <a:t>Summary of results</a:t>
            </a:r>
          </a:p>
        </p:txBody>
      </p:sp>
      <p:sp>
        <p:nvSpPr>
          <p:cNvPr id="3" name="Content Placeholder 2">
            <a:extLst>
              <a:ext uri="{FF2B5EF4-FFF2-40B4-BE49-F238E27FC236}">
                <a16:creationId xmlns:a16="http://schemas.microsoft.com/office/drawing/2014/main" id="{011DDD51-1EB0-7113-C534-2B14413B2A03}"/>
              </a:ext>
            </a:extLst>
          </p:cNvPr>
          <p:cNvSpPr>
            <a:spLocks noGrp="1"/>
          </p:cNvSpPr>
          <p:nvPr>
            <p:ph idx="1"/>
          </p:nvPr>
        </p:nvSpPr>
        <p:spPr>
          <a:xfrm>
            <a:off x="461159" y="1371600"/>
            <a:ext cx="8458200" cy="5334000"/>
          </a:xfrm>
        </p:spPr>
        <p:txBody>
          <a:bodyPr>
            <a:normAutofit/>
          </a:bodyPr>
          <a:lstStyle/>
          <a:p>
            <a:r>
              <a:rPr lang="en-US" sz="2400" dirty="0"/>
              <a:t>Both similarities and dissimilarities exist in the findings from the two assessment methods</a:t>
            </a:r>
          </a:p>
          <a:p>
            <a:pPr lvl="1"/>
            <a:r>
              <a:rPr lang="en-US" sz="2000" dirty="0"/>
              <a:t>The topics of hypothesis tests and regression models were generally perceived by students as difficult to master; however, they performed reasonably well on those topics in the direct assessment test</a:t>
            </a:r>
          </a:p>
          <a:p>
            <a:pPr lvl="1"/>
            <a:r>
              <a:rPr lang="en-US" sz="2000" dirty="0"/>
              <a:t>On the other hand, normal distribution is a topic that is usually well-understood by students as indirect assessment results showed although student scores were the lowest on that topic</a:t>
            </a:r>
          </a:p>
          <a:p>
            <a:pPr lvl="1"/>
            <a:r>
              <a:rPr lang="en-US" sz="2000" dirty="0"/>
              <a:t>Discrepancies occur between different assessment outcomes because students often overestimate or underestimate their knowledge and abilities in some areas</a:t>
            </a:r>
          </a:p>
          <a:p>
            <a:r>
              <a:rPr lang="en-US" sz="2400" dirty="0"/>
              <a:t>Prediction</a:t>
            </a:r>
          </a:p>
          <a:p>
            <a:pPr lvl="1"/>
            <a:r>
              <a:rPr lang="en-US" sz="2000" dirty="0">
                <a:ea typeface="Times New Roman" panose="02020603050405020304" pitchFamily="18" charset="0"/>
              </a:rPr>
              <a:t>S</a:t>
            </a:r>
            <a:r>
              <a:rPr lang="en-US" sz="2000" dirty="0">
                <a:effectLst/>
                <a:ea typeface="Times New Roman" panose="02020603050405020304" pitchFamily="18" charset="0"/>
              </a:rPr>
              <a:t>tudent perception about their own learning and understanding of the statistical concepts and satisfaction are strongly associated with direct assessment scores</a:t>
            </a:r>
            <a:endParaRPr lang="en-US" sz="2000" dirty="0"/>
          </a:p>
        </p:txBody>
      </p:sp>
    </p:spTree>
    <p:extLst>
      <p:ext uri="{BB962C8B-B14F-4D97-AF65-F5344CB8AC3E}">
        <p14:creationId xmlns:p14="http://schemas.microsoft.com/office/powerpoint/2010/main" val="3066715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FAEAC-A95C-6862-E925-C56AB517D080}"/>
              </a:ext>
            </a:extLst>
          </p:cNvPr>
          <p:cNvSpPr>
            <a:spLocks noGrp="1"/>
          </p:cNvSpPr>
          <p:nvPr>
            <p:ph type="title"/>
          </p:nvPr>
        </p:nvSpPr>
        <p:spPr>
          <a:xfrm>
            <a:off x="540328" y="457200"/>
            <a:ext cx="8229600" cy="1143000"/>
          </a:xfrm>
        </p:spPr>
        <p:txBody>
          <a:bodyPr>
            <a:normAutofit/>
          </a:bodyPr>
          <a:lstStyle/>
          <a:p>
            <a:r>
              <a:rPr lang="en-US" sz="3800" dirty="0"/>
              <a:t>Conclusions and future work</a:t>
            </a:r>
          </a:p>
        </p:txBody>
      </p:sp>
      <p:sp>
        <p:nvSpPr>
          <p:cNvPr id="3" name="Content Placeholder 2">
            <a:extLst>
              <a:ext uri="{FF2B5EF4-FFF2-40B4-BE49-F238E27FC236}">
                <a16:creationId xmlns:a16="http://schemas.microsoft.com/office/drawing/2014/main" id="{92622211-A3BC-C0CE-D19E-2BC2233048C8}"/>
              </a:ext>
            </a:extLst>
          </p:cNvPr>
          <p:cNvSpPr>
            <a:spLocks noGrp="1"/>
          </p:cNvSpPr>
          <p:nvPr>
            <p:ph idx="1"/>
          </p:nvPr>
        </p:nvSpPr>
        <p:spPr>
          <a:xfrm>
            <a:off x="421574" y="1371600"/>
            <a:ext cx="8467108" cy="5334000"/>
          </a:xfrm>
        </p:spPr>
        <p:txBody>
          <a:bodyPr>
            <a:normAutofit/>
          </a:bodyPr>
          <a:lstStyle/>
          <a:p>
            <a:r>
              <a:rPr lang="en-US" sz="2400" dirty="0"/>
              <a:t>The key take-away from this research is thus that multiple methods of assessment are crucial to obtaining a comprehensive picture of student learning</a:t>
            </a:r>
          </a:p>
          <a:p>
            <a:pPr lvl="1"/>
            <a:r>
              <a:rPr lang="en-US" sz="2000" dirty="0"/>
              <a:t>Both similarities and dissimilarities exist in the findings from the two methods of assessment</a:t>
            </a:r>
          </a:p>
          <a:p>
            <a:pPr lvl="1"/>
            <a:r>
              <a:rPr lang="en-US" sz="2000" dirty="0"/>
              <a:t>Indirect assessment results can predict direct assessment outcomes</a:t>
            </a:r>
          </a:p>
          <a:p>
            <a:r>
              <a:rPr lang="en-US" sz="2400" dirty="0"/>
              <a:t>External factors impact assessment outcomes</a:t>
            </a:r>
          </a:p>
          <a:p>
            <a:pPr lvl="1"/>
            <a:r>
              <a:rPr lang="en-US" sz="2000" dirty="0"/>
              <a:t>Jobs, family responsibilities adversely impact student performance</a:t>
            </a:r>
          </a:p>
          <a:p>
            <a:pPr lvl="1"/>
            <a:r>
              <a:rPr lang="en-US" sz="2000" dirty="0"/>
              <a:t>Underrepresented students find it more difficult to find work-school-life balance and are less academically and emotionally prepared for college  </a:t>
            </a:r>
          </a:p>
          <a:p>
            <a:endParaRPr lang="en-US" sz="2400" b="1" dirty="0">
              <a:solidFill>
                <a:schemeClr val="accent2"/>
              </a:solidFill>
            </a:endParaRPr>
          </a:p>
          <a:p>
            <a:r>
              <a:rPr lang="en-US" sz="2400" b="1" dirty="0">
                <a:solidFill>
                  <a:schemeClr val="accent2"/>
                </a:solidFill>
              </a:rPr>
              <a:t>Future work: </a:t>
            </a:r>
            <a:r>
              <a:rPr lang="en-US" sz="2400" dirty="0"/>
              <a:t>Collect additional data to increase sample size for more in-depth studies and extend to other traditionally difficult courses</a:t>
            </a:r>
          </a:p>
          <a:p>
            <a:endParaRPr lang="en-US" sz="2400" dirty="0"/>
          </a:p>
        </p:txBody>
      </p:sp>
    </p:spTree>
    <p:extLst>
      <p:ext uri="{BB962C8B-B14F-4D97-AF65-F5344CB8AC3E}">
        <p14:creationId xmlns:p14="http://schemas.microsoft.com/office/powerpoint/2010/main" val="863074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284ED-37D2-0241-8B73-2A5765912378}"/>
              </a:ext>
            </a:extLst>
          </p:cNvPr>
          <p:cNvSpPr>
            <a:spLocks noGrp="1"/>
          </p:cNvSpPr>
          <p:nvPr>
            <p:ph type="title"/>
          </p:nvPr>
        </p:nvSpPr>
        <p:spPr>
          <a:xfrm>
            <a:off x="457200" y="436418"/>
            <a:ext cx="8229600" cy="1143000"/>
          </a:xfrm>
        </p:spPr>
        <p:txBody>
          <a:bodyPr>
            <a:normAutofit/>
          </a:bodyPr>
          <a:lstStyle/>
          <a:p>
            <a:r>
              <a:rPr lang="en-US" sz="3800" dirty="0"/>
              <a:t>Practical implications</a:t>
            </a:r>
          </a:p>
        </p:txBody>
      </p:sp>
      <p:sp>
        <p:nvSpPr>
          <p:cNvPr id="3" name="Content Placeholder 2">
            <a:extLst>
              <a:ext uri="{FF2B5EF4-FFF2-40B4-BE49-F238E27FC236}">
                <a16:creationId xmlns:a16="http://schemas.microsoft.com/office/drawing/2014/main" id="{EA59ED85-D3EC-2749-BD19-B8BA3B8CEC5C}"/>
              </a:ext>
              <a:ext uri="{C183D7F6-B498-43B3-948B-1728B52AA6E4}">
                <adec:decorative xmlns:adec="http://schemas.microsoft.com/office/drawing/2017/decorative" val="1"/>
              </a:ext>
            </a:extLst>
          </p:cNvPr>
          <p:cNvSpPr>
            <a:spLocks noGrp="1"/>
          </p:cNvSpPr>
          <p:nvPr>
            <p:ph idx="1"/>
          </p:nvPr>
        </p:nvSpPr>
        <p:spPr>
          <a:xfrm>
            <a:off x="266700" y="1434935"/>
            <a:ext cx="8610600" cy="5126182"/>
          </a:xfrm>
        </p:spPr>
        <p:txBody>
          <a:bodyPr>
            <a:normAutofit/>
          </a:bodyPr>
          <a:lstStyle/>
          <a:p>
            <a:r>
              <a:rPr lang="en-US" sz="2400" dirty="0"/>
              <a:t>Pedagogical improvements</a:t>
            </a:r>
          </a:p>
          <a:p>
            <a:pPr lvl="1"/>
            <a:r>
              <a:rPr lang="en-US" sz="2000" dirty="0"/>
              <a:t>Understanding of topics that are challenging to students for faculty</a:t>
            </a:r>
          </a:p>
          <a:p>
            <a:pPr lvl="1"/>
            <a:r>
              <a:rPr lang="en-US" sz="2000" dirty="0"/>
              <a:t>Development of additional support materials by the instructors, supplementary resources like external videos (YouTube, Khan Academy), tutorials/applets, more in-class practice opportunities, especially for difficult topics, and in-depth exam reviews </a:t>
            </a:r>
          </a:p>
          <a:p>
            <a:r>
              <a:rPr lang="en-US" sz="2400" dirty="0"/>
              <a:t>Expansion of support services</a:t>
            </a:r>
          </a:p>
          <a:p>
            <a:pPr lvl="1"/>
            <a:r>
              <a:rPr lang="en-US" sz="2000" dirty="0"/>
              <a:t>Academic support services like SI and tutoring</a:t>
            </a:r>
          </a:p>
          <a:p>
            <a:pPr lvl="1"/>
            <a:r>
              <a:rPr lang="en-US" sz="2000" dirty="0"/>
              <a:t>Programs that target underserved and non-traditional students specifically to help them find an anchor in the institution and feel comfortable seeking help</a:t>
            </a:r>
          </a:p>
          <a:p>
            <a:pPr lvl="1"/>
            <a:r>
              <a:rPr lang="en-US" sz="2000" dirty="0"/>
              <a:t>More financial aid for low-income students</a:t>
            </a:r>
          </a:p>
        </p:txBody>
      </p:sp>
      <p:pic>
        <p:nvPicPr>
          <p:cNvPr id="6" name="Picture 5">
            <a:extLst>
              <a:ext uri="{FF2B5EF4-FFF2-40B4-BE49-F238E27FC236}">
                <a16:creationId xmlns:a16="http://schemas.microsoft.com/office/drawing/2014/main" id="{42C2B14B-457D-8529-9C69-2B41D7684C5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467600" y="5048917"/>
            <a:ext cx="1518062" cy="1518062"/>
          </a:xfrm>
          <a:prstGeom prst="rect">
            <a:avLst/>
          </a:prstGeom>
        </p:spPr>
      </p:pic>
    </p:spTree>
    <p:extLst>
      <p:ext uri="{BB962C8B-B14F-4D97-AF65-F5344CB8AC3E}">
        <p14:creationId xmlns:p14="http://schemas.microsoft.com/office/powerpoint/2010/main" val="1580600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6EC4B811C97CF4095B2A628293B15F9" ma:contentTypeVersion="23" ma:contentTypeDescription="Create a new document." ma:contentTypeScope="" ma:versionID="0eb78f257712238ae598f0213c620897">
  <xsd:schema xmlns:xsd="http://www.w3.org/2001/XMLSchema" xmlns:xs="http://www.w3.org/2001/XMLSchema" xmlns:p="http://schemas.microsoft.com/office/2006/metadata/properties" xmlns:ns2="9b890028-b374-467a-981c-7c67018863ee" xmlns:ns3="f99078db-2687-4cf6-8b85-0a1d74d75d0e" targetNamespace="http://schemas.microsoft.com/office/2006/metadata/properties" ma:root="true" ma:fieldsID="d6ea9cce6e612fff0da3312a557be222" ns2:_="" ns3:_="">
    <xsd:import namespace="9b890028-b374-467a-981c-7c67018863ee"/>
    <xsd:import namespace="f99078db-2687-4cf6-8b85-0a1d74d75d0e"/>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Course" minOccurs="0"/>
                <xsd:element ref="ns3:MediaServiceLocation" minOccurs="0"/>
                <xsd:element ref="ns2:TaxCatchAll" minOccurs="0"/>
                <xsd:element ref="ns3:lcf76f155ced4ddcb4097134ff3c332f"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890028-b374-467a-981c-7c67018863e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41b0eb7d-6a3b-46dc-8651-811e708a56f8}" ma:internalName="TaxCatchAll" ma:showField="CatchAllData" ma:web="9b890028-b374-467a-981c-7c67018863e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99078db-2687-4cf6-8b85-0a1d74d75d0e"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Course" ma:index="20" nillable="true" ma:displayName="Course" ma:format="Dropdown" ma:internalName="Course">
      <xsd:simpleType>
        <xsd:restriction base="dms:Text">
          <xsd:maxLength value="255"/>
        </xsd:restriction>
      </xsd:simpleType>
    </xsd:element>
    <xsd:element name="MediaServiceLocation" ma:index="21" nillable="true" ma:displayName="Location" ma:internalName="MediaServiceLocation" ma:readOnly="true">
      <xsd:simpleType>
        <xsd:restriction base="dms:Text"/>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28b28469-8996-4088-bd89-44d87d6385e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b890028-b374-467a-981c-7c67018863ee" xsi:nil="true"/>
    <Course xmlns="f99078db-2687-4cf6-8b85-0a1d74d75d0e" xsi:nil="true"/>
    <lcf76f155ced4ddcb4097134ff3c332f xmlns="f99078db-2687-4cf6-8b85-0a1d74d75d0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EFE2E83-AC82-4DBB-875E-A25D072F29FB}"/>
</file>

<file path=customXml/itemProps2.xml><?xml version="1.0" encoding="utf-8"?>
<ds:datastoreItem xmlns:ds="http://schemas.openxmlformats.org/officeDocument/2006/customXml" ds:itemID="{F8B4AEA5-A9F8-43DA-A145-1366385C9383}"/>
</file>

<file path=customXml/itemProps3.xml><?xml version="1.0" encoding="utf-8"?>
<ds:datastoreItem xmlns:ds="http://schemas.openxmlformats.org/officeDocument/2006/customXml" ds:itemID="{51ED99B7-3063-4A76-BD12-642DC4F39EAE}"/>
</file>

<file path=docProps/app.xml><?xml version="1.0" encoding="utf-8"?>
<Properties xmlns="http://schemas.openxmlformats.org/officeDocument/2006/extended-properties" xmlns:vt="http://schemas.openxmlformats.org/officeDocument/2006/docPropsVTypes">
  <TotalTime>1666</TotalTime>
  <Words>704</Words>
  <Application>Microsoft Macintosh PowerPoint</Application>
  <PresentationFormat>On-screen Show (4:3)</PresentationFormat>
  <Paragraphs>61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Direct vs. Indirect assessment in a Business Analytics course at a minority-serving institution</vt:lpstr>
      <vt:lpstr>Outline</vt:lpstr>
      <vt:lpstr>Introduction &amp; Background</vt:lpstr>
      <vt:lpstr>Data</vt:lpstr>
      <vt:lpstr>Research goals</vt:lpstr>
      <vt:lpstr>Summary of results</vt:lpstr>
      <vt:lpstr>Conclusions and future work</vt:lpstr>
      <vt:lpstr>Practical implications</vt:lpstr>
    </vt:vector>
  </TitlesOfParts>
  <Company>California State University, Fullerton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Vu, Mishu</dc:creator>
  <cp:lastModifiedBy>Mitra, Sinjini</cp:lastModifiedBy>
  <cp:revision>174</cp:revision>
  <dcterms:created xsi:type="dcterms:W3CDTF">2011-10-03T21:12:44Z</dcterms:created>
  <dcterms:modified xsi:type="dcterms:W3CDTF">2024-05-17T00:23:10Z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0x01010036EC4B811C97CF4095B2A628293B15F9</vt:lpwstr>
  </property>
</Properties>
</file>