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3"/>
  </p:notesMasterIdLst>
  <p:sldIdLst>
    <p:sldId id="297" r:id="rId2"/>
  </p:sldIdLst>
  <p:sldSz cx="49377600" cy="32918400"/>
  <p:notesSz cx="6858000" cy="9144000"/>
  <p:embeddedFontLst>
    <p:embeddedFont>
      <p:font typeface="Lato" panose="020F0502020204030203" pitchFamily="34" charset="0"/>
      <p:regular r:id="rId4"/>
      <p:bold r:id="rId4"/>
      <p:italic r:id="rId4"/>
      <p:boldItalic r:id="rId4"/>
    </p:embeddedFont>
    <p:embeddedFont>
      <p:font typeface="Lato Black" panose="020F0502020204030204" pitchFamily="34" charset="0"/>
      <p:regular r:id="rId5"/>
      <p:bold r:id="rId4"/>
      <p:italic r:id="rId4"/>
      <p:boldItalic r:id="rId4"/>
    </p:embeddedFont>
    <p:embeddedFont>
      <p:font typeface="Rockwell" panose="02060603020205020403" pitchFamily="18" charset="77"/>
      <p:regular r:id="rId4"/>
      <p:bold r:id="rId4"/>
      <p:italic r:id="rId4"/>
      <p:boldItalic r:id="rId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H Weinberger" initials="AHW" lastIdx="10" clrIdx="0">
    <p:extLst>
      <p:ext uri="{19B8F6BF-5375-455C-9EA6-DF929625EA0E}">
        <p15:presenceInfo xmlns:p15="http://schemas.microsoft.com/office/powerpoint/2012/main" userId="S-1-5-21-3054654822-2301570707-3769457560-64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D54F"/>
    <a:srgbClr val="FFC107"/>
    <a:srgbClr val="263238"/>
    <a:srgbClr val="1B5E20"/>
    <a:srgbClr val="E1E082"/>
    <a:srgbClr val="E04336"/>
    <a:srgbClr val="E91E63"/>
    <a:srgbClr val="B3E5FC"/>
    <a:srgbClr val="FF8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9" autoAdjust="0"/>
    <p:restoredTop sz="90408" autoAdjust="0"/>
  </p:normalViewPr>
  <p:slideViewPr>
    <p:cSldViewPr snapToGrid="0" showGuides="1">
      <p:cViewPr varScale="1">
        <p:scale>
          <a:sx n="24" d="100"/>
          <a:sy n="24" d="100"/>
        </p:scale>
        <p:origin x="1760" y="208"/>
      </p:cViewPr>
      <p:guideLst>
        <p:guide pos="15576"/>
        <p:guide pos="6024"/>
        <p:guide pos="264"/>
        <p:guide pos="744"/>
        <p:guide orient="horz" pos="10368"/>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font" Target="fonts/font1.fntdata"/><Relationship Id="rId10" Type="http://schemas.openxmlformats.org/officeDocument/2006/relationships/tableStyles" Target="tableStyles.xml"/><Relationship Id="rId4" Type="http://schemas.openxmlformats.org/officeDocument/2006/relationships/font" Target="NUL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7/10/25</a:t>
            </a:fld>
            <a:endParaRPr lang="en-US" dirty="0"/>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dirty="0"/>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C165A-5320-27FC-404F-4D39A6397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E0EFF-47D6-C546-9A32-DE851EB26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DD821-ACF7-B5C7-270C-E52BD09C929E}"/>
              </a:ext>
            </a:extLst>
          </p:cNvPr>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Powerpoint,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D39155B-3CA8-EB6C-648A-5B404218CAB6}"/>
              </a:ext>
            </a:extLst>
          </p:cNvPr>
          <p:cNvSpPr>
            <a:spLocks noGrp="1"/>
          </p:cNvSpPr>
          <p:nvPr>
            <p:ph type="sldNum" sz="quarter" idx="5"/>
          </p:nvPr>
        </p:nvSpPr>
        <p:spPr/>
        <p:txBody>
          <a:bodyPr/>
          <a:lstStyle/>
          <a:p>
            <a:fld id="{E26C2670-3342-473C-969D-FDFF399F2050}" type="slidenum">
              <a:rPr lang="en-US" smtClean="0"/>
              <a:t>1</a:t>
            </a:fld>
            <a:endParaRPr lang="en-US" dirty="0"/>
          </a:p>
        </p:txBody>
      </p:sp>
    </p:spTree>
    <p:extLst>
      <p:ext uri="{BB962C8B-B14F-4D97-AF65-F5344CB8AC3E}">
        <p14:creationId xmlns:p14="http://schemas.microsoft.com/office/powerpoint/2010/main" val="156644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51" name="Group 450"/>
          <p:cNvGrpSpPr/>
          <p:nvPr/>
        </p:nvGrpSpPr>
        <p:grpSpPr>
          <a:xfrm>
            <a:off x="3" y="0"/>
            <a:ext cx="51597880" cy="32895542"/>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6928815" y="5607979"/>
            <a:ext cx="35565070" cy="21781517"/>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227138"/>
              <a:ext cx="6586124" cy="4130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7339094" y="9865334"/>
            <a:ext cx="34713603" cy="8691053"/>
          </a:xfrm>
        </p:spPr>
        <p:txBody>
          <a:bodyPr bIns="0" anchor="b">
            <a:normAutofit/>
          </a:bodyPr>
          <a:lstStyle>
            <a:lvl1pPr algn="ctr">
              <a:lnSpc>
                <a:spcPct val="80000"/>
              </a:lnSpc>
              <a:defRPr sz="23040" spc="-542">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7339094" y="18919162"/>
            <a:ext cx="34713603" cy="6403776"/>
          </a:xfrm>
        </p:spPr>
        <p:txBody>
          <a:bodyPr tIns="0">
            <a:normAutofit/>
          </a:bodyPr>
          <a:lstStyle>
            <a:lvl1pPr marL="0" indent="0" algn="ctr">
              <a:lnSpc>
                <a:spcPct val="100000"/>
              </a:lnSpc>
              <a:buNone/>
              <a:defRPr sz="8640" b="0">
                <a:solidFill>
                  <a:srgbClr val="FFFEFF"/>
                </a:solidFill>
              </a:defRPr>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a:xfrm>
            <a:off x="3456432" y="1536192"/>
            <a:ext cx="14813280" cy="1536192"/>
          </a:xfrm>
        </p:spPr>
        <p:txBody>
          <a:bodyPr vert="horz" lIns="91440" tIns="45720" rIns="91440" bIns="45720" rtlCol="0" anchor="ctr"/>
          <a:lstStyle>
            <a:lvl1pPr>
              <a:defRPr lang="en-US"/>
            </a:lvl1pPr>
          </a:lstStyle>
          <a:p>
            <a:fld id="{3F135061-2F74-46D4-9F8F-C77EF304855D}" type="datetimeFigureOut">
              <a:rPr lang="en-US" smtClean="0"/>
              <a:t>7/10/25</a:t>
            </a:fld>
            <a:endParaRPr lang="en-US" dirty="0"/>
          </a:p>
        </p:txBody>
      </p:sp>
      <p:sp>
        <p:nvSpPr>
          <p:cNvPr id="5" name="Footer Placeholder 4"/>
          <p:cNvSpPr>
            <a:spLocks noGrp="1"/>
          </p:cNvSpPr>
          <p:nvPr>
            <p:ph type="ftr" sz="quarter" idx="11"/>
          </p:nvPr>
        </p:nvSpPr>
        <p:spPr>
          <a:xfrm>
            <a:off x="3456432" y="29889907"/>
            <a:ext cx="42415358" cy="15361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216847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422576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1545618" y="2"/>
            <a:ext cx="50877499" cy="32918405"/>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3456432" y="8158029"/>
            <a:ext cx="17747381" cy="166580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08447" y="11279645"/>
            <a:ext cx="16814601" cy="11869315"/>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844707" y="3814651"/>
            <a:ext cx="22116472" cy="252340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74749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3" y="2"/>
            <a:ext cx="50877499" cy="32918405"/>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28231924" y="8158029"/>
            <a:ext cx="17747381" cy="166580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28693491" y="11279638"/>
            <a:ext cx="16805054" cy="11831765"/>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73596" y="3853478"/>
            <a:ext cx="22238771" cy="2522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56432" y="1536192"/>
            <a:ext cx="14813280" cy="1536192"/>
          </a:xfrm>
        </p:spPr>
        <p:txBody>
          <a:bodyPr/>
          <a:lstStyle/>
          <a:p>
            <a:fld id="{3F135061-2F74-46D4-9F8F-C77EF304855D}" type="datetimeFigureOut">
              <a:rPr lang="en-US" smtClean="0"/>
              <a:t>7/10/25</a:t>
            </a:fld>
            <a:endParaRPr lang="en-US" dirty="0"/>
          </a:p>
        </p:txBody>
      </p:sp>
      <p:sp>
        <p:nvSpPr>
          <p:cNvPr id="5" name="Footer Placeholder 4"/>
          <p:cNvSpPr>
            <a:spLocks noGrp="1"/>
          </p:cNvSpPr>
          <p:nvPr>
            <p:ph type="ftr" sz="quarter" idx="11"/>
          </p:nvPr>
        </p:nvSpPr>
        <p:spPr>
          <a:xfrm>
            <a:off x="3456432" y="29889907"/>
            <a:ext cx="42415358" cy="1536192"/>
          </a:xfrm>
        </p:spPr>
        <p:txBody>
          <a:bodyPr/>
          <a:lstStyle/>
          <a:p>
            <a:endParaRPr lang="en-US" dirty="0"/>
          </a:p>
        </p:txBody>
      </p:sp>
      <p:sp>
        <p:nvSpPr>
          <p:cNvPr id="6" name="Slide Number Placeholder 5"/>
          <p:cNvSpPr>
            <a:spLocks noGrp="1"/>
          </p:cNvSpPr>
          <p:nvPr>
            <p:ph type="sldNum" sz="quarter" idx="12"/>
          </p:nvPr>
        </p:nvSpPr>
        <p:spPr>
          <a:xfrm>
            <a:off x="4216847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33232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1545618" y="2"/>
            <a:ext cx="50877499" cy="32918405"/>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3456432" y="8158029"/>
            <a:ext cx="17747381" cy="166580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17992" y="11279635"/>
            <a:ext cx="16805059" cy="11831770"/>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23844710" y="3855293"/>
            <a:ext cx="22093614" cy="2519338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28770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3" y="0"/>
            <a:ext cx="51597880" cy="32895542"/>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978770" y="5562730"/>
            <a:ext cx="23315494" cy="21781517"/>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87399" y="9738370"/>
            <a:ext cx="22479941" cy="8315875"/>
          </a:xfrm>
        </p:spPr>
        <p:txBody>
          <a:bodyPr bIns="0" anchor="b">
            <a:normAutofit/>
          </a:bodyPr>
          <a:lstStyle>
            <a:lvl1pPr algn="ctr">
              <a:defRPr sz="1728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387399" y="18448025"/>
            <a:ext cx="22479941" cy="6845266"/>
          </a:xfrm>
        </p:spPr>
        <p:txBody>
          <a:bodyPr tIns="0">
            <a:normAutofit/>
          </a:bodyPr>
          <a:lstStyle>
            <a:lvl1pPr marL="0" indent="0" algn="ctr">
              <a:buNone/>
              <a:defRPr sz="7680">
                <a:solidFill>
                  <a:srgbClr val="FFFEFF"/>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56432" y="1536192"/>
            <a:ext cx="14813280" cy="1536192"/>
          </a:xfrm>
        </p:spPr>
        <p:txBody>
          <a:bodyPr/>
          <a:lstStyle/>
          <a:p>
            <a:fld id="{3F135061-2F74-46D4-9F8F-C77EF304855D}" type="datetimeFigureOut">
              <a:rPr lang="en-US" smtClean="0"/>
              <a:t>7/10/25</a:t>
            </a:fld>
            <a:endParaRPr lang="en-US" dirty="0"/>
          </a:p>
        </p:txBody>
      </p:sp>
      <p:sp>
        <p:nvSpPr>
          <p:cNvPr id="5" name="Footer Placeholder 4"/>
          <p:cNvSpPr>
            <a:spLocks noGrp="1"/>
          </p:cNvSpPr>
          <p:nvPr>
            <p:ph type="ftr" sz="quarter" idx="11"/>
          </p:nvPr>
        </p:nvSpPr>
        <p:spPr>
          <a:xfrm>
            <a:off x="3456432" y="29889907"/>
            <a:ext cx="42415358" cy="15361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216847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32361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1545618" y="2"/>
            <a:ext cx="50877499" cy="32918405"/>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3456432" y="8158029"/>
            <a:ext cx="17747381" cy="166580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887744" y="11304327"/>
            <a:ext cx="16859680" cy="1180707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3884275" y="3859339"/>
            <a:ext cx="22095040" cy="11804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869528" y="17208499"/>
            <a:ext cx="22109782" cy="11859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456432" y="1536192"/>
            <a:ext cx="14813280" cy="1536192"/>
          </a:xfrm>
        </p:spPr>
        <p:txBody>
          <a:bodyPr/>
          <a:lstStyle/>
          <a:p>
            <a:fld id="{3F135061-2F74-46D4-9F8F-C77EF304855D}" type="datetimeFigureOut">
              <a:rPr lang="en-US" smtClean="0"/>
              <a:t>7/10/25</a:t>
            </a:fld>
            <a:endParaRPr lang="en-US" dirty="0"/>
          </a:p>
        </p:txBody>
      </p:sp>
      <p:sp>
        <p:nvSpPr>
          <p:cNvPr id="6" name="Footer Placeholder 5"/>
          <p:cNvSpPr>
            <a:spLocks noGrp="1"/>
          </p:cNvSpPr>
          <p:nvPr>
            <p:ph type="ftr" sz="quarter" idx="11"/>
          </p:nvPr>
        </p:nvSpPr>
        <p:spPr>
          <a:xfrm>
            <a:off x="3456432" y="29889907"/>
            <a:ext cx="42415358" cy="1536192"/>
          </a:xfrm>
        </p:spPr>
        <p:txBody>
          <a:bodyPr/>
          <a:lstStyle/>
          <a:p>
            <a:endParaRPr lang="en-US" dirty="0"/>
          </a:p>
        </p:txBody>
      </p:sp>
      <p:sp>
        <p:nvSpPr>
          <p:cNvPr id="7" name="Slide Number Placeholder 6"/>
          <p:cNvSpPr>
            <a:spLocks noGrp="1"/>
          </p:cNvSpPr>
          <p:nvPr>
            <p:ph type="sldNum" sz="quarter" idx="12"/>
          </p:nvPr>
        </p:nvSpPr>
        <p:spPr>
          <a:xfrm>
            <a:off x="4216847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5628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1545618" y="2"/>
            <a:ext cx="50877499" cy="32918405"/>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3456432" y="8158029"/>
            <a:ext cx="17747381" cy="166580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887744" y="11308071"/>
            <a:ext cx="16859680" cy="11803334"/>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415708" y="3850560"/>
            <a:ext cx="20547664" cy="3291840"/>
          </a:xfrm>
        </p:spPr>
        <p:txBody>
          <a:bodyPr anchor="ctr">
            <a:noAutofit/>
          </a:bodyPr>
          <a:lstStyle>
            <a:lvl1pPr marL="0" indent="0" algn="l">
              <a:lnSpc>
                <a:spcPct val="100000"/>
              </a:lnSpc>
              <a:buNone/>
              <a:defRPr sz="8640" b="0" cap="all" baseline="0">
                <a:solidFill>
                  <a:schemeClr val="accent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5415834" y="7142395"/>
            <a:ext cx="20545240" cy="852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353057" y="17210486"/>
            <a:ext cx="20626245" cy="3291840"/>
          </a:xfrm>
        </p:spPr>
        <p:txBody>
          <a:bodyPr anchor="ctr">
            <a:noAutofit/>
          </a:bodyPr>
          <a:lstStyle>
            <a:lvl1pPr marL="0" indent="0" algn="l">
              <a:lnSpc>
                <a:spcPct val="100000"/>
              </a:lnSpc>
              <a:buNone/>
              <a:defRPr sz="8640" b="0" cap="all" baseline="0">
                <a:solidFill>
                  <a:schemeClr val="accent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25353057" y="20497594"/>
            <a:ext cx="20626245" cy="8569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456432" y="1536192"/>
            <a:ext cx="14813280" cy="1536192"/>
          </a:xfrm>
        </p:spPr>
        <p:txBody>
          <a:bodyPr/>
          <a:lstStyle/>
          <a:p>
            <a:fld id="{3F135061-2F74-46D4-9F8F-C77EF304855D}" type="datetimeFigureOut">
              <a:rPr lang="en-US" smtClean="0"/>
              <a:t>7/10/25</a:t>
            </a:fld>
            <a:endParaRPr lang="en-US" dirty="0"/>
          </a:p>
        </p:txBody>
      </p:sp>
      <p:sp>
        <p:nvSpPr>
          <p:cNvPr id="8" name="Footer Placeholder 7"/>
          <p:cNvSpPr>
            <a:spLocks noGrp="1"/>
          </p:cNvSpPr>
          <p:nvPr>
            <p:ph type="ftr" sz="quarter" idx="11"/>
          </p:nvPr>
        </p:nvSpPr>
        <p:spPr>
          <a:xfrm>
            <a:off x="3456432" y="29889907"/>
            <a:ext cx="42415358" cy="1536192"/>
          </a:xfrm>
        </p:spPr>
        <p:txBody>
          <a:bodyPr/>
          <a:lstStyle/>
          <a:p>
            <a:endParaRPr lang="en-US" dirty="0"/>
          </a:p>
        </p:txBody>
      </p:sp>
      <p:sp>
        <p:nvSpPr>
          <p:cNvPr id="9" name="Slide Number Placeholder 8"/>
          <p:cNvSpPr>
            <a:spLocks noGrp="1"/>
          </p:cNvSpPr>
          <p:nvPr>
            <p:ph type="sldNum" sz="quarter" idx="12"/>
          </p:nvPr>
        </p:nvSpPr>
        <p:spPr>
          <a:xfrm>
            <a:off x="4216847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262193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1545618" y="2"/>
            <a:ext cx="50877499" cy="32918405"/>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3456432" y="8158029"/>
            <a:ext cx="17747381" cy="166580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17994" y="11279635"/>
            <a:ext cx="16805054" cy="11831770"/>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7/10/25</a:t>
            </a:fld>
            <a:endParaRPr lang="en-US" dirty="0"/>
          </a:p>
        </p:txBody>
      </p:sp>
      <p:sp>
        <p:nvSpPr>
          <p:cNvPr id="4" name="Footer Placeholder 3"/>
          <p:cNvSpPr>
            <a:spLocks noGrp="1"/>
          </p:cNvSpPr>
          <p:nvPr>
            <p:ph type="ftr" sz="quarter" idx="11"/>
          </p:nvPr>
        </p:nvSpPr>
        <p:spPr>
          <a:xfrm>
            <a:off x="3456432" y="29889907"/>
            <a:ext cx="42415358" cy="1536192"/>
          </a:xfrm>
        </p:spPr>
        <p:txBody>
          <a:bodyPr/>
          <a:lstStyle/>
          <a:p>
            <a:endParaRPr lang="en-US" dirty="0"/>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3682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56432" y="1536192"/>
            <a:ext cx="14813280" cy="1536192"/>
          </a:xfrm>
        </p:spPr>
        <p:txBody>
          <a:bodyPr/>
          <a:lstStyle/>
          <a:p>
            <a:fld id="{3F135061-2F74-46D4-9F8F-C77EF304855D}" type="datetimeFigureOut">
              <a:rPr lang="en-US" smtClean="0"/>
              <a:t>7/10/25</a:t>
            </a:fld>
            <a:endParaRPr lang="en-US" dirty="0"/>
          </a:p>
        </p:txBody>
      </p:sp>
      <p:sp>
        <p:nvSpPr>
          <p:cNvPr id="3" name="Footer Placeholder 2"/>
          <p:cNvSpPr>
            <a:spLocks noGrp="1"/>
          </p:cNvSpPr>
          <p:nvPr>
            <p:ph type="ftr" sz="quarter" idx="11"/>
          </p:nvPr>
        </p:nvSpPr>
        <p:spPr>
          <a:xfrm>
            <a:off x="3456432" y="29889907"/>
            <a:ext cx="42415358" cy="1536192"/>
          </a:xfrm>
        </p:spPr>
        <p:txBody>
          <a:bodyPr/>
          <a:lstStyle/>
          <a:p>
            <a:endParaRPr lang="en-US" dirty="0"/>
          </a:p>
        </p:txBody>
      </p:sp>
      <p:sp>
        <p:nvSpPr>
          <p:cNvPr id="4" name="Slide Number Placeholder 3"/>
          <p:cNvSpPr>
            <a:spLocks noGrp="1"/>
          </p:cNvSpPr>
          <p:nvPr>
            <p:ph type="sldNum" sz="quarter" idx="12"/>
          </p:nvPr>
        </p:nvSpPr>
        <p:spPr>
          <a:xfrm>
            <a:off x="4216847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61011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1545618" y="2"/>
            <a:ext cx="50877499" cy="32918405"/>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3456432" y="8158029"/>
            <a:ext cx="17747381" cy="166580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17994" y="11279638"/>
            <a:ext cx="16805054" cy="5881915"/>
          </a:xfrm>
        </p:spPr>
        <p:txBody>
          <a:bodyPr bIns="0" anchor="b">
            <a:noAutofit/>
          </a:bodyPr>
          <a:lstStyle>
            <a:lvl1pPr algn="ctr">
              <a:defRPr sz="1344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23844707" y="3846674"/>
            <a:ext cx="22116472" cy="2519757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917994" y="17161555"/>
            <a:ext cx="16805054" cy="5949850"/>
          </a:xfrm>
        </p:spPr>
        <p:txBody>
          <a:bodyPr>
            <a:normAutofit/>
          </a:bodyPr>
          <a:lstStyle>
            <a:lvl1pPr marL="0" indent="0" algn="ctr">
              <a:buNone/>
              <a:defRPr sz="6720">
                <a:solidFill>
                  <a:srgbClr val="FFFEFF"/>
                </a:solidFill>
              </a:defRPr>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00942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3" y="0"/>
            <a:ext cx="51597880" cy="32895542"/>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480100" y="8151994"/>
            <a:ext cx="23531861" cy="16658016"/>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30535250" y="0"/>
            <a:ext cx="18842350" cy="32918400"/>
          </a:xfrm>
          <a:solidFill>
            <a:schemeClr val="bg1">
              <a:lumMod val="65000"/>
              <a:lumOff val="35000"/>
            </a:schemeClr>
          </a:solidFill>
          <a:ln w="9525" cap="sq">
            <a:noFill/>
            <a:miter lim="800000"/>
          </a:ln>
          <a:effectLst/>
        </p:spPr>
        <p:txBody>
          <a:bodyPr anchor="t"/>
          <a:lstStyle>
            <a:lvl1pPr marL="0" indent="0" algn="ctr">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dirty="0"/>
              <a:t>Click icon to add picture</a:t>
            </a:r>
          </a:p>
        </p:txBody>
      </p:sp>
      <p:sp>
        <p:nvSpPr>
          <p:cNvPr id="2" name="Title 1"/>
          <p:cNvSpPr>
            <a:spLocks noGrp="1"/>
          </p:cNvSpPr>
          <p:nvPr>
            <p:ph type="title"/>
          </p:nvPr>
        </p:nvSpPr>
        <p:spPr>
          <a:xfrm>
            <a:off x="3907359" y="11214732"/>
            <a:ext cx="22667396" cy="6074587"/>
          </a:xfrm>
        </p:spPr>
        <p:txBody>
          <a:bodyPr bIns="0" anchor="b">
            <a:normAutofit/>
          </a:bodyPr>
          <a:lstStyle>
            <a:lvl1pPr>
              <a:defRPr sz="1536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900495" y="17289319"/>
            <a:ext cx="22675972" cy="5829768"/>
          </a:xfrm>
        </p:spPr>
        <p:txBody>
          <a:bodyPr>
            <a:normAutofit/>
          </a:bodyPr>
          <a:lstStyle>
            <a:lvl1pPr marL="0" indent="0" algn="ctr">
              <a:buNone/>
              <a:defRPr sz="6720">
                <a:solidFill>
                  <a:srgbClr val="FFFEFF"/>
                </a:solidFill>
              </a:defRPr>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a:xfrm>
            <a:off x="3456432" y="1536192"/>
            <a:ext cx="14813280" cy="1536192"/>
          </a:xfrm>
        </p:spPr>
        <p:txBody>
          <a:bodyPr/>
          <a:lstStyle/>
          <a:p>
            <a:fld id="{3F135061-2F74-46D4-9F8F-C77EF304855D}" type="datetimeFigureOut">
              <a:rPr lang="en-US" smtClean="0"/>
              <a:t>7/10/25</a:t>
            </a:fld>
            <a:endParaRPr lang="en-US" dirty="0"/>
          </a:p>
        </p:txBody>
      </p:sp>
      <p:sp>
        <p:nvSpPr>
          <p:cNvPr id="6" name="Footer Placeholder 5"/>
          <p:cNvSpPr>
            <a:spLocks noGrp="1"/>
          </p:cNvSpPr>
          <p:nvPr>
            <p:ph type="ftr" sz="quarter" idx="11"/>
          </p:nvPr>
        </p:nvSpPr>
        <p:spPr>
          <a:xfrm>
            <a:off x="3456435" y="29889907"/>
            <a:ext cx="23536661" cy="1536192"/>
          </a:xfrm>
        </p:spPr>
        <p:txBody>
          <a:bodyPr/>
          <a:lstStyle/>
          <a:p>
            <a:endParaRPr lang="en-US" dirty="0"/>
          </a:p>
        </p:txBody>
      </p:sp>
      <p:sp>
        <p:nvSpPr>
          <p:cNvPr id="7" name="Slide Number Placeholder 6"/>
          <p:cNvSpPr>
            <a:spLocks noGrp="1"/>
          </p:cNvSpPr>
          <p:nvPr>
            <p:ph type="sldNum" sz="quarter" idx="12"/>
          </p:nvPr>
        </p:nvSpPr>
        <p:spPr>
          <a:xfrm>
            <a:off x="23303500" y="1536192"/>
            <a:ext cx="3703320" cy="1536192"/>
          </a:xfrm>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367776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7994" y="11279640"/>
            <a:ext cx="16805054" cy="11831770"/>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44712" y="3814651"/>
            <a:ext cx="22027081" cy="25234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56432" y="1536192"/>
            <a:ext cx="14813280" cy="1536192"/>
          </a:xfrm>
          <a:prstGeom prst="rect">
            <a:avLst/>
          </a:prstGeom>
        </p:spPr>
        <p:txBody>
          <a:bodyPr vert="horz" lIns="91440" tIns="45720" rIns="91440" bIns="45720" rtlCol="0" anchor="ctr"/>
          <a:lstStyle>
            <a:lvl1pPr algn="l">
              <a:defRPr sz="4800">
                <a:solidFill>
                  <a:schemeClr val="tx1">
                    <a:tint val="75000"/>
                  </a:schemeClr>
                </a:solidFill>
              </a:defRPr>
            </a:lvl1pPr>
          </a:lstStyle>
          <a:p>
            <a:fld id="{3F135061-2F74-46D4-9F8F-C77EF304855D}" type="datetimeFigureOut">
              <a:rPr lang="en-US" smtClean="0"/>
              <a:t>7/10/25</a:t>
            </a:fld>
            <a:endParaRPr lang="en-US" dirty="0"/>
          </a:p>
        </p:txBody>
      </p:sp>
      <p:sp>
        <p:nvSpPr>
          <p:cNvPr id="5" name="Footer Placeholder 4"/>
          <p:cNvSpPr>
            <a:spLocks noGrp="1"/>
          </p:cNvSpPr>
          <p:nvPr>
            <p:ph type="ftr" sz="quarter" idx="3"/>
          </p:nvPr>
        </p:nvSpPr>
        <p:spPr>
          <a:xfrm>
            <a:off x="3456432" y="29889907"/>
            <a:ext cx="42415358" cy="1536192"/>
          </a:xfrm>
          <a:prstGeom prst="rect">
            <a:avLst/>
          </a:prstGeom>
        </p:spPr>
        <p:txBody>
          <a:bodyPr vert="horz" lIns="91440" tIns="45720" rIns="91440" bIns="45720" rtlCol="0" anchor="ctr"/>
          <a:lstStyle>
            <a:lvl1pPr algn="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168470" y="1536192"/>
            <a:ext cx="3703320" cy="1536192"/>
          </a:xfrm>
          <a:prstGeom prst="rect">
            <a:avLst/>
          </a:prstGeom>
        </p:spPr>
        <p:txBody>
          <a:bodyPr vert="horz" lIns="91440" tIns="45720" rIns="91440" bIns="45720" rtlCol="0" anchor="ctr"/>
          <a:lstStyle>
            <a:lvl1pPr algn="r">
              <a:defRPr sz="4800">
                <a:solidFill>
                  <a:schemeClr val="tx1">
                    <a:tint val="75000"/>
                  </a:schemeClr>
                </a:solidFill>
              </a:defRPr>
            </a:lvl1pPr>
          </a:lstStyle>
          <a:p>
            <a:fld id="{63FC52CE-B062-47D6-A8CB-AF6B214D1AE5}" type="slidenum">
              <a:rPr lang="en-US" smtClean="0"/>
              <a:t>‹#›</a:t>
            </a:fld>
            <a:endParaRPr lang="en-US" dirty="0"/>
          </a:p>
        </p:txBody>
      </p:sp>
    </p:spTree>
    <p:extLst>
      <p:ext uri="{BB962C8B-B14F-4D97-AF65-F5344CB8AC3E}">
        <p14:creationId xmlns:p14="http://schemas.microsoft.com/office/powerpoint/2010/main" val="20679119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291840" rtl="0" eaLnBrk="1" latinLnBrk="0" hangingPunct="1">
        <a:lnSpc>
          <a:spcPct val="85000"/>
        </a:lnSpc>
        <a:spcBef>
          <a:spcPct val="0"/>
        </a:spcBef>
        <a:buNone/>
        <a:defRPr sz="15360" b="0" i="0" kern="1200" cap="none" spc="-542">
          <a:solidFill>
            <a:schemeClr val="tx1"/>
          </a:solidFill>
          <a:effectLst/>
          <a:latin typeface="+mj-lt"/>
          <a:ea typeface="+mj-ea"/>
          <a:cs typeface="+mj-cs"/>
        </a:defRPr>
      </a:lvl1pPr>
    </p:titleStyle>
    <p:bodyStyle>
      <a:lvl1pPr marL="822960" indent="-822960" algn="l" defTabSz="3291840" rtl="0" eaLnBrk="1" latinLnBrk="0" hangingPunct="1">
        <a:lnSpc>
          <a:spcPct val="120000"/>
        </a:lnSpc>
        <a:spcBef>
          <a:spcPts val="3600"/>
        </a:spcBef>
        <a:buClr>
          <a:schemeClr val="accent1"/>
        </a:buClr>
        <a:buSzPct val="110000"/>
        <a:buFont typeface="Wingdings" panose="05000000000000000000" pitchFamily="2" charset="2"/>
        <a:buChar char="§"/>
        <a:defRPr sz="7680" kern="1200">
          <a:solidFill>
            <a:schemeClr val="tx1"/>
          </a:solidFill>
          <a:effectLst/>
          <a:latin typeface="+mn-lt"/>
          <a:ea typeface="+mn-ea"/>
          <a:cs typeface="+mn-cs"/>
        </a:defRPr>
      </a:lvl1pPr>
      <a:lvl2pPr marL="246888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6720" kern="1200">
          <a:solidFill>
            <a:schemeClr val="tx1"/>
          </a:solidFill>
          <a:effectLst/>
          <a:latin typeface="+mn-lt"/>
          <a:ea typeface="+mn-ea"/>
          <a:cs typeface="+mn-cs"/>
        </a:defRPr>
      </a:lvl2pPr>
      <a:lvl3pPr marL="411480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5760" kern="1200">
          <a:solidFill>
            <a:schemeClr val="tx1"/>
          </a:solidFill>
          <a:effectLst/>
          <a:latin typeface="+mn-lt"/>
          <a:ea typeface="+mn-ea"/>
          <a:cs typeface="+mn-cs"/>
        </a:defRPr>
      </a:lvl3pPr>
      <a:lvl4pPr marL="576072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5760" kern="1200">
          <a:solidFill>
            <a:schemeClr val="tx1"/>
          </a:solidFill>
          <a:effectLst/>
          <a:latin typeface="+mn-lt"/>
          <a:ea typeface="+mn-ea"/>
          <a:cs typeface="+mn-cs"/>
        </a:defRPr>
      </a:lvl4pPr>
      <a:lvl5pPr marL="740664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5760" kern="1200">
          <a:solidFill>
            <a:schemeClr val="tx1"/>
          </a:solidFill>
          <a:effectLst/>
          <a:latin typeface="+mn-lt"/>
          <a:ea typeface="+mn-ea"/>
          <a:cs typeface="+mn-cs"/>
        </a:defRPr>
      </a:lvl5pPr>
      <a:lvl6pPr marL="905256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6pPr>
      <a:lvl7pPr marL="1069848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7pPr>
      <a:lvl8pPr marL="1234440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8pPr>
      <a:lvl9pPr marL="1399032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fluhart@iu.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74CA1-05E5-71A6-421A-FC9095BAE5B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406ED58-8AF2-6F56-DB94-9F22C105A5C4}"/>
              </a:ext>
            </a:extLst>
          </p:cNvPr>
          <p:cNvSpPr/>
          <p:nvPr/>
        </p:nvSpPr>
        <p:spPr>
          <a:xfrm>
            <a:off x="0" y="102330"/>
            <a:ext cx="49460011" cy="3634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6" name="Rectangle 15">
            <a:extLst>
              <a:ext uri="{FF2B5EF4-FFF2-40B4-BE49-F238E27FC236}">
                <a16:creationId xmlns:a16="http://schemas.microsoft.com/office/drawing/2014/main" id="{78967180-46DE-7C90-D38F-291FE66ABD78}"/>
              </a:ext>
            </a:extLst>
          </p:cNvPr>
          <p:cNvSpPr/>
          <p:nvPr/>
        </p:nvSpPr>
        <p:spPr>
          <a:xfrm>
            <a:off x="40260737" y="0"/>
            <a:ext cx="915326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2" name="Rectangle 1">
            <a:extLst>
              <a:ext uri="{FF2B5EF4-FFF2-40B4-BE49-F238E27FC236}">
                <a16:creationId xmlns:a16="http://schemas.microsoft.com/office/drawing/2014/main" id="{3B462DAA-DB78-9B54-A074-CADB5111BE7D}"/>
              </a:ext>
            </a:extLst>
          </p:cNvPr>
          <p:cNvSpPr/>
          <p:nvPr/>
        </p:nvSpPr>
        <p:spPr>
          <a:xfrm>
            <a:off x="209091" y="3359880"/>
            <a:ext cx="10739698" cy="2955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7" name="TextBox 6" descr="OUD was significantly more common among persons with current daily or non-daily smoking compared to those with former or never smoking.">
            <a:extLst>
              <a:ext uri="{FF2B5EF4-FFF2-40B4-BE49-F238E27FC236}">
                <a16:creationId xmlns:a16="http://schemas.microsoft.com/office/drawing/2014/main" id="{3E9BC533-AD54-5333-F4B1-E5A7A875B4DB}"/>
              </a:ext>
            </a:extLst>
          </p:cNvPr>
          <p:cNvSpPr txBox="1"/>
          <p:nvPr/>
        </p:nvSpPr>
        <p:spPr>
          <a:xfrm>
            <a:off x="41052363" y="6276506"/>
            <a:ext cx="7662037" cy="27324403"/>
          </a:xfrm>
          <a:prstGeom prst="rect">
            <a:avLst/>
          </a:prstGeom>
          <a:noFill/>
        </p:spPr>
        <p:txBody>
          <a:bodyPr wrap="square" rtlCol="0">
            <a:spAutoFit/>
          </a:bodyPr>
          <a:lstStyle/>
          <a:p>
            <a:pPr>
              <a:lnSpc>
                <a:spcPct val="120000"/>
              </a:lnSpc>
            </a:pPr>
            <a:r>
              <a:rPr lang="en-US" sz="3600" b="1" dirty="0">
                <a:latin typeface="Lato Black" panose="020F0A02020204030203" pitchFamily="34" charset="0"/>
                <a:cs typeface="Arial" panose="020B0604020202020204" pitchFamily="34" charset="0"/>
              </a:rPr>
              <a:t>STEP #2: Begin to Build a “Concept Map” So Students Understand Assignment</a:t>
            </a: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endParaRPr lang="en-US" sz="4800" dirty="0">
              <a:latin typeface="Lato" panose="020F0502020204030203" pitchFamily="34" charset="0"/>
              <a:cs typeface="Arial" panose="020B0604020202020204" pitchFamily="34" charset="0"/>
            </a:endParaRPr>
          </a:p>
          <a:p>
            <a:r>
              <a:rPr lang="en-US" sz="3600" b="1" dirty="0">
                <a:latin typeface="Lato Black" panose="020F0A02020204030203" pitchFamily="34" charset="0"/>
                <a:cs typeface="Arial" panose="020B0604020202020204" pitchFamily="34" charset="0"/>
              </a:rPr>
              <a:t>STEP #3 “Concept Map” Assignment</a:t>
            </a:r>
            <a:endParaRPr lang="en-US" sz="4800" dirty="0">
              <a:latin typeface="Lato" panose="020F0502020204030203" pitchFamily="34" charset="0"/>
              <a:cs typeface="Arial" panose="020B0604020202020204" pitchFamily="34" charset="0"/>
            </a:endParaRPr>
          </a:p>
          <a:p>
            <a:pPr marL="1143000" indent="-1143000">
              <a:buFont typeface="Arial" panose="020B0604020202020204" pitchFamily="34" charset="0"/>
              <a:buChar char="•"/>
            </a:pPr>
            <a:r>
              <a:rPr lang="en-US" sz="4800" dirty="0">
                <a:latin typeface="Lato" panose="020F0502020204030203" pitchFamily="34" charset="0"/>
                <a:cs typeface="Arial" panose="020B0604020202020204" pitchFamily="34" charset="0"/>
              </a:rPr>
              <a:t>Assign building a concept map</a:t>
            </a:r>
          </a:p>
          <a:p>
            <a:pPr marL="1600200" lvl="1" indent="-1143000">
              <a:buFont typeface="Courier New" panose="02070309020205020404" pitchFamily="49" charset="0"/>
              <a:buChar char="o"/>
            </a:pPr>
            <a:r>
              <a:rPr lang="en-US" sz="4800" dirty="0">
                <a:latin typeface="Lato" panose="020F0502020204030203" pitchFamily="34" charset="0"/>
                <a:cs typeface="Arial" panose="020B0604020202020204" pitchFamily="34" charset="0"/>
              </a:rPr>
              <a:t>Possibly in small teams</a:t>
            </a:r>
          </a:p>
          <a:p>
            <a:pPr marL="1600200" lvl="1" indent="-1143000">
              <a:buFont typeface="Courier New" panose="02070309020205020404" pitchFamily="49" charset="0"/>
              <a:buChar char="o"/>
            </a:pPr>
            <a:r>
              <a:rPr lang="en-US" sz="4800" dirty="0">
                <a:latin typeface="Lato" panose="020F0502020204030203" pitchFamily="34" charset="0"/>
                <a:cs typeface="Arial" panose="020B0604020202020204" pitchFamily="34" charset="0"/>
              </a:rPr>
              <a:t>Possibly ask each person to contribute two or three concepts.</a:t>
            </a:r>
          </a:p>
          <a:p>
            <a:pPr marL="1600200" lvl="1" indent="-1143000">
              <a:buFont typeface="Courier New" panose="02070309020205020404" pitchFamily="49" charset="0"/>
              <a:buChar char="o"/>
            </a:pPr>
            <a:r>
              <a:rPr lang="en-US" sz="4800" dirty="0">
                <a:latin typeface="Lato" panose="020F0502020204030203" pitchFamily="34" charset="0"/>
                <a:cs typeface="Arial" panose="020B0604020202020204" pitchFamily="34" charset="0"/>
              </a:rPr>
              <a:t>Possibly online homework assignment</a:t>
            </a:r>
            <a:endParaRPr lang="en-US" sz="4800" b="1" dirty="0">
              <a:latin typeface="Lato Black" panose="020F0A02020204030203" pitchFamily="34" charset="0"/>
              <a:cs typeface="Arial" panose="020B0604020202020204" pitchFamily="34" charset="0"/>
            </a:endParaRPr>
          </a:p>
          <a:p>
            <a:pPr lvl="1"/>
            <a:r>
              <a:rPr lang="en-US" sz="3600" b="1" dirty="0">
                <a:latin typeface="Lato Black" panose="020F0A02020204030203" pitchFamily="34" charset="0"/>
                <a:cs typeface="Arial" panose="020B0604020202020204" pitchFamily="34" charset="0"/>
              </a:rPr>
              <a:t>STEP #4:  Discuss Student “Concept Map(s) in Class</a:t>
            </a:r>
          </a:p>
          <a:p>
            <a:pPr marL="1143000" indent="-1143000">
              <a:buFont typeface="Arial" panose="020B0604020202020204" pitchFamily="34" charset="0"/>
              <a:buChar char="•"/>
            </a:pPr>
            <a:r>
              <a:rPr lang="en-US" sz="4800" dirty="0">
                <a:latin typeface="Lato" panose="020F0502020204030203" pitchFamily="34" charset="0"/>
                <a:cs typeface="Arial" panose="020B0604020202020204" pitchFamily="34" charset="0"/>
              </a:rPr>
              <a:t>Student think of very interesting connections and see about the variety of possible connections!</a:t>
            </a:r>
          </a:p>
          <a:p>
            <a:endParaRPr lang="en-US" sz="2400" dirty="0">
              <a:latin typeface="Lato" panose="020F0502020204030203" pitchFamily="34" charset="0"/>
              <a:cs typeface="Arial" panose="020B0604020202020204" pitchFamily="34" charset="0"/>
            </a:endParaRPr>
          </a:p>
          <a:p>
            <a:r>
              <a:rPr lang="en-US" sz="3600" b="1" dirty="0">
                <a:latin typeface="Lato Black" panose="020F0A02020204030203" pitchFamily="34" charset="0"/>
                <a:cs typeface="Arial" panose="020B0604020202020204" pitchFamily="34" charset="0"/>
              </a:rPr>
              <a:t>Article of Interest</a:t>
            </a:r>
            <a:endParaRPr lang="en-US" sz="4800" dirty="0">
              <a:latin typeface="Lato" panose="020F0502020204030203" pitchFamily="34" charset="0"/>
              <a:cs typeface="Arial" panose="020B0604020202020204" pitchFamily="34" charset="0"/>
            </a:endParaRPr>
          </a:p>
          <a:p>
            <a:r>
              <a:rPr lang="en-US" sz="4000" dirty="0">
                <a:latin typeface="Lato" panose="020F0502020204030203" pitchFamily="34" charset="0"/>
                <a:cs typeface="Arial" panose="020B0604020202020204" pitchFamily="34" charset="0"/>
              </a:rPr>
              <a:t>Moore, D. S. (1998). Statistics among the Liberal Arts. Journal of the American Statistical Association, 93(444), 1253–1259.            https://doi.org/10.1080/01621459.1998.10473786</a:t>
            </a:r>
          </a:p>
        </p:txBody>
      </p:sp>
      <p:sp>
        <p:nvSpPr>
          <p:cNvPr id="3" name="TextBox 2">
            <a:extLst>
              <a:ext uri="{FF2B5EF4-FFF2-40B4-BE49-F238E27FC236}">
                <a16:creationId xmlns:a16="http://schemas.microsoft.com/office/drawing/2014/main" id="{84DB4EA0-DC35-1F23-FEDE-6CF7FEB80A81}"/>
              </a:ext>
            </a:extLst>
          </p:cNvPr>
          <p:cNvSpPr txBox="1"/>
          <p:nvPr/>
        </p:nvSpPr>
        <p:spPr>
          <a:xfrm>
            <a:off x="571760" y="5377985"/>
            <a:ext cx="10215985" cy="18677614"/>
          </a:xfrm>
          <a:prstGeom prst="rect">
            <a:avLst/>
          </a:prstGeom>
          <a:noFill/>
        </p:spPr>
        <p:txBody>
          <a:bodyPr wrap="square" rtlCol="0">
            <a:spAutoFit/>
          </a:bodyPr>
          <a:lstStyle/>
          <a:p>
            <a:pPr>
              <a:lnSpc>
                <a:spcPct val="120000"/>
              </a:lnSpc>
            </a:pPr>
            <a:r>
              <a:rPr lang="en-US" sz="3400" b="1" dirty="0">
                <a:latin typeface="Lato Black" panose="020F0A02020204030203" pitchFamily="34" charset="0"/>
                <a:cs typeface="Arial" panose="020B0604020202020204" pitchFamily="34" charset="0"/>
              </a:rPr>
              <a:t>INTRO</a:t>
            </a:r>
          </a:p>
          <a:p>
            <a:pPr marL="571500" indent="-571500">
              <a:lnSpc>
                <a:spcPct val="120000"/>
              </a:lnSpc>
              <a:buFont typeface="Arial" panose="020B0604020202020204" pitchFamily="34" charset="0"/>
              <a:buChar char="•"/>
            </a:pPr>
            <a:r>
              <a:rPr lang="en-US" sz="3400" b="1" dirty="0">
                <a:latin typeface="Lato" panose="020F0502020204030203" pitchFamily="34" charset="0"/>
                <a:cs typeface="Arial" panose="020B0604020202020204" pitchFamily="34" charset="0"/>
              </a:rPr>
              <a:t>Students will produce “concept maps” connecting statistical thinking to the wider world of ideas and events in an introductory Biostatistics Course. </a:t>
            </a:r>
          </a:p>
          <a:p>
            <a:pPr marL="571500" indent="-571500">
              <a:lnSpc>
                <a:spcPct val="120000"/>
              </a:lnSpc>
              <a:buFont typeface="Arial" panose="020B0604020202020204" pitchFamily="34" charset="0"/>
              <a:buChar char="•"/>
            </a:pPr>
            <a:r>
              <a:rPr lang="en-US" sz="3200" dirty="0">
                <a:latin typeface="Lato" panose="020F0502020204030203" pitchFamily="34" charset="0"/>
                <a:cs typeface="Arial" panose="020B0604020202020204" pitchFamily="34" charset="0"/>
              </a:rPr>
              <a:t>The first step is an in-class presentation of what might be called “The 3 Ss:” </a:t>
            </a:r>
          </a:p>
          <a:p>
            <a:pPr marL="571500" indent="-571500">
              <a:lnSpc>
                <a:spcPct val="120000"/>
              </a:lnSpc>
              <a:buFont typeface="Arial" panose="020B0604020202020204" pitchFamily="34" charset="0"/>
              <a:buChar char="•"/>
            </a:pPr>
            <a:r>
              <a:rPr lang="en-US" sz="3200" b="1" dirty="0">
                <a:latin typeface="Lato" panose="020F0502020204030203" pitchFamily="34" charset="0"/>
                <a:cs typeface="Arial" panose="020B0604020202020204" pitchFamily="34" charset="0"/>
              </a:rPr>
              <a:t>•	Statistical Thinking:  </a:t>
            </a:r>
            <a:r>
              <a:rPr lang="en-US" sz="3200" dirty="0">
                <a:latin typeface="Lato" panose="020F0502020204030203" pitchFamily="34" charset="0"/>
                <a:cs typeface="Arial" panose="020B0604020202020204" pitchFamily="34" charset="0"/>
              </a:rPr>
              <a:t>Variation is a fundamental aspect of every physical, biological, psychological, and social system and statistical tools are necessary to understand this variation.</a:t>
            </a:r>
          </a:p>
          <a:p>
            <a:pPr marL="571500" indent="-571500">
              <a:lnSpc>
                <a:spcPct val="120000"/>
              </a:lnSpc>
              <a:buFont typeface="Arial" panose="020B0604020202020204" pitchFamily="34" charset="0"/>
              <a:buChar char="•"/>
            </a:pPr>
            <a:r>
              <a:rPr lang="en-US" sz="3200" dirty="0">
                <a:latin typeface="Lato" panose="020F0502020204030203" pitchFamily="34" charset="0"/>
                <a:cs typeface="Arial" panose="020B0604020202020204" pitchFamily="34" charset="0"/>
              </a:rPr>
              <a:t>•	</a:t>
            </a:r>
            <a:r>
              <a:rPr lang="en-US" sz="3200" b="1" dirty="0">
                <a:latin typeface="Lato" panose="020F0502020204030203" pitchFamily="34" charset="0"/>
                <a:cs typeface="Arial" panose="020B0604020202020204" pitchFamily="34" charset="0"/>
              </a:rPr>
              <a:t>Process Orientation:  </a:t>
            </a:r>
            <a:r>
              <a:rPr lang="en-US" sz="3200" dirty="0">
                <a:latin typeface="Lato" panose="020F0502020204030203" pitchFamily="34" charset="0"/>
                <a:cs typeface="Arial" panose="020B0604020202020204" pitchFamily="34" charset="0"/>
              </a:rPr>
              <a:t>Most important phenomena are the result of multiple causes.</a:t>
            </a:r>
          </a:p>
          <a:p>
            <a:pPr marL="571500" indent="-571500">
              <a:lnSpc>
                <a:spcPct val="120000"/>
              </a:lnSpc>
              <a:buFont typeface="Arial" panose="020B0604020202020204" pitchFamily="34" charset="0"/>
              <a:buChar char="•"/>
            </a:pPr>
            <a:r>
              <a:rPr lang="en-US" sz="3200" dirty="0">
                <a:latin typeface="Lato" panose="020F0502020204030203" pitchFamily="34" charset="0"/>
                <a:cs typeface="Arial" panose="020B0604020202020204" pitchFamily="34" charset="0"/>
              </a:rPr>
              <a:t>•	</a:t>
            </a:r>
            <a:r>
              <a:rPr lang="en-US" sz="3200" b="1" dirty="0">
                <a:latin typeface="Lato" panose="020F0502020204030203" pitchFamily="34" charset="0"/>
                <a:cs typeface="Arial" panose="020B0604020202020204" pitchFamily="34" charset="0"/>
              </a:rPr>
              <a:t>Scientific Discipline:  </a:t>
            </a:r>
            <a:r>
              <a:rPr lang="en-US" sz="3200" dirty="0">
                <a:latin typeface="Lato" panose="020F0502020204030203" pitchFamily="34" charset="0"/>
                <a:cs typeface="Arial" panose="020B0604020202020204" pitchFamily="34" charset="0"/>
              </a:rPr>
              <a:t>Every theory is subject to challenge.</a:t>
            </a:r>
          </a:p>
          <a:p>
            <a:pPr marL="571500" indent="-571500">
              <a:lnSpc>
                <a:spcPct val="120000"/>
              </a:lnSpc>
              <a:buFont typeface="Arial" panose="020B0604020202020204" pitchFamily="34" charset="0"/>
              <a:buChar char="•"/>
            </a:pPr>
            <a:endParaRPr lang="en-US" sz="3000" dirty="0">
              <a:latin typeface="Lato" panose="020F0502020204030203" pitchFamily="34" charset="0"/>
              <a:cs typeface="Arial" panose="020B0604020202020204" pitchFamily="34" charset="0"/>
            </a:endParaRPr>
          </a:p>
          <a:p>
            <a:pPr>
              <a:lnSpc>
                <a:spcPct val="120000"/>
              </a:lnSpc>
            </a:pPr>
            <a:r>
              <a:rPr lang="en-US" sz="3600" b="1" dirty="0">
                <a:latin typeface="Lato Black" panose="020F0A02020204030203" pitchFamily="34" charset="0"/>
                <a:cs typeface="Arial" panose="020B0604020202020204" pitchFamily="34" charset="0"/>
              </a:rPr>
              <a:t>STEP #1:  Define and Discuss </a:t>
            </a:r>
            <a:r>
              <a:rPr lang="en-US" sz="3400" b="1" dirty="0">
                <a:solidFill>
                  <a:prstClr val="black"/>
                </a:solidFill>
                <a:latin typeface="Lato Black" panose="020F0A02020204030203" pitchFamily="34" charset="0"/>
                <a:cs typeface="Arial" panose="020B0604020202020204" pitchFamily="34" charset="0"/>
              </a:rPr>
              <a:t>THE 3Ss</a:t>
            </a:r>
          </a:p>
          <a:p>
            <a:pPr marL="571500" lvl="0" indent="-571500">
              <a:lnSpc>
                <a:spcPct val="120000"/>
              </a:lnSpc>
              <a:buFont typeface="Arial" panose="020B0604020202020204" pitchFamily="34" charset="0"/>
              <a:buChar char="•"/>
            </a:pPr>
            <a:r>
              <a:rPr lang="en-US" sz="3500" b="1" dirty="0">
                <a:solidFill>
                  <a:prstClr val="black"/>
                </a:solidFill>
                <a:latin typeface="Lato" panose="020F0502020204030203" pitchFamily="34" charset="0"/>
                <a:cs typeface="Arial" panose="020B0604020202020204" pitchFamily="34" charset="0"/>
              </a:rPr>
              <a:t>Statistical Thinking: </a:t>
            </a:r>
            <a:r>
              <a:rPr lang="en-US" sz="3500" dirty="0">
                <a:solidFill>
                  <a:prstClr val="black"/>
                </a:solidFill>
                <a:latin typeface="Lato" panose="020F0502020204030203" pitchFamily="34" charset="0"/>
                <a:cs typeface="Arial" panose="020B0604020202020204" pitchFamily="34" charset="0"/>
              </a:rPr>
              <a:t>Realizing the omnipresence of variation in every physical, biological, psychological, and social system and knowing that statistical tools (data-informed intellectual technologies) are essential to understand that variation and thus the phenomena themselves. </a:t>
            </a:r>
          </a:p>
          <a:p>
            <a:pPr marL="571500" lvl="0" indent="-571500">
              <a:lnSpc>
                <a:spcPct val="120000"/>
              </a:lnSpc>
              <a:buFont typeface="Arial" panose="020B0604020202020204" pitchFamily="34" charset="0"/>
              <a:buChar char="•"/>
            </a:pPr>
            <a:r>
              <a:rPr lang="en-US" sz="3500" b="1" dirty="0">
                <a:solidFill>
                  <a:prstClr val="black"/>
                </a:solidFill>
                <a:latin typeface="Lato" panose="020F0502020204030203" pitchFamily="34" charset="0"/>
                <a:cs typeface="Arial" panose="020B0604020202020204" pitchFamily="34" charset="0"/>
              </a:rPr>
              <a:t>Process Orientation:  </a:t>
            </a:r>
            <a:r>
              <a:rPr lang="en-US" sz="3500" dirty="0">
                <a:solidFill>
                  <a:prstClr val="black"/>
                </a:solidFill>
                <a:latin typeface="Lato" panose="020F0502020204030203" pitchFamily="34" charset="0"/>
                <a:cs typeface="Arial" panose="020B0604020202020204" pitchFamily="34" charset="0"/>
              </a:rPr>
              <a:t>Realizing that the most interesting and important events in the world are multicausal, a blending of People, Equipment, Environment, Materials, and Methods</a:t>
            </a:r>
            <a:br>
              <a:rPr lang="en-US" sz="3500" dirty="0">
                <a:solidFill>
                  <a:prstClr val="black"/>
                </a:solidFill>
                <a:latin typeface="Lato" panose="020F0502020204030203" pitchFamily="34" charset="0"/>
                <a:cs typeface="Arial" panose="020B0604020202020204" pitchFamily="34" charset="0"/>
              </a:rPr>
            </a:br>
            <a:endParaRPr lang="en-US" sz="3500" dirty="0">
              <a:solidFill>
                <a:prstClr val="black"/>
              </a:solidFill>
              <a:latin typeface="Lato" panose="020F0502020204030203" pitchFamily="34" charset="0"/>
              <a:cs typeface="Arial" panose="020B0604020202020204" pitchFamily="34" charset="0"/>
            </a:endParaRPr>
          </a:p>
        </p:txBody>
      </p:sp>
      <p:sp>
        <p:nvSpPr>
          <p:cNvPr id="30" name="TextBox 29">
            <a:extLst>
              <a:ext uri="{FF2B5EF4-FFF2-40B4-BE49-F238E27FC236}">
                <a16:creationId xmlns:a16="http://schemas.microsoft.com/office/drawing/2014/main" id="{7957F350-CEB7-06A3-15C4-24BDFB883875}"/>
              </a:ext>
            </a:extLst>
          </p:cNvPr>
          <p:cNvSpPr txBox="1"/>
          <p:nvPr/>
        </p:nvSpPr>
        <p:spPr>
          <a:xfrm>
            <a:off x="685302" y="3855322"/>
            <a:ext cx="39602572" cy="769441"/>
          </a:xfrm>
          <a:prstGeom prst="rect">
            <a:avLst/>
          </a:prstGeom>
          <a:noFill/>
        </p:spPr>
        <p:txBody>
          <a:bodyPr wrap="square" rtlCol="0">
            <a:spAutoFit/>
          </a:bodyPr>
          <a:lstStyle/>
          <a:p>
            <a:r>
              <a:rPr lang="en-US" sz="4400" b="1" dirty="0">
                <a:latin typeface="Lato" panose="020F0502020204030203" pitchFamily="34" charset="0"/>
                <a:cs typeface="Lato" panose="020F0502020204030203" pitchFamily="34" charset="0"/>
              </a:rPr>
              <a:t>David A. Fluharty MBA, PhD    </a:t>
            </a:r>
            <a:r>
              <a:rPr lang="en-US" sz="4400" dirty="0">
                <a:latin typeface="Lato" panose="020F0502020204030203" pitchFamily="34" charset="0"/>
                <a:cs typeface="Lato" panose="020F0502020204030203" pitchFamily="34" charset="0"/>
              </a:rPr>
              <a:t>School of Public Health—Bloomington, Department of Epidemiology &amp; Biostatistics      </a:t>
            </a:r>
            <a:r>
              <a:rPr lang="en-US" sz="4400" b="1" dirty="0">
                <a:latin typeface="Lato" panose="020F0502020204030203" pitchFamily="34" charset="0"/>
                <a:cs typeface="Lato" panose="020F0502020204030203" pitchFamily="34" charset="0"/>
              </a:rPr>
              <a:t> </a:t>
            </a:r>
            <a:r>
              <a:rPr lang="en-US" sz="4400" dirty="0">
                <a:latin typeface="Lato" panose="020F0502020204030203" pitchFamily="34" charset="0"/>
                <a:cs typeface="Lato" panose="020F0502020204030203" pitchFamily="34" charset="0"/>
                <a:hlinkClick r:id="rId3"/>
              </a:rPr>
              <a:t>dfluhart@iu.edu</a:t>
            </a:r>
            <a:r>
              <a:rPr lang="en-US" sz="4400" dirty="0">
                <a:latin typeface="Lato" panose="020F0502020204030203" pitchFamily="34" charset="0"/>
                <a:cs typeface="Lato" panose="020F0502020204030203" pitchFamily="34" charset="0"/>
              </a:rPr>
              <a:t>         </a:t>
            </a:r>
            <a:r>
              <a:rPr lang="en-US" sz="4400" b="1" dirty="0">
                <a:latin typeface="Lato" panose="020F0502020204030203" pitchFamily="34" charset="0"/>
                <a:cs typeface="Lato" panose="020F0502020204030203" pitchFamily="34" charset="0"/>
              </a:rPr>
              <a:t>USCOTS 2025 </a:t>
            </a:r>
          </a:p>
        </p:txBody>
      </p:sp>
      <p:sp>
        <p:nvSpPr>
          <p:cNvPr id="29" name="TextBox 28">
            <a:extLst>
              <a:ext uri="{FF2B5EF4-FFF2-40B4-BE49-F238E27FC236}">
                <a16:creationId xmlns:a16="http://schemas.microsoft.com/office/drawing/2014/main" id="{2070DB3B-CFF1-8B7F-E06C-8805E8FEF159}"/>
              </a:ext>
            </a:extLst>
          </p:cNvPr>
          <p:cNvSpPr txBox="1"/>
          <p:nvPr/>
        </p:nvSpPr>
        <p:spPr>
          <a:xfrm>
            <a:off x="571760" y="418291"/>
            <a:ext cx="37662125" cy="3046988"/>
          </a:xfrm>
          <a:prstGeom prst="rect">
            <a:avLst/>
          </a:prstGeom>
          <a:noFill/>
          <a:ln>
            <a:noFill/>
          </a:ln>
        </p:spPr>
        <p:txBody>
          <a:bodyPr wrap="square" rtlCol="0">
            <a:spAutoFit/>
          </a:bodyPr>
          <a:lstStyle/>
          <a:p>
            <a:r>
              <a:rPr lang="en-US" sz="9600" b="1" i="1" dirty="0">
                <a:latin typeface="Lato" panose="020F0502020204030203" pitchFamily="34" charset="0"/>
                <a:cs typeface="Lato" panose="020F0502020204030203" pitchFamily="34" charset="0"/>
              </a:rPr>
              <a:t>Connecting Statistical Thinking to the Wider World of Ideas and Events:  A Liberal Arts Perspective</a:t>
            </a:r>
          </a:p>
        </p:txBody>
      </p:sp>
      <p:pic>
        <p:nvPicPr>
          <p:cNvPr id="23" name="Picture 22" descr="Indiana University Logo">
            <a:extLst>
              <a:ext uri="{FF2B5EF4-FFF2-40B4-BE49-F238E27FC236}">
                <a16:creationId xmlns:a16="http://schemas.microsoft.com/office/drawing/2014/main" id="{B1ECAF01-CA6B-FB30-3CAF-AEFDFCFDC046}"/>
              </a:ext>
            </a:extLst>
          </p:cNvPr>
          <p:cNvPicPr>
            <a:picLocks noChangeAspect="1"/>
          </p:cNvPicPr>
          <p:nvPr/>
        </p:nvPicPr>
        <p:blipFill>
          <a:blip r:embed="rId4"/>
          <a:stretch>
            <a:fillRect/>
          </a:stretch>
        </p:blipFill>
        <p:spPr>
          <a:xfrm>
            <a:off x="42510345" y="863147"/>
            <a:ext cx="4876800" cy="4876800"/>
          </a:xfrm>
          <a:prstGeom prst="rect">
            <a:avLst/>
          </a:prstGeom>
        </p:spPr>
      </p:pic>
      <p:sp>
        <p:nvSpPr>
          <p:cNvPr id="258" name="Rectangle 257">
            <a:extLst>
              <a:ext uri="{FF2B5EF4-FFF2-40B4-BE49-F238E27FC236}">
                <a16:creationId xmlns:a16="http://schemas.microsoft.com/office/drawing/2014/main" id="{AA0C9346-CD69-5E26-086F-3513278953DB}"/>
              </a:ext>
            </a:extLst>
          </p:cNvPr>
          <p:cNvSpPr/>
          <p:nvPr/>
        </p:nvSpPr>
        <p:spPr>
          <a:xfrm>
            <a:off x="23279100" y="25717500"/>
            <a:ext cx="2552700"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0" name="Picture 259">
            <a:extLst>
              <a:ext uri="{FF2B5EF4-FFF2-40B4-BE49-F238E27FC236}">
                <a16:creationId xmlns:a16="http://schemas.microsoft.com/office/drawing/2014/main" id="{E1D1F5A8-8CE9-A2E6-1F0D-04B2F93EC9FC}"/>
              </a:ext>
            </a:extLst>
          </p:cNvPr>
          <p:cNvPicPr>
            <a:picLocks noChangeAspect="1"/>
          </p:cNvPicPr>
          <p:nvPr/>
        </p:nvPicPr>
        <p:blipFill>
          <a:blip r:embed="rId5"/>
          <a:stretch>
            <a:fillRect/>
          </a:stretch>
        </p:blipFill>
        <p:spPr>
          <a:xfrm>
            <a:off x="1181100" y="24174359"/>
            <a:ext cx="9356162" cy="6433588"/>
          </a:xfrm>
          <a:prstGeom prst="rect">
            <a:avLst/>
          </a:prstGeom>
          <a:ln>
            <a:solidFill>
              <a:schemeClr val="tx1"/>
            </a:solidFill>
          </a:ln>
        </p:spPr>
      </p:pic>
      <p:sp>
        <p:nvSpPr>
          <p:cNvPr id="261" name="TextBox 260">
            <a:extLst>
              <a:ext uri="{FF2B5EF4-FFF2-40B4-BE49-F238E27FC236}">
                <a16:creationId xmlns:a16="http://schemas.microsoft.com/office/drawing/2014/main" id="{B7B8F369-F52C-9046-2233-14754E62853C}"/>
              </a:ext>
            </a:extLst>
          </p:cNvPr>
          <p:cNvSpPr txBox="1"/>
          <p:nvPr/>
        </p:nvSpPr>
        <p:spPr>
          <a:xfrm>
            <a:off x="11328889" y="25899120"/>
            <a:ext cx="28232252" cy="4981557"/>
          </a:xfrm>
          <a:prstGeom prst="rect">
            <a:avLst/>
          </a:prstGeom>
          <a:noFill/>
        </p:spPr>
        <p:txBody>
          <a:bodyPr wrap="square" rtlCol="0">
            <a:spAutoFit/>
          </a:bodyPr>
          <a:lstStyle/>
          <a:p>
            <a:pPr marL="914400" lvl="1" indent="-457200">
              <a:buFont typeface="Arial" panose="020B0604020202020204" pitchFamily="34" charset="0"/>
              <a:buChar char="•"/>
            </a:pPr>
            <a:r>
              <a:rPr lang="en-US" sz="3500" b="1" dirty="0">
                <a:solidFill>
                  <a:prstClr val="black"/>
                </a:solidFill>
                <a:latin typeface="Lato" panose="020F0502020204030203" pitchFamily="34" charset="0"/>
                <a:cs typeface="Arial" panose="020B0604020202020204" pitchFamily="34" charset="0"/>
              </a:rPr>
              <a:t>Scientific Discipline:  </a:t>
            </a:r>
          </a:p>
          <a:p>
            <a:pPr marL="914400" lvl="1" indent="-457200">
              <a:buFont typeface="Courier New" panose="02070309020205020404" pitchFamily="49" charset="0"/>
              <a:buChar char="o"/>
            </a:pPr>
            <a:r>
              <a:rPr lang="en-US" sz="3500" dirty="0"/>
              <a:t>Realize that the business of science is building </a:t>
            </a:r>
            <a:r>
              <a:rPr lang="en-US" sz="3500" i="1" dirty="0"/>
              <a:t>testable </a:t>
            </a:r>
            <a:r>
              <a:rPr lang="en-US" sz="3500" dirty="0"/>
              <a:t>models to describe systems that produce phenomena (THE Scientific Method).</a:t>
            </a:r>
          </a:p>
          <a:p>
            <a:pPr marL="914400" lvl="1" indent="-457200">
              <a:buFont typeface="Courier New" panose="02070309020205020404" pitchFamily="49" charset="0"/>
              <a:buChar char="o"/>
            </a:pPr>
            <a:r>
              <a:rPr lang="en-US" sz="3500" dirty="0"/>
              <a:t>Recognizing that any models we build in an effort to understand the phenomena produced by systems are tentative and susceptible to challenge (as George Box said, “All models are wrong, some models are useful”).</a:t>
            </a:r>
          </a:p>
          <a:p>
            <a:pPr marL="914400" lvl="1" indent="-457200">
              <a:buFont typeface="Courier New" panose="02070309020205020404" pitchFamily="49" charset="0"/>
              <a:buChar char="o"/>
            </a:pPr>
            <a:r>
              <a:rPr lang="en-US" sz="3500" b="1" dirty="0"/>
              <a:t>As Carl Sagan said, “At the heart of science is an essential balance between two seemingly contradictory attitudes--an openness to new ideas, no matter how bizarre or counterintuitive they may be, and the most ruthless skeptical scrutiny of all ideas, old and new. This is how deep truths are winnowed from deep nonsense.” </a:t>
            </a:r>
          </a:p>
          <a:p>
            <a:pPr marL="571500" lvl="0" indent="-571500">
              <a:lnSpc>
                <a:spcPct val="120000"/>
              </a:lnSpc>
              <a:buFont typeface="Arial" panose="020B0604020202020204" pitchFamily="34" charset="0"/>
              <a:buChar char="•"/>
            </a:pPr>
            <a:endParaRPr lang="en-US" sz="3500" dirty="0">
              <a:solidFill>
                <a:prstClr val="black"/>
              </a:solidFill>
              <a:latin typeface="Lato" panose="020F0502020204030203" pitchFamily="34" charset="0"/>
              <a:cs typeface="Arial" panose="020B0604020202020204" pitchFamily="34" charset="0"/>
            </a:endParaRPr>
          </a:p>
        </p:txBody>
      </p:sp>
      <p:pic>
        <p:nvPicPr>
          <p:cNvPr id="263" name="Picture 262">
            <a:extLst>
              <a:ext uri="{FF2B5EF4-FFF2-40B4-BE49-F238E27FC236}">
                <a16:creationId xmlns:a16="http://schemas.microsoft.com/office/drawing/2014/main" id="{5ABF6908-C80D-37E2-E4CB-955DF5CB03B7}"/>
              </a:ext>
            </a:extLst>
          </p:cNvPr>
          <p:cNvPicPr>
            <a:picLocks noChangeAspect="1"/>
          </p:cNvPicPr>
          <p:nvPr/>
        </p:nvPicPr>
        <p:blipFill>
          <a:blip r:embed="rId6"/>
          <a:stretch>
            <a:fillRect/>
          </a:stretch>
        </p:blipFill>
        <p:spPr>
          <a:xfrm>
            <a:off x="40995325" y="8279890"/>
            <a:ext cx="7169225" cy="5283709"/>
          </a:xfrm>
          <a:prstGeom prst="rect">
            <a:avLst/>
          </a:prstGeom>
          <a:ln>
            <a:solidFill>
              <a:schemeClr val="tx1"/>
            </a:solidFill>
          </a:ln>
        </p:spPr>
      </p:pic>
      <p:sp>
        <p:nvSpPr>
          <p:cNvPr id="6" name="TextBox 5">
            <a:extLst>
              <a:ext uri="{FF2B5EF4-FFF2-40B4-BE49-F238E27FC236}">
                <a16:creationId xmlns:a16="http://schemas.microsoft.com/office/drawing/2014/main" id="{A4956912-FD79-22F9-939E-F6DF73DE17DB}"/>
              </a:ext>
            </a:extLst>
          </p:cNvPr>
          <p:cNvSpPr txBox="1"/>
          <p:nvPr/>
        </p:nvSpPr>
        <p:spPr>
          <a:xfrm>
            <a:off x="13905622" y="24415926"/>
            <a:ext cx="21299656" cy="1077218"/>
          </a:xfrm>
          <a:prstGeom prst="rect">
            <a:avLst/>
          </a:prstGeom>
          <a:noFill/>
        </p:spPr>
        <p:txBody>
          <a:bodyPr wrap="square" rtlCol="0">
            <a:spAutoFit/>
          </a:bodyPr>
          <a:lstStyle/>
          <a:p>
            <a:r>
              <a:rPr lang="en-US" sz="3200" dirty="0"/>
              <a:t>NOTE:  Until Spring 2025 David Fluharty started presented the above “concept map "to his classes,  In Spring of 2025 he shifted from a passive presentation to active learning in which students build the “concept maps.”</a:t>
            </a:r>
          </a:p>
        </p:txBody>
      </p:sp>
      <p:pic>
        <p:nvPicPr>
          <p:cNvPr id="9" name="Picture 8">
            <a:extLst>
              <a:ext uri="{FF2B5EF4-FFF2-40B4-BE49-F238E27FC236}">
                <a16:creationId xmlns:a16="http://schemas.microsoft.com/office/drawing/2014/main" id="{69D1364F-0E7E-98B3-DAE9-B8555B36F1A2}"/>
              </a:ext>
            </a:extLst>
          </p:cNvPr>
          <p:cNvPicPr>
            <a:picLocks noChangeAspect="1"/>
          </p:cNvPicPr>
          <p:nvPr/>
        </p:nvPicPr>
        <p:blipFill>
          <a:blip r:embed="rId7"/>
          <a:stretch>
            <a:fillRect/>
          </a:stretch>
        </p:blipFill>
        <p:spPr>
          <a:xfrm>
            <a:off x="12499607" y="6310428"/>
            <a:ext cx="26664385" cy="17745171"/>
          </a:xfrm>
          <a:prstGeom prst="rect">
            <a:avLst/>
          </a:prstGeom>
        </p:spPr>
      </p:pic>
    </p:spTree>
    <p:extLst>
      <p:ext uri="{BB962C8B-B14F-4D97-AF65-F5344CB8AC3E}">
        <p14:creationId xmlns:p14="http://schemas.microsoft.com/office/powerpoint/2010/main" val="2964694122"/>
      </p:ext>
    </p:extLst>
  </p:cSld>
  <p:clrMapOvr>
    <a:masterClrMapping/>
  </p:clrMapOvr>
</p:sld>
</file>

<file path=ppt/theme/theme1.xml><?xml version="1.0" encoding="utf-8"?>
<a:theme xmlns:a="http://schemas.openxmlformats.org/drawingml/2006/main" name="Atla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7617</TotalTime>
  <Words>670</Words>
  <Application>Microsoft Macintosh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Lato</vt:lpstr>
      <vt:lpstr>Wingdings</vt:lpstr>
      <vt:lpstr>Courier New</vt:lpstr>
      <vt:lpstr>Lato Black</vt:lpstr>
      <vt:lpstr>Rockwell</vt:lpstr>
      <vt:lpstr>Calibri Light</vt:lpstr>
      <vt:lpstr>Atlas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Microsoft Office User</cp:lastModifiedBy>
  <cp:revision>324</cp:revision>
  <cp:lastPrinted>2020-06-30T18:42:16Z</cp:lastPrinted>
  <dcterms:created xsi:type="dcterms:W3CDTF">2018-09-16T19:13:41Z</dcterms:created>
  <dcterms:modified xsi:type="dcterms:W3CDTF">2025-07-10T18:32:19Z</dcterms:modified>
</cp:coreProperties>
</file>