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8"/>
  </p:notesMasterIdLst>
  <p:handoutMasterIdLst>
    <p:handoutMasterId r:id="rId19"/>
  </p:handoutMasterIdLst>
  <p:sldIdLst>
    <p:sldId id="328" r:id="rId2"/>
    <p:sldId id="562" r:id="rId3"/>
    <p:sldId id="545" r:id="rId4"/>
    <p:sldId id="552" r:id="rId5"/>
    <p:sldId id="560" r:id="rId6"/>
    <p:sldId id="500" r:id="rId7"/>
    <p:sldId id="566" r:id="rId8"/>
    <p:sldId id="513" r:id="rId9"/>
    <p:sldId id="565" r:id="rId10"/>
    <p:sldId id="564" r:id="rId11"/>
    <p:sldId id="515" r:id="rId12"/>
    <p:sldId id="527" r:id="rId13"/>
    <p:sldId id="557" r:id="rId14"/>
    <p:sldId id="558" r:id="rId15"/>
    <p:sldId id="561" r:id="rId16"/>
    <p:sldId id="563" r:id="rId17"/>
  </p:sldIdLst>
  <p:sldSz cx="9144000" cy="6858000" type="screen4x3"/>
  <p:notesSz cx="6858000" cy="9144000"/>
  <p:defaultTextStyle>
    <a:defPPr>
      <a:defRPr lang="en-US"/>
    </a:defPPr>
    <a:lvl1pPr algn="l" rtl="0" eaLnBrk="0" fontAlgn="base" hangingPunct="0">
      <a:spcBef>
        <a:spcPct val="0"/>
      </a:spcBef>
      <a:spcAft>
        <a:spcPct val="0"/>
      </a:spcAft>
      <a:defRPr sz="2800" kern="1200" baseline="-25000">
        <a:solidFill>
          <a:schemeClr val="bg1"/>
        </a:solidFill>
        <a:latin typeface="Arial" panose="020B0604020202020204" pitchFamily="34" charset="0"/>
        <a:ea typeface="PMingLiU" panose="02020500000000000000" pitchFamily="18" charset="-120"/>
        <a:cs typeface="+mn-cs"/>
      </a:defRPr>
    </a:lvl1pPr>
    <a:lvl2pPr marL="457200" algn="l" rtl="0" eaLnBrk="0" fontAlgn="base" hangingPunct="0">
      <a:spcBef>
        <a:spcPct val="0"/>
      </a:spcBef>
      <a:spcAft>
        <a:spcPct val="0"/>
      </a:spcAft>
      <a:defRPr sz="2800" kern="1200" baseline="-25000">
        <a:solidFill>
          <a:schemeClr val="bg1"/>
        </a:solidFill>
        <a:latin typeface="Arial" panose="020B0604020202020204" pitchFamily="34" charset="0"/>
        <a:ea typeface="PMingLiU" panose="02020500000000000000" pitchFamily="18" charset="-120"/>
        <a:cs typeface="+mn-cs"/>
      </a:defRPr>
    </a:lvl2pPr>
    <a:lvl3pPr marL="914400" algn="l" rtl="0" eaLnBrk="0" fontAlgn="base" hangingPunct="0">
      <a:spcBef>
        <a:spcPct val="0"/>
      </a:spcBef>
      <a:spcAft>
        <a:spcPct val="0"/>
      </a:spcAft>
      <a:defRPr sz="2800" kern="1200" baseline="-25000">
        <a:solidFill>
          <a:schemeClr val="bg1"/>
        </a:solidFill>
        <a:latin typeface="Arial" panose="020B0604020202020204" pitchFamily="34" charset="0"/>
        <a:ea typeface="PMingLiU" panose="02020500000000000000" pitchFamily="18" charset="-120"/>
        <a:cs typeface="+mn-cs"/>
      </a:defRPr>
    </a:lvl3pPr>
    <a:lvl4pPr marL="1371600" algn="l" rtl="0" eaLnBrk="0" fontAlgn="base" hangingPunct="0">
      <a:spcBef>
        <a:spcPct val="0"/>
      </a:spcBef>
      <a:spcAft>
        <a:spcPct val="0"/>
      </a:spcAft>
      <a:defRPr sz="2800" kern="1200" baseline="-25000">
        <a:solidFill>
          <a:schemeClr val="bg1"/>
        </a:solidFill>
        <a:latin typeface="Arial" panose="020B0604020202020204" pitchFamily="34" charset="0"/>
        <a:ea typeface="PMingLiU" panose="02020500000000000000" pitchFamily="18" charset="-120"/>
        <a:cs typeface="+mn-cs"/>
      </a:defRPr>
    </a:lvl4pPr>
    <a:lvl5pPr marL="1828800" algn="l" rtl="0" eaLnBrk="0" fontAlgn="base" hangingPunct="0">
      <a:spcBef>
        <a:spcPct val="0"/>
      </a:spcBef>
      <a:spcAft>
        <a:spcPct val="0"/>
      </a:spcAft>
      <a:defRPr sz="2800" kern="1200" baseline="-25000">
        <a:solidFill>
          <a:schemeClr val="bg1"/>
        </a:solidFill>
        <a:latin typeface="Arial" panose="020B0604020202020204" pitchFamily="34" charset="0"/>
        <a:ea typeface="PMingLiU" panose="02020500000000000000" pitchFamily="18" charset="-120"/>
        <a:cs typeface="+mn-cs"/>
      </a:defRPr>
    </a:lvl5pPr>
    <a:lvl6pPr marL="2286000" algn="l" defTabSz="914400" rtl="0" eaLnBrk="1" latinLnBrk="0" hangingPunct="1">
      <a:defRPr sz="2800" kern="1200" baseline="-25000">
        <a:solidFill>
          <a:schemeClr val="bg1"/>
        </a:solidFill>
        <a:latin typeface="Arial" panose="020B0604020202020204" pitchFamily="34" charset="0"/>
        <a:ea typeface="PMingLiU" panose="02020500000000000000" pitchFamily="18" charset="-120"/>
        <a:cs typeface="+mn-cs"/>
      </a:defRPr>
    </a:lvl6pPr>
    <a:lvl7pPr marL="2743200" algn="l" defTabSz="914400" rtl="0" eaLnBrk="1" latinLnBrk="0" hangingPunct="1">
      <a:defRPr sz="2800" kern="1200" baseline="-25000">
        <a:solidFill>
          <a:schemeClr val="bg1"/>
        </a:solidFill>
        <a:latin typeface="Arial" panose="020B0604020202020204" pitchFamily="34" charset="0"/>
        <a:ea typeface="PMingLiU" panose="02020500000000000000" pitchFamily="18" charset="-120"/>
        <a:cs typeface="+mn-cs"/>
      </a:defRPr>
    </a:lvl7pPr>
    <a:lvl8pPr marL="3200400" algn="l" defTabSz="914400" rtl="0" eaLnBrk="1" latinLnBrk="0" hangingPunct="1">
      <a:defRPr sz="2800" kern="1200" baseline="-25000">
        <a:solidFill>
          <a:schemeClr val="bg1"/>
        </a:solidFill>
        <a:latin typeface="Arial" panose="020B0604020202020204" pitchFamily="34" charset="0"/>
        <a:ea typeface="PMingLiU" panose="02020500000000000000" pitchFamily="18" charset="-120"/>
        <a:cs typeface="+mn-cs"/>
      </a:defRPr>
    </a:lvl8pPr>
    <a:lvl9pPr marL="3657600" algn="l" defTabSz="914400" rtl="0" eaLnBrk="1" latinLnBrk="0" hangingPunct="1">
      <a:defRPr sz="2800" kern="1200" baseline="-25000">
        <a:solidFill>
          <a:schemeClr val="bg1"/>
        </a:solidFill>
        <a:latin typeface="Arial" panose="020B0604020202020204" pitchFamily="34" charset="0"/>
        <a:ea typeface="PMingLiU"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54"/>
  </p:normalViewPr>
  <p:slideViewPr>
    <p:cSldViewPr snapToGrid="0">
      <p:cViewPr varScale="1">
        <p:scale>
          <a:sx n="136" d="100"/>
          <a:sy n="136" d="100"/>
        </p:scale>
        <p:origin x="688"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2800A4-9507-D7C2-52E1-CF28326439BE}"/>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PMingLiU" charset="-120"/>
              </a:defRPr>
            </a:lvl1pPr>
          </a:lstStyle>
          <a:p>
            <a:pPr>
              <a:defRPr/>
            </a:pPr>
            <a:endParaRPr lang="en-US" altLang="en-US"/>
          </a:p>
        </p:txBody>
      </p:sp>
      <p:sp>
        <p:nvSpPr>
          <p:cNvPr id="3" name="Date Placeholder 2">
            <a:extLst>
              <a:ext uri="{FF2B5EF4-FFF2-40B4-BE49-F238E27FC236}">
                <a16:creationId xmlns:a16="http://schemas.microsoft.com/office/drawing/2014/main" id="{1A69A7AB-653D-0D23-651A-772C9A0553A3}"/>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PMingLiU" charset="-120"/>
              </a:defRPr>
            </a:lvl1pPr>
          </a:lstStyle>
          <a:p>
            <a:pPr>
              <a:defRPr/>
            </a:pPr>
            <a:fld id="{BD36C8A1-CCD7-C042-9C82-F7A2EC343544}" type="datetime1">
              <a:rPr lang="en-US" altLang="en-US"/>
              <a:pPr>
                <a:defRPr/>
              </a:pPr>
              <a:t>5/16/23</a:t>
            </a:fld>
            <a:endParaRPr lang="en-US" altLang="en-US"/>
          </a:p>
        </p:txBody>
      </p:sp>
      <p:sp>
        <p:nvSpPr>
          <p:cNvPr id="4" name="Footer Placeholder 3">
            <a:extLst>
              <a:ext uri="{FF2B5EF4-FFF2-40B4-BE49-F238E27FC236}">
                <a16:creationId xmlns:a16="http://schemas.microsoft.com/office/drawing/2014/main" id="{89675B2C-90FC-AE73-1506-56B97DF87F52}"/>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PMingLiU" charset="-120"/>
              </a:defRPr>
            </a:lvl1pPr>
          </a:lstStyle>
          <a:p>
            <a:pPr>
              <a:defRPr/>
            </a:pPr>
            <a:endParaRPr lang="en-US" altLang="en-US"/>
          </a:p>
        </p:txBody>
      </p:sp>
      <p:sp>
        <p:nvSpPr>
          <p:cNvPr id="5" name="Slide Number Placeholder 4">
            <a:extLst>
              <a:ext uri="{FF2B5EF4-FFF2-40B4-BE49-F238E27FC236}">
                <a16:creationId xmlns:a16="http://schemas.microsoft.com/office/drawing/2014/main" id="{E9A84205-C70B-9B8F-4833-5A340AFEDB0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BD543A6-C6D3-9F46-AC62-3B86EEE81C6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F59552C5-561C-810F-D957-278CECC112C8}"/>
              </a:ext>
            </a:extLst>
          </p:cNvPr>
          <p:cNvSpPr>
            <a:spLocks noGrp="1" noChangeArrowheads="1"/>
          </p:cNvSpPr>
          <p:nvPr>
            <p:ph type="hdr" sz="quarter"/>
          </p:nvPr>
        </p:nvSpPr>
        <p:spPr bwMode="auto">
          <a:xfrm>
            <a:off x="0" y="0"/>
            <a:ext cx="2971800" cy="457200"/>
          </a:xfrm>
          <a:prstGeom prst="rect">
            <a:avLst/>
          </a:prstGeom>
          <a:noFill/>
          <a:ln w="38100" cap="sq">
            <a:noFill/>
            <a:miter lim="800000"/>
            <a:headEnd type="none" w="sm" len="sm"/>
            <a:tailEnd type="none" w="sm" len="sm"/>
          </a:ln>
          <a:effectLst/>
        </p:spPr>
        <p:txBody>
          <a:bodyPr vert="horz" wrap="square" lIns="91440" tIns="45720" rIns="91440" bIns="45720" numCol="1" anchor="t" anchorCtr="0" compatLnSpc="1">
            <a:prstTxWarp prst="textNoShape">
              <a:avLst/>
            </a:prstTxWarp>
            <a:spAutoFit/>
          </a:bodyPr>
          <a:lstStyle>
            <a:lvl1pPr>
              <a:defRPr sz="1200" baseline="0">
                <a:latin typeface="Arial" charset="0"/>
                <a:ea typeface="PMingLiU" charset="-120"/>
              </a:defRPr>
            </a:lvl1pPr>
          </a:lstStyle>
          <a:p>
            <a:pPr>
              <a:defRPr/>
            </a:pPr>
            <a:endParaRPr lang="en-US" altLang="en-US"/>
          </a:p>
        </p:txBody>
      </p:sp>
      <p:sp>
        <p:nvSpPr>
          <p:cNvPr id="77827" name="Rectangle 3">
            <a:extLst>
              <a:ext uri="{FF2B5EF4-FFF2-40B4-BE49-F238E27FC236}">
                <a16:creationId xmlns:a16="http://schemas.microsoft.com/office/drawing/2014/main" id="{33F4A9E1-652D-5E7C-F23C-CB5ECBB2798A}"/>
              </a:ext>
            </a:extLst>
          </p:cNvPr>
          <p:cNvSpPr>
            <a:spLocks noGrp="1" noChangeArrowheads="1"/>
          </p:cNvSpPr>
          <p:nvPr>
            <p:ph type="dt" idx="1"/>
          </p:nvPr>
        </p:nvSpPr>
        <p:spPr bwMode="auto">
          <a:xfrm>
            <a:off x="3886200" y="0"/>
            <a:ext cx="2971800" cy="457200"/>
          </a:xfrm>
          <a:prstGeom prst="rect">
            <a:avLst/>
          </a:prstGeom>
          <a:noFill/>
          <a:ln w="38100" cap="sq">
            <a:noFill/>
            <a:miter lim="800000"/>
            <a:headEnd type="none" w="sm" len="sm"/>
            <a:tailEnd type="none" w="sm" len="sm"/>
          </a:ln>
          <a:effectLst/>
        </p:spPr>
        <p:txBody>
          <a:bodyPr vert="horz" wrap="square" lIns="91440" tIns="45720" rIns="91440" bIns="45720" numCol="1" anchor="t" anchorCtr="0" compatLnSpc="1">
            <a:prstTxWarp prst="textNoShape">
              <a:avLst/>
            </a:prstTxWarp>
            <a:spAutoFit/>
          </a:bodyPr>
          <a:lstStyle>
            <a:lvl1pPr algn="r">
              <a:defRPr sz="1200" baseline="0">
                <a:latin typeface="Arial" charset="0"/>
                <a:ea typeface="PMingLiU" charset="-120"/>
              </a:defRPr>
            </a:lvl1pPr>
          </a:lstStyle>
          <a:p>
            <a:pPr>
              <a:defRPr/>
            </a:pPr>
            <a:endParaRPr lang="en-US" altLang="en-US"/>
          </a:p>
        </p:txBody>
      </p:sp>
      <p:sp>
        <p:nvSpPr>
          <p:cNvPr id="2052" name="Rectangle 4">
            <a:extLst>
              <a:ext uri="{FF2B5EF4-FFF2-40B4-BE49-F238E27FC236}">
                <a16:creationId xmlns:a16="http://schemas.microsoft.com/office/drawing/2014/main" id="{6BFD6E17-DE38-DE24-3BDB-C1B5F3BCCB3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a:extLst>
              <a:ext uri="{FF2B5EF4-FFF2-40B4-BE49-F238E27FC236}">
                <a16:creationId xmlns:a16="http://schemas.microsoft.com/office/drawing/2014/main" id="{53C38A81-1157-983D-DB11-1AA20ED334DE}"/>
              </a:ext>
            </a:extLst>
          </p:cNvPr>
          <p:cNvSpPr>
            <a:spLocks noGrp="1" noChangeArrowheads="1"/>
          </p:cNvSpPr>
          <p:nvPr>
            <p:ph type="body" sz="quarter" idx="3"/>
          </p:nvPr>
        </p:nvSpPr>
        <p:spPr bwMode="auto">
          <a:xfrm>
            <a:off x="914400" y="4343400"/>
            <a:ext cx="5029200" cy="1227138"/>
          </a:xfrm>
          <a:prstGeom prst="rect">
            <a:avLst/>
          </a:prstGeom>
          <a:noFill/>
          <a:ln w="38100" cap="sq">
            <a:noFill/>
            <a:miter lim="800000"/>
            <a:headEnd type="none" w="sm" len="sm"/>
            <a:tailEnd type="none" w="sm" len="sm"/>
          </a:ln>
          <a:effectLst/>
        </p:spPr>
        <p:txBody>
          <a:bodyPr vert="horz" wrap="square" lIns="91440" tIns="45720" rIns="91440" bIns="45720" numCol="1" anchor="t" anchorCtr="0" compatLnSpc="1">
            <a:prstTxWarp prst="textNoShape">
              <a:avLst/>
            </a:prstTxWarp>
            <a:spAutoFit/>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7830" name="Rectangle 6">
            <a:extLst>
              <a:ext uri="{FF2B5EF4-FFF2-40B4-BE49-F238E27FC236}">
                <a16:creationId xmlns:a16="http://schemas.microsoft.com/office/drawing/2014/main" id="{EF2C548C-E2CF-788E-8C45-A7418C614F38}"/>
              </a:ext>
            </a:extLst>
          </p:cNvPr>
          <p:cNvSpPr>
            <a:spLocks noGrp="1" noChangeArrowheads="1"/>
          </p:cNvSpPr>
          <p:nvPr>
            <p:ph type="ftr" sz="quarter" idx="4"/>
          </p:nvPr>
        </p:nvSpPr>
        <p:spPr bwMode="auto">
          <a:xfrm>
            <a:off x="0" y="8686800"/>
            <a:ext cx="2971800" cy="457200"/>
          </a:xfrm>
          <a:prstGeom prst="rect">
            <a:avLst/>
          </a:prstGeom>
          <a:noFill/>
          <a:ln w="38100" cap="sq">
            <a:noFill/>
            <a:miter lim="800000"/>
            <a:headEnd type="none" w="sm" len="sm"/>
            <a:tailEnd type="none" w="sm" len="sm"/>
          </a:ln>
          <a:effectLst/>
        </p:spPr>
        <p:txBody>
          <a:bodyPr vert="horz" wrap="square" lIns="91440" tIns="45720" rIns="91440" bIns="45720" numCol="1" anchor="b" anchorCtr="0" compatLnSpc="1">
            <a:prstTxWarp prst="textNoShape">
              <a:avLst/>
            </a:prstTxWarp>
            <a:spAutoFit/>
          </a:bodyPr>
          <a:lstStyle>
            <a:lvl1pPr>
              <a:defRPr sz="1200" baseline="0">
                <a:latin typeface="Arial" charset="0"/>
                <a:ea typeface="PMingLiU" charset="-120"/>
              </a:defRPr>
            </a:lvl1pPr>
          </a:lstStyle>
          <a:p>
            <a:pPr>
              <a:defRPr/>
            </a:pPr>
            <a:endParaRPr lang="en-US" altLang="en-US"/>
          </a:p>
        </p:txBody>
      </p:sp>
      <p:sp>
        <p:nvSpPr>
          <p:cNvPr id="77831" name="Rectangle 7">
            <a:extLst>
              <a:ext uri="{FF2B5EF4-FFF2-40B4-BE49-F238E27FC236}">
                <a16:creationId xmlns:a16="http://schemas.microsoft.com/office/drawing/2014/main" id="{FDFA57BA-CD62-71D6-87E5-C6D15A6D069A}"/>
              </a:ext>
            </a:extLst>
          </p:cNvPr>
          <p:cNvSpPr>
            <a:spLocks noGrp="1" noChangeArrowheads="1"/>
          </p:cNvSpPr>
          <p:nvPr>
            <p:ph type="sldNum" sz="quarter" idx="5"/>
          </p:nvPr>
        </p:nvSpPr>
        <p:spPr bwMode="auto">
          <a:xfrm>
            <a:off x="3886200" y="8686800"/>
            <a:ext cx="2971800" cy="457200"/>
          </a:xfrm>
          <a:prstGeom prst="rect">
            <a:avLst/>
          </a:prstGeom>
          <a:noFill/>
          <a:ln w="38100" cap="sq">
            <a:noFill/>
            <a:miter lim="800000"/>
            <a:headEnd type="none" w="sm" len="sm"/>
            <a:tailEnd type="none" w="sm" len="sm"/>
          </a:ln>
          <a:effectLst/>
        </p:spPr>
        <p:txBody>
          <a:bodyPr vert="horz" wrap="square" lIns="91440" tIns="45720" rIns="91440" bIns="45720" numCol="1" anchor="b" anchorCtr="0" compatLnSpc="1">
            <a:prstTxWarp prst="textNoShape">
              <a:avLst/>
            </a:prstTxWarp>
            <a:spAutoFit/>
          </a:bodyPr>
          <a:lstStyle>
            <a:lvl1pPr algn="r">
              <a:defRPr sz="1200" baseline="0"/>
            </a:lvl1pPr>
          </a:lstStyle>
          <a:p>
            <a:fld id="{E1887EEE-EF58-6A4C-9BE4-27242A7C1C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80" charset="0"/>
        <a:ea typeface="PMingLiU" pitchFamily="18" charset="-120"/>
        <a:cs typeface="PMingLiU" pitchFamily="18" charset="-120"/>
      </a:defRPr>
    </a:lvl1pPr>
    <a:lvl2pPr marL="457200" algn="l" rtl="0" eaLnBrk="0" fontAlgn="base" hangingPunct="0">
      <a:spcBef>
        <a:spcPct val="30000"/>
      </a:spcBef>
      <a:spcAft>
        <a:spcPct val="0"/>
      </a:spcAft>
      <a:defRPr sz="1200" kern="1200">
        <a:solidFill>
          <a:schemeClr val="tx1"/>
        </a:solidFill>
        <a:latin typeface="Times New Roman" pitchFamily="80" charset="0"/>
        <a:ea typeface="PMingLiU" pitchFamily="18" charset="-120"/>
        <a:cs typeface="PMingLiU" pitchFamily="18" charset="-120"/>
      </a:defRPr>
    </a:lvl2pPr>
    <a:lvl3pPr marL="914400" algn="l" rtl="0" eaLnBrk="0" fontAlgn="base" hangingPunct="0">
      <a:spcBef>
        <a:spcPct val="30000"/>
      </a:spcBef>
      <a:spcAft>
        <a:spcPct val="0"/>
      </a:spcAft>
      <a:defRPr sz="1200" kern="1200">
        <a:solidFill>
          <a:schemeClr val="tx1"/>
        </a:solidFill>
        <a:latin typeface="Times New Roman" pitchFamily="80" charset="0"/>
        <a:ea typeface="PMingLiU" pitchFamily="18" charset="-120"/>
        <a:cs typeface="PMingLiU" pitchFamily="18" charset="-120"/>
      </a:defRPr>
    </a:lvl3pPr>
    <a:lvl4pPr marL="1371600" algn="l" rtl="0" eaLnBrk="0" fontAlgn="base" hangingPunct="0">
      <a:spcBef>
        <a:spcPct val="30000"/>
      </a:spcBef>
      <a:spcAft>
        <a:spcPct val="0"/>
      </a:spcAft>
      <a:defRPr sz="1200" kern="1200">
        <a:solidFill>
          <a:schemeClr val="tx1"/>
        </a:solidFill>
        <a:latin typeface="Times New Roman" pitchFamily="80" charset="0"/>
        <a:ea typeface="PMingLiU" pitchFamily="18" charset="-120"/>
        <a:cs typeface="PMingLiU" pitchFamily="18" charset="-120"/>
      </a:defRPr>
    </a:lvl4pPr>
    <a:lvl5pPr marL="1828800" algn="l" rtl="0" eaLnBrk="0" fontAlgn="base" hangingPunct="0">
      <a:spcBef>
        <a:spcPct val="30000"/>
      </a:spcBef>
      <a:spcAft>
        <a:spcPct val="0"/>
      </a:spcAft>
      <a:defRPr sz="1200" kern="1200">
        <a:solidFill>
          <a:schemeClr val="tx1"/>
        </a:solidFill>
        <a:latin typeface="Times New Roman" pitchFamily="80" charset="0"/>
        <a:ea typeface="PMingLiU" pitchFamily="18" charset="-120"/>
        <a:cs typeface="PMingLiU" pitchFamily="18" charset="-12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3924D851-C2AB-6254-A8D2-2043AA80AD2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lstStyle>
            <a:lvl1pPr>
              <a:defRPr sz="2800" baseline="-25000">
                <a:solidFill>
                  <a:schemeClr val="bg1"/>
                </a:solidFill>
                <a:latin typeface="Arial" panose="020B0604020202020204" pitchFamily="34" charset="0"/>
                <a:ea typeface="PMingLiU" panose="02020500000000000000" pitchFamily="18" charset="-120"/>
              </a:defRPr>
            </a:lvl1pPr>
            <a:lvl2pPr marL="37931725" indent="-37474525">
              <a:defRPr sz="2800" baseline="-25000">
                <a:solidFill>
                  <a:schemeClr val="bg1"/>
                </a:solidFill>
                <a:latin typeface="Arial" panose="020B0604020202020204" pitchFamily="34" charset="0"/>
                <a:ea typeface="PMingLiU" panose="02020500000000000000" pitchFamily="18" charset="-120"/>
              </a:defRPr>
            </a:lvl2pPr>
            <a:lvl3pPr marL="1143000" indent="-228600">
              <a:defRPr sz="2800" baseline="-25000">
                <a:solidFill>
                  <a:schemeClr val="bg1"/>
                </a:solidFill>
                <a:latin typeface="Arial" panose="020B0604020202020204" pitchFamily="34" charset="0"/>
                <a:ea typeface="PMingLiU" panose="02020500000000000000" pitchFamily="18" charset="-120"/>
              </a:defRPr>
            </a:lvl3pPr>
            <a:lvl4pPr marL="1600200" indent="-228600">
              <a:defRPr sz="2800" baseline="-25000">
                <a:solidFill>
                  <a:schemeClr val="bg1"/>
                </a:solidFill>
                <a:latin typeface="Arial" panose="020B0604020202020204" pitchFamily="34" charset="0"/>
                <a:ea typeface="PMingLiU" panose="02020500000000000000" pitchFamily="18" charset="-120"/>
              </a:defRPr>
            </a:lvl4pPr>
            <a:lvl5pPr marL="2057400" indent="-228600">
              <a:defRPr sz="2800" baseline="-25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sz="2800" baseline="-25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sz="2800" baseline="-25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sz="2800" baseline="-25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sz="2800" baseline="-25000">
                <a:solidFill>
                  <a:schemeClr val="bg1"/>
                </a:solidFill>
                <a:latin typeface="Arial" panose="020B0604020202020204" pitchFamily="34" charset="0"/>
                <a:ea typeface="PMingLiU" panose="02020500000000000000" pitchFamily="18" charset="-120"/>
              </a:defRPr>
            </a:lvl9pPr>
          </a:lstStyle>
          <a:p>
            <a:fld id="{C9BDF529-19E4-FE43-8C5B-2D10B8AF5D6B}" type="slidenum">
              <a:rPr lang="en-US" altLang="en-US" sz="1200" baseline="0"/>
              <a:pPr/>
              <a:t>1</a:t>
            </a:fld>
            <a:endParaRPr lang="en-US" altLang="en-US" sz="1200" baseline="0"/>
          </a:p>
        </p:txBody>
      </p:sp>
      <p:sp>
        <p:nvSpPr>
          <p:cNvPr id="5123" name="Rectangle 2">
            <a:extLst>
              <a:ext uri="{FF2B5EF4-FFF2-40B4-BE49-F238E27FC236}">
                <a16:creationId xmlns:a16="http://schemas.microsoft.com/office/drawing/2014/main" id="{3F556D8B-3BF5-B515-DA32-4C2D59B6E010}"/>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35D30334-85EE-632F-C31C-224F03063064}"/>
              </a:ext>
            </a:extLst>
          </p:cNvPr>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87EEE-EF58-6A4C-9BE4-27242A7C1CED}" type="slidenum">
              <a:rPr lang="en-US" altLang="en-US" smtClean="0"/>
              <a:pPr/>
              <a:t>10</a:t>
            </a:fld>
            <a:endParaRPr lang="en-US" altLang="en-US"/>
          </a:p>
        </p:txBody>
      </p:sp>
    </p:spTree>
    <p:extLst>
      <p:ext uri="{BB962C8B-B14F-4D97-AF65-F5344CB8AC3E}">
        <p14:creationId xmlns:p14="http://schemas.microsoft.com/office/powerpoint/2010/main" val="359847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Tree>
    <p:extLst>
      <p:ext uri="{BB962C8B-B14F-4D97-AF65-F5344CB8AC3E}">
        <p14:creationId xmlns:p14="http://schemas.microsoft.com/office/powerpoint/2010/main" val="535983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75131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280988"/>
            <a:ext cx="2181225" cy="6310312"/>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233363" y="280988"/>
            <a:ext cx="6392862" cy="63103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277643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4825" y="280988"/>
            <a:ext cx="8107363" cy="685800"/>
          </a:xfrm>
        </p:spPr>
        <p:txBody>
          <a:bodyPr/>
          <a:lstStyle/>
          <a:p>
            <a:r>
              <a:rPr lang="en-US"/>
              <a:t>Click to edit Master title style</a:t>
            </a:r>
            <a:endParaRPr lang="en-NZ"/>
          </a:p>
        </p:txBody>
      </p:sp>
      <p:sp>
        <p:nvSpPr>
          <p:cNvPr id="3" name="ClipArt Placeholder 2"/>
          <p:cNvSpPr>
            <a:spLocks noGrp="1"/>
          </p:cNvSpPr>
          <p:nvPr>
            <p:ph type="clipArt" sz="half" idx="1"/>
          </p:nvPr>
        </p:nvSpPr>
        <p:spPr>
          <a:xfrm>
            <a:off x="233363" y="1036638"/>
            <a:ext cx="4286250" cy="5554662"/>
          </a:xfrm>
        </p:spPr>
        <p:txBody>
          <a:bodyPr/>
          <a:lstStyle/>
          <a:p>
            <a:pPr lvl="0"/>
            <a:endParaRPr lang="en-NZ" noProof="0"/>
          </a:p>
        </p:txBody>
      </p:sp>
      <p:sp>
        <p:nvSpPr>
          <p:cNvPr id="4" name="Text Placeholder 3"/>
          <p:cNvSpPr>
            <a:spLocks noGrp="1"/>
          </p:cNvSpPr>
          <p:nvPr>
            <p:ph type="body" sz="half" idx="2"/>
          </p:nvPr>
        </p:nvSpPr>
        <p:spPr>
          <a:xfrm>
            <a:off x="4672013" y="1036638"/>
            <a:ext cx="4287837" cy="555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85341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04825" y="280988"/>
            <a:ext cx="8107363" cy="685800"/>
          </a:xfrm>
        </p:spPr>
        <p:txBody>
          <a:bodyPr/>
          <a:lstStyle/>
          <a:p>
            <a:r>
              <a:rPr lang="en-US"/>
              <a:t>Click to edit Master title style</a:t>
            </a:r>
            <a:endParaRPr lang="en-NZ"/>
          </a:p>
        </p:txBody>
      </p:sp>
      <p:sp>
        <p:nvSpPr>
          <p:cNvPr id="3" name="Content Placeholder 2"/>
          <p:cNvSpPr>
            <a:spLocks noGrp="1"/>
          </p:cNvSpPr>
          <p:nvPr>
            <p:ph sz="half" idx="1"/>
          </p:nvPr>
        </p:nvSpPr>
        <p:spPr>
          <a:xfrm>
            <a:off x="233363" y="1036638"/>
            <a:ext cx="8726487" cy="2700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233363" y="3889375"/>
            <a:ext cx="8726487" cy="2701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027948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04825" y="280988"/>
            <a:ext cx="8107363" cy="685800"/>
          </a:xfrm>
        </p:spPr>
        <p:txBody>
          <a:bodyPr/>
          <a:lstStyle/>
          <a:p>
            <a:r>
              <a:rPr lang="en-US"/>
              <a:t>Click to edit Master title style</a:t>
            </a:r>
            <a:endParaRPr lang="en-NZ"/>
          </a:p>
        </p:txBody>
      </p:sp>
      <p:sp>
        <p:nvSpPr>
          <p:cNvPr id="3" name="Content Placeholder 2"/>
          <p:cNvSpPr>
            <a:spLocks noGrp="1"/>
          </p:cNvSpPr>
          <p:nvPr>
            <p:ph sz="quarter" idx="1"/>
          </p:nvPr>
        </p:nvSpPr>
        <p:spPr>
          <a:xfrm>
            <a:off x="233363" y="1036638"/>
            <a:ext cx="4286250" cy="2700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quarter" idx="2"/>
          </p:nvPr>
        </p:nvSpPr>
        <p:spPr>
          <a:xfrm>
            <a:off x="4672013" y="1036638"/>
            <a:ext cx="4287837" cy="2700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half" idx="3"/>
          </p:nvPr>
        </p:nvSpPr>
        <p:spPr>
          <a:xfrm>
            <a:off x="233363" y="3889375"/>
            <a:ext cx="8726487" cy="2701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926133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04825" y="280988"/>
            <a:ext cx="8107363" cy="685800"/>
          </a:xfrm>
        </p:spPr>
        <p:txBody>
          <a:bodyPr/>
          <a:lstStyle/>
          <a:p>
            <a:r>
              <a:rPr lang="en-AU"/>
              <a:t>Click to edit Master title style</a:t>
            </a:r>
            <a:endParaRPr lang="en-US"/>
          </a:p>
        </p:txBody>
      </p:sp>
      <p:sp>
        <p:nvSpPr>
          <p:cNvPr id="3" name="Text Placeholder 2"/>
          <p:cNvSpPr>
            <a:spLocks noGrp="1"/>
          </p:cNvSpPr>
          <p:nvPr>
            <p:ph type="body" sz="half" idx="1"/>
          </p:nvPr>
        </p:nvSpPr>
        <p:spPr>
          <a:xfrm>
            <a:off x="233363" y="1036638"/>
            <a:ext cx="8726487" cy="2700337"/>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233363" y="3889375"/>
            <a:ext cx="8726487" cy="2701925"/>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2265555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74958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965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233363" y="1036638"/>
            <a:ext cx="4286250" cy="555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72013" y="1036638"/>
            <a:ext cx="4287837" cy="555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83748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68493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09494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313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960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2862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2A7E"/>
            </a:gs>
            <a:gs pos="100000">
              <a:schemeClr val="tx2"/>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583CF9D-7D34-FD63-97B8-D09A97BF44DB}"/>
              </a:ext>
            </a:extLst>
          </p:cNvPr>
          <p:cNvSpPr>
            <a:spLocks noGrp="1" noChangeArrowheads="1"/>
          </p:cNvSpPr>
          <p:nvPr>
            <p:ph type="title"/>
          </p:nvPr>
        </p:nvSpPr>
        <p:spPr bwMode="auto">
          <a:xfrm>
            <a:off x="504825" y="280988"/>
            <a:ext cx="81073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9" rIns="91436" bIns="45719" numCol="1" anchor="ctr" anchorCtr="0" compatLnSpc="1">
            <a:prstTxWarp prst="textNoShape">
              <a:avLst/>
            </a:prstTxWarp>
          </a:bodyPr>
          <a:lstStyle/>
          <a:p>
            <a:pPr lvl="0"/>
            <a:r>
              <a:rPr lang="en-AU" altLang="en-US"/>
              <a:t>Click to edit Master title style</a:t>
            </a:r>
          </a:p>
        </p:txBody>
      </p:sp>
      <p:sp>
        <p:nvSpPr>
          <p:cNvPr id="58371" name="Rectangle 3">
            <a:extLst>
              <a:ext uri="{FF2B5EF4-FFF2-40B4-BE49-F238E27FC236}">
                <a16:creationId xmlns:a16="http://schemas.microsoft.com/office/drawing/2014/main" id="{EEF56158-815E-498F-C67B-5C54DF035B12}"/>
              </a:ext>
            </a:extLst>
          </p:cNvPr>
          <p:cNvSpPr>
            <a:spLocks noGrp="1" noChangeArrowheads="1"/>
          </p:cNvSpPr>
          <p:nvPr>
            <p:ph type="body" idx="1"/>
          </p:nvPr>
        </p:nvSpPr>
        <p:spPr bwMode="auto">
          <a:xfrm>
            <a:off x="233363" y="1036638"/>
            <a:ext cx="8726487"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9" rIns="91436" bIns="45719"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pic>
        <p:nvPicPr>
          <p:cNvPr id="1028" name="Picture 9">
            <a:extLst>
              <a:ext uri="{FF2B5EF4-FFF2-40B4-BE49-F238E27FC236}">
                <a16:creationId xmlns:a16="http://schemas.microsoft.com/office/drawing/2014/main" id="{56BFB253-0DBE-2AE1-4216-9F3903B82B6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213" y="3175"/>
            <a:ext cx="22907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83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83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83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8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5" autoUpdateAnimBg="0">
        <p:tmplLst>
          <p:tmpl lvl="1">
            <p:tnLst>
              <p:par>
                <p:cTn presetID="1" presetClass="entr" presetSubtype="0" fill="hold" nodeType="clickEffect">
                  <p:stCondLst>
                    <p:cond delay="0"/>
                  </p:stCondLst>
                  <p:childTnLst>
                    <p:set>
                      <p:cBhvr>
                        <p:cTn dur="1" fill="hold">
                          <p:stCondLst>
                            <p:cond delay="499"/>
                          </p:stCondLst>
                        </p:cTn>
                        <p:tgtEl>
                          <p:spTgt spid="58371"/>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499"/>
                          </p:stCondLst>
                        </p:cTn>
                        <p:tgtEl>
                          <p:spTgt spid="58371"/>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499"/>
                          </p:stCondLst>
                        </p:cTn>
                        <p:tgtEl>
                          <p:spTgt spid="58371"/>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499"/>
                          </p:stCondLst>
                        </p:cTn>
                        <p:tgtEl>
                          <p:spTgt spid="58371"/>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499"/>
                          </p:stCondLst>
                        </p:cTn>
                        <p:tgtEl>
                          <p:spTgt spid="58371"/>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3600">
          <a:solidFill>
            <a:srgbClr val="33CC33"/>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33CC33"/>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a:solidFill>
            <a:srgbClr val="33CC33"/>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a:solidFill>
            <a:srgbClr val="33CC33"/>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a:solidFill>
            <a:srgbClr val="33CC33"/>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a:solidFill>
            <a:srgbClr val="33CC33"/>
          </a:solidFill>
          <a:latin typeface="Arial" charset="0"/>
        </a:defRPr>
      </a:lvl6pPr>
      <a:lvl7pPr marL="914400" algn="l" rtl="0" eaLnBrk="0" fontAlgn="base" hangingPunct="0">
        <a:spcBef>
          <a:spcPct val="0"/>
        </a:spcBef>
        <a:spcAft>
          <a:spcPct val="0"/>
        </a:spcAft>
        <a:defRPr sz="3600">
          <a:solidFill>
            <a:srgbClr val="33CC33"/>
          </a:solidFill>
          <a:latin typeface="Arial" charset="0"/>
        </a:defRPr>
      </a:lvl7pPr>
      <a:lvl8pPr marL="1371600" algn="l" rtl="0" eaLnBrk="0" fontAlgn="base" hangingPunct="0">
        <a:spcBef>
          <a:spcPct val="0"/>
        </a:spcBef>
        <a:spcAft>
          <a:spcPct val="0"/>
        </a:spcAft>
        <a:defRPr sz="3600">
          <a:solidFill>
            <a:srgbClr val="33CC33"/>
          </a:solidFill>
          <a:latin typeface="Arial" charset="0"/>
        </a:defRPr>
      </a:lvl8pPr>
      <a:lvl9pPr marL="1828800" algn="l" rtl="0" eaLnBrk="0" fontAlgn="base" hangingPunct="0">
        <a:spcBef>
          <a:spcPct val="0"/>
        </a:spcBef>
        <a:spcAft>
          <a:spcPct val="0"/>
        </a:spcAft>
        <a:defRPr sz="3600">
          <a:solidFill>
            <a:srgbClr val="33CC33"/>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28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2800">
          <a:solidFill>
            <a:schemeClr val="bg1"/>
          </a:solidFill>
          <a:latin typeface="+mn-lt"/>
          <a:ea typeface="ＭＳ Ｐゴシック" charset="-128"/>
        </a:defRPr>
      </a:lvl5pPr>
      <a:lvl6pPr marL="2514600" indent="-228600" algn="l" rtl="0" eaLnBrk="0" fontAlgn="base" hangingPunct="0">
        <a:spcBef>
          <a:spcPct val="20000"/>
        </a:spcBef>
        <a:spcAft>
          <a:spcPct val="0"/>
        </a:spcAft>
        <a:buChar char="»"/>
        <a:defRPr sz="2800">
          <a:solidFill>
            <a:schemeClr val="bg1"/>
          </a:solidFill>
          <a:latin typeface="+mn-lt"/>
        </a:defRPr>
      </a:lvl6pPr>
      <a:lvl7pPr marL="2971800" indent="-228600" algn="l" rtl="0" eaLnBrk="0" fontAlgn="base" hangingPunct="0">
        <a:spcBef>
          <a:spcPct val="20000"/>
        </a:spcBef>
        <a:spcAft>
          <a:spcPct val="0"/>
        </a:spcAft>
        <a:buChar char="»"/>
        <a:defRPr sz="2800">
          <a:solidFill>
            <a:schemeClr val="bg1"/>
          </a:solidFill>
          <a:latin typeface="+mn-lt"/>
        </a:defRPr>
      </a:lvl7pPr>
      <a:lvl8pPr marL="3429000" indent="-228600" algn="l" rtl="0" eaLnBrk="0" fontAlgn="base" hangingPunct="0">
        <a:spcBef>
          <a:spcPct val="20000"/>
        </a:spcBef>
        <a:spcAft>
          <a:spcPct val="0"/>
        </a:spcAft>
        <a:buChar char="»"/>
        <a:defRPr sz="2800">
          <a:solidFill>
            <a:schemeClr val="bg1"/>
          </a:solidFill>
          <a:latin typeface="+mn-lt"/>
        </a:defRPr>
      </a:lvl8pPr>
      <a:lvl9pPr marL="3886200" indent="-228600" algn="l" rtl="0" eaLnBrk="0" fontAlgn="base" hangingPunct="0">
        <a:spcBef>
          <a:spcPct val="20000"/>
        </a:spcBef>
        <a:spcAft>
          <a:spcPct val="0"/>
        </a:spcAft>
        <a:buChar char="»"/>
        <a:defRPr sz="28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hyperlink" Target="http://www.healthyhousing.org.nz/wp-content/uploads/2016/06/Homelessness-accelerates-in-New-Zealand.pdf" TargetMode="External"/><Relationship Id="rId4" Type="http://schemas.openxmlformats.org/officeDocument/2006/relationships/hyperlink" Target="http://www.parliament.nz/en-nz/parl-support/research-papers/00PLEcoRP14021/homelessness-in-new-zealan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7">
            <a:extLst>
              <a:ext uri="{FF2B5EF4-FFF2-40B4-BE49-F238E27FC236}">
                <a16:creationId xmlns:a16="http://schemas.microsoft.com/office/drawing/2014/main" id="{E40A6582-0ECC-C94F-0E0C-0E1CD5763F63}"/>
              </a:ext>
            </a:extLst>
          </p:cNvPr>
          <p:cNvPicPr>
            <a:picLocks noChangeAspect="1"/>
          </p:cNvPicPr>
          <p:nvPr/>
        </p:nvPicPr>
        <p:blipFill>
          <a:blip r:embed="rId4">
            <a:extLst>
              <a:ext uri="{28A0092B-C50C-407E-A947-70E740481C1C}">
                <a14:useLocalDpi xmlns:a14="http://schemas.microsoft.com/office/drawing/2010/main" val="0"/>
              </a:ext>
            </a:extLst>
          </a:blip>
          <a:srcRect t="1018" b="2"/>
          <a:stretch>
            <a:fillRect/>
          </a:stretch>
        </p:blipFill>
        <p:spPr bwMode="auto">
          <a:xfrm>
            <a:off x="4763" y="15973"/>
            <a:ext cx="9139237" cy="678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a:extLst>
              <a:ext uri="{FF2B5EF4-FFF2-40B4-BE49-F238E27FC236}">
                <a16:creationId xmlns:a16="http://schemas.microsoft.com/office/drawing/2014/main" id="{3AB56909-A7F5-9673-37E7-84785A59D861}"/>
              </a:ext>
            </a:extLst>
          </p:cNvPr>
          <p:cNvSpPr>
            <a:spLocks noGrp="1" noChangeArrowheads="1"/>
          </p:cNvSpPr>
          <p:nvPr>
            <p:ph type="ctrTitle"/>
          </p:nvPr>
        </p:nvSpPr>
        <p:spPr>
          <a:xfrm>
            <a:off x="-4763" y="4454721"/>
            <a:ext cx="9144001" cy="1143000"/>
          </a:xfrm>
          <a:solidFill>
            <a:srgbClr val="00B0F0"/>
          </a:solidFill>
        </p:spPr>
        <p:txBody>
          <a:bodyPr/>
          <a:lstStyle/>
          <a:p>
            <a:pPr algn="ctr"/>
            <a:r>
              <a:rPr lang="en-US" altLang="en-US" sz="3200" b="1" dirty="0">
                <a:solidFill>
                  <a:schemeClr val="tx1"/>
                </a:solidFill>
                <a:ea typeface="ＭＳ Ｐゴシック" panose="020B0600070205080204" pitchFamily="34" charset="-128"/>
              </a:rPr>
              <a:t>Making sense of data-based information</a:t>
            </a:r>
          </a:p>
        </p:txBody>
      </p:sp>
      <p:sp>
        <p:nvSpPr>
          <p:cNvPr id="2051" name="Rectangle 3">
            <a:extLst>
              <a:ext uri="{FF2B5EF4-FFF2-40B4-BE49-F238E27FC236}">
                <a16:creationId xmlns:a16="http://schemas.microsoft.com/office/drawing/2014/main" id="{D23CBA81-8827-9A77-544C-D201A6379F3A}"/>
              </a:ext>
            </a:extLst>
          </p:cNvPr>
          <p:cNvSpPr>
            <a:spLocks noGrp="1" noChangeArrowheads="1"/>
          </p:cNvSpPr>
          <p:nvPr>
            <p:ph type="subTitle" idx="1"/>
          </p:nvPr>
        </p:nvSpPr>
        <p:spPr>
          <a:xfrm>
            <a:off x="0" y="5594546"/>
            <a:ext cx="9144000" cy="1241631"/>
          </a:xfrm>
          <a:solidFill>
            <a:srgbClr val="00B0F0"/>
          </a:solidFill>
        </p:spPr>
        <p:txBody>
          <a:bodyPr/>
          <a:lstStyle/>
          <a:p>
            <a:r>
              <a:rPr lang="en-US" altLang="en-US" sz="2400" b="1" dirty="0">
                <a:solidFill>
                  <a:schemeClr val="tx1"/>
                </a:solidFill>
                <a:ea typeface="ＭＳ Ｐゴシック" panose="020B0600070205080204" pitchFamily="34" charset="-128"/>
              </a:rPr>
              <a:t>Maxine </a:t>
            </a:r>
            <a:r>
              <a:rPr lang="en-US" altLang="en-US" sz="2400" b="1" dirty="0" err="1">
                <a:solidFill>
                  <a:schemeClr val="tx1"/>
                </a:solidFill>
                <a:ea typeface="ＭＳ Ｐゴシック" panose="020B0600070205080204" pitchFamily="34" charset="-128"/>
              </a:rPr>
              <a:t>Pfannkuch</a:t>
            </a:r>
            <a:r>
              <a:rPr lang="en-US" altLang="en-US" sz="2400" b="1" dirty="0">
                <a:solidFill>
                  <a:schemeClr val="tx1"/>
                </a:solidFill>
                <a:ea typeface="ＭＳ Ｐゴシック" panose="020B0600070205080204" pitchFamily="34" charset="-128"/>
              </a:rPr>
              <a:t> </a:t>
            </a:r>
          </a:p>
          <a:p>
            <a:r>
              <a:rPr lang="en-US" altLang="en-US" sz="2400" b="1" dirty="0">
                <a:solidFill>
                  <a:schemeClr val="tx1"/>
                </a:solidFill>
                <a:ea typeface="ＭＳ Ｐゴシック" panose="020B0600070205080204" pitchFamily="34" charset="-128"/>
              </a:rPr>
              <a:t>Auckland University | </a:t>
            </a:r>
            <a:r>
              <a:rPr lang="en-US" altLang="en-US" sz="2400" b="1" dirty="0" err="1">
                <a:solidFill>
                  <a:schemeClr val="tx1"/>
                </a:solidFill>
                <a:ea typeface="ＭＳ Ｐゴシック" panose="020B0600070205080204" pitchFamily="34" charset="-128"/>
              </a:rPr>
              <a:t>Waipapa</a:t>
            </a:r>
            <a:r>
              <a:rPr lang="en-US" altLang="en-US" sz="2400" b="1" dirty="0">
                <a:solidFill>
                  <a:schemeClr val="tx1"/>
                </a:solidFill>
                <a:ea typeface="ＭＳ Ｐゴシック" panose="020B0600070205080204" pitchFamily="34" charset="-128"/>
              </a:rPr>
              <a:t> </a:t>
            </a:r>
            <a:r>
              <a:rPr lang="en-US" altLang="en-US" sz="2400" b="1" dirty="0" err="1">
                <a:solidFill>
                  <a:schemeClr val="tx1"/>
                </a:solidFill>
                <a:ea typeface="ＭＳ Ｐゴシック" panose="020B0600070205080204" pitchFamily="34" charset="-128"/>
              </a:rPr>
              <a:t>Taumata</a:t>
            </a:r>
            <a:r>
              <a:rPr lang="en-US" altLang="en-US" sz="2400" b="1" dirty="0">
                <a:solidFill>
                  <a:schemeClr val="tx1"/>
                </a:solidFill>
                <a:ea typeface="ＭＳ Ｐゴシック" panose="020B0600070205080204" pitchFamily="34" charset="-128"/>
              </a:rPr>
              <a:t> Rau</a:t>
            </a:r>
          </a:p>
          <a:p>
            <a:r>
              <a:rPr lang="en-US" altLang="en-US" sz="2400" b="1" dirty="0">
                <a:solidFill>
                  <a:schemeClr val="tx1"/>
                </a:solidFill>
                <a:ea typeface="ＭＳ Ｐゴシック" panose="020B0600070205080204" pitchFamily="34" charset="-128"/>
              </a:rPr>
              <a:t> Aotearoa New Zealand</a:t>
            </a:r>
          </a:p>
        </p:txBody>
      </p:sp>
      <p:sp>
        <p:nvSpPr>
          <p:cNvPr id="2" name="Rectangle 7">
            <a:extLst>
              <a:ext uri="{FF2B5EF4-FFF2-40B4-BE49-F238E27FC236}">
                <a16:creationId xmlns:a16="http://schemas.microsoft.com/office/drawing/2014/main" id="{0D5AB9E8-AF2F-3E7F-1571-AF30D89C0152}"/>
              </a:ext>
            </a:extLst>
          </p:cNvPr>
          <p:cNvSpPr>
            <a:spLocks noChangeArrowheads="1"/>
          </p:cNvSpPr>
          <p:nvPr/>
        </p:nvSpPr>
        <p:spPr bwMode="auto">
          <a:xfrm flipV="1">
            <a:off x="1884363" y="736600"/>
            <a:ext cx="12822237" cy="4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cmpd="sng">
                <a:solidFill>
                  <a:schemeClr val="bg1"/>
                </a:solidFill>
                <a:prstDash val="solid"/>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charset="0"/>
              <a:ea typeface="PMingLiU" charset="-120"/>
            </a:endParaRPr>
          </a:p>
        </p:txBody>
      </p:sp>
      <p:sp>
        <p:nvSpPr>
          <p:cNvPr id="4102" name="TextBox 8">
            <a:extLst>
              <a:ext uri="{FF2B5EF4-FFF2-40B4-BE49-F238E27FC236}">
                <a16:creationId xmlns:a16="http://schemas.microsoft.com/office/drawing/2014/main" id="{7646BFD8-8A3D-FE1C-EAF0-76EAA8F4F681}"/>
              </a:ext>
            </a:extLst>
          </p:cNvPr>
          <p:cNvSpPr txBox="1">
            <a:spLocks noChangeArrowheads="1"/>
          </p:cNvSpPr>
          <p:nvPr/>
        </p:nvSpPr>
        <p:spPr bwMode="auto">
          <a:xfrm>
            <a:off x="7967369" y="59531"/>
            <a:ext cx="10747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b="1">
                <a:solidFill>
                  <a:schemeClr val="tx1"/>
                </a:solidFill>
                <a:ea typeface="PMingLiU" panose="02020500000000000000" pitchFamily="18" charset="-120"/>
              </a:rPr>
              <a:t>NZ Herald, 15/8/13</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051">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051">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0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a:extLst>
              <a:ext uri="{FF2B5EF4-FFF2-40B4-BE49-F238E27FC236}">
                <a16:creationId xmlns:a16="http://schemas.microsoft.com/office/drawing/2014/main" id="{3EE22E7E-CE12-B6CD-3889-BE9B597E28A2}"/>
              </a:ext>
            </a:extLst>
          </p:cNvPr>
          <p:cNvSpPr>
            <a:spLocks noGrp="1"/>
          </p:cNvSpPr>
          <p:nvPr>
            <p:ph type="title"/>
          </p:nvPr>
        </p:nvSpPr>
        <p:spPr>
          <a:xfrm>
            <a:off x="-1" y="367338"/>
            <a:ext cx="9144000" cy="685800"/>
          </a:xfrm>
        </p:spPr>
        <p:txBody>
          <a:bodyPr/>
          <a:lstStyle/>
          <a:p>
            <a:r>
              <a:rPr lang="en-US" altLang="en-US" dirty="0">
                <a:ea typeface="ＭＳ Ｐゴシック" panose="020B0600070205080204" pitchFamily="34" charset="-128"/>
              </a:rPr>
              <a:t>Example: How is the measure defined?</a:t>
            </a:r>
          </a:p>
        </p:txBody>
      </p:sp>
      <p:sp>
        <p:nvSpPr>
          <p:cNvPr id="28676" name="TextBox 6">
            <a:extLst>
              <a:ext uri="{FF2B5EF4-FFF2-40B4-BE49-F238E27FC236}">
                <a16:creationId xmlns:a16="http://schemas.microsoft.com/office/drawing/2014/main" id="{CC029C5B-DAD8-C89D-C6AE-EF1C47843582}"/>
              </a:ext>
            </a:extLst>
          </p:cNvPr>
          <p:cNvSpPr txBox="1">
            <a:spLocks noChangeArrowheads="1"/>
          </p:cNvSpPr>
          <p:nvPr/>
        </p:nvSpPr>
        <p:spPr bwMode="auto">
          <a:xfrm>
            <a:off x="4889500" y="5448300"/>
            <a:ext cx="3906838" cy="954088"/>
          </a:xfrm>
          <a:prstGeom prst="rect">
            <a:avLst/>
          </a:prstGeom>
          <a:solidFill>
            <a:srgbClr val="FFEB4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aseline="0">
                <a:solidFill>
                  <a:schemeClr val="tx1"/>
                </a:solidFill>
                <a:ea typeface="PMingLiU" panose="02020500000000000000" pitchFamily="18" charset="-120"/>
              </a:rPr>
              <a:t>Government Report: </a:t>
            </a:r>
          </a:p>
          <a:p>
            <a:pPr>
              <a:spcBef>
                <a:spcPct val="0"/>
              </a:spcBef>
              <a:buFontTx/>
              <a:buNone/>
            </a:pPr>
            <a:r>
              <a:rPr lang="en-US" altLang="en-US" sz="2800" baseline="0">
                <a:solidFill>
                  <a:schemeClr val="tx1"/>
                </a:solidFill>
                <a:ea typeface="PMingLiU" panose="02020500000000000000" pitchFamily="18" charset="-120"/>
              </a:rPr>
              <a:t>42,000 (about 1 in 100)</a:t>
            </a:r>
          </a:p>
        </p:txBody>
      </p:sp>
      <p:sp>
        <p:nvSpPr>
          <p:cNvPr id="28677" name="TextBox 4">
            <a:extLst>
              <a:ext uri="{FF2B5EF4-FFF2-40B4-BE49-F238E27FC236}">
                <a16:creationId xmlns:a16="http://schemas.microsoft.com/office/drawing/2014/main" id="{A3FE9807-16BF-30B7-FEC3-1A605990946B}"/>
              </a:ext>
            </a:extLst>
          </p:cNvPr>
          <p:cNvSpPr txBox="1">
            <a:spLocks noChangeArrowheads="1"/>
          </p:cNvSpPr>
          <p:nvPr/>
        </p:nvSpPr>
        <p:spPr bwMode="auto">
          <a:xfrm>
            <a:off x="0" y="6494463"/>
            <a:ext cx="5856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ea typeface="PMingLiU" panose="02020500000000000000" pitchFamily="18" charset="-120"/>
              </a:rPr>
              <a:t>2014 Source: </a:t>
            </a:r>
            <a:r>
              <a:rPr lang="en-US" altLang="en-US" sz="1200">
                <a:ea typeface="PMingLiU" panose="02020500000000000000" pitchFamily="18" charset="-120"/>
                <a:hlinkClick r:id="rId4"/>
              </a:rPr>
              <a:t>http://www.parliament.nz/en-nz/parl-support/research-papers/00PLEcoRP14021/homelessness-in-new-zealand</a:t>
            </a:r>
            <a:endParaRPr lang="en-US" altLang="en-US" sz="1200">
              <a:ea typeface="PMingLiU" panose="02020500000000000000" pitchFamily="18" charset="-120"/>
            </a:endParaRPr>
          </a:p>
          <a:p>
            <a:pPr>
              <a:spcBef>
                <a:spcPct val="0"/>
              </a:spcBef>
              <a:buFontTx/>
              <a:buNone/>
            </a:pPr>
            <a:r>
              <a:rPr lang="en-US" altLang="en-US" sz="1200">
                <a:ea typeface="PMingLiU" panose="02020500000000000000" pitchFamily="18" charset="-120"/>
              </a:rPr>
              <a:t>3 June 2016 </a:t>
            </a:r>
            <a:r>
              <a:rPr lang="en-US" altLang="en-US" sz="1200">
                <a:ea typeface="PMingLiU" panose="02020500000000000000" pitchFamily="18" charset="-120"/>
                <a:hlinkClick r:id="rId5"/>
              </a:rPr>
              <a:t>http://www.healthyhousing.org.nz/wp-content/uploads/2016/06/Homelessness-accelerates-in-New-Zealand.pdf</a:t>
            </a:r>
            <a:endParaRPr lang="en-US" altLang="en-US" sz="1200">
              <a:ea typeface="PMingLiU" panose="02020500000000000000" pitchFamily="18" charset="-120"/>
            </a:endParaRPr>
          </a:p>
          <a:p>
            <a:pPr>
              <a:spcBef>
                <a:spcPct val="0"/>
              </a:spcBef>
              <a:buFontTx/>
              <a:buNone/>
            </a:pPr>
            <a:endParaRPr lang="en-US" altLang="en-US" sz="1200">
              <a:ea typeface="PMingLiU" panose="02020500000000000000" pitchFamily="18" charset="-120"/>
            </a:endParaRPr>
          </a:p>
        </p:txBody>
      </p:sp>
      <p:sp>
        <p:nvSpPr>
          <p:cNvPr id="28678" name="TextBox 8">
            <a:extLst>
              <a:ext uri="{FF2B5EF4-FFF2-40B4-BE49-F238E27FC236}">
                <a16:creationId xmlns:a16="http://schemas.microsoft.com/office/drawing/2014/main" id="{016E8060-CFB5-F1C4-9BF9-004496B861C7}"/>
              </a:ext>
            </a:extLst>
          </p:cNvPr>
          <p:cNvSpPr txBox="1">
            <a:spLocks noChangeArrowheads="1"/>
          </p:cNvSpPr>
          <p:nvPr/>
        </p:nvSpPr>
        <p:spPr bwMode="auto">
          <a:xfrm>
            <a:off x="261938" y="5726113"/>
            <a:ext cx="2603500" cy="523875"/>
          </a:xfrm>
          <a:prstGeom prst="rect">
            <a:avLst/>
          </a:prstGeom>
          <a:solidFill>
            <a:srgbClr val="FFEB4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aseline="0">
                <a:solidFill>
                  <a:schemeClr val="tx1"/>
                </a:solidFill>
                <a:ea typeface="PMingLiU" panose="02020500000000000000" pitchFamily="18" charset="-120"/>
              </a:rPr>
              <a:t>Politicians: 480</a:t>
            </a:r>
          </a:p>
        </p:txBody>
      </p:sp>
      <p:pic>
        <p:nvPicPr>
          <p:cNvPr id="2" name="Picture 1">
            <a:extLst>
              <a:ext uri="{FF2B5EF4-FFF2-40B4-BE49-F238E27FC236}">
                <a16:creationId xmlns:a16="http://schemas.microsoft.com/office/drawing/2014/main" id="{8A26DDBB-01DC-F0C9-DC05-FE97430B5FEF}"/>
              </a:ext>
            </a:extLst>
          </p:cNvPr>
          <p:cNvPicPr>
            <a:picLocks noChangeAspect="1"/>
          </p:cNvPicPr>
          <p:nvPr/>
        </p:nvPicPr>
        <p:blipFill>
          <a:blip r:embed="rId6"/>
          <a:stretch>
            <a:fillRect/>
          </a:stretch>
        </p:blipFill>
        <p:spPr>
          <a:xfrm>
            <a:off x="-1" y="1355835"/>
            <a:ext cx="9148953" cy="3487070"/>
          </a:xfrm>
          <a:prstGeom prst="rect">
            <a:avLst/>
          </a:prstGeom>
        </p:spPr>
      </p:pic>
    </p:spTree>
    <p:custDataLst>
      <p:tags r:id="rId1"/>
    </p:custDataLst>
    <p:extLst>
      <p:ext uri="{BB962C8B-B14F-4D97-AF65-F5344CB8AC3E}">
        <p14:creationId xmlns:p14="http://schemas.microsoft.com/office/powerpoint/2010/main" val="820286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8">
            <a:extLst>
              <a:ext uri="{FF2B5EF4-FFF2-40B4-BE49-F238E27FC236}">
                <a16:creationId xmlns:a16="http://schemas.microsoft.com/office/drawing/2014/main" id="{6C55D19F-2168-F2C8-BE08-DFAFDA17980C}"/>
              </a:ext>
            </a:extLst>
          </p:cNvPr>
          <p:cNvSpPr txBox="1">
            <a:spLocks noChangeArrowheads="1"/>
          </p:cNvSpPr>
          <p:nvPr/>
        </p:nvSpPr>
        <p:spPr bwMode="auto">
          <a:xfrm>
            <a:off x="152400" y="5726113"/>
            <a:ext cx="8886825" cy="523875"/>
          </a:xfrm>
          <a:prstGeom prst="rect">
            <a:avLst/>
          </a:prstGeom>
          <a:solidFill>
            <a:srgbClr val="FFEB4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aseline="0">
                <a:solidFill>
                  <a:schemeClr val="tx1"/>
                </a:solidFill>
                <a:ea typeface="PMingLiU" panose="02020500000000000000" pitchFamily="18" charset="-120"/>
              </a:rPr>
              <a:t>Q: How do OECD countries define homelessness?</a:t>
            </a:r>
          </a:p>
        </p:txBody>
      </p:sp>
      <p:sp>
        <p:nvSpPr>
          <p:cNvPr id="29699" name="Title 4">
            <a:extLst>
              <a:ext uri="{FF2B5EF4-FFF2-40B4-BE49-F238E27FC236}">
                <a16:creationId xmlns:a16="http://schemas.microsoft.com/office/drawing/2014/main" id="{A6F34A06-6160-6664-9A7E-A0724326C8D8}"/>
              </a:ext>
            </a:extLst>
          </p:cNvPr>
          <p:cNvSpPr>
            <a:spLocks noGrp="1"/>
          </p:cNvSpPr>
          <p:nvPr>
            <p:ph type="title"/>
          </p:nvPr>
        </p:nvSpPr>
        <p:spPr>
          <a:xfrm>
            <a:off x="1" y="280988"/>
            <a:ext cx="9129712" cy="685800"/>
          </a:xfrm>
        </p:spPr>
        <p:txBody>
          <a:bodyPr/>
          <a:lstStyle/>
          <a:p>
            <a:r>
              <a:rPr lang="en-US" altLang="en-US" dirty="0">
                <a:ea typeface="ＭＳ Ｐゴシック" panose="020B0600070205080204" pitchFamily="34" charset="-128"/>
              </a:rPr>
              <a:t>Example: How is the measure defined?</a:t>
            </a:r>
          </a:p>
        </p:txBody>
      </p:sp>
      <p:grpSp>
        <p:nvGrpSpPr>
          <p:cNvPr id="6" name="Group 5">
            <a:extLst>
              <a:ext uri="{FF2B5EF4-FFF2-40B4-BE49-F238E27FC236}">
                <a16:creationId xmlns:a16="http://schemas.microsoft.com/office/drawing/2014/main" id="{68734EBD-F981-A3C8-92D9-DDACE9D263C3}"/>
              </a:ext>
            </a:extLst>
          </p:cNvPr>
          <p:cNvGrpSpPr>
            <a:grpSpLocks/>
          </p:cNvGrpSpPr>
          <p:nvPr/>
        </p:nvGrpSpPr>
        <p:grpSpPr bwMode="auto">
          <a:xfrm>
            <a:off x="-14288" y="1428750"/>
            <a:ext cx="9144001" cy="1179513"/>
            <a:chOff x="0" y="2839233"/>
            <a:chExt cx="9144000" cy="1179534"/>
          </a:xfrm>
        </p:grpSpPr>
        <p:pic>
          <p:nvPicPr>
            <p:cNvPr id="29707" name="Picture 6">
              <a:extLst>
                <a:ext uri="{FF2B5EF4-FFF2-40B4-BE49-F238E27FC236}">
                  <a16:creationId xmlns:a16="http://schemas.microsoft.com/office/drawing/2014/main" id="{63790C70-7C3D-D19A-DD01-3BE5B2FCA6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39233"/>
              <a:ext cx="9144000" cy="117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TextBox 7">
              <a:extLst>
                <a:ext uri="{FF2B5EF4-FFF2-40B4-BE49-F238E27FC236}">
                  <a16:creationId xmlns:a16="http://schemas.microsoft.com/office/drawing/2014/main" id="{DEBFF0DD-E3D3-9BD1-CEF8-39538A8E20C9}"/>
                </a:ext>
              </a:extLst>
            </p:cNvPr>
            <p:cNvSpPr txBox="1">
              <a:spLocks noChangeArrowheads="1"/>
            </p:cNvSpPr>
            <p:nvPr/>
          </p:nvSpPr>
          <p:spPr bwMode="auto">
            <a:xfrm>
              <a:off x="6684264" y="3621024"/>
              <a:ext cx="14205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baseline="0">
                  <a:solidFill>
                    <a:schemeClr val="tx1"/>
                  </a:solidFill>
                  <a:ea typeface="PMingLiU" panose="02020500000000000000" pitchFamily="18" charset="-120"/>
                </a:rPr>
                <a:t>Newshub, 12/2/18</a:t>
              </a:r>
            </a:p>
          </p:txBody>
        </p:sp>
      </p:grpSp>
      <p:pic>
        <p:nvPicPr>
          <p:cNvPr id="9" name="Picture 8">
            <a:extLst>
              <a:ext uri="{FF2B5EF4-FFF2-40B4-BE49-F238E27FC236}">
                <a16:creationId xmlns:a16="http://schemas.microsoft.com/office/drawing/2014/main" id="{AB5CE61A-B5E6-F206-0482-73DAB42009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3871913"/>
            <a:ext cx="910748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588E429F-7134-AC9A-CC3F-9AD5779B8BFC}"/>
              </a:ext>
            </a:extLst>
          </p:cNvPr>
          <p:cNvGrpSpPr>
            <a:grpSpLocks/>
          </p:cNvGrpSpPr>
          <p:nvPr/>
        </p:nvGrpSpPr>
        <p:grpSpPr bwMode="auto">
          <a:xfrm>
            <a:off x="1397000" y="0"/>
            <a:ext cx="6589713" cy="6616700"/>
            <a:chOff x="1396999" y="0"/>
            <a:chExt cx="6590339" cy="6616700"/>
          </a:xfrm>
        </p:grpSpPr>
        <p:pic>
          <p:nvPicPr>
            <p:cNvPr id="29705" name="Picture 9">
              <a:extLst>
                <a:ext uri="{FF2B5EF4-FFF2-40B4-BE49-F238E27FC236}">
                  <a16:creationId xmlns:a16="http://schemas.microsoft.com/office/drawing/2014/main" id="{77FED71A-573C-594C-ABE5-8141F01CDE9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96999" y="0"/>
              <a:ext cx="6590339"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TextBox 11">
              <a:extLst>
                <a:ext uri="{FF2B5EF4-FFF2-40B4-BE49-F238E27FC236}">
                  <a16:creationId xmlns:a16="http://schemas.microsoft.com/office/drawing/2014/main" id="{5A1F0139-AE76-F5C8-B900-2BB4396D83BC}"/>
                </a:ext>
              </a:extLst>
            </p:cNvPr>
            <p:cNvSpPr txBox="1">
              <a:spLocks noChangeArrowheads="1"/>
            </p:cNvSpPr>
            <p:nvPr/>
          </p:nvSpPr>
          <p:spPr bwMode="auto">
            <a:xfrm>
              <a:off x="6340748" y="0"/>
              <a:ext cx="14716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baseline="0">
                  <a:solidFill>
                    <a:schemeClr val="tx1"/>
                  </a:solidFill>
                  <a:ea typeface="PMingLiU" panose="02020500000000000000" pitchFamily="18" charset="-120"/>
                </a:rPr>
                <a:t>Lumley, Stats Chat</a:t>
              </a:r>
            </a:p>
          </p:txBody>
        </p:sp>
      </p:grpSp>
      <p:sp>
        <p:nvSpPr>
          <p:cNvPr id="11" name="TextBox 10">
            <a:extLst>
              <a:ext uri="{FF2B5EF4-FFF2-40B4-BE49-F238E27FC236}">
                <a16:creationId xmlns:a16="http://schemas.microsoft.com/office/drawing/2014/main" id="{A397F60F-74EA-3B3F-CC71-5E4E1DDFECFF}"/>
              </a:ext>
            </a:extLst>
          </p:cNvPr>
          <p:cNvSpPr txBox="1">
            <a:spLocks noChangeArrowheads="1"/>
          </p:cNvSpPr>
          <p:nvPr/>
        </p:nvSpPr>
        <p:spPr bwMode="auto">
          <a:xfrm rot="-1602508">
            <a:off x="-531813" y="2632075"/>
            <a:ext cx="10190163" cy="769938"/>
          </a:xfrm>
          <a:prstGeom prst="rect">
            <a:avLst/>
          </a:prstGeom>
          <a:solidFill>
            <a:srgbClr val="FFEB4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4400" b="1" baseline="0">
                <a:solidFill>
                  <a:schemeClr val="tx1"/>
                </a:solidFill>
                <a:ea typeface="PMingLiU" panose="02020500000000000000" pitchFamily="18" charset="-120"/>
              </a:rPr>
              <a:t>Beware of inter-country comparisons</a:t>
            </a:r>
          </a:p>
        </p:txBody>
      </p:sp>
      <p:sp>
        <p:nvSpPr>
          <p:cNvPr id="14" name="TextBox 13">
            <a:extLst>
              <a:ext uri="{FF2B5EF4-FFF2-40B4-BE49-F238E27FC236}">
                <a16:creationId xmlns:a16="http://schemas.microsoft.com/office/drawing/2014/main" id="{0445ADEA-A020-BA03-16B5-695790E23FB2}"/>
              </a:ext>
            </a:extLst>
          </p:cNvPr>
          <p:cNvSpPr txBox="1">
            <a:spLocks noChangeArrowheads="1"/>
          </p:cNvSpPr>
          <p:nvPr/>
        </p:nvSpPr>
        <p:spPr bwMode="auto">
          <a:xfrm>
            <a:off x="387350" y="2338388"/>
            <a:ext cx="8350250" cy="1939925"/>
          </a:xfrm>
          <a:prstGeom prst="rect">
            <a:avLst/>
          </a:prstGeom>
          <a:solidFill>
            <a:srgbClr val="FF1E1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6000" b="1" baseline="0">
                <a:solidFill>
                  <a:schemeClr val="tx1"/>
                </a:solidFill>
                <a:ea typeface="PMingLiU" panose="02020500000000000000" pitchFamily="18" charset="-120"/>
              </a:rPr>
              <a:t>Data reflect social and</a:t>
            </a:r>
          </a:p>
          <a:p>
            <a:pPr>
              <a:spcBef>
                <a:spcPct val="0"/>
              </a:spcBef>
              <a:buFontTx/>
              <a:buNone/>
            </a:pPr>
            <a:r>
              <a:rPr lang="en-US" altLang="en-US" sz="6000" b="1" baseline="0">
                <a:solidFill>
                  <a:schemeClr val="tx1"/>
                </a:solidFill>
                <a:ea typeface="PMingLiU" panose="02020500000000000000" pitchFamily="18" charset="-120"/>
              </a:rPr>
              <a:t> political values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a:extLst>
              <a:ext uri="{FF2B5EF4-FFF2-40B4-BE49-F238E27FC236}">
                <a16:creationId xmlns:a16="http://schemas.microsoft.com/office/drawing/2014/main" id="{90B3690E-5F1C-2281-017A-D0294A66DA9D}"/>
              </a:ext>
            </a:extLst>
          </p:cNvPr>
          <p:cNvSpPr>
            <a:spLocks noGrp="1"/>
          </p:cNvSpPr>
          <p:nvPr>
            <p:ph type="title"/>
          </p:nvPr>
        </p:nvSpPr>
        <p:spPr>
          <a:xfrm>
            <a:off x="0" y="280988"/>
            <a:ext cx="9143999" cy="685800"/>
          </a:xfrm>
        </p:spPr>
        <p:txBody>
          <a:bodyPr/>
          <a:lstStyle/>
          <a:p>
            <a:r>
              <a:rPr lang="en-US" altLang="en-US" dirty="0">
                <a:ea typeface="ＭＳ Ｐゴシック" panose="020B0600070205080204" pitchFamily="34" charset="-128"/>
              </a:rPr>
              <a:t>Example : Do the numbers make sense?</a:t>
            </a:r>
          </a:p>
        </p:txBody>
      </p:sp>
      <p:pic>
        <p:nvPicPr>
          <p:cNvPr id="44035" name="Picture 4">
            <a:extLst>
              <a:ext uri="{FF2B5EF4-FFF2-40B4-BE49-F238E27FC236}">
                <a16:creationId xmlns:a16="http://schemas.microsoft.com/office/drawing/2014/main" id="{92FFFA04-5B54-D8B9-0D34-2233C6D81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1025525"/>
            <a:ext cx="8618537"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pic>
      <p:sp>
        <p:nvSpPr>
          <p:cNvPr id="38915" name="TextBox 5">
            <a:extLst>
              <a:ext uri="{FF2B5EF4-FFF2-40B4-BE49-F238E27FC236}">
                <a16:creationId xmlns:a16="http://schemas.microsoft.com/office/drawing/2014/main" id="{0E1DE71A-FB36-8351-0DCE-DD7A17D22D18}"/>
              </a:ext>
            </a:extLst>
          </p:cNvPr>
          <p:cNvSpPr txBox="1">
            <a:spLocks noChangeArrowheads="1"/>
          </p:cNvSpPr>
          <p:nvPr/>
        </p:nvSpPr>
        <p:spPr bwMode="auto">
          <a:xfrm>
            <a:off x="850900" y="2970213"/>
            <a:ext cx="6899275" cy="13239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4000" b="1" baseline="0">
                <a:ea typeface="PMingLiU" panose="02020500000000000000" pitchFamily="18" charset="-120"/>
              </a:rPr>
              <a:t>Beware of relative risk / increased risk statements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1FE0-24BD-0265-B720-72E53B654E63}"/>
              </a:ext>
            </a:extLst>
          </p:cNvPr>
          <p:cNvSpPr>
            <a:spLocks noGrp="1"/>
          </p:cNvSpPr>
          <p:nvPr>
            <p:ph type="title"/>
          </p:nvPr>
        </p:nvSpPr>
        <p:spPr/>
        <p:txBody>
          <a:bodyPr/>
          <a:lstStyle/>
          <a:p>
            <a:r>
              <a:rPr lang="en-US" dirty="0"/>
              <a:t>The pandemic and misinformation</a:t>
            </a:r>
          </a:p>
        </p:txBody>
      </p:sp>
      <p:pic>
        <p:nvPicPr>
          <p:cNvPr id="3" name="Picture 2">
            <a:extLst>
              <a:ext uri="{FF2B5EF4-FFF2-40B4-BE49-F238E27FC236}">
                <a16:creationId xmlns:a16="http://schemas.microsoft.com/office/drawing/2014/main" id="{93C3CF64-CFB7-0808-FDD1-953E067CDD05}"/>
              </a:ext>
            </a:extLst>
          </p:cNvPr>
          <p:cNvPicPr>
            <a:picLocks noChangeAspect="1"/>
          </p:cNvPicPr>
          <p:nvPr/>
        </p:nvPicPr>
        <p:blipFill>
          <a:blip r:embed="rId2"/>
          <a:stretch>
            <a:fillRect/>
          </a:stretch>
        </p:blipFill>
        <p:spPr>
          <a:xfrm>
            <a:off x="180213" y="1231195"/>
            <a:ext cx="8756586" cy="4738376"/>
          </a:xfrm>
          <a:prstGeom prst="rect">
            <a:avLst/>
          </a:prstGeom>
        </p:spPr>
      </p:pic>
      <p:sp>
        <p:nvSpPr>
          <p:cNvPr id="4" name="TextBox 3">
            <a:extLst>
              <a:ext uri="{FF2B5EF4-FFF2-40B4-BE49-F238E27FC236}">
                <a16:creationId xmlns:a16="http://schemas.microsoft.com/office/drawing/2014/main" id="{FB49FD1C-238D-D83B-3E0F-16C270E41040}"/>
              </a:ext>
            </a:extLst>
          </p:cNvPr>
          <p:cNvSpPr txBox="1"/>
          <p:nvPr/>
        </p:nvSpPr>
        <p:spPr>
          <a:xfrm>
            <a:off x="6253655" y="6233978"/>
            <a:ext cx="2499017" cy="379591"/>
          </a:xfrm>
          <a:prstGeom prst="rect">
            <a:avLst/>
          </a:prstGeom>
          <a:noFill/>
        </p:spPr>
        <p:txBody>
          <a:bodyPr wrap="none" rtlCol="0">
            <a:spAutoFit/>
          </a:bodyPr>
          <a:lstStyle/>
          <a:p>
            <a:r>
              <a:rPr lang="en-US" sz="2800" dirty="0"/>
              <a:t>Souza &amp; Araújo, 2022</a:t>
            </a:r>
            <a:endParaRPr lang="en-US" dirty="0"/>
          </a:p>
        </p:txBody>
      </p:sp>
      <p:sp>
        <p:nvSpPr>
          <p:cNvPr id="5" name="TextBox 4">
            <a:extLst>
              <a:ext uri="{FF2B5EF4-FFF2-40B4-BE49-F238E27FC236}">
                <a16:creationId xmlns:a16="http://schemas.microsoft.com/office/drawing/2014/main" id="{CBF3BAC5-BA7A-F2CE-0032-7838EB55B0F2}"/>
              </a:ext>
            </a:extLst>
          </p:cNvPr>
          <p:cNvSpPr txBox="1"/>
          <p:nvPr/>
        </p:nvSpPr>
        <p:spPr>
          <a:xfrm>
            <a:off x="504825" y="6233978"/>
            <a:ext cx="4984057" cy="379591"/>
          </a:xfrm>
          <a:prstGeom prst="rect">
            <a:avLst/>
          </a:prstGeom>
          <a:noFill/>
        </p:spPr>
        <p:txBody>
          <a:bodyPr wrap="none" rtlCol="0">
            <a:spAutoFit/>
          </a:bodyPr>
          <a:lstStyle/>
          <a:p>
            <a:r>
              <a:rPr lang="en-US" dirty="0"/>
              <a:t>First Covid-19 case recorded March 12, 2020</a:t>
            </a:r>
          </a:p>
        </p:txBody>
      </p:sp>
      <p:cxnSp>
        <p:nvCxnSpPr>
          <p:cNvPr id="11" name="Straight Arrow Connector 10">
            <a:extLst>
              <a:ext uri="{FF2B5EF4-FFF2-40B4-BE49-F238E27FC236}">
                <a16:creationId xmlns:a16="http://schemas.microsoft.com/office/drawing/2014/main" id="{E5D6B180-BD73-E276-668F-2B01D319C935}"/>
              </a:ext>
            </a:extLst>
          </p:cNvPr>
          <p:cNvCxnSpPr>
            <a:cxnSpLocks/>
          </p:cNvCxnSpPr>
          <p:nvPr/>
        </p:nvCxnSpPr>
        <p:spPr bwMode="auto">
          <a:xfrm flipV="1">
            <a:off x="3510455" y="3019097"/>
            <a:ext cx="0" cy="3214881"/>
          </a:xfrm>
          <a:prstGeom prst="straightConnector1">
            <a:avLst/>
          </a:prstGeom>
          <a:noFill/>
          <a:ln w="38100" cap="sq"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3321183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134E-3998-64AC-FF3F-E047E11886BB}"/>
              </a:ext>
            </a:extLst>
          </p:cNvPr>
          <p:cNvSpPr>
            <a:spLocks noGrp="1"/>
          </p:cNvSpPr>
          <p:nvPr>
            <p:ph type="title"/>
          </p:nvPr>
        </p:nvSpPr>
        <p:spPr>
          <a:xfrm>
            <a:off x="0" y="414150"/>
            <a:ext cx="9144000" cy="685800"/>
          </a:xfrm>
        </p:spPr>
        <p:txBody>
          <a:bodyPr/>
          <a:lstStyle/>
          <a:p>
            <a:r>
              <a:rPr lang="en-US" sz="3200" dirty="0"/>
              <a:t>Misinformation: Do the numbers make sense?</a:t>
            </a:r>
          </a:p>
        </p:txBody>
      </p:sp>
      <p:sp>
        <p:nvSpPr>
          <p:cNvPr id="9" name="TextBox 8">
            <a:extLst>
              <a:ext uri="{FF2B5EF4-FFF2-40B4-BE49-F238E27FC236}">
                <a16:creationId xmlns:a16="http://schemas.microsoft.com/office/drawing/2014/main" id="{2A8BD298-46DC-8814-8AFA-F1BFDBE80042}"/>
              </a:ext>
            </a:extLst>
          </p:cNvPr>
          <p:cNvSpPr txBox="1"/>
          <p:nvPr/>
        </p:nvSpPr>
        <p:spPr>
          <a:xfrm>
            <a:off x="504825" y="6233978"/>
            <a:ext cx="4984057" cy="379591"/>
          </a:xfrm>
          <a:prstGeom prst="rect">
            <a:avLst/>
          </a:prstGeom>
          <a:noFill/>
        </p:spPr>
        <p:txBody>
          <a:bodyPr wrap="none" rtlCol="0">
            <a:spAutoFit/>
          </a:bodyPr>
          <a:lstStyle/>
          <a:p>
            <a:r>
              <a:rPr lang="en-US" dirty="0"/>
              <a:t>First Covid-19 case recorded March 12, 2020</a:t>
            </a:r>
          </a:p>
        </p:txBody>
      </p:sp>
      <p:sp>
        <p:nvSpPr>
          <p:cNvPr id="10" name="TextBox 9">
            <a:extLst>
              <a:ext uri="{FF2B5EF4-FFF2-40B4-BE49-F238E27FC236}">
                <a16:creationId xmlns:a16="http://schemas.microsoft.com/office/drawing/2014/main" id="{0A681A88-807B-C05E-1E43-21D6B3ADDC06}"/>
              </a:ext>
            </a:extLst>
          </p:cNvPr>
          <p:cNvSpPr txBox="1"/>
          <p:nvPr/>
        </p:nvSpPr>
        <p:spPr>
          <a:xfrm>
            <a:off x="6253655" y="6233978"/>
            <a:ext cx="2499017" cy="379591"/>
          </a:xfrm>
          <a:prstGeom prst="rect">
            <a:avLst/>
          </a:prstGeom>
          <a:noFill/>
        </p:spPr>
        <p:txBody>
          <a:bodyPr wrap="none" rtlCol="0">
            <a:spAutoFit/>
          </a:bodyPr>
          <a:lstStyle/>
          <a:p>
            <a:r>
              <a:rPr lang="en-US" sz="2800" dirty="0"/>
              <a:t>Souza &amp; Araújo, 2022</a:t>
            </a:r>
            <a:endParaRPr lang="en-US" dirty="0"/>
          </a:p>
        </p:txBody>
      </p:sp>
      <p:pic>
        <p:nvPicPr>
          <p:cNvPr id="7" name="Picture 6">
            <a:extLst>
              <a:ext uri="{FF2B5EF4-FFF2-40B4-BE49-F238E27FC236}">
                <a16:creationId xmlns:a16="http://schemas.microsoft.com/office/drawing/2014/main" id="{83F6D63F-58E6-2FB8-0DDF-568F39389615}"/>
              </a:ext>
            </a:extLst>
          </p:cNvPr>
          <p:cNvPicPr>
            <a:picLocks noChangeAspect="1"/>
          </p:cNvPicPr>
          <p:nvPr/>
        </p:nvPicPr>
        <p:blipFill>
          <a:blip r:embed="rId2"/>
          <a:stretch>
            <a:fillRect/>
          </a:stretch>
        </p:blipFill>
        <p:spPr>
          <a:xfrm>
            <a:off x="685800" y="1099950"/>
            <a:ext cx="7772400" cy="4966298"/>
          </a:xfrm>
          <a:prstGeom prst="rect">
            <a:avLst/>
          </a:prstGeom>
        </p:spPr>
      </p:pic>
    </p:spTree>
    <p:extLst>
      <p:ext uri="{BB962C8B-B14F-4D97-AF65-F5344CB8AC3E}">
        <p14:creationId xmlns:p14="http://schemas.microsoft.com/office/powerpoint/2010/main" val="87024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EC41ED-C900-49F7-9CB5-C2D18D382453}"/>
              </a:ext>
            </a:extLst>
          </p:cNvPr>
          <p:cNvSpPr txBox="1"/>
          <p:nvPr/>
        </p:nvSpPr>
        <p:spPr>
          <a:xfrm>
            <a:off x="409903" y="2427889"/>
            <a:ext cx="8475397" cy="1364476"/>
          </a:xfrm>
          <a:prstGeom prst="rect">
            <a:avLst/>
          </a:prstGeom>
          <a:solidFill>
            <a:srgbClr val="00B050"/>
          </a:solidFill>
        </p:spPr>
        <p:txBody>
          <a:bodyPr wrap="none" rtlCol="0">
            <a:spAutoFit/>
          </a:bodyPr>
          <a:lstStyle/>
          <a:p>
            <a:r>
              <a:rPr lang="en-US" sz="4800" dirty="0">
                <a:solidFill>
                  <a:schemeClr val="tx1"/>
                </a:solidFill>
              </a:rPr>
              <a:t>How are we going to explicitly teach students </a:t>
            </a:r>
          </a:p>
          <a:p>
            <a:r>
              <a:rPr lang="en-US" sz="4800" dirty="0">
                <a:solidFill>
                  <a:schemeClr val="tx1"/>
                </a:solidFill>
              </a:rPr>
              <a:t>to deconstruct and evaluate misinformation?</a:t>
            </a:r>
          </a:p>
          <a:p>
            <a:endParaRPr lang="en-US" dirty="0"/>
          </a:p>
        </p:txBody>
      </p:sp>
    </p:spTree>
    <p:extLst>
      <p:ext uri="{BB962C8B-B14F-4D97-AF65-F5344CB8AC3E}">
        <p14:creationId xmlns:p14="http://schemas.microsoft.com/office/powerpoint/2010/main" val="2730259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SA Leaders Reminisce: Katherine K. Wallman | Amstat News">
            <a:extLst>
              <a:ext uri="{FF2B5EF4-FFF2-40B4-BE49-F238E27FC236}">
                <a16:creationId xmlns:a16="http://schemas.microsoft.com/office/drawing/2014/main" id="{6DD1C0C0-D6FE-ED0E-820A-706A7000A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312" y="15498"/>
            <a:ext cx="2851688" cy="30186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8D581FC-E856-41C3-0786-0423C0F2C7F4}"/>
              </a:ext>
            </a:extLst>
          </p:cNvPr>
          <p:cNvSpPr txBox="1"/>
          <p:nvPr/>
        </p:nvSpPr>
        <p:spPr>
          <a:xfrm>
            <a:off x="171551" y="884135"/>
            <a:ext cx="5756283" cy="2226250"/>
          </a:xfrm>
          <a:prstGeom prst="rect">
            <a:avLst/>
          </a:prstGeom>
          <a:noFill/>
        </p:spPr>
        <p:txBody>
          <a:bodyPr wrap="square" rtlCol="0">
            <a:spAutoFit/>
          </a:bodyPr>
          <a:lstStyle/>
          <a:p>
            <a:r>
              <a:rPr lang="en-US" altLang="en-US" sz="3600" dirty="0">
                <a:ea typeface="ＭＳ Ｐゴシック" panose="020B0600070205080204" pitchFamily="34" charset="-128"/>
              </a:rPr>
              <a:t>Citizens need “the ability to understand and critically evaluate statistical results that permeate our daily lives”</a:t>
            </a:r>
          </a:p>
          <a:p>
            <a:r>
              <a:rPr lang="en-US" altLang="en-US" sz="3600" dirty="0">
                <a:ea typeface="ＭＳ Ｐゴシック" panose="020B0600070205080204" pitchFamily="34" charset="-128"/>
              </a:rPr>
              <a:t> </a:t>
            </a:r>
          </a:p>
          <a:p>
            <a:r>
              <a:rPr lang="en-US" altLang="en-US" sz="3600" dirty="0">
                <a:ea typeface="ＭＳ Ｐゴシック" panose="020B0600070205080204" pitchFamily="34" charset="-128"/>
              </a:rPr>
              <a:t>(</a:t>
            </a:r>
            <a:r>
              <a:rPr lang="en-US" altLang="en-US" sz="3600" dirty="0" err="1">
                <a:ea typeface="ＭＳ Ｐゴシック" panose="020B0600070205080204" pitchFamily="34" charset="-128"/>
              </a:rPr>
              <a:t>Wallman</a:t>
            </a:r>
            <a:r>
              <a:rPr lang="en-US" altLang="en-US" sz="3600" dirty="0">
                <a:ea typeface="ＭＳ Ｐゴシック" panose="020B0600070205080204" pitchFamily="34" charset="-128"/>
              </a:rPr>
              <a:t>, 1993, ASA president)</a:t>
            </a:r>
          </a:p>
          <a:p>
            <a:endParaRPr lang="en-US" dirty="0"/>
          </a:p>
        </p:txBody>
      </p:sp>
      <p:sp>
        <p:nvSpPr>
          <p:cNvPr id="3" name="TextBox 2">
            <a:extLst>
              <a:ext uri="{FF2B5EF4-FFF2-40B4-BE49-F238E27FC236}">
                <a16:creationId xmlns:a16="http://schemas.microsoft.com/office/drawing/2014/main" id="{EB9440EC-94F1-C7EF-56A9-E6FB53D08706}"/>
              </a:ext>
            </a:extLst>
          </p:cNvPr>
          <p:cNvSpPr txBox="1"/>
          <p:nvPr/>
        </p:nvSpPr>
        <p:spPr>
          <a:xfrm>
            <a:off x="171551" y="4563590"/>
            <a:ext cx="8727069" cy="1077218"/>
          </a:xfrm>
          <a:prstGeom prst="rect">
            <a:avLst/>
          </a:prstGeom>
          <a:solidFill>
            <a:srgbClr val="FFFF00"/>
          </a:solidFill>
        </p:spPr>
        <p:txBody>
          <a:bodyPr wrap="none" rtlCol="0">
            <a:spAutoFit/>
          </a:bodyPr>
          <a:lstStyle/>
          <a:p>
            <a:r>
              <a:rPr lang="en-US" sz="4800" dirty="0">
                <a:solidFill>
                  <a:schemeClr val="tx1"/>
                </a:solidFill>
              </a:rPr>
              <a:t>When will we seriously address this challenge?</a:t>
            </a:r>
          </a:p>
          <a:p>
            <a:endParaRPr lang="en-US" sz="4800" dirty="0">
              <a:solidFill>
                <a:schemeClr val="tx1"/>
              </a:solidFill>
            </a:endParaRPr>
          </a:p>
        </p:txBody>
      </p:sp>
      <p:sp>
        <p:nvSpPr>
          <p:cNvPr id="4" name="TextBox 3">
            <a:extLst>
              <a:ext uri="{FF2B5EF4-FFF2-40B4-BE49-F238E27FC236}">
                <a16:creationId xmlns:a16="http://schemas.microsoft.com/office/drawing/2014/main" id="{7F4070CD-0177-4C6F-62FC-D201F76BC61F}"/>
              </a:ext>
            </a:extLst>
          </p:cNvPr>
          <p:cNvSpPr txBox="1"/>
          <p:nvPr/>
        </p:nvSpPr>
        <p:spPr>
          <a:xfrm>
            <a:off x="7043227" y="3034193"/>
            <a:ext cx="1349857" cy="235962"/>
          </a:xfrm>
          <a:prstGeom prst="rect">
            <a:avLst/>
          </a:prstGeom>
          <a:noFill/>
        </p:spPr>
        <p:txBody>
          <a:bodyPr wrap="none" rtlCol="0">
            <a:spAutoFit/>
          </a:bodyPr>
          <a:lstStyle/>
          <a:p>
            <a:r>
              <a:rPr lang="en-US" sz="1400" dirty="0"/>
              <a:t>AMSTATNEWS, 2016</a:t>
            </a:r>
          </a:p>
        </p:txBody>
      </p:sp>
    </p:spTree>
    <p:extLst>
      <p:ext uri="{BB962C8B-B14F-4D97-AF65-F5344CB8AC3E}">
        <p14:creationId xmlns:p14="http://schemas.microsoft.com/office/powerpoint/2010/main" val="1106773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7F190-1F9F-9B3C-892C-3AD46F8EA7E6}"/>
              </a:ext>
            </a:extLst>
          </p:cNvPr>
          <p:cNvSpPr>
            <a:spLocks noGrp="1"/>
          </p:cNvSpPr>
          <p:nvPr>
            <p:ph type="title"/>
          </p:nvPr>
        </p:nvSpPr>
        <p:spPr/>
        <p:txBody>
          <a:bodyPr/>
          <a:lstStyle/>
          <a:p>
            <a:r>
              <a:rPr lang="en-US" dirty="0"/>
              <a:t>My challenge</a:t>
            </a:r>
          </a:p>
        </p:txBody>
      </p:sp>
      <p:sp>
        <p:nvSpPr>
          <p:cNvPr id="7171" name="Content Placeholder 2">
            <a:extLst>
              <a:ext uri="{FF2B5EF4-FFF2-40B4-BE49-F238E27FC236}">
                <a16:creationId xmlns:a16="http://schemas.microsoft.com/office/drawing/2014/main" id="{862F977B-DFE8-E5FB-68C3-14FC8878B3BB}"/>
              </a:ext>
            </a:extLst>
          </p:cNvPr>
          <p:cNvSpPr>
            <a:spLocks noGrp="1"/>
          </p:cNvSpPr>
          <p:nvPr>
            <p:ph idx="4294967295"/>
          </p:nvPr>
        </p:nvSpPr>
        <p:spPr>
          <a:xfrm>
            <a:off x="417513" y="1036638"/>
            <a:ext cx="8726487" cy="5554662"/>
          </a:xfrm>
        </p:spPr>
        <p:txBody>
          <a:bodyPr/>
          <a:lstStyle/>
          <a:p>
            <a:pPr marL="0" indent="0">
              <a:buNone/>
            </a:pPr>
            <a:endParaRPr lang="en-US" altLang="en-US" dirty="0">
              <a:ea typeface="ＭＳ Ｐゴシック" panose="020B0600070205080204" pitchFamily="34" charset="-128"/>
            </a:endParaRPr>
          </a:p>
          <a:p>
            <a:pPr marL="0" indent="0">
              <a:buNone/>
            </a:pPr>
            <a:r>
              <a:rPr lang="en-US" altLang="en-US" dirty="0">
                <a:ea typeface="ＭＳ Ｐゴシック" panose="020B0600070205080204" pitchFamily="34" charset="-128"/>
              </a:rPr>
              <a:t>Are students leaving school with the ability to understand and to critically evaluate data information and misinformation that will affect their lives in areas such as health, environment, social justice and politics?</a:t>
            </a:r>
          </a:p>
        </p:txBody>
      </p:sp>
    </p:spTree>
    <p:extLst>
      <p:ext uri="{BB962C8B-B14F-4D97-AF65-F5344CB8AC3E}">
        <p14:creationId xmlns:p14="http://schemas.microsoft.com/office/powerpoint/2010/main" val="3619729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27A8E14-994B-89C6-E930-70687FBC420D}"/>
              </a:ext>
            </a:extLst>
          </p:cNvPr>
          <p:cNvSpPr>
            <a:spLocks noGrp="1"/>
          </p:cNvSpPr>
          <p:nvPr>
            <p:ph type="title"/>
          </p:nvPr>
        </p:nvSpPr>
        <p:spPr>
          <a:xfrm>
            <a:off x="504825" y="463550"/>
            <a:ext cx="8107363" cy="685800"/>
          </a:xfrm>
        </p:spPr>
        <p:txBody>
          <a:bodyPr/>
          <a:lstStyle/>
          <a:p>
            <a:r>
              <a:rPr lang="en-US" altLang="en-US" dirty="0">
                <a:ea typeface="ＭＳ Ｐゴシック" panose="020B0600070205080204" pitchFamily="34" charset="-128"/>
              </a:rPr>
              <a:t>What do statisticians think?</a:t>
            </a:r>
          </a:p>
        </p:txBody>
      </p:sp>
      <p:sp>
        <p:nvSpPr>
          <p:cNvPr id="6147" name="Content Placeholder 4">
            <a:extLst>
              <a:ext uri="{FF2B5EF4-FFF2-40B4-BE49-F238E27FC236}">
                <a16:creationId xmlns:a16="http://schemas.microsoft.com/office/drawing/2014/main" id="{A4DB5B9C-312D-6688-1D79-F2D8D6EEEF21}"/>
              </a:ext>
            </a:extLst>
          </p:cNvPr>
          <p:cNvSpPr>
            <a:spLocks noGrp="1"/>
          </p:cNvSpPr>
          <p:nvPr>
            <p:ph idx="1"/>
          </p:nvPr>
        </p:nvSpPr>
        <p:spPr>
          <a:xfrm>
            <a:off x="195263" y="1303338"/>
            <a:ext cx="8726487" cy="5554662"/>
          </a:xfrm>
        </p:spPr>
        <p:txBody>
          <a:bodyPr/>
          <a:lstStyle/>
          <a:p>
            <a:r>
              <a:rPr lang="en-US" altLang="en-US" sz="2400" dirty="0">
                <a:solidFill>
                  <a:srgbClr val="FFFF00"/>
                </a:solidFill>
                <a:ea typeface="ＭＳ Ｐゴシック" panose="020B0600070205080204" pitchFamily="34" charset="-128"/>
              </a:rPr>
              <a:t>Citizens need “the ability to understand and critically evaluate statistical results that permeate our daily lives” </a:t>
            </a:r>
            <a:r>
              <a:rPr lang="en-US" altLang="en-US" sz="2400" dirty="0">
                <a:ea typeface="ＭＳ Ｐゴシック" panose="020B0600070205080204" pitchFamily="34" charset="-128"/>
              </a:rPr>
              <a:t>(</a:t>
            </a:r>
            <a:r>
              <a:rPr lang="en-US" altLang="en-US" sz="2400" dirty="0" err="1">
                <a:ea typeface="ＭＳ Ｐゴシック" panose="020B0600070205080204" pitchFamily="34" charset="-128"/>
              </a:rPr>
              <a:t>Wallman</a:t>
            </a:r>
            <a:r>
              <a:rPr lang="en-US" altLang="en-US" sz="2400" dirty="0">
                <a:ea typeface="ＭＳ Ｐゴシック" panose="020B0600070205080204" pitchFamily="34" charset="-128"/>
              </a:rPr>
              <a:t>, 1993, ASA president)</a:t>
            </a:r>
          </a:p>
          <a:p>
            <a:endParaRPr lang="en-US" altLang="en-US" sz="2400" dirty="0">
              <a:ea typeface="ＭＳ Ｐゴシック" panose="020B0600070205080204" pitchFamily="34" charset="-128"/>
            </a:endParaRPr>
          </a:p>
          <a:p>
            <a:r>
              <a:rPr lang="en-US" altLang="en-US" sz="2400" dirty="0">
                <a:ea typeface="ＭＳ Ｐゴシック" panose="020B0600070205080204" pitchFamily="34" charset="-128"/>
              </a:rPr>
              <a:t>“Many students who take introductory statistics come away from the course able to compute a standard deviation, yet unable to spot an egregious example of poor statistical reporting …. We are doing an inadequate job of educating the next generation…. </a:t>
            </a:r>
            <a:r>
              <a:rPr lang="en-US" altLang="en-US" sz="2400" dirty="0">
                <a:solidFill>
                  <a:srgbClr val="FFEB41"/>
                </a:solidFill>
                <a:ea typeface="ＭＳ Ｐゴシック" panose="020B0600070205080204" pitchFamily="34" charset="-128"/>
              </a:rPr>
              <a:t>Every student </a:t>
            </a:r>
            <a:r>
              <a:rPr lang="en-US" altLang="en-US" sz="2400" dirty="0">
                <a:ea typeface="ＭＳ Ｐゴシック" panose="020B0600070205080204" pitchFamily="34" charset="-128"/>
              </a:rPr>
              <a:t>who takes one statistics course </a:t>
            </a:r>
            <a:r>
              <a:rPr lang="en-US" altLang="en-US" sz="2400" dirty="0">
                <a:solidFill>
                  <a:srgbClr val="FFFF00"/>
                </a:solidFill>
                <a:ea typeface="ＭＳ Ｐゴシック" panose="020B0600070205080204" pitchFamily="34" charset="-128"/>
              </a:rPr>
              <a:t>should</a:t>
            </a:r>
            <a:r>
              <a:rPr lang="en-US" altLang="en-US" sz="2400" dirty="0">
                <a:ea typeface="ＭＳ Ｐゴシック" panose="020B0600070205080204" pitchFamily="34" charset="-128"/>
              </a:rPr>
              <a:t> first and foremost </a:t>
            </a:r>
            <a:r>
              <a:rPr lang="en-US" altLang="en-US" sz="2400" dirty="0">
                <a:solidFill>
                  <a:srgbClr val="FFFF00"/>
                </a:solidFill>
                <a:ea typeface="ＭＳ Ｐゴシック" panose="020B0600070205080204" pitchFamily="34" charset="-128"/>
              </a:rPr>
              <a:t>be</a:t>
            </a:r>
            <a:r>
              <a:rPr lang="en-US" altLang="en-US" sz="2400" dirty="0">
                <a:ea typeface="ＭＳ Ｐゴシック" panose="020B0600070205080204" pitchFamily="34" charset="-128"/>
              </a:rPr>
              <a:t> </a:t>
            </a:r>
            <a:r>
              <a:rPr lang="en-US" altLang="en-US" sz="2400" dirty="0">
                <a:solidFill>
                  <a:srgbClr val="FFEB41"/>
                </a:solidFill>
                <a:ea typeface="ＭＳ Ｐゴシック" panose="020B0600070205080204" pitchFamily="34" charset="-128"/>
              </a:rPr>
              <a:t>learning the statistical ideas they need to make informed decisions in daily life</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Utts</a:t>
            </a:r>
            <a:r>
              <a:rPr lang="en-US" altLang="en-US" sz="2400" dirty="0">
                <a:ea typeface="ＭＳ Ｐゴシック" panose="020B0600070205080204" pitchFamily="34" charset="-128"/>
              </a:rPr>
              <a:t>, 2010, p. 1).</a:t>
            </a:r>
          </a:p>
          <a:p>
            <a:endParaRPr lang="en-US" altLang="en-US" sz="2000" dirty="0">
              <a:ea typeface="ＭＳ Ｐゴシック" panose="020B0600070205080204" pitchFamily="34" charset="-128"/>
            </a:endParaRPr>
          </a:p>
          <a:p>
            <a:pPr marL="0" indent="0">
              <a:buNone/>
            </a:pP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2398-EE27-154A-DC16-87257C2990A4}"/>
              </a:ext>
            </a:extLst>
          </p:cNvPr>
          <p:cNvSpPr>
            <a:spLocks noGrp="1"/>
          </p:cNvSpPr>
          <p:nvPr>
            <p:ph type="title"/>
          </p:nvPr>
        </p:nvSpPr>
        <p:spPr>
          <a:xfrm>
            <a:off x="123635" y="606809"/>
            <a:ext cx="9144000" cy="654432"/>
          </a:xfrm>
        </p:spPr>
        <p:txBody>
          <a:bodyPr/>
          <a:lstStyle/>
          <a:p>
            <a:r>
              <a:rPr lang="en-US" dirty="0"/>
              <a:t>What do educators think?</a:t>
            </a:r>
          </a:p>
        </p:txBody>
      </p:sp>
      <p:sp>
        <p:nvSpPr>
          <p:cNvPr id="3" name="TextBox 2">
            <a:extLst>
              <a:ext uri="{FF2B5EF4-FFF2-40B4-BE49-F238E27FC236}">
                <a16:creationId xmlns:a16="http://schemas.microsoft.com/office/drawing/2014/main" id="{003F1602-C17A-E0C0-D215-C6A31D188A25}"/>
              </a:ext>
            </a:extLst>
          </p:cNvPr>
          <p:cNvSpPr txBox="1"/>
          <p:nvPr/>
        </p:nvSpPr>
        <p:spPr>
          <a:xfrm>
            <a:off x="220717" y="1049638"/>
            <a:ext cx="8702566" cy="5283498"/>
          </a:xfrm>
          <a:prstGeom prst="rect">
            <a:avLst/>
          </a:prstGeom>
          <a:noFill/>
        </p:spPr>
        <p:txBody>
          <a:bodyPr wrap="square" rtlCol="0">
            <a:spAutoFit/>
          </a:bodyPr>
          <a:lstStyle/>
          <a:p>
            <a:endParaRPr lang="en-US" sz="3200" dirty="0"/>
          </a:p>
          <a:p>
            <a:endParaRPr lang="en-US" sz="3200" dirty="0"/>
          </a:p>
          <a:p>
            <a:r>
              <a:rPr lang="en-US" altLang="en-US" sz="3200" dirty="0">
                <a:ea typeface="ＭＳ Ｐゴシック" panose="020B0600070205080204" pitchFamily="34" charset="-128"/>
              </a:rPr>
              <a:t>“</a:t>
            </a:r>
            <a:r>
              <a:rPr lang="en-US" altLang="en-US" sz="3200" dirty="0">
                <a:solidFill>
                  <a:srgbClr val="FFEB41"/>
                </a:solidFill>
                <a:ea typeface="ＭＳ Ｐゴシック" panose="020B0600070205080204" pitchFamily="34" charset="-128"/>
              </a:rPr>
              <a:t>Critical thinking using data </a:t>
            </a:r>
            <a:r>
              <a:rPr lang="en-US" altLang="en-US" sz="3200" dirty="0">
                <a:solidFill>
                  <a:srgbClr val="FFFF00"/>
                </a:solidFill>
                <a:ea typeface="ＭＳ Ｐゴシック" panose="020B0600070205080204" pitchFamily="34" charset="-128"/>
              </a:rPr>
              <a:t>is </a:t>
            </a:r>
            <a:r>
              <a:rPr lang="en-US" altLang="en-US" sz="3200" dirty="0">
                <a:ea typeface="ＭＳ Ｐゴシック" panose="020B0600070205080204" pitchFamily="34" charset="-128"/>
              </a:rPr>
              <a:t>an increasingly important</a:t>
            </a:r>
            <a:r>
              <a:rPr lang="en-US" altLang="en-US" sz="3200" dirty="0">
                <a:solidFill>
                  <a:srgbClr val="FFEB41"/>
                </a:solidFill>
                <a:ea typeface="ＭＳ Ｐゴシック" panose="020B0600070205080204" pitchFamily="34" charset="-128"/>
              </a:rPr>
              <a:t> core life skill</a:t>
            </a:r>
            <a:r>
              <a:rPr lang="en-US" altLang="en-US" sz="3200" dirty="0">
                <a:ea typeface="ＭＳ Ｐゴシック" panose="020B0600070205080204" pitchFamily="34" charset="-128"/>
              </a:rPr>
              <a:t>” (Nicholson et al., 2010) and </a:t>
            </a:r>
            <a:r>
              <a:rPr lang="en-US" altLang="en-US" sz="3200" dirty="0">
                <a:solidFill>
                  <a:srgbClr val="FFFF00"/>
                </a:solidFill>
                <a:ea typeface="ＭＳ Ｐゴシック" panose="020B0600070205080204" pitchFamily="34" charset="-128"/>
              </a:rPr>
              <a:t>is</a:t>
            </a:r>
            <a:r>
              <a:rPr lang="en-US" altLang="en-US" sz="3200" dirty="0">
                <a:ea typeface="ＭＳ Ｐゴシック" panose="020B0600070205080204" pitchFamily="34" charset="-128"/>
              </a:rPr>
              <a:t> </a:t>
            </a:r>
            <a:r>
              <a:rPr lang="en-US" altLang="en-US" sz="3200" dirty="0">
                <a:solidFill>
                  <a:srgbClr val="FFEB41"/>
                </a:solidFill>
                <a:ea typeface="ＭＳ Ｐゴシック" panose="020B0600070205080204" pitchFamily="34" charset="-128"/>
              </a:rPr>
              <a:t>essential </a:t>
            </a:r>
            <a:r>
              <a:rPr lang="en-US" altLang="en-US" sz="3200" dirty="0">
                <a:solidFill>
                  <a:srgbClr val="FFFF00"/>
                </a:solidFill>
                <a:ea typeface="ＭＳ Ｐゴシック" panose="020B0600070205080204" pitchFamily="34" charset="-128"/>
              </a:rPr>
              <a:t>for</a:t>
            </a:r>
            <a:r>
              <a:rPr lang="en-US" altLang="en-US" sz="3200" dirty="0">
                <a:ea typeface="ＭＳ Ｐゴシック" panose="020B0600070205080204" pitchFamily="34" charset="-128"/>
              </a:rPr>
              <a:t> a vision of </a:t>
            </a:r>
            <a:r>
              <a:rPr lang="en-US" altLang="en-US" sz="3200" dirty="0">
                <a:solidFill>
                  <a:srgbClr val="FFFF00"/>
                </a:solidFill>
                <a:ea typeface="ＭＳ Ｐゴシック" panose="020B0600070205080204" pitchFamily="34" charset="-128"/>
              </a:rPr>
              <a:t>society</a:t>
            </a:r>
            <a:r>
              <a:rPr lang="en-US" altLang="en-US" sz="3200" dirty="0">
                <a:ea typeface="ＭＳ Ｐゴシック" panose="020B0600070205080204" pitchFamily="34" charset="-128"/>
              </a:rPr>
              <a:t> </a:t>
            </a:r>
            <a:r>
              <a:rPr lang="en-US" altLang="en-US" sz="3200" dirty="0">
                <a:solidFill>
                  <a:srgbClr val="FFFF00"/>
                </a:solidFill>
                <a:ea typeface="ＭＳ Ｐゴシック" panose="020B0600070205080204" pitchFamily="34" charset="-128"/>
              </a:rPr>
              <a:t>as a</a:t>
            </a:r>
            <a:r>
              <a:rPr lang="en-US" altLang="en-US" sz="3200" dirty="0">
                <a:ea typeface="ＭＳ Ｐゴシック" panose="020B0600070205080204" pitchFamily="34" charset="-128"/>
              </a:rPr>
              <a:t> “</a:t>
            </a:r>
            <a:r>
              <a:rPr lang="en-US" altLang="en-US" sz="3200" dirty="0">
                <a:solidFill>
                  <a:srgbClr val="FFEB41"/>
                </a:solidFill>
                <a:ea typeface="ＭＳ Ｐゴシック" panose="020B0600070205080204" pitchFamily="34" charset="-128"/>
              </a:rPr>
              <a:t>participatory democracy</a:t>
            </a:r>
            <a:r>
              <a:rPr lang="en-US" altLang="en-US" sz="3200" dirty="0">
                <a:ea typeface="ＭＳ Ｐゴシック" panose="020B0600070205080204" pitchFamily="34" charset="-128"/>
              </a:rPr>
              <a:t>” (</a:t>
            </a:r>
            <a:r>
              <a:rPr lang="en-US" altLang="en-US" sz="3200" dirty="0" err="1">
                <a:ea typeface="ＭＳ Ｐゴシック" panose="020B0600070205080204" pitchFamily="34" charset="-128"/>
              </a:rPr>
              <a:t>Gigerenzer</a:t>
            </a:r>
            <a:r>
              <a:rPr lang="en-US" altLang="en-US" sz="3200" dirty="0">
                <a:ea typeface="ＭＳ Ｐゴシック" panose="020B0600070205080204" pitchFamily="34" charset="-128"/>
              </a:rPr>
              <a:t>, 2014, p. 261).</a:t>
            </a:r>
          </a:p>
          <a:p>
            <a:endParaRPr lang="en-US" altLang="en-US" sz="3200" dirty="0">
              <a:ea typeface="ＭＳ Ｐゴシック" panose="020B0600070205080204" pitchFamily="34" charset="-128"/>
            </a:endParaRPr>
          </a:p>
          <a:p>
            <a:endParaRPr lang="en-US" altLang="en-US" sz="3200" dirty="0">
              <a:ea typeface="ＭＳ Ｐゴシック" panose="020B0600070205080204" pitchFamily="34" charset="-128"/>
            </a:endParaRPr>
          </a:p>
          <a:p>
            <a:endParaRPr lang="en-US" altLang="en-US" sz="3200" dirty="0">
              <a:ea typeface="ＭＳ Ｐゴシック" panose="020B0600070205080204" pitchFamily="34" charset="-128"/>
            </a:endParaRPr>
          </a:p>
          <a:p>
            <a:r>
              <a:rPr lang="en-US" sz="3200" dirty="0">
                <a:solidFill>
                  <a:srgbClr val="FFFF00"/>
                </a:solidFill>
              </a:rPr>
              <a:t>Students need to develop a habit of mind to interrogate data-based information</a:t>
            </a:r>
            <a:r>
              <a:rPr lang="en-US" sz="3200" dirty="0"/>
              <a:t>, to know what questions to ask, to communicate a reasoned opinion about whether the evidence is convincing, and to advocate for social action. </a:t>
            </a:r>
          </a:p>
          <a:p>
            <a:endParaRPr lang="en-US" sz="3200" dirty="0"/>
          </a:p>
          <a:p>
            <a:r>
              <a:rPr lang="en-US" sz="2400" dirty="0"/>
              <a:t>(Brown et al., 2021; Engel &amp; Wilhelm, 2021; Gal &amp; Geiger, 2021; </a:t>
            </a:r>
            <a:r>
              <a:rPr lang="en-US" sz="2400" dirty="0" err="1"/>
              <a:t>ProCivicStat</a:t>
            </a:r>
            <a:r>
              <a:rPr lang="en-US" sz="2400" dirty="0"/>
              <a:t>, 2018; Ridgway, 2022; Souza &amp; Araújo, 2022; Souza et al., 2020; Weiland, 2017)</a:t>
            </a:r>
          </a:p>
          <a:p>
            <a:endParaRPr lang="en-US" dirty="0">
              <a:solidFill>
                <a:srgbClr val="FFFF00"/>
              </a:solidFill>
            </a:endParaRPr>
          </a:p>
          <a:p>
            <a:endParaRPr lang="en-US" sz="1400" dirty="0"/>
          </a:p>
        </p:txBody>
      </p:sp>
    </p:spTree>
    <p:extLst>
      <p:ext uri="{BB962C8B-B14F-4D97-AF65-F5344CB8AC3E}">
        <p14:creationId xmlns:p14="http://schemas.microsoft.com/office/powerpoint/2010/main" val="1401318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3A81-3BB0-438E-E2E6-141D778D679E}"/>
              </a:ext>
            </a:extLst>
          </p:cNvPr>
          <p:cNvSpPr>
            <a:spLocks noGrp="1"/>
          </p:cNvSpPr>
          <p:nvPr>
            <p:ph type="title"/>
          </p:nvPr>
        </p:nvSpPr>
        <p:spPr/>
        <p:txBody>
          <a:bodyPr/>
          <a:lstStyle/>
          <a:p>
            <a:r>
              <a:rPr lang="en-US" dirty="0"/>
              <a:t>My claim</a:t>
            </a:r>
          </a:p>
        </p:txBody>
      </p:sp>
      <p:sp>
        <p:nvSpPr>
          <p:cNvPr id="3" name="Content Placeholder 2">
            <a:extLst>
              <a:ext uri="{FF2B5EF4-FFF2-40B4-BE49-F238E27FC236}">
                <a16:creationId xmlns:a16="http://schemas.microsoft.com/office/drawing/2014/main" id="{407E5D45-AE3A-644A-A4DE-1F8510F632D8}"/>
              </a:ext>
            </a:extLst>
          </p:cNvPr>
          <p:cNvSpPr>
            <a:spLocks noGrp="1"/>
          </p:cNvSpPr>
          <p:nvPr>
            <p:ph idx="1"/>
          </p:nvPr>
        </p:nvSpPr>
        <p:spPr/>
        <p:txBody>
          <a:bodyPr/>
          <a:lstStyle/>
          <a:p>
            <a:endParaRPr lang="en-US" dirty="0"/>
          </a:p>
          <a:p>
            <a:r>
              <a:rPr lang="en-US" dirty="0"/>
              <a:t>Statistics educators have not, in general, addressed these challenges</a:t>
            </a:r>
          </a:p>
          <a:p>
            <a:endParaRPr lang="en-US" dirty="0"/>
          </a:p>
          <a:p>
            <a:r>
              <a:rPr lang="en-US" dirty="0"/>
              <a:t>School and tertiary students should be </a:t>
            </a:r>
            <a:r>
              <a:rPr lang="en-US" dirty="0">
                <a:solidFill>
                  <a:srgbClr val="FFFF00"/>
                </a:solidFill>
              </a:rPr>
              <a:t>explicitly </a:t>
            </a:r>
            <a:r>
              <a:rPr lang="en-US" dirty="0"/>
              <a:t>taught how to critique and evaluate data-based information and misinformation</a:t>
            </a:r>
          </a:p>
          <a:p>
            <a:endParaRPr lang="en-US" dirty="0"/>
          </a:p>
        </p:txBody>
      </p:sp>
    </p:spTree>
    <p:extLst>
      <p:ext uri="{BB962C8B-B14F-4D97-AF65-F5344CB8AC3E}">
        <p14:creationId xmlns:p14="http://schemas.microsoft.com/office/powerpoint/2010/main" val="1470773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1503-3B37-C2E0-EBA7-4407F5FBEFFF}"/>
              </a:ext>
            </a:extLst>
          </p:cNvPr>
          <p:cNvSpPr>
            <a:spLocks noGrp="1"/>
          </p:cNvSpPr>
          <p:nvPr>
            <p:ph type="title"/>
          </p:nvPr>
        </p:nvSpPr>
        <p:spPr/>
        <p:txBody>
          <a:bodyPr/>
          <a:lstStyle/>
          <a:p>
            <a:r>
              <a:rPr lang="en-US" dirty="0"/>
              <a:t>Some questions</a:t>
            </a:r>
          </a:p>
        </p:txBody>
      </p:sp>
      <p:sp>
        <p:nvSpPr>
          <p:cNvPr id="7171" name="Content Placeholder 2">
            <a:extLst>
              <a:ext uri="{FF2B5EF4-FFF2-40B4-BE49-F238E27FC236}">
                <a16:creationId xmlns:a16="http://schemas.microsoft.com/office/drawing/2014/main" id="{862F977B-DFE8-E5FB-68C3-14FC8878B3BB}"/>
              </a:ext>
            </a:extLst>
          </p:cNvPr>
          <p:cNvSpPr>
            <a:spLocks noGrp="1"/>
          </p:cNvSpPr>
          <p:nvPr>
            <p:ph idx="4294967295"/>
          </p:nvPr>
        </p:nvSpPr>
        <p:spPr>
          <a:xfrm>
            <a:off x="417513" y="1036638"/>
            <a:ext cx="8726487" cy="5554662"/>
          </a:xfrm>
        </p:spPr>
        <p:txBody>
          <a:bodyPr/>
          <a:lstStyle/>
          <a:p>
            <a:endParaRPr lang="en-US" altLang="en-US" dirty="0">
              <a:ea typeface="ＭＳ Ｐゴシック" panose="020B0600070205080204" pitchFamily="34" charset="-128"/>
            </a:endParaRPr>
          </a:p>
          <a:p>
            <a:r>
              <a:rPr lang="en-US" altLang="en-US" dirty="0">
                <a:ea typeface="ＭＳ Ｐゴシック" panose="020B0600070205080204" pitchFamily="34" charset="-128"/>
              </a:rPr>
              <a:t>What statistical thinking skills do students need to participate in society?</a:t>
            </a:r>
          </a:p>
          <a:p>
            <a:endParaRPr lang="en-US" altLang="en-US" dirty="0">
              <a:ea typeface="ＭＳ Ｐゴシック" panose="020B0600070205080204" pitchFamily="34" charset="-128"/>
            </a:endParaRPr>
          </a:p>
          <a:p>
            <a:pPr marL="0" indent="0">
              <a:buNone/>
            </a:pPr>
            <a:r>
              <a:rPr lang="en-US" altLang="en-US" dirty="0">
                <a:ea typeface="ＭＳ Ｐゴシック" panose="020B0600070205080204" pitchFamily="34" charset="-128"/>
              </a:rPr>
              <a:t>In particular</a:t>
            </a:r>
          </a:p>
          <a:p>
            <a:r>
              <a:rPr lang="en-US" altLang="en-US" dirty="0">
                <a:ea typeface="ＭＳ Ｐゴシック" panose="020B0600070205080204" pitchFamily="34" charset="-128"/>
              </a:rPr>
              <a:t>What </a:t>
            </a:r>
            <a:r>
              <a:rPr lang="en-US" altLang="en-US" dirty="0">
                <a:solidFill>
                  <a:srgbClr val="FFFF00"/>
                </a:solidFill>
                <a:ea typeface="ＭＳ Ｐゴシック" panose="020B0600070205080204" pitchFamily="34" charset="-128"/>
              </a:rPr>
              <a:t>“worry questions” </a:t>
            </a:r>
            <a:r>
              <a:rPr lang="en-US" altLang="en-US" dirty="0">
                <a:ea typeface="ＭＳ Ｐゴシック" panose="020B0600070205080204" pitchFamily="34" charset="-128"/>
              </a:rPr>
              <a:t>would help students question data-based arguments?</a:t>
            </a:r>
          </a:p>
          <a:p>
            <a:pPr lvl="1"/>
            <a:r>
              <a:rPr lang="en-US" altLang="en-US" dirty="0">
                <a:ea typeface="ＭＳ Ｐゴシック" panose="020B0600070205080204" pitchFamily="34" charset="-128"/>
              </a:rPr>
              <a:t>i.e., worry questions that are habituated and </a:t>
            </a:r>
            <a:r>
              <a:rPr lang="en-US" altLang="en-US" dirty="0" err="1">
                <a:ea typeface="ＭＳ Ｐゴシック" panose="020B0600070205080204" pitchFamily="34" charset="-128"/>
              </a:rPr>
              <a:t>internalised</a:t>
            </a:r>
            <a:endParaRPr lang="en-US" altLang="en-US" dirty="0">
              <a:ea typeface="ＭＳ Ｐゴシック"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99767AF-3160-BAC2-D59B-BEF8277DEEDB}"/>
              </a:ext>
            </a:extLst>
          </p:cNvPr>
          <p:cNvSpPr txBox="1">
            <a:spLocks/>
          </p:cNvSpPr>
          <p:nvPr/>
        </p:nvSpPr>
        <p:spPr>
          <a:xfrm>
            <a:off x="38330" y="8125"/>
            <a:ext cx="3505200" cy="2771775"/>
          </a:xfrm>
          <a:prstGeom prst="rect">
            <a:avLst/>
          </a:prstGeom>
          <a:solidFill>
            <a:schemeClr val="tx1"/>
          </a:solidFill>
        </p:spPr>
        <p:txBody>
          <a:bodyPr/>
          <a:lstStyle>
            <a:lvl1pPr algn="l" rtl="0" eaLnBrk="0" fontAlgn="base" hangingPunct="0">
              <a:spcBef>
                <a:spcPct val="0"/>
              </a:spcBef>
              <a:spcAft>
                <a:spcPct val="0"/>
              </a:spcAft>
              <a:defRPr sz="3600">
                <a:solidFill>
                  <a:srgbClr val="33CC33"/>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33CC33"/>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a:solidFill>
                  <a:srgbClr val="33CC33"/>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a:solidFill>
                  <a:srgbClr val="33CC33"/>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a:solidFill>
                  <a:srgbClr val="33CC33"/>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a:solidFill>
                  <a:srgbClr val="33CC33"/>
                </a:solidFill>
                <a:latin typeface="Arial" charset="0"/>
              </a:defRPr>
            </a:lvl6pPr>
            <a:lvl7pPr marL="914400" algn="l" rtl="0" eaLnBrk="0" fontAlgn="base" hangingPunct="0">
              <a:spcBef>
                <a:spcPct val="0"/>
              </a:spcBef>
              <a:spcAft>
                <a:spcPct val="0"/>
              </a:spcAft>
              <a:defRPr sz="3600">
                <a:solidFill>
                  <a:srgbClr val="33CC33"/>
                </a:solidFill>
                <a:latin typeface="Arial" charset="0"/>
              </a:defRPr>
            </a:lvl7pPr>
            <a:lvl8pPr marL="1371600" algn="l" rtl="0" eaLnBrk="0" fontAlgn="base" hangingPunct="0">
              <a:spcBef>
                <a:spcPct val="0"/>
              </a:spcBef>
              <a:spcAft>
                <a:spcPct val="0"/>
              </a:spcAft>
              <a:defRPr sz="3600">
                <a:solidFill>
                  <a:srgbClr val="33CC33"/>
                </a:solidFill>
                <a:latin typeface="Arial" charset="0"/>
              </a:defRPr>
            </a:lvl8pPr>
            <a:lvl9pPr marL="1828800" algn="l" rtl="0" eaLnBrk="0" fontAlgn="base" hangingPunct="0">
              <a:spcBef>
                <a:spcPct val="0"/>
              </a:spcBef>
              <a:spcAft>
                <a:spcPct val="0"/>
              </a:spcAft>
              <a:defRPr sz="3600">
                <a:solidFill>
                  <a:srgbClr val="33CC33"/>
                </a:solidFill>
                <a:latin typeface="Arial" charset="0"/>
              </a:defRPr>
            </a:lvl9pPr>
          </a:lstStyle>
          <a:p>
            <a:r>
              <a:rPr lang="en-US" altLang="en-US" kern="0" baseline="0" dirty="0">
                <a:ea typeface="ＭＳ Ｐゴシック" panose="020B0600070205080204" pitchFamily="34" charset="-128"/>
              </a:rPr>
              <a:t>Nurturing the disposition to interrogate a data-saturated world</a:t>
            </a:r>
          </a:p>
        </p:txBody>
      </p:sp>
      <p:pic>
        <p:nvPicPr>
          <p:cNvPr id="4" name="Picture 3">
            <a:extLst>
              <a:ext uri="{FF2B5EF4-FFF2-40B4-BE49-F238E27FC236}">
                <a16:creationId xmlns:a16="http://schemas.microsoft.com/office/drawing/2014/main" id="{9A247DE9-C2AF-410E-5728-AF00BCC1F9D1}"/>
              </a:ext>
            </a:extLst>
          </p:cNvPr>
          <p:cNvPicPr>
            <a:picLocks noChangeAspect="1" noChangeArrowheads="1"/>
          </p:cNvPicPr>
          <p:nvPr/>
        </p:nvPicPr>
        <p:blipFill>
          <a:blip r:embed="rId2"/>
          <a:srcRect/>
          <a:stretch>
            <a:fillRect/>
          </a:stretch>
        </p:blipFill>
        <p:spPr bwMode="auto">
          <a:xfrm>
            <a:off x="1" y="2789327"/>
            <a:ext cx="3633787" cy="4049821"/>
          </a:xfrm>
          <a:prstGeom prst="rect">
            <a:avLst/>
          </a:prstGeom>
          <a:solidFill>
            <a:schemeClr val="bg1"/>
          </a:solidFill>
          <a:ln w="38100" cap="sq" cmpd="sng">
            <a:noFill/>
            <a:prstDash val="solid"/>
            <a:miter lim="800000"/>
            <a:headEnd type="none" w="sm" len="sm"/>
            <a:tailEnd type="none" w="sm" len="sm"/>
          </a:ln>
          <a:effectLst>
            <a:softEdge rad="31750"/>
          </a:effectLst>
        </p:spPr>
      </p:pic>
      <p:sp>
        <p:nvSpPr>
          <p:cNvPr id="5" name="TextBox 4">
            <a:extLst>
              <a:ext uri="{FF2B5EF4-FFF2-40B4-BE49-F238E27FC236}">
                <a16:creationId xmlns:a16="http://schemas.microsoft.com/office/drawing/2014/main" id="{5BB040F9-1F38-1F37-F886-D2F9B69D23B1}"/>
              </a:ext>
            </a:extLst>
          </p:cNvPr>
          <p:cNvSpPr txBox="1"/>
          <p:nvPr/>
        </p:nvSpPr>
        <p:spPr>
          <a:xfrm>
            <a:off x="4588573" y="6411029"/>
            <a:ext cx="4597477" cy="379591"/>
          </a:xfrm>
          <a:prstGeom prst="rect">
            <a:avLst/>
          </a:prstGeom>
          <a:noFill/>
        </p:spPr>
        <p:txBody>
          <a:bodyPr wrap="none" rtlCol="0">
            <a:spAutoFit/>
          </a:bodyPr>
          <a:lstStyle/>
          <a:p>
            <a:r>
              <a:rPr lang="en-US" dirty="0"/>
              <a:t>(Gal, 2002; STATS 150, 2004; </a:t>
            </a:r>
            <a:r>
              <a:rPr lang="en-US" dirty="0" err="1"/>
              <a:t>Utts</a:t>
            </a:r>
            <a:r>
              <a:rPr lang="en-US" dirty="0"/>
              <a:t>, 2004)</a:t>
            </a:r>
          </a:p>
        </p:txBody>
      </p:sp>
      <p:sp>
        <p:nvSpPr>
          <p:cNvPr id="8" name="TextBox 7">
            <a:extLst>
              <a:ext uri="{FF2B5EF4-FFF2-40B4-BE49-F238E27FC236}">
                <a16:creationId xmlns:a16="http://schemas.microsoft.com/office/drawing/2014/main" id="{073CA0BE-0EAF-914C-D9CC-258380BD752B}"/>
              </a:ext>
            </a:extLst>
          </p:cNvPr>
          <p:cNvSpPr txBox="1"/>
          <p:nvPr/>
        </p:nvSpPr>
        <p:spPr>
          <a:xfrm>
            <a:off x="3633788" y="320320"/>
            <a:ext cx="5376793" cy="4975721"/>
          </a:xfrm>
          <a:prstGeom prst="rect">
            <a:avLst/>
          </a:prstGeom>
          <a:noFill/>
        </p:spPr>
        <p:txBody>
          <a:bodyPr wrap="none" rtlCol="0">
            <a:spAutoFit/>
          </a:bodyPr>
          <a:lstStyle/>
          <a:p>
            <a:r>
              <a:rPr lang="en-US" sz="4800" dirty="0">
                <a:solidFill>
                  <a:srgbClr val="FFFF00"/>
                </a:solidFill>
              </a:rPr>
              <a:t>Activate a set of critical or </a:t>
            </a:r>
          </a:p>
          <a:p>
            <a:r>
              <a:rPr lang="en-US" sz="4800" dirty="0">
                <a:solidFill>
                  <a:srgbClr val="FFFF00"/>
                </a:solidFill>
              </a:rPr>
              <a:t>“worry” questions</a:t>
            </a:r>
          </a:p>
          <a:p>
            <a:endParaRPr lang="en-US" sz="4400" dirty="0"/>
          </a:p>
          <a:p>
            <a:r>
              <a:rPr lang="en-US" sz="4400" dirty="0"/>
              <a:t>For example:</a:t>
            </a:r>
          </a:p>
          <a:p>
            <a:endParaRPr lang="en-US" sz="4400" dirty="0"/>
          </a:p>
          <a:p>
            <a:r>
              <a:rPr lang="en-US" sz="4400" dirty="0"/>
              <a:t>Where do the data come from?</a:t>
            </a:r>
          </a:p>
          <a:p>
            <a:endParaRPr lang="en-US" sz="4400" dirty="0"/>
          </a:p>
          <a:p>
            <a:r>
              <a:rPr lang="en-US" sz="4400" dirty="0"/>
              <a:t>How is the measure defined?</a:t>
            </a:r>
          </a:p>
          <a:p>
            <a:endParaRPr lang="en-US" sz="4400" dirty="0"/>
          </a:p>
          <a:p>
            <a:r>
              <a:rPr lang="en-US" sz="4400" dirty="0"/>
              <a:t>Do the numbers make sense?</a:t>
            </a:r>
          </a:p>
          <a:p>
            <a:endParaRPr lang="en-US" dirty="0"/>
          </a:p>
        </p:txBody>
      </p:sp>
    </p:spTree>
    <p:extLst>
      <p:ext uri="{BB962C8B-B14F-4D97-AF65-F5344CB8AC3E}">
        <p14:creationId xmlns:p14="http://schemas.microsoft.com/office/powerpoint/2010/main" val="335328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9">
            <a:extLst>
              <a:ext uri="{FF2B5EF4-FFF2-40B4-BE49-F238E27FC236}">
                <a16:creationId xmlns:a16="http://schemas.microsoft.com/office/drawing/2014/main" id="{DC8820EC-EBE2-53EF-C2B3-0E0BB6E4518B}"/>
              </a:ext>
            </a:extLst>
          </p:cNvPr>
          <p:cNvSpPr>
            <a:spLocks noGrp="1"/>
          </p:cNvSpPr>
          <p:nvPr>
            <p:ph type="title"/>
          </p:nvPr>
        </p:nvSpPr>
        <p:spPr/>
        <p:txBody>
          <a:bodyPr/>
          <a:lstStyle/>
          <a:p>
            <a:r>
              <a:rPr lang="en-US" altLang="en-US" dirty="0">
                <a:ea typeface="ＭＳ Ｐゴシック" panose="020B0600070205080204" pitchFamily="34" charset="-128"/>
              </a:rPr>
              <a:t>Where do the data come from?</a:t>
            </a:r>
          </a:p>
        </p:txBody>
      </p:sp>
      <p:sp>
        <p:nvSpPr>
          <p:cNvPr id="25603" name="Content Placeholder 10">
            <a:extLst>
              <a:ext uri="{FF2B5EF4-FFF2-40B4-BE49-F238E27FC236}">
                <a16:creationId xmlns:a16="http://schemas.microsoft.com/office/drawing/2014/main" id="{0CA9D416-F03F-86E9-93E0-1475C7897191}"/>
              </a:ext>
            </a:extLst>
          </p:cNvPr>
          <p:cNvSpPr>
            <a:spLocks noGrp="1"/>
          </p:cNvSpPr>
          <p:nvPr>
            <p:ph idx="1"/>
          </p:nvPr>
        </p:nvSpPr>
        <p:spPr/>
        <p:txBody>
          <a:bodyPr/>
          <a:lstStyle/>
          <a:p>
            <a:r>
              <a:rPr lang="en-US" altLang="en-US" dirty="0">
                <a:solidFill>
                  <a:srgbClr val="FFFF00"/>
                </a:solidFill>
                <a:ea typeface="ＭＳ Ｐゴシック" panose="020B0600070205080204" pitchFamily="34" charset="-128"/>
              </a:rPr>
              <a:t>What is the source of the data? </a:t>
            </a:r>
          </a:p>
          <a:p>
            <a:r>
              <a:rPr lang="en-US" altLang="en-US" dirty="0">
                <a:ea typeface="ＭＳ Ｐゴシック" panose="020B0600070205080204" pitchFamily="34" charset="-128"/>
              </a:rPr>
              <a:t>Who commissioned the research?</a:t>
            </a:r>
          </a:p>
          <a:p>
            <a:r>
              <a:rPr lang="en-US" altLang="en-US" dirty="0">
                <a:solidFill>
                  <a:srgbClr val="FFFF00"/>
                </a:solidFill>
                <a:ea typeface="ＭＳ Ｐゴシック" panose="020B0600070205080204" pitchFamily="34" charset="-128"/>
              </a:rPr>
              <a:t>What is the hidden agenda?</a:t>
            </a:r>
          </a:p>
          <a:p>
            <a:r>
              <a:rPr lang="en-US" altLang="en-US" dirty="0">
                <a:ea typeface="ＭＳ Ｐゴシック" panose="020B0600070205080204" pitchFamily="34" charset="-128"/>
              </a:rPr>
              <a:t>Why are these questions being addressed?</a:t>
            </a:r>
          </a:p>
          <a:p>
            <a:r>
              <a:rPr lang="en-US" altLang="en-US" dirty="0">
                <a:ea typeface="ＭＳ Ｐゴシック" panose="020B0600070205080204" pitchFamily="34" charset="-128"/>
              </a:rPr>
              <a:t>Who funded the research?</a:t>
            </a:r>
          </a:p>
          <a:p>
            <a:r>
              <a:rPr lang="en-US" altLang="en-US" dirty="0">
                <a:ea typeface="ＭＳ Ｐゴシック" panose="020B0600070205080204" pitchFamily="34" charset="-128"/>
              </a:rPr>
              <a:t>Has the study and its conclusions been scrutinized by experts in the field? </a:t>
            </a:r>
          </a:p>
          <a:p>
            <a:r>
              <a:rPr lang="en-US" altLang="en-US" dirty="0">
                <a:ea typeface="ＭＳ Ｐゴシック" panose="020B0600070205080204" pitchFamily="34" charset="-128"/>
              </a:rPr>
              <a:t>Has the study been published in a reputable journal?</a:t>
            </a:r>
          </a:p>
          <a:p>
            <a:r>
              <a:rPr lang="en-US" altLang="en-US" dirty="0">
                <a:solidFill>
                  <a:srgbClr val="FFFF00"/>
                </a:solidFill>
                <a:ea typeface="ＭＳ Ｐゴシック" panose="020B0600070205080204" pitchFamily="34" charset="-128"/>
              </a:rPr>
              <a:t>Who is publishing or giving this message?</a:t>
            </a:r>
          </a:p>
          <a:p>
            <a:endParaRPr lang="en-US" altLang="en-US" dirty="0">
              <a:ea typeface="ＭＳ Ｐゴシック"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EBAA85-A5F9-3859-9633-C08E0A983160}"/>
              </a:ext>
            </a:extLst>
          </p:cNvPr>
          <p:cNvSpPr>
            <a:spLocks noGrp="1"/>
          </p:cNvSpPr>
          <p:nvPr>
            <p:ph type="title"/>
          </p:nvPr>
        </p:nvSpPr>
        <p:spPr>
          <a:xfrm>
            <a:off x="94593" y="280988"/>
            <a:ext cx="9049407" cy="685800"/>
          </a:xfrm>
        </p:spPr>
        <p:txBody>
          <a:bodyPr/>
          <a:lstStyle/>
          <a:p>
            <a:r>
              <a:rPr lang="en-US" altLang="en-US" dirty="0">
                <a:ea typeface="ＭＳ Ｐゴシック" panose="020B0600070205080204" pitchFamily="34" charset="-128"/>
              </a:rPr>
              <a:t>Example: How is the measure defined?</a:t>
            </a:r>
            <a:endParaRPr lang="en-US" dirty="0"/>
          </a:p>
        </p:txBody>
      </p:sp>
      <p:sp>
        <p:nvSpPr>
          <p:cNvPr id="6" name="TextBox 12">
            <a:extLst>
              <a:ext uri="{FF2B5EF4-FFF2-40B4-BE49-F238E27FC236}">
                <a16:creationId xmlns:a16="http://schemas.microsoft.com/office/drawing/2014/main" id="{7706AB10-38DA-A26F-E21B-8DFA1064835A}"/>
              </a:ext>
            </a:extLst>
          </p:cNvPr>
          <p:cNvSpPr txBox="1">
            <a:spLocks noChangeArrowheads="1"/>
          </p:cNvSpPr>
          <p:nvPr/>
        </p:nvSpPr>
        <p:spPr bwMode="auto">
          <a:xfrm>
            <a:off x="712952" y="1061381"/>
            <a:ext cx="820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aseline="0" dirty="0">
                <a:ea typeface="PMingLiU" panose="02020500000000000000" pitchFamily="18" charset="-120"/>
              </a:rPr>
              <a:t>Political controversy in NZ in 2016</a:t>
            </a:r>
          </a:p>
          <a:p>
            <a:pPr>
              <a:spcBef>
                <a:spcPct val="0"/>
              </a:spcBef>
              <a:buFontTx/>
              <a:buNone/>
            </a:pPr>
            <a:r>
              <a:rPr lang="en-US" altLang="en-US" sz="2800" baseline="0" dirty="0">
                <a:ea typeface="PMingLiU" panose="02020500000000000000" pitchFamily="18" charset="-120"/>
              </a:rPr>
              <a:t>People believed homelessness was increasing</a:t>
            </a:r>
          </a:p>
          <a:p>
            <a:pPr>
              <a:spcBef>
                <a:spcPct val="0"/>
              </a:spcBef>
              <a:buFontTx/>
              <a:buNone/>
            </a:pPr>
            <a:r>
              <a:rPr lang="en-US" altLang="en-US" sz="2800" baseline="0" dirty="0">
                <a:ea typeface="PMingLiU" panose="02020500000000000000" pitchFamily="18" charset="-120"/>
              </a:rPr>
              <a:t>Politicians estimated about 480 people homeless</a:t>
            </a:r>
          </a:p>
        </p:txBody>
      </p:sp>
      <p:sp>
        <p:nvSpPr>
          <p:cNvPr id="7" name="TextBox 13">
            <a:extLst>
              <a:ext uri="{FF2B5EF4-FFF2-40B4-BE49-F238E27FC236}">
                <a16:creationId xmlns:a16="http://schemas.microsoft.com/office/drawing/2014/main" id="{B1E23A9E-2532-112A-31FF-873ACF2E70D8}"/>
              </a:ext>
            </a:extLst>
          </p:cNvPr>
          <p:cNvSpPr txBox="1">
            <a:spLocks noChangeArrowheads="1"/>
          </p:cNvSpPr>
          <p:nvPr/>
        </p:nvSpPr>
        <p:spPr bwMode="auto">
          <a:xfrm>
            <a:off x="1797050" y="2468563"/>
            <a:ext cx="5522913" cy="523875"/>
          </a:xfrm>
          <a:prstGeom prst="rect">
            <a:avLst/>
          </a:prstGeom>
          <a:solidFill>
            <a:srgbClr val="FFEB4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aseline="0">
                <a:solidFill>
                  <a:schemeClr val="tx1"/>
                </a:solidFill>
                <a:ea typeface="PMingLiU" panose="02020500000000000000" pitchFamily="18" charset="-120"/>
              </a:rPr>
              <a:t>How was homelessness defined?</a:t>
            </a:r>
          </a:p>
        </p:txBody>
      </p:sp>
      <p:pic>
        <p:nvPicPr>
          <p:cNvPr id="8" name="Content Placeholder 7">
            <a:extLst>
              <a:ext uri="{FF2B5EF4-FFF2-40B4-BE49-F238E27FC236}">
                <a16:creationId xmlns:a16="http://schemas.microsoft.com/office/drawing/2014/main" id="{93528FC6-B405-F87F-4F41-76E997F508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5887" y="3103563"/>
            <a:ext cx="4287838" cy="2959100"/>
          </a:xfrm>
          <a:prstGeom prst="rect">
            <a:avLst/>
          </a:prstGeom>
        </p:spPr>
      </p:pic>
      <p:pic>
        <p:nvPicPr>
          <p:cNvPr id="9" name="Content Placeholder 6">
            <a:extLst>
              <a:ext uri="{FF2B5EF4-FFF2-40B4-BE49-F238E27FC236}">
                <a16:creationId xmlns:a16="http://schemas.microsoft.com/office/drawing/2014/main" id="{D77EACA3-2E23-8D67-E275-FC46C82011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740277" y="3301069"/>
            <a:ext cx="4286250" cy="2495550"/>
          </a:xfrm>
          <a:prstGeom prst="rect">
            <a:avLst/>
          </a:prstGeom>
        </p:spPr>
      </p:pic>
      <p:sp>
        <p:nvSpPr>
          <p:cNvPr id="10" name="TextBox 15">
            <a:extLst>
              <a:ext uri="{FF2B5EF4-FFF2-40B4-BE49-F238E27FC236}">
                <a16:creationId xmlns:a16="http://schemas.microsoft.com/office/drawing/2014/main" id="{C2318AE8-BA9C-DBF9-844C-204195AD9BBF}"/>
              </a:ext>
            </a:extLst>
          </p:cNvPr>
          <p:cNvSpPr txBox="1">
            <a:spLocks noChangeArrowheads="1"/>
          </p:cNvSpPr>
          <p:nvPr/>
        </p:nvSpPr>
        <p:spPr bwMode="auto">
          <a:xfrm>
            <a:off x="295277" y="6129720"/>
            <a:ext cx="4445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aseline="0" dirty="0">
                <a:ea typeface="PMingLiU" panose="02020500000000000000" pitchFamily="18" charset="-120"/>
              </a:rPr>
              <a:t>Living rough on the street?</a:t>
            </a:r>
          </a:p>
        </p:txBody>
      </p:sp>
      <p:sp>
        <p:nvSpPr>
          <p:cNvPr id="11" name="TextBox 14">
            <a:extLst>
              <a:ext uri="{FF2B5EF4-FFF2-40B4-BE49-F238E27FC236}">
                <a16:creationId xmlns:a16="http://schemas.microsoft.com/office/drawing/2014/main" id="{39E8B708-D428-4382-5A7C-A5D82977BA8C}"/>
              </a:ext>
            </a:extLst>
          </p:cNvPr>
          <p:cNvSpPr txBox="1">
            <a:spLocks noChangeArrowheads="1"/>
          </p:cNvSpPr>
          <p:nvPr/>
        </p:nvSpPr>
        <p:spPr bwMode="auto">
          <a:xfrm>
            <a:off x="5157788" y="6053138"/>
            <a:ext cx="322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aseline="0" dirty="0">
                <a:ea typeface="PMingLiU" panose="02020500000000000000" pitchFamily="18" charset="-120"/>
              </a:rPr>
              <a:t>Living in a garage?</a:t>
            </a:r>
          </a:p>
        </p:txBody>
      </p:sp>
    </p:spTree>
    <p:extLst>
      <p:ext uri="{BB962C8B-B14F-4D97-AF65-F5344CB8AC3E}">
        <p14:creationId xmlns:p14="http://schemas.microsoft.com/office/powerpoint/2010/main" val="3757744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10x">
  <a:themeElements>
    <a:clrScheme name="10x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sq" cmpd="sng" algn="ctr">
          <a:solidFill>
            <a:schemeClr val="bg1"/>
          </a:solidFill>
          <a:prstDash val="solid"/>
          <a:round/>
          <a:headEnd type="none" w="sm" len="sm"/>
          <a:tailEnd type="none" w="sm" len="sm"/>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25000" smtClean="0">
            <a:ln>
              <a:noFill/>
            </a:ln>
            <a:solidFill>
              <a:schemeClr val="bg1"/>
            </a:solidFill>
            <a:effectLst/>
            <a:latin typeface="Arial" charset="0"/>
            <a:ea typeface="PMingLiU" pitchFamily="18" charset="-120"/>
          </a:defRPr>
        </a:defPPr>
      </a:lstStyle>
    </a:spDef>
    <a:lnDef>
      <a:spPr bwMode="auto">
        <a:xfrm>
          <a:off x="0" y="0"/>
          <a:ext cx="1" cy="1"/>
        </a:xfrm>
        <a:custGeom>
          <a:avLst/>
          <a:gdLst/>
          <a:ahLst/>
          <a:cxnLst/>
          <a:rect l="0" t="0" r="0" b="0"/>
          <a:pathLst/>
        </a:custGeom>
        <a:noFill/>
        <a:ln w="38100" cap="sq" cmpd="sng" algn="ctr">
          <a:solidFill>
            <a:schemeClr val="bg1"/>
          </a:solidFill>
          <a:prstDash val="solid"/>
          <a:round/>
          <a:headEnd type="none" w="sm" len="sm"/>
          <a:tailEnd type="none" w="sm" len="sm"/>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25000" smtClean="0">
            <a:ln>
              <a:noFill/>
            </a:ln>
            <a:solidFill>
              <a:schemeClr val="bg1"/>
            </a:solidFill>
            <a:effectLst/>
            <a:latin typeface="Arial" charset="0"/>
            <a:ea typeface="PMingLiU" pitchFamily="18" charset="-120"/>
          </a:defRPr>
        </a:defPPr>
      </a:lstStyle>
    </a:lnDef>
  </a:objectDefaults>
  <a:extraClrSchemeLst>
    <a:extraClrScheme>
      <a:clrScheme name="10x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x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x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x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x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x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x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12050</TotalTime>
  <Words>737</Words>
  <Application>Microsoft Macintosh PowerPoint</Application>
  <PresentationFormat>On-screen Show (4:3)</PresentationFormat>
  <Paragraphs>94</Paragraphs>
  <Slides>16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Times New Roman</vt:lpstr>
      <vt:lpstr>10x</vt:lpstr>
      <vt:lpstr>Making sense of data-based information</vt:lpstr>
      <vt:lpstr>My challenge</vt:lpstr>
      <vt:lpstr>What do statisticians think?</vt:lpstr>
      <vt:lpstr>What do educators think?</vt:lpstr>
      <vt:lpstr>My claim</vt:lpstr>
      <vt:lpstr>Some questions</vt:lpstr>
      <vt:lpstr>PowerPoint Presentation</vt:lpstr>
      <vt:lpstr>Where do the data come from?</vt:lpstr>
      <vt:lpstr>Example: How is the measure defined?</vt:lpstr>
      <vt:lpstr>Example: How is the measure defined?</vt:lpstr>
      <vt:lpstr>Example: How is the measure defined?</vt:lpstr>
      <vt:lpstr>Example : Do the numbers make sense?</vt:lpstr>
      <vt:lpstr>The pandemic and misinformation</vt:lpstr>
      <vt:lpstr>Misinformation: Do the numbers make sense?</vt:lpstr>
      <vt:lpstr>PowerPoint Presentation</vt:lpstr>
      <vt:lpstr>PowerPoint Presentation</vt:lpstr>
    </vt:vector>
  </TitlesOfParts>
  <Company>University of Auckland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StudentProfile</dc:creator>
  <cp:lastModifiedBy>Maxine Pfannkuch</cp:lastModifiedBy>
  <cp:revision>671</cp:revision>
  <cp:lastPrinted>2018-06-13T02:00:41Z</cp:lastPrinted>
  <dcterms:created xsi:type="dcterms:W3CDTF">2014-06-26T23:14:35Z</dcterms:created>
  <dcterms:modified xsi:type="dcterms:W3CDTF">2023-05-15T22:57:16Z</dcterms:modified>
</cp:coreProperties>
</file>