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7315200" cy="9601200"/>
  <p:embeddedFontLst>
    <p:embeddedFont>
      <p:font typeface="Garamond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35" roundtripDataSignature="AMtx7miJEYBDLiv0ItPsdx3wc+VR5HWc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Garamond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Garamond-italic.fntdata"/><Relationship Id="rId10" Type="http://schemas.openxmlformats.org/officeDocument/2006/relationships/slide" Target="slides/slide5.xml"/><Relationship Id="rId32" Type="http://schemas.openxmlformats.org/officeDocument/2006/relationships/font" Target="fonts/Garamond-bold.fntdata"/><Relationship Id="rId13" Type="http://schemas.openxmlformats.org/officeDocument/2006/relationships/slide" Target="slides/slide8.xml"/><Relationship Id="rId35" Type="http://customschemas.google.com/relationships/presentationmetadata" Target="metadata"/><Relationship Id="rId12" Type="http://schemas.openxmlformats.org/officeDocument/2006/relationships/slide" Target="slides/slide7.xml"/><Relationship Id="rId34" Type="http://schemas.openxmlformats.org/officeDocument/2006/relationships/font" Target="fonts/Garamond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:notes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https://askgoodquestions.blog</a:t>
            </a:r>
            <a:endParaRPr/>
          </a:p>
        </p:txBody>
      </p:sp>
      <p:sp>
        <p:nvSpPr>
          <p:cNvPr id="93" name="Google Shape;93;p1:notes"/>
          <p:cNvSpPr txBox="1"/>
          <p:nvPr>
            <p:ph idx="10" type="dt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2/8/2020</a:t>
            </a:r>
            <a:endParaRPr/>
          </a:p>
        </p:txBody>
      </p:sp>
      <p:sp>
        <p:nvSpPr>
          <p:cNvPr id="94" name="Google Shape;94;p1:notes"/>
          <p:cNvSpPr txBox="1"/>
          <p:nvPr>
            <p:ph idx="3" type="hdr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- STATlanta (Questions)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1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3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4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5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0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1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2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23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3:notes"/>
          <p:cNvSpPr txBox="1"/>
          <p:nvPr>
            <p:ph idx="3" type="hdr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- STATlanta (Questions)</a:t>
            </a:r>
            <a:endParaRPr/>
          </a:p>
        </p:txBody>
      </p:sp>
      <p:sp>
        <p:nvSpPr>
          <p:cNvPr id="292" name="Google Shape;292;p23:notes"/>
          <p:cNvSpPr txBox="1"/>
          <p:nvPr>
            <p:ph idx="10" type="dt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2/8/2020</a:t>
            </a:r>
            <a:endParaRPr/>
          </a:p>
        </p:txBody>
      </p:sp>
      <p:sp>
        <p:nvSpPr>
          <p:cNvPr id="293" name="Google Shape;293;p23:notes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https://askgoodquestions.blog</a:t>
            </a:r>
            <a:endParaRPr/>
          </a:p>
        </p:txBody>
      </p:sp>
      <p:sp>
        <p:nvSpPr>
          <p:cNvPr id="294" name="Google Shape;294;p23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3" name="Google Shape;303;p24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4:notes"/>
          <p:cNvSpPr txBox="1"/>
          <p:nvPr>
            <p:ph idx="3" type="hdr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- STATlanta (Questions)</a:t>
            </a:r>
            <a:endParaRPr/>
          </a:p>
        </p:txBody>
      </p:sp>
      <p:sp>
        <p:nvSpPr>
          <p:cNvPr id="305" name="Google Shape;305;p24:notes"/>
          <p:cNvSpPr txBox="1"/>
          <p:nvPr>
            <p:ph idx="10" type="dt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2/8/2020</a:t>
            </a:r>
            <a:endParaRPr/>
          </a:p>
        </p:txBody>
      </p:sp>
      <p:sp>
        <p:nvSpPr>
          <p:cNvPr id="306" name="Google Shape;306;p24:notes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https://askgoodquestions.blog</a:t>
            </a:r>
            <a:endParaRPr/>
          </a:p>
        </p:txBody>
      </p:sp>
      <p:sp>
        <p:nvSpPr>
          <p:cNvPr id="307" name="Google Shape;307;p24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/>
          <p:nvPr>
            <p:ph idx="1" type="body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7"/>
          <p:cNvSpPr/>
          <p:nvPr/>
        </p:nvSpPr>
        <p:spPr>
          <a:xfrm>
            <a:off x="609600" y="1219200"/>
            <a:ext cx="7924800" cy="9144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25400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27"/>
          <p:cNvCxnSpPr/>
          <p:nvPr/>
        </p:nvCxnSpPr>
        <p:spPr>
          <a:xfrm>
            <a:off x="1981200" y="3962400"/>
            <a:ext cx="6511925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Google Shape;20;p27"/>
          <p:cNvSpPr txBox="1"/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5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7"/>
          <p:cNvSpPr txBox="1"/>
          <p:nvPr>
            <p:ph idx="1" type="subTitle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SzPts val="1820"/>
              <a:buFont typeface="Noto Sans Symbols"/>
              <a:buNone/>
              <a:defRPr sz="2800"/>
            </a:lvl1pPr>
            <a:lvl2pPr lvl="1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22" name="Google Shape;22;p27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7"/>
          <p:cNvSpPr txBox="1"/>
          <p:nvPr>
            <p:ph idx="11" type="ftr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7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" type="body"/>
          </p:nvPr>
        </p:nvSpPr>
        <p:spPr>
          <a:xfrm rot="5400000">
            <a:off x="2306638" y="-249237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297180" lvl="1" marL="914400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6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7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7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297180" lvl="1" marL="914400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85" name="Google Shape;85;p37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7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8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297180" lvl="1" marL="914400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28" name="Google Shape;28;p28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8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08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9pPr>
          </a:lstStyle>
          <a:p/>
        </p:txBody>
      </p:sp>
      <p:sp>
        <p:nvSpPr>
          <p:cNvPr id="34" name="Google Shape;34;p29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0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0040" lvl="1" marL="914400" algn="l">
              <a:spcBef>
                <a:spcPts val="480"/>
              </a:spcBef>
              <a:spcAft>
                <a:spcPts val="0"/>
              </a:spcAft>
              <a:buSzPts val="1440"/>
              <a:buChar char="❑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 sz="1800"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9pPr>
          </a:lstStyle>
          <a:p/>
        </p:txBody>
      </p:sp>
      <p:sp>
        <p:nvSpPr>
          <p:cNvPr id="40" name="Google Shape;40;p30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0040" lvl="1" marL="914400" algn="l">
              <a:spcBef>
                <a:spcPts val="480"/>
              </a:spcBef>
              <a:spcAft>
                <a:spcPts val="0"/>
              </a:spcAft>
              <a:buSzPts val="1440"/>
              <a:buChar char="❑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 sz="1800"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9pPr>
          </a:lstStyle>
          <a:p/>
        </p:txBody>
      </p:sp>
      <p:sp>
        <p:nvSpPr>
          <p:cNvPr id="41" name="Google Shape;41;p30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0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47" name="Google Shape;47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04800" lvl="1" marL="914400" algn="l">
              <a:spcBef>
                <a:spcPts val="400"/>
              </a:spcBef>
              <a:spcAft>
                <a:spcPts val="0"/>
              </a:spcAft>
              <a:buSzPts val="1200"/>
              <a:buChar char="❑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9719" lvl="3" marL="1828800" algn="l">
              <a:spcBef>
                <a:spcPts val="320"/>
              </a:spcBef>
              <a:spcAft>
                <a:spcPts val="0"/>
              </a:spcAft>
              <a:buSzPts val="1120"/>
              <a:buChar char="❑"/>
              <a:defRPr sz="1600"/>
            </a:lvl4pPr>
            <a:lvl5pPr indent="-304800" lvl="4" marL="22860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5pPr>
            <a:lvl6pPr indent="-304800" lvl="5" marL="27432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6pPr>
            <a:lvl7pPr indent="-304800" lvl="6" marL="32004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7pPr>
            <a:lvl8pPr indent="-304800" lvl="7" marL="36576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8pPr>
            <a:lvl9pPr indent="-304800" lvl="8" marL="41148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9pPr>
          </a:lstStyle>
          <a:p/>
        </p:txBody>
      </p:sp>
      <p:sp>
        <p:nvSpPr>
          <p:cNvPr id="48" name="Google Shape;48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49" name="Google Shape;49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04800" lvl="1" marL="914400" algn="l">
              <a:spcBef>
                <a:spcPts val="400"/>
              </a:spcBef>
              <a:spcAft>
                <a:spcPts val="0"/>
              </a:spcAft>
              <a:buSzPts val="1200"/>
              <a:buChar char="❑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9719" lvl="3" marL="1828800" algn="l">
              <a:spcBef>
                <a:spcPts val="320"/>
              </a:spcBef>
              <a:spcAft>
                <a:spcPts val="0"/>
              </a:spcAft>
              <a:buSzPts val="1120"/>
              <a:buChar char="❑"/>
              <a:defRPr sz="1600"/>
            </a:lvl4pPr>
            <a:lvl5pPr indent="-304800" lvl="4" marL="22860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5pPr>
            <a:lvl6pPr indent="-304800" lvl="5" marL="27432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6pPr>
            <a:lvl7pPr indent="-304800" lvl="6" marL="32004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7pPr>
            <a:lvl8pPr indent="-304800" lvl="7" marL="36576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8pPr>
            <a:lvl9pPr indent="-304800" lvl="8" marL="41148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9pPr>
          </a:lstStyle>
          <a:p/>
        </p:txBody>
      </p:sp>
      <p:sp>
        <p:nvSpPr>
          <p:cNvPr id="50" name="Google Shape;50;p31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2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2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3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algn="l">
              <a:spcBef>
                <a:spcPts val="640"/>
              </a:spcBef>
              <a:spcAft>
                <a:spcPts val="0"/>
              </a:spcAft>
              <a:buSzPts val="2080"/>
              <a:buChar char="■"/>
              <a:defRPr sz="3200"/>
            </a:lvl1pPr>
            <a:lvl2pPr indent="-335280" lvl="1" marL="914400" algn="l">
              <a:spcBef>
                <a:spcPts val="560"/>
              </a:spcBef>
              <a:spcAft>
                <a:spcPts val="0"/>
              </a:spcAft>
              <a:buSzPts val="1680"/>
              <a:buChar char="❑"/>
              <a:defRPr sz="2800"/>
            </a:lvl2pPr>
            <a:lvl3pPr indent="-327660" lvl="2" marL="13716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indent="-317500" lvl="3" marL="1828800" algn="l">
              <a:spcBef>
                <a:spcPts val="400"/>
              </a:spcBef>
              <a:spcAft>
                <a:spcPts val="0"/>
              </a:spcAft>
              <a:buSzPts val="1400"/>
              <a:buChar char="❑"/>
              <a:defRPr sz="2000"/>
            </a:lvl4pPr>
            <a:lvl5pPr indent="-323850" lvl="4" marL="22860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5pPr>
            <a:lvl6pPr indent="-323850" lvl="5" marL="27432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6pPr>
            <a:lvl7pPr indent="-323850" lvl="6" marL="32004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7pPr>
            <a:lvl8pPr indent="-323850" lvl="7" marL="36576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8pPr>
            <a:lvl9pPr indent="-323850" lvl="8" marL="41148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9pPr>
          </a:lstStyle>
          <a:p/>
        </p:txBody>
      </p:sp>
      <p:sp>
        <p:nvSpPr>
          <p:cNvPr id="65" name="Google Shape;65;p3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66" name="Google Shape;66;p34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4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3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73" name="Google Shape;73;p35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5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1" name="Google Shape;11;p2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2425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7660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9405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Char char="■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❑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6"/>
          <p:cNvSpPr/>
          <p:nvPr/>
        </p:nvSpPr>
        <p:spPr>
          <a:xfrm>
            <a:off x="381000" y="228600"/>
            <a:ext cx="8229600" cy="6096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19050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26"/>
          <p:cNvCxnSpPr/>
          <p:nvPr/>
        </p:nvCxnSpPr>
        <p:spPr>
          <a:xfrm>
            <a:off x="457200" y="6172200"/>
            <a:ext cx="82296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685800" y="1295400"/>
            <a:ext cx="78486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/>
              <a:t>Welcome to USCOTS 2023!</a:t>
            </a:r>
            <a:endParaRPr/>
          </a:p>
        </p:txBody>
      </p: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1219200" y="3886200"/>
            <a:ext cx="6934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t/>
            </a:r>
            <a:endParaRPr sz="3200"/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020" y="4191000"/>
            <a:ext cx="7993380" cy="1864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76" name="Google Shape;176;p10"/>
          <p:cNvSpPr txBox="1"/>
          <p:nvPr>
            <p:ph idx="1" type="body"/>
          </p:nvPr>
        </p:nvSpPr>
        <p:spPr>
          <a:xfrm>
            <a:off x="457200" y="13716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one of the two co-organizers of the Research Satellite mini-conference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Thanks and congratulations to Laura Le and Matt Beckman!</a:t>
            </a:r>
            <a:endParaRPr/>
          </a:p>
        </p:txBody>
      </p:sp>
      <p:sp>
        <p:nvSpPr>
          <p:cNvPr id="177" name="Google Shape;177;p10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78" name="Google Shape;178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79" name="Google Shape;179;p10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85" name="Google Shape;185;p11"/>
          <p:cNvSpPr txBox="1"/>
          <p:nvPr>
            <p:ph idx="1" type="body"/>
          </p:nvPr>
        </p:nvSpPr>
        <p:spPr>
          <a:xfrm>
            <a:off x="457200" y="1600200"/>
            <a:ext cx="8763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visiting from another country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Welcome!</a:t>
            </a:r>
            <a:endParaRPr/>
          </a:p>
        </p:txBody>
      </p:sp>
      <p:sp>
        <p:nvSpPr>
          <p:cNvPr id="186" name="Google Shape;186;p11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87" name="Google Shape;187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88" name="Google Shape;188;p11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94" name="Google Shape;194;p1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teach at a two-year college or high school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Welcome!</a:t>
            </a:r>
            <a:endParaRPr/>
          </a:p>
        </p:txBody>
      </p:sp>
      <p:sp>
        <p:nvSpPr>
          <p:cNvPr id="195" name="Google Shape;195;p12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96" name="Google Shape;196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97" name="Google Shape;197;p12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3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03" name="Google Shape;203;p13"/>
          <p:cNvSpPr txBox="1"/>
          <p:nvPr>
            <p:ph idx="1" type="body"/>
          </p:nvPr>
        </p:nvSpPr>
        <p:spPr>
          <a:xfrm>
            <a:off x="457200" y="13716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teach outside of a department of statistics or mathematics or data science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Welcome!</a:t>
            </a:r>
            <a:endParaRPr/>
          </a:p>
        </p:txBody>
      </p:sp>
      <p:sp>
        <p:nvSpPr>
          <p:cNvPr id="204" name="Google Shape;204;p13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05" name="Google Shape;205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06" name="Google Shape;206;p13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4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12" name="Google Shape;212;p1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currently a student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Welcome!</a:t>
            </a:r>
            <a:endParaRPr/>
          </a:p>
        </p:txBody>
      </p:sp>
      <p:sp>
        <p:nvSpPr>
          <p:cNvPr id="213" name="Google Shape;213;p14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14" name="Google Shape;214;p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15" name="Google Shape;215;p14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5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21" name="Google Shape;221;p15"/>
          <p:cNvSpPr txBox="1"/>
          <p:nvPr>
            <p:ph idx="1" type="body"/>
          </p:nvPr>
        </p:nvSpPr>
        <p:spPr>
          <a:xfrm>
            <a:off x="457200" y="1600200"/>
            <a:ext cx="84582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have </a:t>
            </a:r>
            <a:r>
              <a:rPr b="1" i="1" lang="en-US" sz="4800"/>
              <a:t>ever</a:t>
            </a:r>
            <a:r>
              <a:rPr lang="en-US" sz="4800"/>
              <a:t> been a student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(Were you starting to wonder if you’d ever get to stand?)</a:t>
            </a:r>
            <a:endParaRPr/>
          </a:p>
        </p:txBody>
      </p:sp>
      <p:sp>
        <p:nvSpPr>
          <p:cNvPr id="222" name="Google Shape;222;p15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23" name="Google Shape;223;p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24" name="Google Shape;224;p15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30" name="Google Shape;230;p16"/>
          <p:cNvSpPr txBox="1"/>
          <p:nvPr>
            <p:ph idx="1" type="body"/>
          </p:nvPr>
        </p:nvSpPr>
        <p:spPr>
          <a:xfrm>
            <a:off x="457200" y="1600200"/>
            <a:ext cx="84582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a member of the 2023 USCOTS program committee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Many thanks!</a:t>
            </a:r>
            <a:endParaRPr/>
          </a:p>
        </p:txBody>
      </p:sp>
      <p:sp>
        <p:nvSpPr>
          <p:cNvPr id="231" name="Google Shape;231;p16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32" name="Google Shape;232;p1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33" name="Google Shape;233;p16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7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39" name="Google Shape;239;p17"/>
          <p:cNvSpPr txBox="1"/>
          <p:nvPr>
            <p:ph idx="1" type="body"/>
          </p:nvPr>
        </p:nvSpPr>
        <p:spPr>
          <a:xfrm>
            <a:off x="457200" y="1524000"/>
            <a:ext cx="84582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organized, or reviewed proposals for, Posters &amp; Beyond 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Thanks to Judith Canner and her team!</a:t>
            </a:r>
            <a:endParaRPr/>
          </a:p>
        </p:txBody>
      </p:sp>
      <p:sp>
        <p:nvSpPr>
          <p:cNvPr id="240" name="Google Shape;240;p17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41" name="Google Shape;241;p1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42" name="Google Shape;242;p17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8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48" name="Google Shape;248;p18"/>
          <p:cNvSpPr txBox="1"/>
          <p:nvPr>
            <p:ph idx="1" type="body"/>
          </p:nvPr>
        </p:nvSpPr>
        <p:spPr>
          <a:xfrm>
            <a:off x="457200" y="1412875"/>
            <a:ext cx="84582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pronounce the conference acronym (USCOTS) differently than I do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Variability is good, right?</a:t>
            </a:r>
            <a:endParaRPr/>
          </a:p>
        </p:txBody>
      </p:sp>
      <p:sp>
        <p:nvSpPr>
          <p:cNvPr id="249" name="Google Shape;249;p18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50" name="Google Shape;250;p1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51" name="Google Shape;251;p18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9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57" name="Google Shape;257;p19"/>
          <p:cNvSpPr txBox="1"/>
          <p:nvPr>
            <p:ph idx="1" type="body"/>
          </p:nvPr>
        </p:nvSpPr>
        <p:spPr>
          <a:xfrm>
            <a:off x="457200" y="12954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believe that this presentation (such as it is) was composed entirely by an AI chat bot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(I assure you that no intelligence of any kind was involved.)</a:t>
            </a:r>
            <a:endParaRPr/>
          </a:p>
        </p:txBody>
      </p:sp>
      <p:sp>
        <p:nvSpPr>
          <p:cNvPr id="258" name="Google Shape;258;p19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59" name="Google Shape;259;p1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60" name="Google Shape;260;p19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457200" y="277813"/>
            <a:ext cx="86868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Personal note and question</a:t>
            </a:r>
            <a:endParaRPr/>
          </a:p>
        </p:txBody>
      </p:sp>
      <p:sp>
        <p:nvSpPr>
          <p:cNvPr id="104" name="Google Shape;104;p2"/>
          <p:cNvSpPr txBox="1"/>
          <p:nvPr>
            <p:ph idx="1" type="body"/>
          </p:nvPr>
        </p:nvSpPr>
        <p:spPr>
          <a:xfrm>
            <a:off x="457200" y="14478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I last stood on this stage on May 18, 2019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Has anything much happened in the world since then?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t/>
            </a:r>
            <a:endParaRPr sz="2800"/>
          </a:p>
        </p:txBody>
      </p:sp>
      <p:sp>
        <p:nvSpPr>
          <p:cNvPr id="105" name="Google Shape;105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06" name="Google Shape;106;p2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2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0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66" name="Google Shape;266;p20"/>
          <p:cNvSpPr txBox="1"/>
          <p:nvPr>
            <p:ph idx="1" type="body"/>
          </p:nvPr>
        </p:nvSpPr>
        <p:spPr>
          <a:xfrm>
            <a:off x="457200" y="1295400"/>
            <a:ext cx="8534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have ever communicated with/about data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(The conference theme pertains to everyone, I hope!)</a:t>
            </a:r>
            <a:endParaRPr/>
          </a:p>
        </p:txBody>
      </p:sp>
      <p:sp>
        <p:nvSpPr>
          <p:cNvPr id="267" name="Google Shape;267;p20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68" name="Google Shape;268;p2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69" name="Google Shape;269;p20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1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75" name="Google Shape;275;p21"/>
          <p:cNvSpPr txBox="1"/>
          <p:nvPr>
            <p:ph idx="1" type="body"/>
          </p:nvPr>
        </p:nvSpPr>
        <p:spPr>
          <a:xfrm>
            <a:off x="457200" y="1295400"/>
            <a:ext cx="8534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have an affiliation with Penn State (faculty, staff, student, alum, …)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Thanks for hosting us!</a:t>
            </a:r>
            <a:endParaRPr/>
          </a:p>
        </p:txBody>
      </p:sp>
      <p:sp>
        <p:nvSpPr>
          <p:cNvPr id="276" name="Google Shape;276;p21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77" name="Google Shape;277;p2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78" name="Google Shape;278;p21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2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284" name="Google Shape;284;p22"/>
          <p:cNvSpPr txBox="1"/>
          <p:nvPr>
            <p:ph idx="1" type="body"/>
          </p:nvPr>
        </p:nvSpPr>
        <p:spPr>
          <a:xfrm>
            <a:off x="457200" y="1600200"/>
            <a:ext cx="8534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Head of the Statistics Department at Penn State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Let’s hear from Murali Haran</a:t>
            </a:r>
            <a:endParaRPr/>
          </a:p>
        </p:txBody>
      </p:sp>
      <p:sp>
        <p:nvSpPr>
          <p:cNvPr id="285" name="Google Shape;285;p22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86" name="Google Shape;286;p2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287" name="Google Shape;287;p22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3"/>
          <p:cNvSpPr txBox="1"/>
          <p:nvPr>
            <p:ph type="title"/>
          </p:nvPr>
        </p:nvSpPr>
        <p:spPr>
          <a:xfrm>
            <a:off x="457200" y="277813"/>
            <a:ext cx="84582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And now …</a:t>
            </a:r>
            <a:endParaRPr/>
          </a:p>
        </p:txBody>
      </p:sp>
      <p:sp>
        <p:nvSpPr>
          <p:cNvPr id="297" name="Google Shape;297;p2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3120"/>
              <a:buChar char="■"/>
            </a:pPr>
            <a:r>
              <a:rPr lang="en-US" sz="4800"/>
              <a:t>Five-minute presentations on conference theme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</p:txBody>
      </p:sp>
      <p:sp>
        <p:nvSpPr>
          <p:cNvPr id="298" name="Google Shape;298;p23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299" name="Google Shape;299;p2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300" name="Google Shape;300;p23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"/>
          <p:cNvSpPr txBox="1"/>
          <p:nvPr>
            <p:ph type="title"/>
          </p:nvPr>
        </p:nvSpPr>
        <p:spPr>
          <a:xfrm>
            <a:off x="457200" y="277813"/>
            <a:ext cx="84582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And now …</a:t>
            </a:r>
            <a:endParaRPr/>
          </a:p>
        </p:txBody>
      </p:sp>
      <p:sp>
        <p:nvSpPr>
          <p:cNvPr id="310" name="Google Shape;310;p2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3120"/>
              <a:buChar char="■"/>
            </a:pPr>
            <a:r>
              <a:rPr lang="en-US" sz="4800"/>
              <a:t>Five-minute presentations on conference theme</a:t>
            </a:r>
            <a:endParaRPr/>
          </a:p>
          <a:p>
            <a:pPr indent="-144780" lvl="0" marL="34290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-144780" lvl="0" marL="34290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-325438" lvl="1" marL="669925" rtl="0" algn="l">
              <a:spcBef>
                <a:spcPts val="800"/>
              </a:spcBef>
              <a:spcAft>
                <a:spcPts val="0"/>
              </a:spcAft>
              <a:buSzPts val="2400"/>
              <a:buChar char="❑"/>
            </a:pPr>
            <a:r>
              <a:rPr lang="en-US" sz="4000"/>
              <a:t>Alphabetical by first name</a:t>
            </a:r>
            <a:endParaRPr/>
          </a:p>
        </p:txBody>
      </p:sp>
      <p:sp>
        <p:nvSpPr>
          <p:cNvPr id="311" name="Google Shape;311;p24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312" name="Google Shape;312;p2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313" name="Google Shape;313;p24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14" name="Google Shape;31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020" y="3088655"/>
            <a:ext cx="7993380" cy="1864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/>
          <p:nvPr>
            <p:ph type="title"/>
          </p:nvPr>
        </p:nvSpPr>
        <p:spPr>
          <a:xfrm>
            <a:off x="457200" y="277813"/>
            <a:ext cx="84582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Five-minute talks</a:t>
            </a:r>
            <a:endParaRPr/>
          </a:p>
        </p:txBody>
      </p:sp>
      <p:sp>
        <p:nvSpPr>
          <p:cNvPr id="320" name="Google Shape;320;p2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Bradley Jones, JMP Statistical Software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Erin Blankenship, Univ of Nebraska – Lincoln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Jamis Perrett, Brigham Young Univ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Jennifer Ward, Clark College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Jo Hardin, Pomona College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Maxine Pfannkuch, Univ of Auckland (NZ)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Megan Mocko, Univ of Florida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950"/>
              <a:buChar char="■"/>
            </a:pPr>
            <a:r>
              <a:rPr lang="en-US"/>
              <a:t>Susan Peters, Univ of Louisville</a:t>
            </a:r>
            <a:endParaRPr/>
          </a:p>
        </p:txBody>
      </p:sp>
      <p:sp>
        <p:nvSpPr>
          <p:cNvPr id="321" name="Google Shape;321;p25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322" name="Google Shape;322;p2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323" name="Google Shape;323;p25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Thursday, June 1, 2023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447800"/>
            <a:ext cx="8534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 are delighted to welcome you </a:t>
            </a:r>
            <a:r>
              <a:rPr i="1" lang="en-US" sz="4800"/>
              <a:t>in person </a:t>
            </a:r>
            <a:r>
              <a:rPr lang="en-US" sz="4800"/>
              <a:t>to USCOTS 2023!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Allan Rossman, Kelly McConville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Cal Poly – SLO, Harvard University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Program chairs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t/>
            </a:r>
            <a:endParaRPr sz="2800"/>
          </a:p>
        </p:txBody>
      </p:sp>
      <p:sp>
        <p:nvSpPr>
          <p:cNvPr id="114" name="Google Shape;114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15" name="Google Shape;115;p3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6" name="Google Shape;116;p3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22" name="Google Shape;122;p4"/>
          <p:cNvSpPr txBox="1"/>
          <p:nvPr>
            <p:ph idx="1" type="body"/>
          </p:nvPr>
        </p:nvSpPr>
        <p:spPr>
          <a:xfrm>
            <a:off x="457200" y="13716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attending your first (in-person) USCOTS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Welcome!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We promise to be nice to those wearing a yellow sticker</a:t>
            </a:r>
            <a:endParaRPr/>
          </a:p>
        </p:txBody>
      </p:sp>
      <p:sp>
        <p:nvSpPr>
          <p:cNvPr id="123" name="Google Shape;123;p4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24" name="Google Shape;124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25" name="Google Shape;125;p4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31" name="Google Shape;131;p5"/>
          <p:cNvSpPr txBox="1"/>
          <p:nvPr>
            <p:ph idx="1" type="body"/>
          </p:nvPr>
        </p:nvSpPr>
        <p:spPr>
          <a:xfrm>
            <a:off x="457200" y="13716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were here on May 18, 2019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Nice to see you again! </a:t>
            </a:r>
            <a:endParaRPr/>
          </a:p>
        </p:txBody>
      </p:sp>
      <p:sp>
        <p:nvSpPr>
          <p:cNvPr id="132" name="Google Shape;132;p5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33" name="Google Shape;133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34" name="Google Shape;134;p5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40" name="Google Shape;140;p6"/>
          <p:cNvSpPr txBox="1"/>
          <p:nvPr>
            <p:ph idx="1" type="body"/>
          </p:nvPr>
        </p:nvSpPr>
        <p:spPr>
          <a:xfrm>
            <a:off x="457200" y="14478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are attending your tenth USCOTS 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i="1" lang="en-US" sz="4000"/>
              <a:t>Hint</a:t>
            </a:r>
            <a:r>
              <a:rPr lang="en-US" sz="4000"/>
              <a:t>: This is the tenth one.</a:t>
            </a:r>
            <a:endParaRPr/>
          </a:p>
          <a:p>
            <a:pPr indent="0" lvl="0" marL="0" rtl="0" algn="l">
              <a:spcBef>
                <a:spcPts val="760"/>
              </a:spcBef>
              <a:spcAft>
                <a:spcPts val="0"/>
              </a:spcAft>
              <a:buSzPts val="2470"/>
              <a:buNone/>
            </a:pPr>
            <a:r>
              <a:rPr lang="en-US" sz="3800"/>
              <a:t>Yes, the virtual 2021 USCOTS counts!</a:t>
            </a:r>
            <a:endParaRPr/>
          </a:p>
        </p:txBody>
      </p:sp>
      <p:sp>
        <p:nvSpPr>
          <p:cNvPr id="141" name="Google Shape;141;p6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42" name="Google Shape;142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43" name="Google Shape;143;p6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49" name="Google Shape;149;p7"/>
          <p:cNvSpPr txBox="1"/>
          <p:nvPr>
            <p:ph idx="1" type="body"/>
          </p:nvPr>
        </p:nvSpPr>
        <p:spPr>
          <a:xfrm>
            <a:off x="457200" y="13716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have been the Director of CAUSE, the organization that has put on all ten USCOTS, since its inception</a:t>
            </a:r>
            <a:endParaRPr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Thanks to Dennis Pearl!</a:t>
            </a:r>
            <a:endParaRPr/>
          </a:p>
        </p:txBody>
      </p:sp>
      <p:sp>
        <p:nvSpPr>
          <p:cNvPr id="150" name="Google Shape;150;p7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51" name="Google Shape;151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52" name="Google Shape;152;p7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58" name="Google Shape;158;p8"/>
          <p:cNvSpPr txBox="1"/>
          <p:nvPr>
            <p:ph idx="1" type="body"/>
          </p:nvPr>
        </p:nvSpPr>
        <p:spPr>
          <a:xfrm>
            <a:off x="457200" y="1371600"/>
            <a:ext cx="8534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attended one of the pre-conference workshops or exhibitor demonstrations or speed mentoring session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SzPts val="2600"/>
              <a:buNone/>
            </a:pPr>
            <a:r>
              <a:rPr lang="en-US" sz="4000"/>
              <a:t>USCOTS began before it began</a:t>
            </a:r>
            <a:endParaRPr/>
          </a:p>
        </p:txBody>
      </p:sp>
      <p:sp>
        <p:nvSpPr>
          <p:cNvPr id="159" name="Google Shape;159;p8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60" name="Google Shape;160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61" name="Google Shape;161;p8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"/>
          <p:cNvSpPr txBox="1"/>
          <p:nvPr>
            <p:ph type="title"/>
          </p:nvPr>
        </p:nvSpPr>
        <p:spPr>
          <a:xfrm>
            <a:off x="457200" y="277813"/>
            <a:ext cx="85344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Please stand (or wave) if you …</a:t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457200" y="13716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120"/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SzPts val="3120"/>
              <a:buNone/>
            </a:pPr>
            <a:r>
              <a:rPr lang="en-US" sz="4800"/>
              <a:t>attended the Research Satellite mini-conference that was held yesterday evening and this morning </a:t>
            </a:r>
            <a:endParaRPr/>
          </a:p>
        </p:txBody>
      </p:sp>
      <p:sp>
        <p:nvSpPr>
          <p:cNvPr id="168" name="Google Shape;168;p9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Rossman opening</a:t>
            </a:r>
            <a:endParaRPr/>
          </a:p>
        </p:txBody>
      </p:sp>
      <p:sp>
        <p:nvSpPr>
          <p:cNvPr id="169" name="Google Shape;169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USCOTS 2023</a:t>
            </a:r>
            <a:endParaRPr/>
          </a:p>
        </p:txBody>
      </p:sp>
      <p:sp>
        <p:nvSpPr>
          <p:cNvPr id="170" name="Google Shape;170;p9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2009-03-26T00:55:02Z</dcterms:created>
  <dc:creator>Allan Rossman</dc:creator>
</cp:coreProperties>
</file>