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647" r:id="rId3"/>
    <p:sldId id="266" r:id="rId4"/>
    <p:sldId id="267" r:id="rId5"/>
    <p:sldId id="269" r:id="rId6"/>
    <p:sldId id="395" r:id="rId7"/>
    <p:sldId id="541" r:id="rId8"/>
    <p:sldId id="627" r:id="rId9"/>
    <p:sldId id="545" r:id="rId10"/>
    <p:sldId id="548" r:id="rId11"/>
    <p:sldId id="629" r:id="rId12"/>
    <p:sldId id="625" r:id="rId13"/>
    <p:sldId id="643" r:id="rId14"/>
    <p:sldId id="262" r:id="rId15"/>
    <p:sldId id="639" r:id="rId16"/>
    <p:sldId id="640" r:id="rId17"/>
    <p:sldId id="648" r:id="rId18"/>
    <p:sldId id="6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8F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34DE1-18F8-408E-9CBB-D8DC0EE8527B}" v="8" dt="2022-05-08T02:29:58.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al Aslemand" userId="128ac1f2-b671-4ece-a185-cb2df9b9f140" providerId="ADAL" clId="{F9934DE1-18F8-408E-9CBB-D8DC0EE8527B}"/>
    <pc:docChg chg="undo custSel addSld delSld modSld sldOrd">
      <pc:chgData name="Asal Aslemand" userId="128ac1f2-b671-4ece-a185-cb2df9b9f140" providerId="ADAL" clId="{F9934DE1-18F8-408E-9CBB-D8DC0EE8527B}" dt="2022-05-08T04:56:49.852" v="437" actId="20577"/>
      <pc:docMkLst>
        <pc:docMk/>
      </pc:docMkLst>
      <pc:sldChg chg="modSp mod">
        <pc:chgData name="Asal Aslemand" userId="128ac1f2-b671-4ece-a185-cb2df9b9f140" providerId="ADAL" clId="{F9934DE1-18F8-408E-9CBB-D8DC0EE8527B}" dt="2022-05-08T03:29:12.106" v="406" actId="20577"/>
        <pc:sldMkLst>
          <pc:docMk/>
          <pc:sldMk cId="3933504613" sldId="256"/>
        </pc:sldMkLst>
        <pc:spChg chg="mod">
          <ac:chgData name="Asal Aslemand" userId="128ac1f2-b671-4ece-a185-cb2df9b9f140" providerId="ADAL" clId="{F9934DE1-18F8-408E-9CBB-D8DC0EE8527B}" dt="2022-05-07T15:01:10.716" v="15" actId="1076"/>
          <ac:spMkLst>
            <pc:docMk/>
            <pc:sldMk cId="3933504613" sldId="256"/>
            <ac:spMk id="2" creationId="{6320E889-73FB-4750-9EAF-EB562704067A}"/>
          </ac:spMkLst>
        </pc:spChg>
        <pc:spChg chg="mod">
          <ac:chgData name="Asal Aslemand" userId="128ac1f2-b671-4ece-a185-cb2df9b9f140" providerId="ADAL" clId="{F9934DE1-18F8-408E-9CBB-D8DC0EE8527B}" dt="2022-05-08T03:29:12.106" v="406" actId="20577"/>
          <ac:spMkLst>
            <pc:docMk/>
            <pc:sldMk cId="3933504613" sldId="256"/>
            <ac:spMk id="3" creationId="{6F27963D-0D71-400F-9D1A-E60DF5836390}"/>
          </ac:spMkLst>
        </pc:spChg>
      </pc:sldChg>
      <pc:sldChg chg="addSp delSp modSp add mod ord">
        <pc:chgData name="Asal Aslemand" userId="128ac1f2-b671-4ece-a185-cb2df9b9f140" providerId="ADAL" clId="{F9934DE1-18F8-408E-9CBB-D8DC0EE8527B}" dt="2022-05-08T04:56:49.852" v="437" actId="20577"/>
        <pc:sldMkLst>
          <pc:docMk/>
          <pc:sldMk cId="3851727885" sldId="262"/>
        </pc:sldMkLst>
        <pc:spChg chg="mod">
          <ac:chgData name="Asal Aslemand" userId="128ac1f2-b671-4ece-a185-cb2df9b9f140" providerId="ADAL" clId="{F9934DE1-18F8-408E-9CBB-D8DC0EE8527B}" dt="2022-05-08T04:56:49.852" v="437" actId="20577"/>
          <ac:spMkLst>
            <pc:docMk/>
            <pc:sldMk cId="3851727885" sldId="262"/>
            <ac:spMk id="2" creationId="{00000000-0000-0000-0000-000000000000}"/>
          </ac:spMkLst>
        </pc:spChg>
        <pc:spChg chg="add mod">
          <ac:chgData name="Asal Aslemand" userId="128ac1f2-b671-4ece-a185-cb2df9b9f140" providerId="ADAL" clId="{F9934DE1-18F8-408E-9CBB-D8DC0EE8527B}" dt="2022-05-08T02:46:29.796" v="377" actId="313"/>
          <ac:spMkLst>
            <pc:docMk/>
            <pc:sldMk cId="3851727885" sldId="262"/>
            <ac:spMk id="13" creationId="{22AFC5DB-4B8E-478C-24F5-04CF5445D51F}"/>
          </ac:spMkLst>
        </pc:spChg>
        <pc:picChg chg="add mod">
          <ac:chgData name="Asal Aslemand" userId="128ac1f2-b671-4ece-a185-cb2df9b9f140" providerId="ADAL" clId="{F9934DE1-18F8-408E-9CBB-D8DC0EE8527B}" dt="2022-05-08T02:26:27.919" v="115" actId="1076"/>
          <ac:picMkLst>
            <pc:docMk/>
            <pc:sldMk cId="3851727885" sldId="262"/>
            <ac:picMk id="5" creationId="{51CE3437-D310-7620-0EAD-F71BEF12E029}"/>
          </ac:picMkLst>
        </pc:picChg>
        <pc:picChg chg="add del mod">
          <ac:chgData name="Asal Aslemand" userId="128ac1f2-b671-4ece-a185-cb2df9b9f140" providerId="ADAL" clId="{F9934DE1-18F8-408E-9CBB-D8DC0EE8527B}" dt="2022-05-08T02:43:48.360" v="153" actId="478"/>
          <ac:picMkLst>
            <pc:docMk/>
            <pc:sldMk cId="3851727885" sldId="262"/>
            <ac:picMk id="6" creationId="{A9B676FF-A032-1D48-5CA7-BE68916F4062}"/>
          </ac:picMkLst>
        </pc:picChg>
        <pc:picChg chg="del mod">
          <ac:chgData name="Asal Aslemand" userId="128ac1f2-b671-4ece-a185-cb2df9b9f140" providerId="ADAL" clId="{F9934DE1-18F8-408E-9CBB-D8DC0EE8527B}" dt="2022-05-08T02:41:59.593" v="146" actId="21"/>
          <ac:picMkLst>
            <pc:docMk/>
            <pc:sldMk cId="3851727885" sldId="262"/>
            <ac:picMk id="8" creationId="{F1D3B5B2-09AC-4EC0-8C48-97115CD1892B}"/>
          </ac:picMkLst>
        </pc:picChg>
        <pc:picChg chg="add del mod modCrop">
          <ac:chgData name="Asal Aslemand" userId="128ac1f2-b671-4ece-a185-cb2df9b9f140" providerId="ADAL" clId="{F9934DE1-18F8-408E-9CBB-D8DC0EE8527B}" dt="2022-05-08T02:43:49.483" v="154" actId="478"/>
          <ac:picMkLst>
            <pc:docMk/>
            <pc:sldMk cId="3851727885" sldId="262"/>
            <ac:picMk id="9" creationId="{0216AF63-9E62-E2F0-DD1F-4B21AFD5C7A9}"/>
          </ac:picMkLst>
        </pc:picChg>
        <pc:picChg chg="add mod">
          <ac:chgData name="Asal Aslemand" userId="128ac1f2-b671-4ece-a185-cb2df9b9f140" providerId="ADAL" clId="{F9934DE1-18F8-408E-9CBB-D8DC0EE8527B}" dt="2022-05-08T02:44:02.875" v="158" actId="1076"/>
          <ac:picMkLst>
            <pc:docMk/>
            <pc:sldMk cId="3851727885" sldId="262"/>
            <ac:picMk id="11" creationId="{DA44E3EA-4411-768E-5AAE-629895D092BD}"/>
          </ac:picMkLst>
        </pc:picChg>
      </pc:sldChg>
      <pc:sldChg chg="delSp add del mod">
        <pc:chgData name="Asal Aslemand" userId="128ac1f2-b671-4ece-a185-cb2df9b9f140" providerId="ADAL" clId="{F9934DE1-18F8-408E-9CBB-D8DC0EE8527B}" dt="2022-05-08T02:23:41.934" v="57" actId="2696"/>
        <pc:sldMkLst>
          <pc:docMk/>
          <pc:sldMk cId="1102881269" sldId="268"/>
        </pc:sldMkLst>
        <pc:picChg chg="del">
          <ac:chgData name="Asal Aslemand" userId="128ac1f2-b671-4ece-a185-cb2df9b9f140" providerId="ADAL" clId="{F9934DE1-18F8-408E-9CBB-D8DC0EE8527B}" dt="2022-05-08T02:23:30.888" v="53" actId="21"/>
          <ac:picMkLst>
            <pc:docMk/>
            <pc:sldMk cId="1102881269" sldId="268"/>
            <ac:picMk id="6" creationId="{48118782-F0E1-4AA4-B92E-9EBA1C7AD308}"/>
          </ac:picMkLst>
        </pc:picChg>
      </pc:sldChg>
      <pc:sldChg chg="delSp modSp add del mod">
        <pc:chgData name="Asal Aslemand" userId="128ac1f2-b671-4ece-a185-cb2df9b9f140" providerId="ADAL" clId="{F9934DE1-18F8-408E-9CBB-D8DC0EE8527B}" dt="2022-05-08T02:26:33.682" v="116" actId="2696"/>
        <pc:sldMkLst>
          <pc:docMk/>
          <pc:sldMk cId="3108701591" sldId="280"/>
        </pc:sldMkLst>
        <pc:spChg chg="mod">
          <ac:chgData name="Asal Aslemand" userId="128ac1f2-b671-4ece-a185-cb2df9b9f140" providerId="ADAL" clId="{F9934DE1-18F8-408E-9CBB-D8DC0EE8527B}" dt="2022-05-08T02:20:34.328" v="33" actId="2711"/>
          <ac:spMkLst>
            <pc:docMk/>
            <pc:sldMk cId="3108701591" sldId="280"/>
            <ac:spMk id="2" creationId="{00000000-0000-0000-0000-000000000000}"/>
          </ac:spMkLst>
        </pc:spChg>
        <pc:spChg chg="mod">
          <ac:chgData name="Asal Aslemand" userId="128ac1f2-b671-4ece-a185-cb2df9b9f140" providerId="ADAL" clId="{F9934DE1-18F8-408E-9CBB-D8DC0EE8527B}" dt="2022-05-08T02:25:37.681" v="74" actId="21"/>
          <ac:spMkLst>
            <pc:docMk/>
            <pc:sldMk cId="3108701591" sldId="280"/>
            <ac:spMk id="3" creationId="{00000000-0000-0000-0000-000000000000}"/>
          </ac:spMkLst>
        </pc:spChg>
        <pc:picChg chg="del">
          <ac:chgData name="Asal Aslemand" userId="128ac1f2-b671-4ece-a185-cb2df9b9f140" providerId="ADAL" clId="{F9934DE1-18F8-408E-9CBB-D8DC0EE8527B}" dt="2022-05-08T02:21:13.393" v="35" actId="478"/>
          <ac:picMkLst>
            <pc:docMk/>
            <pc:sldMk cId="3108701591" sldId="280"/>
            <ac:picMk id="7" creationId="{16FE1AAC-3762-4E62-B380-475A511446FA}"/>
          </ac:picMkLst>
        </pc:picChg>
      </pc:sldChg>
      <pc:sldChg chg="addSp modSp add del mod ord">
        <pc:chgData name="Asal Aslemand" userId="128ac1f2-b671-4ece-a185-cb2df9b9f140" providerId="ADAL" clId="{F9934DE1-18F8-408E-9CBB-D8DC0EE8527B}" dt="2022-05-08T02:52:20.132" v="378" actId="2696"/>
        <pc:sldMkLst>
          <pc:docMk/>
          <pc:sldMk cId="3284812667" sldId="281"/>
        </pc:sldMkLst>
        <pc:spChg chg="mod">
          <ac:chgData name="Asal Aslemand" userId="128ac1f2-b671-4ece-a185-cb2df9b9f140" providerId="ADAL" clId="{F9934DE1-18F8-408E-9CBB-D8DC0EE8527B}" dt="2022-05-08T02:37:54.997" v="142" actId="14100"/>
          <ac:spMkLst>
            <pc:docMk/>
            <pc:sldMk cId="3284812667" sldId="281"/>
            <ac:spMk id="3" creationId="{00000000-0000-0000-0000-000000000000}"/>
          </ac:spMkLst>
        </pc:spChg>
        <pc:picChg chg="add mod">
          <ac:chgData name="Asal Aslemand" userId="128ac1f2-b671-4ece-a185-cb2df9b9f140" providerId="ADAL" clId="{F9934DE1-18F8-408E-9CBB-D8DC0EE8527B}" dt="2022-05-08T02:37:28.821" v="141" actId="1076"/>
          <ac:picMkLst>
            <pc:docMk/>
            <pc:sldMk cId="3284812667" sldId="281"/>
            <ac:picMk id="5" creationId="{B2240CF7-E72F-95C1-EEED-36BF00BDF69A}"/>
          </ac:picMkLst>
        </pc:picChg>
      </pc:sldChg>
      <pc:sldChg chg="delSp modSp add del mod">
        <pc:chgData name="Asal Aslemand" userId="128ac1f2-b671-4ece-a185-cb2df9b9f140" providerId="ADAL" clId="{F9934DE1-18F8-408E-9CBB-D8DC0EE8527B}" dt="2022-05-08T02:22:57.719" v="50" actId="2696"/>
        <pc:sldMkLst>
          <pc:docMk/>
          <pc:sldMk cId="1474017879" sldId="282"/>
        </pc:sldMkLst>
        <pc:picChg chg="del mod">
          <ac:chgData name="Asal Aslemand" userId="128ac1f2-b671-4ece-a185-cb2df9b9f140" providerId="ADAL" clId="{F9934DE1-18F8-408E-9CBB-D8DC0EE8527B}" dt="2022-05-08T02:22:36.346" v="43" actId="21"/>
          <ac:picMkLst>
            <pc:docMk/>
            <pc:sldMk cId="1474017879" sldId="282"/>
            <ac:picMk id="5" creationId="{971E440E-246E-4E81-B19E-9E02406715B5}"/>
          </ac:picMkLst>
        </pc:picChg>
      </pc:sldChg>
      <pc:sldChg chg="modSp mod">
        <pc:chgData name="Asal Aslemand" userId="128ac1f2-b671-4ece-a185-cb2df9b9f140" providerId="ADAL" clId="{F9934DE1-18F8-408E-9CBB-D8DC0EE8527B}" dt="2022-05-07T15:02:23.299" v="17" actId="1076"/>
        <pc:sldMkLst>
          <pc:docMk/>
          <pc:sldMk cId="568722862" sldId="395"/>
        </pc:sldMkLst>
        <pc:picChg chg="mod modCrop">
          <ac:chgData name="Asal Aslemand" userId="128ac1f2-b671-4ece-a185-cb2df9b9f140" providerId="ADAL" clId="{F9934DE1-18F8-408E-9CBB-D8DC0EE8527B}" dt="2022-05-07T15:02:23.299" v="17" actId="1076"/>
          <ac:picMkLst>
            <pc:docMk/>
            <pc:sldMk cId="568722862" sldId="395"/>
            <ac:picMk id="9" creationId="{C63E4D3F-1F8E-4159-B5FF-32F67EC5DE4E}"/>
          </ac:picMkLst>
        </pc:picChg>
      </pc:sldChg>
      <pc:sldChg chg="modSp mod">
        <pc:chgData name="Asal Aslemand" userId="128ac1f2-b671-4ece-a185-cb2df9b9f140" providerId="ADAL" clId="{F9934DE1-18F8-408E-9CBB-D8DC0EE8527B}" dt="2022-05-08T02:30:48.531" v="122" actId="20577"/>
        <pc:sldMkLst>
          <pc:docMk/>
          <pc:sldMk cId="2620105148" sldId="545"/>
        </pc:sldMkLst>
        <pc:spChg chg="mod">
          <ac:chgData name="Asal Aslemand" userId="128ac1f2-b671-4ece-a185-cb2df9b9f140" providerId="ADAL" clId="{F9934DE1-18F8-408E-9CBB-D8DC0EE8527B}" dt="2022-05-08T02:30:48.531" v="122" actId="20577"/>
          <ac:spMkLst>
            <pc:docMk/>
            <pc:sldMk cId="2620105148" sldId="545"/>
            <ac:spMk id="8" creationId="{ED1EB0BC-733D-458C-9479-56B402BA2436}"/>
          </ac:spMkLst>
        </pc:spChg>
        <pc:spChg chg="mod">
          <ac:chgData name="Asal Aslemand" userId="128ac1f2-b671-4ece-a185-cb2df9b9f140" providerId="ADAL" clId="{F9934DE1-18F8-408E-9CBB-D8DC0EE8527B}" dt="2022-05-08T02:08:07.461" v="28" actId="20577"/>
          <ac:spMkLst>
            <pc:docMk/>
            <pc:sldMk cId="2620105148" sldId="545"/>
            <ac:spMk id="10" creationId="{D4DAD5D3-EF1D-428F-ABF5-8B4C145A0ECB}"/>
          </ac:spMkLst>
        </pc:spChg>
      </pc:sldChg>
      <pc:sldChg chg="add del">
        <pc:chgData name="Asal Aslemand" userId="128ac1f2-b671-4ece-a185-cb2df9b9f140" providerId="ADAL" clId="{F9934DE1-18F8-408E-9CBB-D8DC0EE8527B}" dt="2022-05-08T02:30:01.292" v="118" actId="2696"/>
        <pc:sldMkLst>
          <pc:docMk/>
          <pc:sldMk cId="3125995072" sldId="547"/>
        </pc:sldMkLst>
      </pc:sldChg>
      <pc:sldChg chg="add del">
        <pc:chgData name="Asal Aslemand" userId="128ac1f2-b671-4ece-a185-cb2df9b9f140" providerId="ADAL" clId="{F9934DE1-18F8-408E-9CBB-D8DC0EE8527B}" dt="2022-05-08T02:29:58.739" v="117"/>
        <pc:sldMkLst>
          <pc:docMk/>
          <pc:sldMk cId="1742594337" sldId="629"/>
        </pc:sldMkLst>
      </pc:sldChg>
      <pc:sldChg chg="add">
        <pc:chgData name="Asal Aslemand" userId="128ac1f2-b671-4ece-a185-cb2df9b9f140" providerId="ADAL" clId="{F9934DE1-18F8-408E-9CBB-D8DC0EE8527B}" dt="2022-05-08T01:50:10.578" v="18"/>
        <pc:sldMkLst>
          <pc:docMk/>
          <pc:sldMk cId="1671445502" sldId="639"/>
        </pc:sldMkLst>
      </pc:sldChg>
      <pc:sldChg chg="add">
        <pc:chgData name="Asal Aslemand" userId="128ac1f2-b671-4ece-a185-cb2df9b9f140" providerId="ADAL" clId="{F9934DE1-18F8-408E-9CBB-D8DC0EE8527B}" dt="2022-05-08T01:50:10.578" v="18"/>
        <pc:sldMkLst>
          <pc:docMk/>
          <pc:sldMk cId="1181633960" sldId="640"/>
        </pc:sldMkLst>
      </pc:sldChg>
      <pc:sldChg chg="del">
        <pc:chgData name="Asal Aslemand" userId="128ac1f2-b671-4ece-a185-cb2df9b9f140" providerId="ADAL" clId="{F9934DE1-18F8-408E-9CBB-D8DC0EE8527B}" dt="2022-05-08T01:50:17.133" v="19" actId="2696"/>
        <pc:sldMkLst>
          <pc:docMk/>
          <pc:sldMk cId="2214746429" sldId="641"/>
        </pc:sldMkLst>
      </pc:sldChg>
      <pc:sldChg chg="modSp mod">
        <pc:chgData name="Asal Aslemand" userId="128ac1f2-b671-4ece-a185-cb2df9b9f140" providerId="ADAL" clId="{F9934DE1-18F8-408E-9CBB-D8DC0EE8527B}" dt="2022-05-08T03:43:21.913" v="427" actId="14100"/>
        <pc:sldMkLst>
          <pc:docMk/>
          <pc:sldMk cId="1196922440" sldId="647"/>
        </pc:sldMkLst>
        <pc:spChg chg="mod">
          <ac:chgData name="Asal Aslemand" userId="128ac1f2-b671-4ece-a185-cb2df9b9f140" providerId="ADAL" clId="{F9934DE1-18F8-408E-9CBB-D8DC0EE8527B}" dt="2022-05-08T03:43:21.913" v="427" actId="14100"/>
          <ac:spMkLst>
            <pc:docMk/>
            <pc:sldMk cId="1196922440" sldId="647"/>
            <ac:spMk id="6" creationId="{E5E6CCBC-D698-4778-B571-A8BAB92A4F25}"/>
          </ac:spMkLst>
        </pc:spChg>
      </pc:sldChg>
      <pc:sldChg chg="add">
        <pc:chgData name="Asal Aslemand" userId="128ac1f2-b671-4ece-a185-cb2df9b9f140" providerId="ADAL" clId="{F9934DE1-18F8-408E-9CBB-D8DC0EE8527B}" dt="2022-05-08T01:50:10.578" v="18"/>
        <pc:sldMkLst>
          <pc:docMk/>
          <pc:sldMk cId="1531306876" sldId="648"/>
        </pc:sldMkLst>
      </pc:sldChg>
      <pc:sldChg chg="add del">
        <pc:chgData name="Asal Aslemand" userId="128ac1f2-b671-4ece-a185-cb2df9b9f140" providerId="ADAL" clId="{F9934DE1-18F8-408E-9CBB-D8DC0EE8527B}" dt="2022-05-08T02:30:03.526" v="119" actId="2696"/>
        <pc:sldMkLst>
          <pc:docMk/>
          <pc:sldMk cId="3470284490" sldId="6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98F9A-59ED-4028-BDFF-2D48995B2154}" type="datetimeFigureOut">
              <a:rPr lang="en-CA" smtClean="0"/>
              <a:t>2022-05-07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CE94E-2575-4110-B8F8-2EF029ADFC0C}" type="slidenum">
              <a:rPr lang="en-CA" smtClean="0"/>
              <a:t>‹#›</a:t>
            </a:fld>
            <a:endParaRPr lang="en-CA"/>
          </a:p>
        </p:txBody>
      </p:sp>
    </p:spTree>
    <p:extLst>
      <p:ext uri="{BB962C8B-B14F-4D97-AF65-F5344CB8AC3E}">
        <p14:creationId xmlns:p14="http://schemas.microsoft.com/office/powerpoint/2010/main" val="74048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7</a:t>
            </a:fld>
            <a:endParaRPr lang="en-CA"/>
          </a:p>
        </p:txBody>
      </p:sp>
    </p:spTree>
    <p:extLst>
      <p:ext uri="{BB962C8B-B14F-4D97-AF65-F5344CB8AC3E}">
        <p14:creationId xmlns:p14="http://schemas.microsoft.com/office/powerpoint/2010/main" val="316113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17</a:t>
            </a:fld>
            <a:endParaRPr lang="en-CA"/>
          </a:p>
        </p:txBody>
      </p:sp>
    </p:spTree>
    <p:extLst>
      <p:ext uri="{BB962C8B-B14F-4D97-AF65-F5344CB8AC3E}">
        <p14:creationId xmlns:p14="http://schemas.microsoft.com/office/powerpoint/2010/main" val="381089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18</a:t>
            </a:fld>
            <a:endParaRPr lang="en-CA"/>
          </a:p>
        </p:txBody>
      </p:sp>
    </p:spTree>
    <p:extLst>
      <p:ext uri="{BB962C8B-B14F-4D97-AF65-F5344CB8AC3E}">
        <p14:creationId xmlns:p14="http://schemas.microsoft.com/office/powerpoint/2010/main" val="39399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8</a:t>
            </a:fld>
            <a:endParaRPr lang="en-CA"/>
          </a:p>
        </p:txBody>
      </p:sp>
    </p:spTree>
    <p:extLst>
      <p:ext uri="{BB962C8B-B14F-4D97-AF65-F5344CB8AC3E}">
        <p14:creationId xmlns:p14="http://schemas.microsoft.com/office/powerpoint/2010/main" val="29346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9</a:t>
            </a:fld>
            <a:endParaRPr lang="en-CA"/>
          </a:p>
        </p:txBody>
      </p:sp>
    </p:spTree>
    <p:extLst>
      <p:ext uri="{BB962C8B-B14F-4D97-AF65-F5344CB8AC3E}">
        <p14:creationId xmlns:p14="http://schemas.microsoft.com/office/powerpoint/2010/main" val="240901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10</a:t>
            </a:fld>
            <a:endParaRPr lang="en-CA"/>
          </a:p>
        </p:txBody>
      </p:sp>
    </p:spTree>
    <p:extLst>
      <p:ext uri="{BB962C8B-B14F-4D97-AF65-F5344CB8AC3E}">
        <p14:creationId xmlns:p14="http://schemas.microsoft.com/office/powerpoint/2010/main" val="398421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11</a:t>
            </a:fld>
            <a:endParaRPr lang="en-CA"/>
          </a:p>
        </p:txBody>
      </p:sp>
    </p:spTree>
    <p:extLst>
      <p:ext uri="{BB962C8B-B14F-4D97-AF65-F5344CB8AC3E}">
        <p14:creationId xmlns:p14="http://schemas.microsoft.com/office/powerpoint/2010/main" val="172821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12</a:t>
            </a:fld>
            <a:endParaRPr lang="en-CA"/>
          </a:p>
        </p:txBody>
      </p:sp>
    </p:spTree>
    <p:extLst>
      <p:ext uri="{BB962C8B-B14F-4D97-AF65-F5344CB8AC3E}">
        <p14:creationId xmlns:p14="http://schemas.microsoft.com/office/powerpoint/2010/main" val="123743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13</a:t>
            </a:fld>
            <a:endParaRPr lang="en-CA"/>
          </a:p>
        </p:txBody>
      </p:sp>
    </p:spTree>
    <p:extLst>
      <p:ext uri="{BB962C8B-B14F-4D97-AF65-F5344CB8AC3E}">
        <p14:creationId xmlns:p14="http://schemas.microsoft.com/office/powerpoint/2010/main" val="22931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15</a:t>
            </a:fld>
            <a:endParaRPr lang="en-CA"/>
          </a:p>
        </p:txBody>
      </p:sp>
    </p:spTree>
    <p:extLst>
      <p:ext uri="{BB962C8B-B14F-4D97-AF65-F5344CB8AC3E}">
        <p14:creationId xmlns:p14="http://schemas.microsoft.com/office/powerpoint/2010/main" val="67781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B41C3-1B82-482C-9EB9-43E89F9AF223}" type="slidenum">
              <a:rPr lang="en-CA" smtClean="0"/>
              <a:t>16</a:t>
            </a:fld>
            <a:endParaRPr lang="en-CA"/>
          </a:p>
        </p:txBody>
      </p:sp>
    </p:spTree>
    <p:extLst>
      <p:ext uri="{BB962C8B-B14F-4D97-AF65-F5344CB8AC3E}">
        <p14:creationId xmlns:p14="http://schemas.microsoft.com/office/powerpoint/2010/main" val="168569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94BB-F803-45F0-B855-ED4865802A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C347205-68A7-44A5-9812-D98217FE7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AB7153-6BA9-474A-A28A-EC7735CDB6BF}"/>
              </a:ext>
            </a:extLst>
          </p:cNvPr>
          <p:cNvSpPr>
            <a:spLocks noGrp="1"/>
          </p:cNvSpPr>
          <p:nvPr>
            <p:ph type="dt" sz="half" idx="10"/>
          </p:nvPr>
        </p:nvSpPr>
        <p:spPr/>
        <p:txBody>
          <a:bodyPr/>
          <a:lstStyle/>
          <a:p>
            <a:fld id="{BA0FE700-58DF-4B6B-B455-8DC4146BDE5C}" type="datetime1">
              <a:rPr lang="en-CA" smtClean="0"/>
              <a:t>2022-05-07</a:t>
            </a:fld>
            <a:endParaRPr lang="en-CA"/>
          </a:p>
        </p:txBody>
      </p:sp>
      <p:sp>
        <p:nvSpPr>
          <p:cNvPr id="5" name="Footer Placeholder 4">
            <a:extLst>
              <a:ext uri="{FF2B5EF4-FFF2-40B4-BE49-F238E27FC236}">
                <a16:creationId xmlns:a16="http://schemas.microsoft.com/office/drawing/2014/main" id="{FF9B3961-6235-43DF-B1DF-21DFFD9AF1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2EF652-646E-40E9-9E69-6FE66598F775}"/>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126113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3C4E-0B13-4818-9517-603A9348CB8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E8EA77-3FEE-445C-9A9E-432C8021E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7F6298-AC5A-4D3D-B342-5582D8E30E54}"/>
              </a:ext>
            </a:extLst>
          </p:cNvPr>
          <p:cNvSpPr>
            <a:spLocks noGrp="1"/>
          </p:cNvSpPr>
          <p:nvPr>
            <p:ph type="dt" sz="half" idx="10"/>
          </p:nvPr>
        </p:nvSpPr>
        <p:spPr/>
        <p:txBody>
          <a:bodyPr/>
          <a:lstStyle/>
          <a:p>
            <a:fld id="{7A81FD38-5758-4BF5-AFC5-B5A53A8D3B41}" type="datetime1">
              <a:rPr lang="en-CA" smtClean="0"/>
              <a:t>2022-05-07</a:t>
            </a:fld>
            <a:endParaRPr lang="en-CA"/>
          </a:p>
        </p:txBody>
      </p:sp>
      <p:sp>
        <p:nvSpPr>
          <p:cNvPr id="5" name="Footer Placeholder 4">
            <a:extLst>
              <a:ext uri="{FF2B5EF4-FFF2-40B4-BE49-F238E27FC236}">
                <a16:creationId xmlns:a16="http://schemas.microsoft.com/office/drawing/2014/main" id="{445AE45B-7276-464C-96EB-AA60DBE501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F3567B-157A-43F6-B3FF-C9BC51DD5BCE}"/>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354945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4CBB5-E12C-473D-81E3-D85F762A5E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68B9903-FFA1-4F92-9F73-AC8A81CC7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12A80D-24A9-43AD-9D4C-B682615AE597}"/>
              </a:ext>
            </a:extLst>
          </p:cNvPr>
          <p:cNvSpPr>
            <a:spLocks noGrp="1"/>
          </p:cNvSpPr>
          <p:nvPr>
            <p:ph type="dt" sz="half" idx="10"/>
          </p:nvPr>
        </p:nvSpPr>
        <p:spPr/>
        <p:txBody>
          <a:bodyPr/>
          <a:lstStyle/>
          <a:p>
            <a:fld id="{9167819C-64DF-4180-9F4E-2CF300E4E4A2}" type="datetime1">
              <a:rPr lang="en-CA" smtClean="0"/>
              <a:t>2022-05-07</a:t>
            </a:fld>
            <a:endParaRPr lang="en-CA"/>
          </a:p>
        </p:txBody>
      </p:sp>
      <p:sp>
        <p:nvSpPr>
          <p:cNvPr id="5" name="Footer Placeholder 4">
            <a:extLst>
              <a:ext uri="{FF2B5EF4-FFF2-40B4-BE49-F238E27FC236}">
                <a16:creationId xmlns:a16="http://schemas.microsoft.com/office/drawing/2014/main" id="{97DBD439-C29D-499D-A9EB-ED4625D035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F61205-E481-425B-8E9C-BAAB76A51817}"/>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413839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71E3-D2B8-4891-AB20-43B1F73B66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13CEDA-4C18-4AFE-9366-E711ED73E3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72FD5F-0164-465A-A9D5-EA3986B6DEC3}"/>
              </a:ext>
            </a:extLst>
          </p:cNvPr>
          <p:cNvSpPr>
            <a:spLocks noGrp="1"/>
          </p:cNvSpPr>
          <p:nvPr>
            <p:ph type="dt" sz="half" idx="10"/>
          </p:nvPr>
        </p:nvSpPr>
        <p:spPr/>
        <p:txBody>
          <a:bodyPr/>
          <a:lstStyle/>
          <a:p>
            <a:fld id="{7248FA05-D179-45C8-ABAA-591AF0619977}" type="datetime1">
              <a:rPr lang="en-CA" smtClean="0"/>
              <a:t>2022-05-07</a:t>
            </a:fld>
            <a:endParaRPr lang="en-CA"/>
          </a:p>
        </p:txBody>
      </p:sp>
      <p:sp>
        <p:nvSpPr>
          <p:cNvPr id="5" name="Footer Placeholder 4">
            <a:extLst>
              <a:ext uri="{FF2B5EF4-FFF2-40B4-BE49-F238E27FC236}">
                <a16:creationId xmlns:a16="http://schemas.microsoft.com/office/drawing/2014/main" id="{29C9052D-D328-4D7E-B9EF-12282E0DDA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CE68CC-F712-4852-B4FD-0CE6DC2B2A36}"/>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200088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D1F0-1DF3-4A65-B41B-0BA7C1B3D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D5B7DDD-B0BC-4B17-BC6A-C5D26BDFF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D7308-223B-41C6-A0FC-5CB6B9F24FEA}"/>
              </a:ext>
            </a:extLst>
          </p:cNvPr>
          <p:cNvSpPr>
            <a:spLocks noGrp="1"/>
          </p:cNvSpPr>
          <p:nvPr>
            <p:ph type="dt" sz="half" idx="10"/>
          </p:nvPr>
        </p:nvSpPr>
        <p:spPr/>
        <p:txBody>
          <a:bodyPr/>
          <a:lstStyle/>
          <a:p>
            <a:fld id="{226E5AB8-A86F-431D-BB6D-FFBEBFC3C70E}" type="datetime1">
              <a:rPr lang="en-CA" smtClean="0"/>
              <a:t>2022-05-07</a:t>
            </a:fld>
            <a:endParaRPr lang="en-CA"/>
          </a:p>
        </p:txBody>
      </p:sp>
      <p:sp>
        <p:nvSpPr>
          <p:cNvPr id="5" name="Footer Placeholder 4">
            <a:extLst>
              <a:ext uri="{FF2B5EF4-FFF2-40B4-BE49-F238E27FC236}">
                <a16:creationId xmlns:a16="http://schemas.microsoft.com/office/drawing/2014/main" id="{982DB7C3-F161-4EC2-9484-C32995032F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AA823D-E287-4CD3-9CB7-D703814CB7E9}"/>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32724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7DA5-EE3C-4189-B3C2-FC474A66B0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AD0908F-A725-4067-BE5E-4E7167C12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92256AB-F1EF-4296-8773-42B821AB1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AFCDBBF-DCD9-497D-9ADA-C8C981F013A8}"/>
              </a:ext>
            </a:extLst>
          </p:cNvPr>
          <p:cNvSpPr>
            <a:spLocks noGrp="1"/>
          </p:cNvSpPr>
          <p:nvPr>
            <p:ph type="dt" sz="half" idx="10"/>
          </p:nvPr>
        </p:nvSpPr>
        <p:spPr/>
        <p:txBody>
          <a:bodyPr/>
          <a:lstStyle/>
          <a:p>
            <a:fld id="{8F0CF745-6071-4654-B387-551E8F025F9C}" type="datetime1">
              <a:rPr lang="en-CA" smtClean="0"/>
              <a:t>2022-05-07</a:t>
            </a:fld>
            <a:endParaRPr lang="en-CA"/>
          </a:p>
        </p:txBody>
      </p:sp>
      <p:sp>
        <p:nvSpPr>
          <p:cNvPr id="6" name="Footer Placeholder 5">
            <a:extLst>
              <a:ext uri="{FF2B5EF4-FFF2-40B4-BE49-F238E27FC236}">
                <a16:creationId xmlns:a16="http://schemas.microsoft.com/office/drawing/2014/main" id="{F67D393E-4A89-4EE8-9C1B-EA5DB023A11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9D5CF92-9146-4269-B822-77DB6F21956B}"/>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292248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A136-C252-4CE2-AAD4-0C552C99DAF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AD97F0-E37C-4D95-8A72-2093FC4AF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CBA80B-1C22-4DD3-A153-F206ECD7A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7A8B91-3FEC-47A1-A670-9372167C1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612AE-2F86-43D2-9387-EDCFBDAE36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8A5CCB1-5600-480D-A8F6-A5C2AEC57E21}"/>
              </a:ext>
            </a:extLst>
          </p:cNvPr>
          <p:cNvSpPr>
            <a:spLocks noGrp="1"/>
          </p:cNvSpPr>
          <p:nvPr>
            <p:ph type="dt" sz="half" idx="10"/>
          </p:nvPr>
        </p:nvSpPr>
        <p:spPr/>
        <p:txBody>
          <a:bodyPr/>
          <a:lstStyle/>
          <a:p>
            <a:fld id="{10BB9B01-1BE4-4B1B-AE4A-DE209FAF35F3}" type="datetime1">
              <a:rPr lang="en-CA" smtClean="0"/>
              <a:t>2022-05-07</a:t>
            </a:fld>
            <a:endParaRPr lang="en-CA"/>
          </a:p>
        </p:txBody>
      </p:sp>
      <p:sp>
        <p:nvSpPr>
          <p:cNvPr id="8" name="Footer Placeholder 7">
            <a:extLst>
              <a:ext uri="{FF2B5EF4-FFF2-40B4-BE49-F238E27FC236}">
                <a16:creationId xmlns:a16="http://schemas.microsoft.com/office/drawing/2014/main" id="{6F41F7AB-EFCC-40C5-A4D8-7EE76838657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ECDD83D-15F2-4223-94C3-D533A95EBB39}"/>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176808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DC64-931F-4E10-A793-FB81E6DAB70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3114E44-8B33-44E1-B634-F0C3DDA1EAB3}"/>
              </a:ext>
            </a:extLst>
          </p:cNvPr>
          <p:cNvSpPr>
            <a:spLocks noGrp="1"/>
          </p:cNvSpPr>
          <p:nvPr>
            <p:ph type="dt" sz="half" idx="10"/>
          </p:nvPr>
        </p:nvSpPr>
        <p:spPr/>
        <p:txBody>
          <a:bodyPr/>
          <a:lstStyle/>
          <a:p>
            <a:fld id="{2B08E898-FBEE-4BAA-A746-9BC5061BBAE2}" type="datetime1">
              <a:rPr lang="en-CA" smtClean="0"/>
              <a:t>2022-05-07</a:t>
            </a:fld>
            <a:endParaRPr lang="en-CA"/>
          </a:p>
        </p:txBody>
      </p:sp>
      <p:sp>
        <p:nvSpPr>
          <p:cNvPr id="4" name="Footer Placeholder 3">
            <a:extLst>
              <a:ext uri="{FF2B5EF4-FFF2-40B4-BE49-F238E27FC236}">
                <a16:creationId xmlns:a16="http://schemas.microsoft.com/office/drawing/2014/main" id="{7ECACC14-53E6-42A5-8DC0-C5B6C76E9D2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FB62E15-00C4-4CFA-8D30-9B4396220D9E}"/>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179473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3E8AE-F017-40A5-9DF5-38CABAA583EB}"/>
              </a:ext>
            </a:extLst>
          </p:cNvPr>
          <p:cNvSpPr>
            <a:spLocks noGrp="1"/>
          </p:cNvSpPr>
          <p:nvPr>
            <p:ph type="dt" sz="half" idx="10"/>
          </p:nvPr>
        </p:nvSpPr>
        <p:spPr/>
        <p:txBody>
          <a:bodyPr/>
          <a:lstStyle/>
          <a:p>
            <a:fld id="{8568B787-1573-4232-99DA-562FDAE9EA8B}" type="datetime1">
              <a:rPr lang="en-CA" smtClean="0"/>
              <a:t>2022-05-07</a:t>
            </a:fld>
            <a:endParaRPr lang="en-CA"/>
          </a:p>
        </p:txBody>
      </p:sp>
      <p:sp>
        <p:nvSpPr>
          <p:cNvPr id="3" name="Footer Placeholder 2">
            <a:extLst>
              <a:ext uri="{FF2B5EF4-FFF2-40B4-BE49-F238E27FC236}">
                <a16:creationId xmlns:a16="http://schemas.microsoft.com/office/drawing/2014/main" id="{88FD12D2-C1CF-4672-BEE8-83CE158882E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9C82451-ECD9-4455-908A-47024A630B5B}"/>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389178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6F0F-933F-4B07-84DF-5B2A14A9D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8AD460C-79BD-4389-8A0C-507C1ADD6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5F86260-C1D4-4AFA-9723-ABFA5345B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BDC83-6263-43AB-902F-37872906BEF2}"/>
              </a:ext>
            </a:extLst>
          </p:cNvPr>
          <p:cNvSpPr>
            <a:spLocks noGrp="1"/>
          </p:cNvSpPr>
          <p:nvPr>
            <p:ph type="dt" sz="half" idx="10"/>
          </p:nvPr>
        </p:nvSpPr>
        <p:spPr/>
        <p:txBody>
          <a:bodyPr/>
          <a:lstStyle/>
          <a:p>
            <a:fld id="{809E8E36-373D-4F8A-88DE-6C62D9BBF39F}" type="datetime1">
              <a:rPr lang="en-CA" smtClean="0"/>
              <a:t>2022-05-07</a:t>
            </a:fld>
            <a:endParaRPr lang="en-CA"/>
          </a:p>
        </p:txBody>
      </p:sp>
      <p:sp>
        <p:nvSpPr>
          <p:cNvPr id="6" name="Footer Placeholder 5">
            <a:extLst>
              <a:ext uri="{FF2B5EF4-FFF2-40B4-BE49-F238E27FC236}">
                <a16:creationId xmlns:a16="http://schemas.microsoft.com/office/drawing/2014/main" id="{E74ADF5E-C05B-46CC-85A0-A9FA3EF0A4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890595C-FD68-464A-9C78-25B0C10749B8}"/>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388387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33F5-C6C2-44A3-8B38-80639DF09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8EA8F85-D19D-4140-994D-19FB842F2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AAABCA8-160F-4B92-9A6C-440B4EDE0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10C4D-0E3F-44A4-8A38-43134C497B69}"/>
              </a:ext>
            </a:extLst>
          </p:cNvPr>
          <p:cNvSpPr>
            <a:spLocks noGrp="1"/>
          </p:cNvSpPr>
          <p:nvPr>
            <p:ph type="dt" sz="half" idx="10"/>
          </p:nvPr>
        </p:nvSpPr>
        <p:spPr/>
        <p:txBody>
          <a:bodyPr/>
          <a:lstStyle/>
          <a:p>
            <a:fld id="{686D5FBA-B037-4DE6-ABDD-82840E45B6B2}" type="datetime1">
              <a:rPr lang="en-CA" smtClean="0"/>
              <a:t>2022-05-07</a:t>
            </a:fld>
            <a:endParaRPr lang="en-CA"/>
          </a:p>
        </p:txBody>
      </p:sp>
      <p:sp>
        <p:nvSpPr>
          <p:cNvPr id="6" name="Footer Placeholder 5">
            <a:extLst>
              <a:ext uri="{FF2B5EF4-FFF2-40B4-BE49-F238E27FC236}">
                <a16:creationId xmlns:a16="http://schemas.microsoft.com/office/drawing/2014/main" id="{4CACDEEF-731D-4352-BA53-23505C355E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BE41897-E764-442E-B65D-D898012C659C}"/>
              </a:ext>
            </a:extLst>
          </p:cNvPr>
          <p:cNvSpPr>
            <a:spLocks noGrp="1"/>
          </p:cNvSpPr>
          <p:nvPr>
            <p:ph type="sldNum" sz="quarter" idx="12"/>
          </p:nvPr>
        </p:nvSpPr>
        <p:spPr/>
        <p:txBody>
          <a:bodyPr/>
          <a:lstStyle/>
          <a:p>
            <a:fld id="{659D809F-3680-4FBC-8EDD-8EB4E4BDE3C8}" type="slidenum">
              <a:rPr lang="en-CA" smtClean="0"/>
              <a:t>‹#›</a:t>
            </a:fld>
            <a:endParaRPr lang="en-CA"/>
          </a:p>
        </p:txBody>
      </p:sp>
    </p:spTree>
    <p:extLst>
      <p:ext uri="{BB962C8B-B14F-4D97-AF65-F5344CB8AC3E}">
        <p14:creationId xmlns:p14="http://schemas.microsoft.com/office/powerpoint/2010/main" val="221764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7E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8EB47-B415-4F45-8E7D-07FA7FEB4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4329E7-718F-45F1-92D6-084CC45D5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312C88-C974-4701-8270-2EB4581CF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F8D85-B715-4EE0-8A12-176B85A697C2}" type="datetime1">
              <a:rPr lang="en-CA" smtClean="0"/>
              <a:t>2022-05-07</a:t>
            </a:fld>
            <a:endParaRPr lang="en-CA"/>
          </a:p>
        </p:txBody>
      </p:sp>
      <p:sp>
        <p:nvSpPr>
          <p:cNvPr id="5" name="Footer Placeholder 4">
            <a:extLst>
              <a:ext uri="{FF2B5EF4-FFF2-40B4-BE49-F238E27FC236}">
                <a16:creationId xmlns:a16="http://schemas.microsoft.com/office/drawing/2014/main" id="{5FE00BBC-0838-43D2-96CD-42DA88BE7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64091C5-9794-4CAD-AA90-C8B94E368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809F-3680-4FBC-8EDD-8EB4E4BDE3C8}" type="slidenum">
              <a:rPr lang="en-CA" smtClean="0"/>
              <a:t>‹#›</a:t>
            </a:fld>
            <a:endParaRPr lang="en-CA"/>
          </a:p>
        </p:txBody>
      </p:sp>
    </p:spTree>
    <p:extLst>
      <p:ext uri="{BB962C8B-B14F-4D97-AF65-F5344CB8AC3E}">
        <p14:creationId xmlns:p14="http://schemas.microsoft.com/office/powerpoint/2010/main" val="181249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tcan.gc.ca/en/covid1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150.statcan.gc.ca/n1/pub/11-627-m/11-627-m2020032-eng.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E889-73FB-4750-9EAF-EB562704067A}"/>
              </a:ext>
            </a:extLst>
          </p:cNvPr>
          <p:cNvSpPr>
            <a:spLocks noGrp="1"/>
          </p:cNvSpPr>
          <p:nvPr>
            <p:ph type="ctrTitle"/>
          </p:nvPr>
        </p:nvSpPr>
        <p:spPr>
          <a:xfrm>
            <a:off x="5154507" y="440005"/>
            <a:ext cx="6570134" cy="1396886"/>
          </a:xfrm>
        </p:spPr>
        <p:txBody>
          <a:bodyPr>
            <a:normAutofit/>
          </a:bodyPr>
          <a:lstStyle/>
          <a:p>
            <a:pPr algn="l"/>
            <a:r>
              <a:rPr lang="en-US" sz="3500" dirty="0">
                <a:solidFill>
                  <a:srgbClr val="002060"/>
                </a:solidFill>
                <a:latin typeface="Bookman Old Style" panose="02050604050505020204" pitchFamily="18" charset="0"/>
              </a:rPr>
              <a:t>Making Statistics Relevant for Students</a:t>
            </a:r>
            <a:endParaRPr lang="en-CA" sz="3500" dirty="0">
              <a:solidFill>
                <a:srgbClr val="002060"/>
              </a:solidFill>
              <a:latin typeface="Bookman Old Style" panose="02050604050505020204" pitchFamily="18" charset="0"/>
            </a:endParaRPr>
          </a:p>
        </p:txBody>
      </p:sp>
      <p:sp>
        <p:nvSpPr>
          <p:cNvPr id="3" name="Subtitle 2">
            <a:extLst>
              <a:ext uri="{FF2B5EF4-FFF2-40B4-BE49-F238E27FC236}">
                <a16:creationId xmlns:a16="http://schemas.microsoft.com/office/drawing/2014/main" id="{6F27963D-0D71-400F-9D1A-E60DF5836390}"/>
              </a:ext>
            </a:extLst>
          </p:cNvPr>
          <p:cNvSpPr>
            <a:spLocks noGrp="1"/>
          </p:cNvSpPr>
          <p:nvPr>
            <p:ph type="subTitle" idx="1"/>
          </p:nvPr>
        </p:nvSpPr>
        <p:spPr>
          <a:xfrm>
            <a:off x="60960" y="4234815"/>
            <a:ext cx="5452534" cy="2076003"/>
          </a:xfrm>
        </p:spPr>
        <p:txBody>
          <a:bodyPr>
            <a:normAutofit/>
          </a:bodyPr>
          <a:lstStyle/>
          <a:p>
            <a:pPr algn="l"/>
            <a:r>
              <a:rPr lang="en-US" dirty="0">
                <a:solidFill>
                  <a:srgbClr val="002060"/>
                </a:solidFill>
                <a:latin typeface="Bookman Old Style" panose="02050604050505020204" pitchFamily="18" charset="0"/>
              </a:rPr>
              <a:t>Asal Aslemand</a:t>
            </a:r>
          </a:p>
          <a:p>
            <a:pPr algn="l"/>
            <a:r>
              <a:rPr lang="en-US" sz="1400" dirty="0">
                <a:solidFill>
                  <a:srgbClr val="002060"/>
                </a:solidFill>
                <a:latin typeface="Bookman Old Style" panose="02050604050505020204" pitchFamily="18" charset="0"/>
              </a:rPr>
              <a:t>Assistant Professor, Teaching Stream (CLTA)</a:t>
            </a:r>
          </a:p>
          <a:p>
            <a:pPr algn="l"/>
            <a:r>
              <a:rPr lang="en-US" sz="1200" dirty="0">
                <a:solidFill>
                  <a:srgbClr val="002060"/>
                </a:solidFill>
                <a:latin typeface="Bookman Old Style" panose="02050604050505020204" pitchFamily="18" charset="0"/>
              </a:rPr>
              <a:t>Department of Mathematical and Computational Sciences</a:t>
            </a:r>
          </a:p>
          <a:p>
            <a:pPr algn="l"/>
            <a:r>
              <a:rPr lang="en-US" sz="1200" dirty="0">
                <a:solidFill>
                  <a:srgbClr val="002060"/>
                </a:solidFill>
                <a:latin typeface="Bookman Old Style" panose="02050604050505020204" pitchFamily="18" charset="0"/>
              </a:rPr>
              <a:t>University of Toronto, Mississauga Campus</a:t>
            </a:r>
          </a:p>
          <a:p>
            <a:pPr algn="l"/>
            <a:r>
              <a:rPr lang="en-CA" sz="1200" dirty="0">
                <a:solidFill>
                  <a:srgbClr val="002060"/>
                </a:solidFill>
                <a:latin typeface="Bookman Old Style" panose="02050604050505020204" pitchFamily="18" charset="0"/>
              </a:rPr>
              <a:t>Ontario, Canada</a:t>
            </a:r>
          </a:p>
        </p:txBody>
      </p:sp>
      <p:pic>
        <p:nvPicPr>
          <p:cNvPr id="5" name="Picture 4" descr="A picture containing person&#10;&#10;Description automatically generated">
            <a:extLst>
              <a:ext uri="{FF2B5EF4-FFF2-40B4-BE49-F238E27FC236}">
                <a16:creationId xmlns:a16="http://schemas.microsoft.com/office/drawing/2014/main" id="{64D9E4A8-7556-4C30-AEBA-9C548A935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19" y="547181"/>
            <a:ext cx="2564008" cy="3144370"/>
          </a:xfrm>
          <a:prstGeom prst="rect">
            <a:avLst/>
          </a:prstGeom>
        </p:spPr>
      </p:pic>
      <p:sp>
        <p:nvSpPr>
          <p:cNvPr id="4" name="Slide Number Placeholder 3">
            <a:extLst>
              <a:ext uri="{FF2B5EF4-FFF2-40B4-BE49-F238E27FC236}">
                <a16:creationId xmlns:a16="http://schemas.microsoft.com/office/drawing/2014/main" id="{A9A003BB-7522-4B63-A8A3-CD99147B70F4}"/>
              </a:ext>
            </a:extLst>
          </p:cNvPr>
          <p:cNvSpPr>
            <a:spLocks noGrp="1"/>
          </p:cNvSpPr>
          <p:nvPr>
            <p:ph type="sldNum" sz="quarter" idx="12"/>
          </p:nvPr>
        </p:nvSpPr>
        <p:spPr/>
        <p:txBody>
          <a:bodyPr/>
          <a:lstStyle/>
          <a:p>
            <a:fld id="{659D809F-3680-4FBC-8EDD-8EB4E4BDE3C8}" type="slidenum">
              <a:rPr lang="en-CA" smtClean="0"/>
              <a:t>1</a:t>
            </a:fld>
            <a:endParaRPr lang="en-CA"/>
          </a:p>
        </p:txBody>
      </p:sp>
      <p:pic>
        <p:nvPicPr>
          <p:cNvPr id="1026" name="Picture 1" descr="A picture containing text&#10;&#10;Description automatically generated">
            <a:extLst>
              <a:ext uri="{FF2B5EF4-FFF2-40B4-BE49-F238E27FC236}">
                <a16:creationId xmlns:a16="http://schemas.microsoft.com/office/drawing/2014/main" id="{9ACD7BDF-CD47-42EE-8648-AABA7ED92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808" b="50542"/>
          <a:stretch>
            <a:fillRect/>
          </a:stretch>
        </p:blipFill>
        <p:spPr bwMode="auto">
          <a:xfrm>
            <a:off x="5364299" y="2227687"/>
            <a:ext cx="5507320" cy="372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50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10</a:t>
            </a:fld>
            <a:endParaRPr lang="en-CA" dirty="0"/>
          </a:p>
        </p:txBody>
      </p:sp>
      <p:pic>
        <p:nvPicPr>
          <p:cNvPr id="3" name="Picture 2" descr="A picture containing text&#10;&#10;Description automatically generated">
            <a:extLst>
              <a:ext uri="{FF2B5EF4-FFF2-40B4-BE49-F238E27FC236}">
                <a16:creationId xmlns:a16="http://schemas.microsoft.com/office/drawing/2014/main" id="{AF83E06E-45E6-46EE-9F46-8CF66FDF5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864" y="136525"/>
            <a:ext cx="7924776" cy="6025495"/>
          </a:xfrm>
          <a:prstGeom prst="rect">
            <a:avLst/>
          </a:prstGeom>
        </p:spPr>
      </p:pic>
      <p:sp>
        <p:nvSpPr>
          <p:cNvPr id="10" name="TextBox 9">
            <a:extLst>
              <a:ext uri="{FF2B5EF4-FFF2-40B4-BE49-F238E27FC236}">
                <a16:creationId xmlns:a16="http://schemas.microsoft.com/office/drawing/2014/main" id="{87479F9F-3E19-48FA-8A6E-EC6E4AA5B23D}"/>
              </a:ext>
            </a:extLst>
          </p:cNvPr>
          <p:cNvSpPr txBox="1"/>
          <p:nvPr/>
        </p:nvSpPr>
        <p:spPr>
          <a:xfrm>
            <a:off x="0" y="136525"/>
            <a:ext cx="4053864" cy="3607556"/>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pPr>
            <a:r>
              <a:rPr lang="en-CA" sz="2200" dirty="0">
                <a:effectLst/>
                <a:latin typeface="Bookman Old Style" panose="02050604050505020204" pitchFamily="18" charset="0"/>
                <a:ea typeface="Calibri" panose="020F0502020204030204" pitchFamily="34" charset="0"/>
              </a:rPr>
              <a:t>Pose three statistical questions to investigate. </a:t>
            </a:r>
          </a:p>
          <a:p>
            <a:pPr marL="342900" lvl="0" indent="-342900">
              <a:lnSpc>
                <a:spcPct val="107000"/>
              </a:lnSpc>
              <a:spcAft>
                <a:spcPts val="800"/>
              </a:spcAft>
              <a:buFont typeface="Arial" panose="020B0604020202020204" pitchFamily="34" charset="0"/>
              <a:buChar char="•"/>
            </a:pPr>
            <a:r>
              <a:rPr lang="en-CA" sz="2200" dirty="0">
                <a:latin typeface="Bookman Old Style" panose="02050604050505020204" pitchFamily="18" charset="0"/>
                <a:ea typeface="Calibri" panose="020F0502020204030204" pitchFamily="34" charset="0"/>
              </a:rPr>
              <a:t>Refer to the posted R script to model from.</a:t>
            </a:r>
          </a:p>
          <a:p>
            <a:pPr marL="342900" lvl="0" indent="-342900">
              <a:lnSpc>
                <a:spcPct val="107000"/>
              </a:lnSpc>
              <a:spcAft>
                <a:spcPts val="800"/>
              </a:spcAft>
              <a:buFont typeface="Arial" panose="020B0604020202020204" pitchFamily="34" charset="0"/>
              <a:buChar char="•"/>
            </a:pPr>
            <a:r>
              <a:rPr lang="en-CA" sz="2200" dirty="0">
                <a:effectLst/>
                <a:latin typeface="Bookman Old Style" panose="02050604050505020204" pitchFamily="18" charset="0"/>
                <a:ea typeface="Calibri" panose="020F0502020204030204" pitchFamily="34" charset="0"/>
              </a:rPr>
              <a:t>Make a 20-minutes appointment using Quercus calendar with Prof. Asal to discuss your in-progress work.</a:t>
            </a:r>
          </a:p>
        </p:txBody>
      </p:sp>
    </p:spTree>
    <p:extLst>
      <p:ext uri="{BB962C8B-B14F-4D97-AF65-F5344CB8AC3E}">
        <p14:creationId xmlns:p14="http://schemas.microsoft.com/office/powerpoint/2010/main" val="61238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11</a:t>
            </a:fld>
            <a:endParaRPr lang="en-CA" dirty="0"/>
          </a:p>
        </p:txBody>
      </p:sp>
      <p:sp>
        <p:nvSpPr>
          <p:cNvPr id="10" name="TextBox 9">
            <a:extLst>
              <a:ext uri="{FF2B5EF4-FFF2-40B4-BE49-F238E27FC236}">
                <a16:creationId xmlns:a16="http://schemas.microsoft.com/office/drawing/2014/main" id="{87479F9F-3E19-48FA-8A6E-EC6E4AA5B23D}"/>
              </a:ext>
            </a:extLst>
          </p:cNvPr>
          <p:cNvSpPr txBox="1"/>
          <p:nvPr/>
        </p:nvSpPr>
        <p:spPr>
          <a:xfrm>
            <a:off x="0" y="136525"/>
            <a:ext cx="4053864" cy="480068"/>
          </a:xfrm>
          <a:prstGeom prst="rect">
            <a:avLst/>
          </a:prstGeom>
          <a:noFill/>
        </p:spPr>
        <p:txBody>
          <a:bodyPr wrap="square">
            <a:spAutoFit/>
          </a:bodyPr>
          <a:lstStyle/>
          <a:p>
            <a:pPr lvl="0">
              <a:lnSpc>
                <a:spcPct val="107000"/>
              </a:lnSpc>
              <a:spcAft>
                <a:spcPts val="800"/>
              </a:spcAft>
            </a:pPr>
            <a:r>
              <a:rPr lang="en-CA" sz="2500" b="1" dirty="0">
                <a:solidFill>
                  <a:srgbClr val="002060"/>
                </a:solidFill>
                <a:latin typeface="Bookman Old Style" panose="02050604050505020204" pitchFamily="18" charset="0"/>
                <a:ea typeface="Calibri" panose="020F0502020204030204" pitchFamily="34" charset="0"/>
              </a:rPr>
              <a:t>A Group’s Example</a:t>
            </a:r>
            <a:endParaRPr lang="en-CA" sz="2500" b="1" dirty="0">
              <a:solidFill>
                <a:srgbClr val="002060"/>
              </a:solidFill>
              <a:effectLst/>
              <a:latin typeface="Bookman Old Style" panose="020506040505050202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CFD65EA1-26DE-43EB-9967-4A67279F1A08}"/>
              </a:ext>
            </a:extLst>
          </p:cNvPr>
          <p:cNvPicPr>
            <a:picLocks noChangeAspect="1"/>
          </p:cNvPicPr>
          <p:nvPr/>
        </p:nvPicPr>
        <p:blipFill>
          <a:blip r:embed="rId3"/>
          <a:stretch>
            <a:fillRect/>
          </a:stretch>
        </p:blipFill>
        <p:spPr>
          <a:xfrm>
            <a:off x="5287472" y="713213"/>
            <a:ext cx="6796131" cy="3912187"/>
          </a:xfrm>
          <a:prstGeom prst="rect">
            <a:avLst/>
          </a:prstGeom>
        </p:spPr>
      </p:pic>
      <p:sp>
        <p:nvSpPr>
          <p:cNvPr id="7" name="TextBox 6">
            <a:extLst>
              <a:ext uri="{FF2B5EF4-FFF2-40B4-BE49-F238E27FC236}">
                <a16:creationId xmlns:a16="http://schemas.microsoft.com/office/drawing/2014/main" id="{7916B54A-A3C7-3AD2-6376-2233954E490F}"/>
              </a:ext>
            </a:extLst>
          </p:cNvPr>
          <p:cNvSpPr txBox="1"/>
          <p:nvPr/>
        </p:nvSpPr>
        <p:spPr>
          <a:xfrm>
            <a:off x="129579" y="5432342"/>
            <a:ext cx="8481021" cy="831894"/>
          </a:xfrm>
          <a:prstGeom prst="rect">
            <a:avLst/>
          </a:prstGeom>
          <a:noFill/>
        </p:spPr>
        <p:txBody>
          <a:bodyPr wrap="square">
            <a:spAutoFit/>
          </a:bodyPr>
          <a:lstStyle/>
          <a:p>
            <a:pPr>
              <a:lnSpc>
                <a:spcPct val="107000"/>
              </a:lnSpc>
              <a:spcAft>
                <a:spcPts val="800"/>
              </a:spcAft>
            </a:pPr>
            <a:r>
              <a:rPr lang="en-CA" sz="2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Hours of Study: Quantitative Variable</a:t>
            </a:r>
          </a:p>
          <a:p>
            <a:pPr>
              <a:lnSpc>
                <a:spcPct val="107000"/>
              </a:lnSpc>
              <a:spcAft>
                <a:spcPts val="800"/>
              </a:spcAft>
            </a:pPr>
            <a:r>
              <a:rPr lang="en-C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Self-perception of Current Mental Health: Categorical Variable </a:t>
            </a:r>
            <a:endParaRPr lang="en-CA" sz="2000" b="1"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F96955A-0751-3DBB-CB57-85FB5F3768AE}"/>
              </a:ext>
            </a:extLst>
          </p:cNvPr>
          <p:cNvSpPr txBox="1"/>
          <p:nvPr/>
        </p:nvSpPr>
        <p:spPr>
          <a:xfrm>
            <a:off x="54186" y="713213"/>
            <a:ext cx="5266290" cy="4349589"/>
          </a:xfrm>
          <a:prstGeom prst="rect">
            <a:avLst/>
          </a:prstGeom>
          <a:noFill/>
        </p:spPr>
        <p:txBody>
          <a:bodyPr wrap="square">
            <a:spAutoFit/>
          </a:bodyPr>
          <a:lstStyle/>
          <a:p>
            <a:pPr>
              <a:lnSpc>
                <a:spcPct val="107000"/>
              </a:lnSpc>
              <a:spcAft>
                <a:spcPts val="800"/>
              </a:spcAft>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In the current semester, which of the following best describes your mental health?</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Poor</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Fair</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Good</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Very Good</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Excellent</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n-CA"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In the current semester, on average, during the week, how many hours do you spend time studying for each of your courses? Please give a numeric answer (e.g., 10)</a:t>
            </a:r>
            <a:endParaRPr lang="en-CA" sz="1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59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12</a:t>
            </a:fld>
            <a:endParaRPr lang="en-CA" dirty="0"/>
          </a:p>
        </p:txBody>
      </p:sp>
      <p:sp>
        <p:nvSpPr>
          <p:cNvPr id="13" name="TextBox 12">
            <a:extLst>
              <a:ext uri="{FF2B5EF4-FFF2-40B4-BE49-F238E27FC236}">
                <a16:creationId xmlns:a16="http://schemas.microsoft.com/office/drawing/2014/main" id="{6F18E3EB-FEB7-4518-922A-EC1A12EBA2AB}"/>
              </a:ext>
            </a:extLst>
          </p:cNvPr>
          <p:cNvSpPr txBox="1"/>
          <p:nvPr/>
        </p:nvSpPr>
        <p:spPr>
          <a:xfrm>
            <a:off x="69924" y="157925"/>
            <a:ext cx="3994075" cy="476925"/>
          </a:xfrm>
          <a:prstGeom prst="rect">
            <a:avLst/>
          </a:prstGeom>
          <a:noFill/>
        </p:spPr>
        <p:txBody>
          <a:bodyPr wrap="square">
            <a:spAutoFit/>
          </a:bodyPr>
          <a:lstStyle/>
          <a:p>
            <a:pPr lvl="0">
              <a:lnSpc>
                <a:spcPct val="107000"/>
              </a:lnSpc>
              <a:spcAft>
                <a:spcPts val="800"/>
              </a:spcAft>
            </a:pPr>
            <a:r>
              <a:rPr lang="en-CA" sz="2500" b="1" dirty="0">
                <a:solidFill>
                  <a:srgbClr val="002060"/>
                </a:solidFill>
                <a:latin typeface="Bookman Old Style" panose="02050604050505020204" pitchFamily="18" charset="0"/>
                <a:ea typeface="Calibri" panose="020F0502020204030204" pitchFamily="34" charset="0"/>
              </a:rPr>
              <a:t>Video Presentation</a:t>
            </a:r>
            <a:endParaRPr lang="en-CA" sz="2500" b="1" dirty="0">
              <a:solidFill>
                <a:srgbClr val="002060"/>
              </a:solidFill>
              <a:effectLst/>
              <a:latin typeface="Bookman Old Style" panose="02050604050505020204" pitchFamily="18" charset="0"/>
              <a:ea typeface="Calibri" panose="020F0502020204030204" pitchFamily="34" charset="0"/>
            </a:endParaRPr>
          </a:p>
        </p:txBody>
      </p:sp>
      <p:sp>
        <p:nvSpPr>
          <p:cNvPr id="6" name="TextBox 5">
            <a:extLst>
              <a:ext uri="{FF2B5EF4-FFF2-40B4-BE49-F238E27FC236}">
                <a16:creationId xmlns:a16="http://schemas.microsoft.com/office/drawing/2014/main" id="{21D83786-1873-48A1-8608-A8130663E122}"/>
              </a:ext>
            </a:extLst>
          </p:cNvPr>
          <p:cNvSpPr txBox="1"/>
          <p:nvPr/>
        </p:nvSpPr>
        <p:spPr>
          <a:xfrm>
            <a:off x="69924" y="1073521"/>
            <a:ext cx="5581203" cy="1479636"/>
          </a:xfrm>
          <a:prstGeom prst="rect">
            <a:avLst/>
          </a:prstGeom>
          <a:noFill/>
        </p:spPr>
        <p:txBody>
          <a:bodyPr wrap="square">
            <a:spAutoFit/>
          </a:bodyPr>
          <a:lstStyle/>
          <a:p>
            <a:r>
              <a:rPr lang="en-US" b="0" i="0" dirty="0">
                <a:solidFill>
                  <a:srgbClr val="2D3B45"/>
                </a:solidFill>
                <a:effectLst/>
                <a:latin typeface="Bookman Old Style" panose="02050604050505020204" pitchFamily="18" charset="0"/>
              </a:rPr>
              <a:t>10-minute voice-over video-presentation          (e.g., PowerPoint, Prezi, Infographic, Padlet, mind map, concept map) of</a:t>
            </a:r>
            <a:r>
              <a:rPr lang="en-US" dirty="0">
                <a:solidFill>
                  <a:srgbClr val="2D3B45"/>
                </a:solidFill>
                <a:latin typeface="Bookman Old Style" panose="02050604050505020204" pitchFamily="18" charset="0"/>
              </a:rPr>
              <a:t> </a:t>
            </a:r>
            <a:r>
              <a:rPr lang="en-US" b="0" i="0" dirty="0">
                <a:solidFill>
                  <a:srgbClr val="2D3B45"/>
                </a:solidFill>
                <a:effectLst/>
                <a:latin typeface="Bookman Old Style" panose="02050604050505020204" pitchFamily="18" charset="0"/>
              </a:rPr>
              <a:t>analysis of the data, utilizing group’s report and provided feedback from teaching team. </a:t>
            </a:r>
          </a:p>
        </p:txBody>
      </p:sp>
      <p:sp>
        <p:nvSpPr>
          <p:cNvPr id="8" name="TextBox 7">
            <a:extLst>
              <a:ext uri="{FF2B5EF4-FFF2-40B4-BE49-F238E27FC236}">
                <a16:creationId xmlns:a16="http://schemas.microsoft.com/office/drawing/2014/main" id="{F4D66F45-ABDB-4812-92A3-0262B1A84501}"/>
              </a:ext>
            </a:extLst>
          </p:cNvPr>
          <p:cNvSpPr txBox="1"/>
          <p:nvPr/>
        </p:nvSpPr>
        <p:spPr>
          <a:xfrm>
            <a:off x="6128162" y="1073521"/>
            <a:ext cx="5720102" cy="4247317"/>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2D3B45"/>
                </a:solidFill>
                <a:effectLst/>
                <a:latin typeface="Bookman Old Style" panose="02050604050505020204" pitchFamily="18" charset="0"/>
              </a:rPr>
              <a:t>Create up to 10 slides (including an introduction and a conclusion slide). </a:t>
            </a:r>
          </a:p>
          <a:p>
            <a:pPr marL="285750" indent="-285750" algn="l">
              <a:buFont typeface="Arial" panose="020B0604020202020204" pitchFamily="34" charset="0"/>
              <a:buChar char="•"/>
            </a:pPr>
            <a:endParaRPr lang="en-US" b="0" i="0" dirty="0">
              <a:solidFill>
                <a:srgbClr val="2D3B45"/>
              </a:solidFill>
              <a:effectLst/>
              <a:latin typeface="Bookman Old Style" panose="02050604050505020204" pitchFamily="18" charset="0"/>
            </a:endParaRPr>
          </a:p>
          <a:p>
            <a:pPr marL="285750" indent="-285750" algn="l">
              <a:buFont typeface="Arial" panose="020B0604020202020204" pitchFamily="34" charset="0"/>
              <a:buChar char="•"/>
            </a:pPr>
            <a:r>
              <a:rPr lang="en-US" b="0" i="0" dirty="0">
                <a:solidFill>
                  <a:srgbClr val="2D3B45"/>
                </a:solidFill>
                <a:effectLst/>
                <a:latin typeface="Bookman Old Style" panose="02050604050505020204" pitchFamily="18" charset="0"/>
              </a:rPr>
              <a:t>At the beginning of your video presentation, one member will introduce your team members and will give an overview of what section (what statistical question) each member will present.</a:t>
            </a:r>
          </a:p>
          <a:p>
            <a:pPr marL="285750" indent="-285750" algn="l">
              <a:buFont typeface="Arial" panose="020B0604020202020204" pitchFamily="34" charset="0"/>
              <a:buChar char="•"/>
            </a:pPr>
            <a:endParaRPr lang="en-US" b="0" i="0" dirty="0">
              <a:solidFill>
                <a:srgbClr val="2D3B45"/>
              </a:solidFill>
              <a:effectLst/>
              <a:latin typeface="Bookman Old Style" panose="02050604050505020204" pitchFamily="18" charset="0"/>
            </a:endParaRPr>
          </a:p>
          <a:p>
            <a:pPr marL="285750" indent="-285750" algn="l">
              <a:buFont typeface="Arial" panose="020B0604020202020204" pitchFamily="34" charset="0"/>
              <a:buChar char="•"/>
            </a:pPr>
            <a:r>
              <a:rPr lang="en-US" b="0" i="0" dirty="0">
                <a:solidFill>
                  <a:srgbClr val="2D3B45"/>
                </a:solidFill>
                <a:effectLst/>
                <a:latin typeface="Bookman Old Style" panose="02050604050505020204" pitchFamily="18" charset="0"/>
              </a:rPr>
              <a:t>Aim for telling the story of your findings. Your audience is students in this course. </a:t>
            </a:r>
          </a:p>
          <a:p>
            <a:pPr marL="285750" indent="-285750" algn="l">
              <a:buFont typeface="Arial" panose="020B0604020202020204" pitchFamily="34" charset="0"/>
              <a:buChar char="•"/>
            </a:pPr>
            <a:endParaRPr lang="en-US" b="0" i="0" dirty="0">
              <a:solidFill>
                <a:srgbClr val="2D3B45"/>
              </a:solidFill>
              <a:effectLst/>
              <a:latin typeface="Bookman Old Style" panose="02050604050505020204" pitchFamily="18" charset="0"/>
            </a:endParaRPr>
          </a:p>
          <a:p>
            <a:pPr marL="285750" indent="-285750" algn="l">
              <a:buFont typeface="Arial" panose="020B0604020202020204" pitchFamily="34" charset="0"/>
              <a:buChar char="•"/>
            </a:pPr>
            <a:r>
              <a:rPr lang="en-US" b="0" i="0" dirty="0">
                <a:solidFill>
                  <a:srgbClr val="2D3B45"/>
                </a:solidFill>
                <a:effectLst/>
                <a:latin typeface="Bookman Old Style" panose="02050604050505020204" pitchFamily="18" charset="0"/>
              </a:rPr>
              <a:t>Use key words as prompts to motivate telling the story of your statistical findings.</a:t>
            </a:r>
          </a:p>
          <a:p>
            <a:pPr marL="285750" indent="-285750" algn="l">
              <a:buFont typeface="Arial" panose="020B0604020202020204" pitchFamily="34" charset="0"/>
              <a:buChar char="•"/>
            </a:pPr>
            <a:endParaRPr lang="en-US" b="0" i="0" dirty="0">
              <a:solidFill>
                <a:srgbClr val="2D3B45"/>
              </a:solidFill>
              <a:effectLst/>
              <a:latin typeface="Bookman Old Style" panose="02050604050505020204" pitchFamily="18" charset="0"/>
            </a:endParaRPr>
          </a:p>
        </p:txBody>
      </p:sp>
      <p:pic>
        <p:nvPicPr>
          <p:cNvPr id="3" name="Picture 2">
            <a:extLst>
              <a:ext uri="{FF2B5EF4-FFF2-40B4-BE49-F238E27FC236}">
                <a16:creationId xmlns:a16="http://schemas.microsoft.com/office/drawing/2014/main" id="{656BB92C-2032-458C-BE6F-456FAB786E12}"/>
              </a:ext>
            </a:extLst>
          </p:cNvPr>
          <p:cNvPicPr>
            <a:picLocks noChangeAspect="1"/>
          </p:cNvPicPr>
          <p:nvPr/>
        </p:nvPicPr>
        <p:blipFill>
          <a:blip r:embed="rId3"/>
          <a:stretch>
            <a:fillRect/>
          </a:stretch>
        </p:blipFill>
        <p:spPr>
          <a:xfrm>
            <a:off x="289550" y="2807207"/>
            <a:ext cx="4736264" cy="3232269"/>
          </a:xfrm>
          <a:prstGeom prst="rect">
            <a:avLst/>
          </a:prstGeom>
        </p:spPr>
      </p:pic>
      <p:sp>
        <p:nvSpPr>
          <p:cNvPr id="11" name="TextBox 10">
            <a:extLst>
              <a:ext uri="{FF2B5EF4-FFF2-40B4-BE49-F238E27FC236}">
                <a16:creationId xmlns:a16="http://schemas.microsoft.com/office/drawing/2014/main" id="{097D8AB6-616B-483F-A6B7-25274B429FEB}"/>
              </a:ext>
            </a:extLst>
          </p:cNvPr>
          <p:cNvSpPr txBox="1"/>
          <p:nvPr/>
        </p:nvSpPr>
        <p:spPr>
          <a:xfrm>
            <a:off x="5784427" y="134321"/>
            <a:ext cx="6407573" cy="477054"/>
          </a:xfrm>
          <a:prstGeom prst="rect">
            <a:avLst/>
          </a:prstGeom>
          <a:noFill/>
        </p:spPr>
        <p:txBody>
          <a:bodyPr wrap="square">
            <a:spAutoFit/>
          </a:bodyPr>
          <a:lstStyle/>
          <a:p>
            <a:pPr algn="l"/>
            <a:r>
              <a:rPr lang="en-US" sz="2500" b="1" i="0" dirty="0">
                <a:solidFill>
                  <a:srgbClr val="002060"/>
                </a:solidFill>
                <a:effectLst/>
                <a:latin typeface="Bookman Old Style" panose="02050604050505020204" pitchFamily="18" charset="0"/>
              </a:rPr>
              <a:t>Tips for Making A Video Presentation</a:t>
            </a:r>
          </a:p>
        </p:txBody>
      </p:sp>
    </p:spTree>
    <p:extLst>
      <p:ext uri="{BB962C8B-B14F-4D97-AF65-F5344CB8AC3E}">
        <p14:creationId xmlns:p14="http://schemas.microsoft.com/office/powerpoint/2010/main" val="114942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13</a:t>
            </a:fld>
            <a:endParaRPr lang="en-CA"/>
          </a:p>
        </p:txBody>
      </p:sp>
      <p:pic>
        <p:nvPicPr>
          <p:cNvPr id="7" name="Picture 6">
            <a:extLst>
              <a:ext uri="{FF2B5EF4-FFF2-40B4-BE49-F238E27FC236}">
                <a16:creationId xmlns:a16="http://schemas.microsoft.com/office/drawing/2014/main" id="{ABC07135-B95F-4DA8-B50C-4B03DA3263A6}"/>
              </a:ext>
            </a:extLst>
          </p:cNvPr>
          <p:cNvPicPr>
            <a:picLocks noChangeAspect="1"/>
          </p:cNvPicPr>
          <p:nvPr/>
        </p:nvPicPr>
        <p:blipFill>
          <a:blip r:embed="rId3"/>
          <a:stretch>
            <a:fillRect/>
          </a:stretch>
        </p:blipFill>
        <p:spPr>
          <a:xfrm>
            <a:off x="1248811" y="810773"/>
            <a:ext cx="8880006" cy="5910702"/>
          </a:xfrm>
          <a:prstGeom prst="rect">
            <a:avLst/>
          </a:prstGeom>
        </p:spPr>
      </p:pic>
      <p:sp>
        <p:nvSpPr>
          <p:cNvPr id="13" name="TextBox 12">
            <a:extLst>
              <a:ext uri="{FF2B5EF4-FFF2-40B4-BE49-F238E27FC236}">
                <a16:creationId xmlns:a16="http://schemas.microsoft.com/office/drawing/2014/main" id="{6F18E3EB-FEB7-4518-922A-EC1A12EBA2AB}"/>
              </a:ext>
            </a:extLst>
          </p:cNvPr>
          <p:cNvSpPr txBox="1"/>
          <p:nvPr/>
        </p:nvSpPr>
        <p:spPr>
          <a:xfrm>
            <a:off x="2969117" y="166240"/>
            <a:ext cx="5720102" cy="480068"/>
          </a:xfrm>
          <a:prstGeom prst="rect">
            <a:avLst/>
          </a:prstGeom>
          <a:noFill/>
        </p:spPr>
        <p:txBody>
          <a:bodyPr wrap="square">
            <a:spAutoFit/>
          </a:bodyPr>
          <a:lstStyle/>
          <a:p>
            <a:pPr lvl="0" algn="ctr">
              <a:lnSpc>
                <a:spcPct val="107000"/>
              </a:lnSpc>
              <a:spcAft>
                <a:spcPts val="800"/>
              </a:spcAft>
            </a:pPr>
            <a:r>
              <a:rPr lang="en-CA" sz="2500" b="1" dirty="0">
                <a:solidFill>
                  <a:srgbClr val="002060"/>
                </a:solidFill>
                <a:latin typeface="Bookman Old Style" panose="02050604050505020204" pitchFamily="18" charset="0"/>
                <a:ea typeface="Calibri" panose="020F0502020204030204" pitchFamily="34" charset="0"/>
              </a:rPr>
              <a:t>Video Presentation Example</a:t>
            </a:r>
            <a:endParaRPr lang="en-CA" sz="2500" b="1" dirty="0">
              <a:solidFill>
                <a:srgbClr val="002060"/>
              </a:solidFill>
              <a:effectLst/>
              <a:latin typeface="Bookman Old Style" panose="02050604050505020204" pitchFamily="18" charset="0"/>
              <a:ea typeface="Calibri" panose="020F0502020204030204" pitchFamily="34" charset="0"/>
            </a:endParaRPr>
          </a:p>
        </p:txBody>
      </p:sp>
    </p:spTree>
    <p:extLst>
      <p:ext uri="{BB962C8B-B14F-4D97-AF65-F5344CB8AC3E}">
        <p14:creationId xmlns:p14="http://schemas.microsoft.com/office/powerpoint/2010/main" val="207926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7920"/>
          </a:xfrm>
        </p:spPr>
        <p:txBody>
          <a:bodyPr>
            <a:normAutofit fontScale="90000"/>
          </a:bodyPr>
          <a:lstStyle/>
          <a:p>
            <a:pPr algn="ctr"/>
            <a:r>
              <a:rPr lang="en-CA" sz="2500" b="1">
                <a:solidFill>
                  <a:srgbClr val="002060"/>
                </a:solidFill>
                <a:latin typeface="Bookman Old Style" panose="02050604050505020204" pitchFamily="18" charset="0"/>
                <a:cs typeface="Times New Roman" panose="02020603050405020304" pitchFamily="18" charset="0"/>
              </a:rPr>
              <a:t>Survey of Attitudes </a:t>
            </a:r>
            <a:r>
              <a:rPr lang="en-CA" sz="2500" b="1" dirty="0">
                <a:solidFill>
                  <a:srgbClr val="002060"/>
                </a:solidFill>
                <a:latin typeface="Bookman Old Style" panose="02050604050505020204" pitchFamily="18" charset="0"/>
                <a:cs typeface="Times New Roman" panose="02020603050405020304" pitchFamily="18" charset="0"/>
              </a:rPr>
              <a:t>Toward Statistics (SATS-36©)</a:t>
            </a:r>
            <a:br>
              <a:rPr lang="en-CA" sz="2500" b="1" dirty="0">
                <a:solidFill>
                  <a:srgbClr val="002060"/>
                </a:solidFill>
                <a:latin typeface="Bookman Old Style" panose="02050604050505020204" pitchFamily="18" charset="0"/>
                <a:cs typeface="Times New Roman" panose="02020603050405020304" pitchFamily="18" charset="0"/>
              </a:rPr>
            </a:br>
            <a:r>
              <a:rPr lang="en-CA" sz="2200" b="1" dirty="0">
                <a:solidFill>
                  <a:srgbClr val="002060"/>
                </a:solidFill>
                <a:latin typeface="Bookman Old Style" panose="02050604050505020204" pitchFamily="18" charset="0"/>
                <a:cs typeface="Times New Roman" panose="02020603050405020304" pitchFamily="18" charset="0"/>
              </a:rPr>
              <a:t>Six Attitudes-Components, Higher scores are indicative of positive attitudes component </a:t>
            </a:r>
            <a:br>
              <a:rPr lang="en-CA" sz="2200" b="1" dirty="0">
                <a:solidFill>
                  <a:srgbClr val="002060"/>
                </a:solidFill>
                <a:latin typeface="Bookman Old Style" panose="02050604050505020204" pitchFamily="18" charset="0"/>
                <a:cs typeface="Times New Roman" panose="02020603050405020304" pitchFamily="18" charset="0"/>
              </a:rPr>
            </a:br>
            <a:endParaRPr lang="en-CA" sz="2200" b="1" dirty="0">
              <a:solidFill>
                <a:srgbClr val="002060"/>
              </a:solidFill>
              <a:latin typeface="Bookman Old Style" panose="020506040505050202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46F903-4E0B-490F-B786-B223A36103E2}" type="slidenum">
              <a:rPr lang="en-CA" smtClean="0"/>
              <a:t>14</a:t>
            </a:fld>
            <a:endParaRPr lang="en-CA"/>
          </a:p>
        </p:txBody>
      </p:sp>
      <p:pic>
        <p:nvPicPr>
          <p:cNvPr id="5" name="Picture 4">
            <a:extLst>
              <a:ext uri="{FF2B5EF4-FFF2-40B4-BE49-F238E27FC236}">
                <a16:creationId xmlns:a16="http://schemas.microsoft.com/office/drawing/2014/main" id="{51CE3437-D310-7620-0EAD-F71BEF12E029}"/>
              </a:ext>
            </a:extLst>
          </p:cNvPr>
          <p:cNvPicPr>
            <a:picLocks noChangeAspect="1"/>
          </p:cNvPicPr>
          <p:nvPr/>
        </p:nvPicPr>
        <p:blipFill rotWithShape="1">
          <a:blip r:embed="rId2"/>
          <a:srcRect b="29643"/>
          <a:stretch/>
        </p:blipFill>
        <p:spPr>
          <a:xfrm>
            <a:off x="6525262" y="1025099"/>
            <a:ext cx="5481315" cy="3572616"/>
          </a:xfrm>
          <a:prstGeom prst="rect">
            <a:avLst/>
          </a:prstGeom>
        </p:spPr>
      </p:pic>
      <p:pic>
        <p:nvPicPr>
          <p:cNvPr id="11" name="Picture 10">
            <a:extLst>
              <a:ext uri="{FF2B5EF4-FFF2-40B4-BE49-F238E27FC236}">
                <a16:creationId xmlns:a16="http://schemas.microsoft.com/office/drawing/2014/main" id="{DA44E3EA-4411-768E-5AAE-629895D092BD}"/>
              </a:ext>
            </a:extLst>
          </p:cNvPr>
          <p:cNvPicPr>
            <a:picLocks noChangeAspect="1"/>
          </p:cNvPicPr>
          <p:nvPr/>
        </p:nvPicPr>
        <p:blipFill>
          <a:blip r:embed="rId3"/>
          <a:stretch>
            <a:fillRect/>
          </a:stretch>
        </p:blipFill>
        <p:spPr>
          <a:xfrm>
            <a:off x="35872" y="1025099"/>
            <a:ext cx="6371463" cy="2679783"/>
          </a:xfrm>
          <a:prstGeom prst="rect">
            <a:avLst/>
          </a:prstGeom>
        </p:spPr>
      </p:pic>
      <p:sp>
        <p:nvSpPr>
          <p:cNvPr id="13" name="TextBox 12">
            <a:extLst>
              <a:ext uri="{FF2B5EF4-FFF2-40B4-BE49-F238E27FC236}">
                <a16:creationId xmlns:a16="http://schemas.microsoft.com/office/drawing/2014/main" id="{22AFC5DB-4B8E-478C-24F5-04CF5445D51F}"/>
              </a:ext>
            </a:extLst>
          </p:cNvPr>
          <p:cNvSpPr txBox="1"/>
          <p:nvPr/>
        </p:nvSpPr>
        <p:spPr>
          <a:xfrm>
            <a:off x="311335" y="4055672"/>
            <a:ext cx="6096000" cy="2122761"/>
          </a:xfrm>
          <a:prstGeom prst="rect">
            <a:avLst/>
          </a:prstGeom>
          <a:noFill/>
        </p:spPr>
        <p:txBody>
          <a:bodyPr wrap="square">
            <a:spAutoFit/>
          </a:bodyPr>
          <a:lstStyle/>
          <a:p>
            <a:pPr>
              <a:lnSpc>
                <a:spcPct val="150000"/>
              </a:lnSpc>
            </a:pPr>
            <a:r>
              <a:rPr lang="en-CA" sz="1800" dirty="0">
                <a:latin typeface="Bookman Old Style" panose="02050604050505020204" pitchFamily="18" charset="0"/>
                <a:cs typeface="Times New Roman" panose="02020603050405020304" pitchFamily="18" charset="0"/>
              </a:rPr>
              <a:t>By the end of the course, on average, students had more attitudes towards statistics regarding their:</a:t>
            </a:r>
          </a:p>
          <a:p>
            <a:pPr marL="285750" indent="-285750">
              <a:lnSpc>
                <a:spcPct val="150000"/>
              </a:lnSpc>
              <a:buFont typeface="Arial" panose="020B0604020202020204" pitchFamily="34" charset="0"/>
              <a:buChar char="•"/>
            </a:pPr>
            <a:r>
              <a:rPr lang="en-CA" dirty="0">
                <a:latin typeface="Bookman Old Style" panose="02050604050505020204" pitchFamily="18" charset="0"/>
                <a:cs typeface="Times New Roman" panose="02020603050405020304" pitchFamily="18" charset="0"/>
              </a:rPr>
              <a:t>Feeling about statistics</a:t>
            </a:r>
          </a:p>
          <a:p>
            <a:pPr marL="285750" indent="-285750">
              <a:lnSpc>
                <a:spcPct val="150000"/>
              </a:lnSpc>
              <a:buFont typeface="Arial" panose="020B0604020202020204" pitchFamily="34" charset="0"/>
              <a:buChar char="•"/>
            </a:pPr>
            <a:r>
              <a:rPr lang="en-CA" sz="1800" dirty="0">
                <a:latin typeface="Bookman Old Style" panose="02050604050505020204" pitchFamily="18" charset="0"/>
                <a:cs typeface="Times New Roman" panose="02020603050405020304" pitchFamily="18" charset="0"/>
              </a:rPr>
              <a:t>Competence in doing statistics</a:t>
            </a:r>
          </a:p>
          <a:p>
            <a:pPr marL="285750" indent="-285750">
              <a:lnSpc>
                <a:spcPct val="150000"/>
              </a:lnSpc>
              <a:buFont typeface="Arial" panose="020B0604020202020204" pitchFamily="34" charset="0"/>
              <a:buChar char="•"/>
            </a:pPr>
            <a:r>
              <a:rPr lang="en-CA" dirty="0">
                <a:latin typeface="Bookman Old Style" panose="02050604050505020204" pitchFamily="18" charset="0"/>
                <a:cs typeface="Times New Roman" panose="02020603050405020304" pitchFamily="18" charset="0"/>
              </a:rPr>
              <a:t>Perception of difficulty of statistics</a:t>
            </a:r>
            <a:endParaRPr lang="en-CA" sz="1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8517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15</a:t>
            </a:fld>
            <a:endParaRPr lang="en-CA" dirty="0"/>
          </a:p>
        </p:txBody>
      </p:sp>
      <p:sp>
        <p:nvSpPr>
          <p:cNvPr id="10" name="TextBox 9">
            <a:extLst>
              <a:ext uri="{FF2B5EF4-FFF2-40B4-BE49-F238E27FC236}">
                <a16:creationId xmlns:a16="http://schemas.microsoft.com/office/drawing/2014/main" id="{87479F9F-3E19-48FA-8A6E-EC6E4AA5B23D}"/>
              </a:ext>
            </a:extLst>
          </p:cNvPr>
          <p:cNvSpPr txBox="1"/>
          <p:nvPr/>
        </p:nvSpPr>
        <p:spPr>
          <a:xfrm>
            <a:off x="-67733" y="59507"/>
            <a:ext cx="12259733" cy="480068"/>
          </a:xfrm>
          <a:prstGeom prst="rect">
            <a:avLst/>
          </a:prstGeom>
          <a:noFill/>
        </p:spPr>
        <p:txBody>
          <a:bodyPr wrap="square">
            <a:spAutoFit/>
          </a:bodyPr>
          <a:lstStyle/>
          <a:p>
            <a:pPr lvl="0" algn="ctr">
              <a:lnSpc>
                <a:spcPct val="107000"/>
              </a:lnSpc>
              <a:spcAft>
                <a:spcPts val="800"/>
              </a:spcAft>
            </a:pPr>
            <a:r>
              <a:rPr lang="en-CA" sz="2500" b="1" dirty="0">
                <a:solidFill>
                  <a:srgbClr val="002060"/>
                </a:solidFill>
                <a:effectLst/>
                <a:latin typeface="Bookman Old Style" panose="02050604050505020204" pitchFamily="18" charset="0"/>
                <a:ea typeface="Calibri" panose="020F0502020204030204" pitchFamily="34" charset="0"/>
              </a:rPr>
              <a:t>Anonymous Students Feedback</a:t>
            </a:r>
          </a:p>
        </p:txBody>
      </p:sp>
      <p:sp>
        <p:nvSpPr>
          <p:cNvPr id="6" name="TextBox 5">
            <a:extLst>
              <a:ext uri="{FF2B5EF4-FFF2-40B4-BE49-F238E27FC236}">
                <a16:creationId xmlns:a16="http://schemas.microsoft.com/office/drawing/2014/main" id="{0AF783CE-1097-4ABC-947B-63B6F0C9A080}"/>
              </a:ext>
            </a:extLst>
          </p:cNvPr>
          <p:cNvSpPr txBox="1"/>
          <p:nvPr/>
        </p:nvSpPr>
        <p:spPr>
          <a:xfrm>
            <a:off x="135490" y="806995"/>
            <a:ext cx="11853286" cy="406330"/>
          </a:xfrm>
          <a:prstGeom prst="rect">
            <a:avLst/>
          </a:prstGeom>
          <a:noFill/>
        </p:spPr>
        <p:txBody>
          <a:bodyPr wrap="square">
            <a:spAutoFit/>
          </a:bodyPr>
          <a:lstStyle/>
          <a:p>
            <a:pPr lvl="0">
              <a:lnSpc>
                <a:spcPct val="107000"/>
              </a:lnSpc>
              <a:spcAft>
                <a:spcPts val="800"/>
              </a:spcAft>
            </a:pPr>
            <a:r>
              <a:rPr lang="en-CA" sz="2000" b="1" i="1" dirty="0">
                <a:solidFill>
                  <a:srgbClr val="000000"/>
                </a:solidFill>
                <a:effectLst/>
                <a:latin typeface="Calibri" panose="020F0502020204030204" pitchFamily="34" charset="0"/>
                <a:ea typeface="Times New Roman" panose="02020603050405020304" pitchFamily="18" charset="0"/>
              </a:rPr>
              <a:t>How did the course project enable you use and apply statistical concepts and techniques covered in this course?</a:t>
            </a:r>
            <a:endParaRPr lang="en-CA" sz="2000" i="1" dirty="0">
              <a:effectLst/>
              <a:latin typeface="Bookman Old Style" panose="02050604050505020204" pitchFamily="18" charset="0"/>
              <a:ea typeface="Calibri" panose="020F0502020204030204" pitchFamily="34" charset="0"/>
            </a:endParaRPr>
          </a:p>
        </p:txBody>
      </p:sp>
      <p:sp>
        <p:nvSpPr>
          <p:cNvPr id="8" name="TextBox 7">
            <a:extLst>
              <a:ext uri="{FF2B5EF4-FFF2-40B4-BE49-F238E27FC236}">
                <a16:creationId xmlns:a16="http://schemas.microsoft.com/office/drawing/2014/main" id="{DC5B201A-AA75-4CB7-85DA-7FB1BD6E4061}"/>
              </a:ext>
            </a:extLst>
          </p:cNvPr>
          <p:cNvSpPr txBox="1"/>
          <p:nvPr/>
        </p:nvSpPr>
        <p:spPr>
          <a:xfrm>
            <a:off x="5504181" y="4934985"/>
            <a:ext cx="5560907" cy="1631216"/>
          </a:xfrm>
          <a:prstGeom prst="rect">
            <a:avLst/>
          </a:prstGeom>
          <a:noFill/>
        </p:spPr>
        <p:txBody>
          <a:bodyPr wrap="square">
            <a:spAutoFit/>
          </a:bodyPr>
          <a:lstStyle/>
          <a:p>
            <a:r>
              <a:rPr lang="en-CA" sz="2000" dirty="0">
                <a:effectLst/>
                <a:latin typeface="Bookman Old Style" panose="02050604050505020204" pitchFamily="18" charset="0"/>
                <a:ea typeface="Calibri" panose="020F0502020204030204" pitchFamily="34" charset="0"/>
              </a:rPr>
              <a:t>The course project allowed to put all the statistical concepts learned in class together. It touched on every aspect of the course material, showing its application in real world data sets.</a:t>
            </a:r>
            <a:r>
              <a:rPr lang="en-CA" sz="2000" dirty="0">
                <a:solidFill>
                  <a:srgbClr val="000000"/>
                </a:solidFill>
                <a:effectLst/>
                <a:latin typeface="Bookman Old Style" panose="02050604050505020204" pitchFamily="18" charset="0"/>
                <a:ea typeface="Times New Roman" panose="02020603050405020304" pitchFamily="18" charset="0"/>
              </a:rPr>
              <a:t> </a:t>
            </a:r>
            <a:endParaRPr lang="en-CA"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4B9EF2EB-D91A-41C5-8778-6CE791ACFF7D}"/>
              </a:ext>
            </a:extLst>
          </p:cNvPr>
          <p:cNvPicPr>
            <a:picLocks noChangeAspect="1"/>
          </p:cNvPicPr>
          <p:nvPr/>
        </p:nvPicPr>
        <p:blipFill>
          <a:blip r:embed="rId3"/>
          <a:stretch>
            <a:fillRect/>
          </a:stretch>
        </p:blipFill>
        <p:spPr>
          <a:xfrm>
            <a:off x="5596443" y="1653385"/>
            <a:ext cx="5612273" cy="2831803"/>
          </a:xfrm>
          <a:prstGeom prst="rect">
            <a:avLst/>
          </a:prstGeom>
        </p:spPr>
      </p:pic>
      <p:sp>
        <p:nvSpPr>
          <p:cNvPr id="11" name="TextBox 10">
            <a:extLst>
              <a:ext uri="{FF2B5EF4-FFF2-40B4-BE49-F238E27FC236}">
                <a16:creationId xmlns:a16="http://schemas.microsoft.com/office/drawing/2014/main" id="{DFF6C36D-85E9-448F-994A-A4CDF3A93B55}"/>
              </a:ext>
            </a:extLst>
          </p:cNvPr>
          <p:cNvSpPr txBox="1"/>
          <p:nvPr/>
        </p:nvSpPr>
        <p:spPr>
          <a:xfrm>
            <a:off x="331034" y="1653385"/>
            <a:ext cx="4742193" cy="2031325"/>
          </a:xfrm>
          <a:prstGeom prst="rect">
            <a:avLst/>
          </a:prstGeom>
          <a:noFill/>
        </p:spPr>
        <p:txBody>
          <a:bodyPr wrap="square">
            <a:spAutoFit/>
          </a:bodyPr>
          <a:lstStyle/>
          <a:p>
            <a:r>
              <a:rPr lang="en-CA" sz="1800" dirty="0">
                <a:solidFill>
                  <a:srgbClr val="000000"/>
                </a:solidFill>
                <a:effectLst/>
                <a:latin typeface="Bookman Old Style" panose="02050604050505020204" pitchFamily="18" charset="0"/>
                <a:ea typeface="Times New Roman" panose="02020603050405020304" pitchFamily="18" charset="0"/>
              </a:rPr>
              <a:t>This course project was fantastic, it puts many of the concepts learned in this course into a real-world application setting. The fact that we used our class as a survey was very interesting. This way its not just made-up data, we use real data to find real associations. </a:t>
            </a:r>
          </a:p>
        </p:txBody>
      </p:sp>
      <p:cxnSp>
        <p:nvCxnSpPr>
          <p:cNvPr id="12" name="Straight Connector 11">
            <a:extLst>
              <a:ext uri="{FF2B5EF4-FFF2-40B4-BE49-F238E27FC236}">
                <a16:creationId xmlns:a16="http://schemas.microsoft.com/office/drawing/2014/main" id="{C3D670F0-460D-43A8-8039-D79BA7E1EF5A}"/>
              </a:ext>
            </a:extLst>
          </p:cNvPr>
          <p:cNvCxnSpPr>
            <a:cxnSpLocks/>
          </p:cNvCxnSpPr>
          <p:nvPr/>
        </p:nvCxnSpPr>
        <p:spPr>
          <a:xfrm>
            <a:off x="1776104" y="2259856"/>
            <a:ext cx="199664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EDC52E49-3839-42BF-A522-99DB7CC43C49}"/>
              </a:ext>
            </a:extLst>
          </p:cNvPr>
          <p:cNvCxnSpPr>
            <a:cxnSpLocks/>
          </p:cNvCxnSpPr>
          <p:nvPr/>
        </p:nvCxnSpPr>
        <p:spPr>
          <a:xfrm>
            <a:off x="1975917" y="2534176"/>
            <a:ext cx="236579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7087D581-FF6A-43A8-8878-6C2F09CE6703}"/>
              </a:ext>
            </a:extLst>
          </p:cNvPr>
          <p:cNvCxnSpPr>
            <a:cxnSpLocks/>
          </p:cNvCxnSpPr>
          <p:nvPr/>
        </p:nvCxnSpPr>
        <p:spPr>
          <a:xfrm>
            <a:off x="3789680" y="2805109"/>
            <a:ext cx="110405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72E4806-3FAD-4D7B-80B2-2BB425BA7EE0}"/>
              </a:ext>
            </a:extLst>
          </p:cNvPr>
          <p:cNvCxnSpPr>
            <a:cxnSpLocks/>
          </p:cNvCxnSpPr>
          <p:nvPr/>
        </p:nvCxnSpPr>
        <p:spPr>
          <a:xfrm>
            <a:off x="465464" y="3089589"/>
            <a:ext cx="3524029"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B8CE7A55-C943-4352-9606-05AE0A3CAE06}"/>
              </a:ext>
            </a:extLst>
          </p:cNvPr>
          <p:cNvCxnSpPr>
            <a:cxnSpLocks/>
          </p:cNvCxnSpPr>
          <p:nvPr/>
        </p:nvCxnSpPr>
        <p:spPr>
          <a:xfrm>
            <a:off x="465464" y="3645002"/>
            <a:ext cx="3605309"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C4A0A673-F8B2-4624-BB15-F8CDFF6847B1}"/>
              </a:ext>
            </a:extLst>
          </p:cNvPr>
          <p:cNvSpPr txBox="1"/>
          <p:nvPr/>
        </p:nvSpPr>
        <p:spPr>
          <a:xfrm>
            <a:off x="186267" y="4106125"/>
            <a:ext cx="4155440" cy="1477328"/>
          </a:xfrm>
          <a:prstGeom prst="rect">
            <a:avLst/>
          </a:prstGeom>
          <a:noFill/>
        </p:spPr>
        <p:txBody>
          <a:bodyPr wrap="square">
            <a:spAutoFit/>
          </a:bodyPr>
          <a:lstStyle/>
          <a:p>
            <a:endParaRPr lang="en-CA" sz="1800" dirty="0">
              <a:solidFill>
                <a:srgbClr val="000000"/>
              </a:solidFill>
              <a:latin typeface="Bookman Old Style" panose="02050604050505020204" pitchFamily="18" charset="0"/>
              <a:ea typeface="Times New Roman" panose="02020603050405020304" pitchFamily="18" charset="0"/>
            </a:endParaRPr>
          </a:p>
          <a:p>
            <a:r>
              <a:rPr lang="en-CA" sz="1800" dirty="0">
                <a:solidFill>
                  <a:srgbClr val="000000"/>
                </a:solidFill>
                <a:effectLst/>
                <a:latin typeface="Bookman Old Style" panose="02050604050505020204" pitchFamily="18" charset="0"/>
                <a:ea typeface="Times New Roman" panose="02020603050405020304" pitchFamily="18" charset="0"/>
              </a:rPr>
              <a:t>It was interesting to use data from our class survey, because we were the real-life sample that we were examining.</a:t>
            </a:r>
          </a:p>
        </p:txBody>
      </p:sp>
      <p:cxnSp>
        <p:nvCxnSpPr>
          <p:cNvPr id="26" name="Straight Connector 25">
            <a:extLst>
              <a:ext uri="{FF2B5EF4-FFF2-40B4-BE49-F238E27FC236}">
                <a16:creationId xmlns:a16="http://schemas.microsoft.com/office/drawing/2014/main" id="{56A181AD-A734-4AAA-81DB-A769D38A2F3B}"/>
              </a:ext>
            </a:extLst>
          </p:cNvPr>
          <p:cNvCxnSpPr>
            <a:cxnSpLocks/>
          </p:cNvCxnSpPr>
          <p:nvPr/>
        </p:nvCxnSpPr>
        <p:spPr>
          <a:xfrm>
            <a:off x="1049867" y="4725349"/>
            <a:ext cx="125984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0A03BD64-F0AD-473B-A389-98235646C353}"/>
              </a:ext>
            </a:extLst>
          </p:cNvPr>
          <p:cNvCxnSpPr>
            <a:cxnSpLocks/>
          </p:cNvCxnSpPr>
          <p:nvPr/>
        </p:nvCxnSpPr>
        <p:spPr>
          <a:xfrm>
            <a:off x="768368" y="4996283"/>
            <a:ext cx="134491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C6C0CFA9-6849-4D5F-9E86-71BC56CF3DD2}"/>
              </a:ext>
            </a:extLst>
          </p:cNvPr>
          <p:cNvCxnSpPr>
            <a:cxnSpLocks/>
          </p:cNvCxnSpPr>
          <p:nvPr/>
        </p:nvCxnSpPr>
        <p:spPr>
          <a:xfrm>
            <a:off x="768368" y="5287536"/>
            <a:ext cx="1613748"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BF371853-52E5-438C-9E13-058D4561C8F5}"/>
              </a:ext>
            </a:extLst>
          </p:cNvPr>
          <p:cNvCxnSpPr>
            <a:cxnSpLocks/>
          </p:cNvCxnSpPr>
          <p:nvPr/>
        </p:nvCxnSpPr>
        <p:spPr>
          <a:xfrm>
            <a:off x="8033173" y="5287536"/>
            <a:ext cx="254677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3ADBFE55-EEB1-4C05-B874-15E1A69BA353}"/>
              </a:ext>
            </a:extLst>
          </p:cNvPr>
          <p:cNvCxnSpPr>
            <a:cxnSpLocks/>
          </p:cNvCxnSpPr>
          <p:nvPr/>
        </p:nvCxnSpPr>
        <p:spPr>
          <a:xfrm>
            <a:off x="5596443" y="5583453"/>
            <a:ext cx="4385757"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913FA853-D45B-4C32-ABDD-38F3EDCC2808}"/>
              </a:ext>
            </a:extLst>
          </p:cNvPr>
          <p:cNvCxnSpPr>
            <a:cxnSpLocks/>
          </p:cNvCxnSpPr>
          <p:nvPr/>
        </p:nvCxnSpPr>
        <p:spPr>
          <a:xfrm>
            <a:off x="5596443" y="5920842"/>
            <a:ext cx="112270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31740C1F-B780-42C6-B913-D92700092DB5}"/>
              </a:ext>
            </a:extLst>
          </p:cNvPr>
          <p:cNvCxnSpPr>
            <a:cxnSpLocks/>
          </p:cNvCxnSpPr>
          <p:nvPr/>
        </p:nvCxnSpPr>
        <p:spPr>
          <a:xfrm>
            <a:off x="7110104" y="5935338"/>
            <a:ext cx="2921203"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id="{E7D990EB-58EA-4FA9-AF9B-645CB3B99264}"/>
              </a:ext>
            </a:extLst>
          </p:cNvPr>
          <p:cNvCxnSpPr>
            <a:cxnSpLocks/>
          </p:cNvCxnSpPr>
          <p:nvPr/>
        </p:nvCxnSpPr>
        <p:spPr>
          <a:xfrm>
            <a:off x="7714827" y="6218870"/>
            <a:ext cx="3156373"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9" name="Straight Connector 48">
            <a:extLst>
              <a:ext uri="{FF2B5EF4-FFF2-40B4-BE49-F238E27FC236}">
                <a16:creationId xmlns:a16="http://schemas.microsoft.com/office/drawing/2014/main" id="{04D4FB0E-545A-4607-A055-8E50C9E3187A}"/>
              </a:ext>
            </a:extLst>
          </p:cNvPr>
          <p:cNvCxnSpPr>
            <a:cxnSpLocks/>
          </p:cNvCxnSpPr>
          <p:nvPr/>
        </p:nvCxnSpPr>
        <p:spPr>
          <a:xfrm>
            <a:off x="5631621" y="6566201"/>
            <a:ext cx="2401552"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7144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16</a:t>
            </a:fld>
            <a:endParaRPr lang="en-CA" dirty="0"/>
          </a:p>
        </p:txBody>
      </p:sp>
      <p:sp>
        <p:nvSpPr>
          <p:cNvPr id="10" name="TextBox 9">
            <a:extLst>
              <a:ext uri="{FF2B5EF4-FFF2-40B4-BE49-F238E27FC236}">
                <a16:creationId xmlns:a16="http://schemas.microsoft.com/office/drawing/2014/main" id="{87479F9F-3E19-48FA-8A6E-EC6E4AA5B23D}"/>
              </a:ext>
            </a:extLst>
          </p:cNvPr>
          <p:cNvSpPr txBox="1"/>
          <p:nvPr/>
        </p:nvSpPr>
        <p:spPr>
          <a:xfrm>
            <a:off x="-67733" y="59507"/>
            <a:ext cx="12259733" cy="480068"/>
          </a:xfrm>
          <a:prstGeom prst="rect">
            <a:avLst/>
          </a:prstGeom>
          <a:noFill/>
        </p:spPr>
        <p:txBody>
          <a:bodyPr wrap="square">
            <a:spAutoFit/>
          </a:bodyPr>
          <a:lstStyle/>
          <a:p>
            <a:pPr lvl="0" algn="ctr">
              <a:lnSpc>
                <a:spcPct val="107000"/>
              </a:lnSpc>
              <a:spcAft>
                <a:spcPts val="800"/>
              </a:spcAft>
            </a:pPr>
            <a:r>
              <a:rPr lang="en-CA" sz="2500" b="1" dirty="0">
                <a:solidFill>
                  <a:srgbClr val="002060"/>
                </a:solidFill>
                <a:effectLst/>
                <a:latin typeface="Bookman Old Style" panose="02050604050505020204" pitchFamily="18" charset="0"/>
                <a:ea typeface="Calibri" panose="020F0502020204030204" pitchFamily="34" charset="0"/>
              </a:rPr>
              <a:t>Anonymous Students Feedback</a:t>
            </a:r>
          </a:p>
        </p:txBody>
      </p:sp>
      <p:sp>
        <p:nvSpPr>
          <p:cNvPr id="6" name="TextBox 5">
            <a:extLst>
              <a:ext uri="{FF2B5EF4-FFF2-40B4-BE49-F238E27FC236}">
                <a16:creationId xmlns:a16="http://schemas.microsoft.com/office/drawing/2014/main" id="{0AF783CE-1097-4ABC-947B-63B6F0C9A080}"/>
              </a:ext>
            </a:extLst>
          </p:cNvPr>
          <p:cNvSpPr txBox="1"/>
          <p:nvPr/>
        </p:nvSpPr>
        <p:spPr>
          <a:xfrm>
            <a:off x="135490" y="806995"/>
            <a:ext cx="11853286" cy="374911"/>
          </a:xfrm>
          <a:prstGeom prst="rect">
            <a:avLst/>
          </a:prstGeom>
          <a:noFill/>
        </p:spPr>
        <p:txBody>
          <a:bodyPr wrap="square">
            <a:spAutoFit/>
          </a:bodyPr>
          <a:lstStyle/>
          <a:p>
            <a:pPr lvl="0">
              <a:lnSpc>
                <a:spcPct val="107000"/>
              </a:lnSpc>
              <a:spcAft>
                <a:spcPts val="800"/>
              </a:spcAft>
            </a:pPr>
            <a:r>
              <a:rPr lang="en-CA" sz="1800" b="1" i="1" dirty="0">
                <a:solidFill>
                  <a:srgbClr val="000000"/>
                </a:solidFill>
                <a:effectLst/>
                <a:latin typeface="Calibri" panose="020F0502020204030204" pitchFamily="34" charset="0"/>
                <a:ea typeface="Times New Roman" panose="02020603050405020304" pitchFamily="18" charset="0"/>
              </a:rPr>
              <a:t>How did the course project develop your communication skills in statistics?</a:t>
            </a:r>
            <a:endParaRPr lang="en-CA" sz="2000" i="1" dirty="0">
              <a:effectLst/>
              <a:latin typeface="Bookman Old Style" panose="02050604050505020204" pitchFamily="18" charset="0"/>
              <a:ea typeface="Calibri" panose="020F0502020204030204" pitchFamily="34" charset="0"/>
            </a:endParaRPr>
          </a:p>
        </p:txBody>
      </p:sp>
      <p:sp>
        <p:nvSpPr>
          <p:cNvPr id="8" name="TextBox 7">
            <a:extLst>
              <a:ext uri="{FF2B5EF4-FFF2-40B4-BE49-F238E27FC236}">
                <a16:creationId xmlns:a16="http://schemas.microsoft.com/office/drawing/2014/main" id="{DC5B201A-AA75-4CB7-85DA-7FB1BD6E4061}"/>
              </a:ext>
            </a:extLst>
          </p:cNvPr>
          <p:cNvSpPr txBox="1"/>
          <p:nvPr/>
        </p:nvSpPr>
        <p:spPr>
          <a:xfrm>
            <a:off x="135490" y="1343575"/>
            <a:ext cx="5648935" cy="1323439"/>
          </a:xfrm>
          <a:prstGeom prst="rect">
            <a:avLst/>
          </a:prstGeom>
          <a:noFill/>
        </p:spPr>
        <p:txBody>
          <a:bodyPr wrap="square">
            <a:spAutoFit/>
          </a:bodyPr>
          <a:lstStyle/>
          <a:p>
            <a:r>
              <a:rPr lang="en-CA" sz="2000" dirty="0">
                <a:solidFill>
                  <a:srgbClr val="000000"/>
                </a:solidFill>
                <a:effectLst/>
                <a:latin typeface="Bookman Old Style" panose="02050604050505020204" pitchFamily="18" charset="0"/>
                <a:ea typeface="Times New Roman" panose="02020603050405020304" pitchFamily="18" charset="0"/>
              </a:rPr>
              <a:t>It helped me be able to articulate my words regarding statistics. </a:t>
            </a:r>
          </a:p>
          <a:p>
            <a:r>
              <a:rPr lang="en-CA" sz="2000" dirty="0">
                <a:solidFill>
                  <a:srgbClr val="000000"/>
                </a:solidFill>
                <a:effectLst/>
                <a:latin typeface="Bookman Old Style" panose="02050604050505020204" pitchFamily="18" charset="0"/>
                <a:ea typeface="Times New Roman" panose="02020603050405020304" pitchFamily="18" charset="0"/>
              </a:rPr>
              <a:t>Ensuring that I used the rights words like correlating instead of causing.</a:t>
            </a:r>
          </a:p>
        </p:txBody>
      </p:sp>
      <p:cxnSp>
        <p:nvCxnSpPr>
          <p:cNvPr id="7" name="Straight Connector 6">
            <a:extLst>
              <a:ext uri="{FF2B5EF4-FFF2-40B4-BE49-F238E27FC236}">
                <a16:creationId xmlns:a16="http://schemas.microsoft.com/office/drawing/2014/main" id="{0A4DD5C2-1DBB-4ADF-B62A-9AA1FE4DE6C4}"/>
              </a:ext>
            </a:extLst>
          </p:cNvPr>
          <p:cNvCxnSpPr>
            <a:cxnSpLocks/>
          </p:cNvCxnSpPr>
          <p:nvPr/>
        </p:nvCxnSpPr>
        <p:spPr>
          <a:xfrm>
            <a:off x="223318" y="1712730"/>
            <a:ext cx="538141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03F5FC42-BABB-4A77-A5E3-41F852C12EF6}"/>
              </a:ext>
            </a:extLst>
          </p:cNvPr>
          <p:cNvCxnSpPr>
            <a:cxnSpLocks/>
          </p:cNvCxnSpPr>
          <p:nvPr/>
        </p:nvCxnSpPr>
        <p:spPr>
          <a:xfrm>
            <a:off x="2148637" y="2320816"/>
            <a:ext cx="269917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74DE7B66-87C4-40BD-B3ED-64A5A56F60B4}"/>
              </a:ext>
            </a:extLst>
          </p:cNvPr>
          <p:cNvCxnSpPr>
            <a:cxnSpLocks/>
          </p:cNvCxnSpPr>
          <p:nvPr/>
        </p:nvCxnSpPr>
        <p:spPr>
          <a:xfrm>
            <a:off x="223318" y="2666091"/>
            <a:ext cx="3628813"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4417CF7A-B39C-4C49-8EED-88D6D6C84426}"/>
              </a:ext>
            </a:extLst>
          </p:cNvPr>
          <p:cNvPicPr>
            <a:picLocks noChangeAspect="1"/>
          </p:cNvPicPr>
          <p:nvPr/>
        </p:nvPicPr>
        <p:blipFill>
          <a:blip r:embed="rId3"/>
          <a:stretch>
            <a:fillRect/>
          </a:stretch>
        </p:blipFill>
        <p:spPr>
          <a:xfrm>
            <a:off x="277709" y="3101657"/>
            <a:ext cx="5221789" cy="3437255"/>
          </a:xfrm>
          <a:prstGeom prst="rect">
            <a:avLst/>
          </a:prstGeom>
        </p:spPr>
      </p:pic>
      <p:sp>
        <p:nvSpPr>
          <p:cNvPr id="17" name="TextBox 16">
            <a:extLst>
              <a:ext uri="{FF2B5EF4-FFF2-40B4-BE49-F238E27FC236}">
                <a16:creationId xmlns:a16="http://schemas.microsoft.com/office/drawing/2014/main" id="{6D1A41CC-8070-41A3-B737-27751E27B564}"/>
              </a:ext>
            </a:extLst>
          </p:cNvPr>
          <p:cNvSpPr txBox="1"/>
          <p:nvPr/>
        </p:nvSpPr>
        <p:spPr>
          <a:xfrm>
            <a:off x="5784425" y="3206101"/>
            <a:ext cx="6129866" cy="2308324"/>
          </a:xfrm>
          <a:prstGeom prst="rect">
            <a:avLst/>
          </a:prstGeom>
          <a:noFill/>
        </p:spPr>
        <p:txBody>
          <a:bodyPr wrap="square">
            <a:spAutoFit/>
          </a:bodyPr>
          <a:lstStyle/>
          <a:p>
            <a:r>
              <a:rPr lang="en-CA" sz="1800" dirty="0">
                <a:effectLst/>
                <a:latin typeface="Bookman Old Style" panose="02050604050505020204" pitchFamily="18" charset="0"/>
                <a:ea typeface="Calibri" panose="020F0502020204030204" pitchFamily="34" charset="0"/>
              </a:rPr>
              <a:t>Going back over the content, often discussing the course project with other group members gave a new perspective to one another. It was often times that if someone wrote an answer, then the others would look over it, check the explanation to make sure it covered all the necessary cases, making sure that the explanation is readable and concise when someone else would read it</a:t>
            </a:r>
            <a:endParaRPr lang="en-CA" sz="1800" dirty="0">
              <a:latin typeface="Bookman Old Style" panose="02050604050505020204" pitchFamily="18" charset="0"/>
            </a:endParaRPr>
          </a:p>
        </p:txBody>
      </p:sp>
      <p:cxnSp>
        <p:nvCxnSpPr>
          <p:cNvPr id="18" name="Straight Connector 17">
            <a:extLst>
              <a:ext uri="{FF2B5EF4-FFF2-40B4-BE49-F238E27FC236}">
                <a16:creationId xmlns:a16="http://schemas.microsoft.com/office/drawing/2014/main" id="{4762FE70-891F-4249-830F-86BF1778D7FE}"/>
              </a:ext>
            </a:extLst>
          </p:cNvPr>
          <p:cNvCxnSpPr>
            <a:cxnSpLocks/>
          </p:cNvCxnSpPr>
          <p:nvPr/>
        </p:nvCxnSpPr>
        <p:spPr>
          <a:xfrm>
            <a:off x="5911426" y="3570496"/>
            <a:ext cx="304969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A5E8F8D3-FEFD-481A-A8FF-574452B86ABC}"/>
              </a:ext>
            </a:extLst>
          </p:cNvPr>
          <p:cNvCxnSpPr>
            <a:cxnSpLocks/>
          </p:cNvCxnSpPr>
          <p:nvPr/>
        </p:nvCxnSpPr>
        <p:spPr>
          <a:xfrm>
            <a:off x="7467397" y="3828627"/>
            <a:ext cx="302449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E2A72160-40B0-4118-92B7-2B088A31BC7D}"/>
              </a:ext>
            </a:extLst>
          </p:cNvPr>
          <p:cNvCxnSpPr>
            <a:cxnSpLocks/>
          </p:cNvCxnSpPr>
          <p:nvPr/>
        </p:nvCxnSpPr>
        <p:spPr>
          <a:xfrm>
            <a:off x="9789157" y="3557898"/>
            <a:ext cx="123105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3D45F233-DE91-4DF7-9867-989F930FB20D}"/>
              </a:ext>
            </a:extLst>
          </p:cNvPr>
          <p:cNvCxnSpPr>
            <a:cxnSpLocks/>
          </p:cNvCxnSpPr>
          <p:nvPr/>
        </p:nvCxnSpPr>
        <p:spPr>
          <a:xfrm>
            <a:off x="7261013" y="4661003"/>
            <a:ext cx="247904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789F035C-A8A1-4BDA-B10C-A4729DCB9106}"/>
              </a:ext>
            </a:extLst>
          </p:cNvPr>
          <p:cNvCxnSpPr>
            <a:cxnSpLocks/>
          </p:cNvCxnSpPr>
          <p:nvPr/>
        </p:nvCxnSpPr>
        <p:spPr>
          <a:xfrm>
            <a:off x="7929677" y="5209643"/>
            <a:ext cx="295507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0631D463-4F31-4FC7-883A-6A5CF5429DBA}"/>
              </a:ext>
            </a:extLst>
          </p:cNvPr>
          <p:cNvCxnSpPr>
            <a:cxnSpLocks/>
            <a:endCxn id="17" idx="2"/>
          </p:cNvCxnSpPr>
          <p:nvPr/>
        </p:nvCxnSpPr>
        <p:spPr>
          <a:xfrm>
            <a:off x="5911426" y="5514425"/>
            <a:ext cx="2937932"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8163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17</a:t>
            </a:fld>
            <a:endParaRPr lang="en-CA" dirty="0"/>
          </a:p>
        </p:txBody>
      </p:sp>
      <p:sp>
        <p:nvSpPr>
          <p:cNvPr id="10" name="TextBox 9">
            <a:extLst>
              <a:ext uri="{FF2B5EF4-FFF2-40B4-BE49-F238E27FC236}">
                <a16:creationId xmlns:a16="http://schemas.microsoft.com/office/drawing/2014/main" id="{87479F9F-3E19-48FA-8A6E-EC6E4AA5B23D}"/>
              </a:ext>
            </a:extLst>
          </p:cNvPr>
          <p:cNvSpPr txBox="1"/>
          <p:nvPr/>
        </p:nvSpPr>
        <p:spPr>
          <a:xfrm>
            <a:off x="-67733" y="59507"/>
            <a:ext cx="12259733" cy="480068"/>
          </a:xfrm>
          <a:prstGeom prst="rect">
            <a:avLst/>
          </a:prstGeom>
          <a:noFill/>
        </p:spPr>
        <p:txBody>
          <a:bodyPr wrap="square">
            <a:spAutoFit/>
          </a:bodyPr>
          <a:lstStyle/>
          <a:p>
            <a:pPr lvl="0" algn="ctr">
              <a:lnSpc>
                <a:spcPct val="107000"/>
              </a:lnSpc>
              <a:spcAft>
                <a:spcPts val="800"/>
              </a:spcAft>
            </a:pPr>
            <a:r>
              <a:rPr lang="en-CA" sz="2500" b="1" dirty="0">
                <a:solidFill>
                  <a:srgbClr val="002060"/>
                </a:solidFill>
                <a:effectLst/>
                <a:latin typeface="Bookman Old Style" panose="02050604050505020204" pitchFamily="18" charset="0"/>
                <a:ea typeface="Calibri" panose="020F0502020204030204" pitchFamily="34" charset="0"/>
              </a:rPr>
              <a:t>Anonymous Students Feedback</a:t>
            </a:r>
          </a:p>
        </p:txBody>
      </p:sp>
      <p:sp>
        <p:nvSpPr>
          <p:cNvPr id="6" name="TextBox 5">
            <a:extLst>
              <a:ext uri="{FF2B5EF4-FFF2-40B4-BE49-F238E27FC236}">
                <a16:creationId xmlns:a16="http://schemas.microsoft.com/office/drawing/2014/main" id="{0AF783CE-1097-4ABC-947B-63B6F0C9A080}"/>
              </a:ext>
            </a:extLst>
          </p:cNvPr>
          <p:cNvSpPr txBox="1"/>
          <p:nvPr/>
        </p:nvSpPr>
        <p:spPr>
          <a:xfrm>
            <a:off x="135490" y="806995"/>
            <a:ext cx="11853286" cy="374911"/>
          </a:xfrm>
          <a:prstGeom prst="rect">
            <a:avLst/>
          </a:prstGeom>
          <a:noFill/>
        </p:spPr>
        <p:txBody>
          <a:bodyPr wrap="square">
            <a:spAutoFit/>
          </a:bodyPr>
          <a:lstStyle/>
          <a:p>
            <a:pPr lvl="0">
              <a:lnSpc>
                <a:spcPct val="107000"/>
              </a:lnSpc>
              <a:spcAft>
                <a:spcPts val="800"/>
              </a:spcAft>
            </a:pPr>
            <a:r>
              <a:rPr lang="en-CA" sz="1800" b="1" i="1" dirty="0">
                <a:solidFill>
                  <a:srgbClr val="000000"/>
                </a:solidFill>
                <a:effectLst/>
                <a:latin typeface="Calibri" panose="020F0502020204030204" pitchFamily="34" charset="0"/>
                <a:ea typeface="Times New Roman" panose="02020603050405020304" pitchFamily="18" charset="0"/>
              </a:rPr>
              <a:t>How did the course project facilitate the usefulness, relevance, and worth of statistics in your personal and academic life?</a:t>
            </a:r>
            <a:endParaRPr lang="en-CA" sz="2000" i="1" dirty="0">
              <a:effectLst/>
              <a:latin typeface="Bookman Old Style" panose="02050604050505020204" pitchFamily="18" charset="0"/>
              <a:ea typeface="Calibri" panose="020F0502020204030204" pitchFamily="34" charset="0"/>
            </a:endParaRPr>
          </a:p>
        </p:txBody>
      </p:sp>
      <p:sp>
        <p:nvSpPr>
          <p:cNvPr id="8" name="TextBox 7">
            <a:extLst>
              <a:ext uri="{FF2B5EF4-FFF2-40B4-BE49-F238E27FC236}">
                <a16:creationId xmlns:a16="http://schemas.microsoft.com/office/drawing/2014/main" id="{DC5B201A-AA75-4CB7-85DA-7FB1BD6E4061}"/>
              </a:ext>
            </a:extLst>
          </p:cNvPr>
          <p:cNvSpPr txBox="1"/>
          <p:nvPr/>
        </p:nvSpPr>
        <p:spPr>
          <a:xfrm>
            <a:off x="101648" y="1337129"/>
            <a:ext cx="4585500" cy="2246769"/>
          </a:xfrm>
          <a:prstGeom prst="rect">
            <a:avLst/>
          </a:prstGeom>
          <a:noFill/>
        </p:spPr>
        <p:txBody>
          <a:bodyPr wrap="square">
            <a:spAutoFit/>
          </a:bodyPr>
          <a:lstStyle/>
          <a:p>
            <a:r>
              <a:rPr lang="en-CA" sz="2000" dirty="0">
                <a:solidFill>
                  <a:srgbClr val="000000"/>
                </a:solidFill>
                <a:effectLst/>
                <a:latin typeface="Bookman Old Style" panose="02050604050505020204" pitchFamily="18" charset="0"/>
                <a:ea typeface="Times New Roman" panose="02020603050405020304" pitchFamily="18" charset="0"/>
              </a:rPr>
              <a:t>“Since my major is not relevant to the statistics, but I will focus on the articles which contains statistic knowledge in the future, since I think it's useful.”</a:t>
            </a:r>
            <a:endParaRPr lang="en-CA" sz="2000" dirty="0">
              <a:solidFill>
                <a:srgbClr val="000000"/>
              </a:solidFill>
              <a:latin typeface="Bookman Old Style" panose="02050604050505020204" pitchFamily="18" charset="0"/>
              <a:ea typeface="Times New Roman" panose="02020603050405020304" pitchFamily="18" charset="0"/>
            </a:endParaRPr>
          </a:p>
          <a:p>
            <a:endParaRPr lang="en-CA" sz="2000" dirty="0">
              <a:solidFill>
                <a:srgbClr val="000000"/>
              </a:solidFill>
              <a:latin typeface="Bookman Old Style" panose="02050604050505020204" pitchFamily="18" charset="0"/>
              <a:ea typeface="Times New Roman" panose="02020603050405020304" pitchFamily="18" charset="0"/>
            </a:endParaRPr>
          </a:p>
          <a:p>
            <a:endParaRPr lang="en-CA" sz="2000" dirty="0">
              <a:solidFill>
                <a:srgbClr val="000000"/>
              </a:solidFill>
              <a:latin typeface="Bookman Old Style" panose="020506040505050202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73BBAF4-CA09-40C7-939C-72B4507736A5}"/>
              </a:ext>
            </a:extLst>
          </p:cNvPr>
          <p:cNvPicPr>
            <a:picLocks noChangeAspect="1"/>
          </p:cNvPicPr>
          <p:nvPr/>
        </p:nvPicPr>
        <p:blipFill>
          <a:blip r:embed="rId3"/>
          <a:stretch>
            <a:fillRect/>
          </a:stretch>
        </p:blipFill>
        <p:spPr>
          <a:xfrm>
            <a:off x="4971652" y="1738725"/>
            <a:ext cx="6333250" cy="2840049"/>
          </a:xfrm>
          <a:prstGeom prst="rect">
            <a:avLst/>
          </a:prstGeom>
        </p:spPr>
      </p:pic>
      <p:sp>
        <p:nvSpPr>
          <p:cNvPr id="11" name="TextBox 10">
            <a:extLst>
              <a:ext uri="{FF2B5EF4-FFF2-40B4-BE49-F238E27FC236}">
                <a16:creationId xmlns:a16="http://schemas.microsoft.com/office/drawing/2014/main" id="{8FFEB2D9-E03B-4444-B43F-A8C2C4105351}"/>
              </a:ext>
            </a:extLst>
          </p:cNvPr>
          <p:cNvSpPr txBox="1"/>
          <p:nvPr/>
        </p:nvSpPr>
        <p:spPr>
          <a:xfrm>
            <a:off x="1527412" y="4868212"/>
            <a:ext cx="6681868" cy="1853264"/>
          </a:xfrm>
          <a:prstGeom prst="rect">
            <a:avLst/>
          </a:prstGeom>
          <a:noFill/>
        </p:spPr>
        <p:txBody>
          <a:bodyPr wrap="square">
            <a:spAutoFit/>
          </a:bodyPr>
          <a:lstStyle/>
          <a:p>
            <a:pPr>
              <a:lnSpc>
                <a:spcPct val="107000"/>
              </a:lnSpc>
              <a:spcAft>
                <a:spcPts val="800"/>
              </a:spcAft>
            </a:pPr>
            <a:r>
              <a:rPr lang="en-CA" sz="1800" dirty="0">
                <a:effectLst/>
                <a:latin typeface="Bookman Old Style" panose="02050604050505020204" pitchFamily="18" charset="0"/>
                <a:ea typeface="Calibri" panose="020F0502020204030204" pitchFamily="34" charset="0"/>
              </a:rPr>
              <a:t>“The course project is beneficial for my academic life since it gave me an in-depth understanding of conveying statistical results more effectively. Since I am in a psychology program, which usually requires a lot of lab reports, I hope to use what I learned here for any lab reports I would write in the future.</a:t>
            </a:r>
          </a:p>
        </p:txBody>
      </p:sp>
      <p:cxnSp>
        <p:nvCxnSpPr>
          <p:cNvPr id="12" name="Straight Connector 11">
            <a:extLst>
              <a:ext uri="{FF2B5EF4-FFF2-40B4-BE49-F238E27FC236}">
                <a16:creationId xmlns:a16="http://schemas.microsoft.com/office/drawing/2014/main" id="{F3B3CE1E-5783-4A81-84EF-2C64C067DB93}"/>
              </a:ext>
            </a:extLst>
          </p:cNvPr>
          <p:cNvCxnSpPr/>
          <p:nvPr/>
        </p:nvCxnSpPr>
        <p:spPr>
          <a:xfrm>
            <a:off x="2438400" y="1991360"/>
            <a:ext cx="1822027"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E489981D-E1D2-42B3-B684-1512C9F4B6F5}"/>
              </a:ext>
            </a:extLst>
          </p:cNvPr>
          <p:cNvCxnSpPr>
            <a:cxnSpLocks/>
          </p:cNvCxnSpPr>
          <p:nvPr/>
        </p:nvCxnSpPr>
        <p:spPr>
          <a:xfrm>
            <a:off x="157479" y="2306320"/>
            <a:ext cx="3398521"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6FEE785B-7991-4686-BF35-4272826B46FE}"/>
              </a:ext>
            </a:extLst>
          </p:cNvPr>
          <p:cNvCxnSpPr>
            <a:cxnSpLocks/>
          </p:cNvCxnSpPr>
          <p:nvPr/>
        </p:nvCxnSpPr>
        <p:spPr>
          <a:xfrm>
            <a:off x="157479" y="2617893"/>
            <a:ext cx="4001348"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02C79B6B-2FC0-42D9-B127-96C3E685A8CF}"/>
              </a:ext>
            </a:extLst>
          </p:cNvPr>
          <p:cNvCxnSpPr>
            <a:cxnSpLocks/>
          </p:cNvCxnSpPr>
          <p:nvPr/>
        </p:nvCxnSpPr>
        <p:spPr>
          <a:xfrm>
            <a:off x="2336800" y="5503333"/>
            <a:ext cx="5588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D1F33785-308D-4BCE-9DF7-EA854D47B50A}"/>
              </a:ext>
            </a:extLst>
          </p:cNvPr>
          <p:cNvCxnSpPr>
            <a:cxnSpLocks/>
          </p:cNvCxnSpPr>
          <p:nvPr/>
        </p:nvCxnSpPr>
        <p:spPr>
          <a:xfrm>
            <a:off x="1649307" y="5774267"/>
            <a:ext cx="360002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29A390D3-1C45-4469-BBAD-8CF49F2220B9}"/>
              </a:ext>
            </a:extLst>
          </p:cNvPr>
          <p:cNvCxnSpPr>
            <a:cxnSpLocks/>
          </p:cNvCxnSpPr>
          <p:nvPr/>
        </p:nvCxnSpPr>
        <p:spPr>
          <a:xfrm>
            <a:off x="1649307" y="6085840"/>
            <a:ext cx="220472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765AEF2E-85DE-43F1-BC34-8D7160DD83AF}"/>
              </a:ext>
            </a:extLst>
          </p:cNvPr>
          <p:cNvCxnSpPr>
            <a:cxnSpLocks/>
          </p:cNvCxnSpPr>
          <p:nvPr/>
        </p:nvCxnSpPr>
        <p:spPr>
          <a:xfrm>
            <a:off x="2540000" y="6356350"/>
            <a:ext cx="4971627"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6293EF06-B342-4487-BB73-ADEA1D1650B4}"/>
              </a:ext>
            </a:extLst>
          </p:cNvPr>
          <p:cNvCxnSpPr>
            <a:cxnSpLocks/>
          </p:cNvCxnSpPr>
          <p:nvPr/>
        </p:nvCxnSpPr>
        <p:spPr>
          <a:xfrm>
            <a:off x="1649307" y="6718224"/>
            <a:ext cx="3781213"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130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18</a:t>
            </a:fld>
            <a:endParaRPr lang="en-CA" dirty="0"/>
          </a:p>
        </p:txBody>
      </p:sp>
      <p:pic>
        <p:nvPicPr>
          <p:cNvPr id="6" name="Picture 5">
            <a:extLst>
              <a:ext uri="{FF2B5EF4-FFF2-40B4-BE49-F238E27FC236}">
                <a16:creationId xmlns:a16="http://schemas.microsoft.com/office/drawing/2014/main" id="{4FE0030F-3184-4C96-A211-98773F0C7AB1}"/>
              </a:ext>
            </a:extLst>
          </p:cNvPr>
          <p:cNvPicPr>
            <a:picLocks noChangeAspect="1"/>
          </p:cNvPicPr>
          <p:nvPr/>
        </p:nvPicPr>
        <p:blipFill>
          <a:blip r:embed="rId3"/>
          <a:stretch>
            <a:fillRect/>
          </a:stretch>
        </p:blipFill>
        <p:spPr>
          <a:xfrm>
            <a:off x="1724465" y="240136"/>
            <a:ext cx="8621149" cy="6377727"/>
          </a:xfrm>
          <a:prstGeom prst="rect">
            <a:avLst/>
          </a:prstGeom>
        </p:spPr>
      </p:pic>
      <p:sp>
        <p:nvSpPr>
          <p:cNvPr id="10" name="TextBox 9">
            <a:extLst>
              <a:ext uri="{FF2B5EF4-FFF2-40B4-BE49-F238E27FC236}">
                <a16:creationId xmlns:a16="http://schemas.microsoft.com/office/drawing/2014/main" id="{87479F9F-3E19-48FA-8A6E-EC6E4AA5B23D}"/>
              </a:ext>
            </a:extLst>
          </p:cNvPr>
          <p:cNvSpPr txBox="1"/>
          <p:nvPr/>
        </p:nvSpPr>
        <p:spPr>
          <a:xfrm>
            <a:off x="2221021" y="2809480"/>
            <a:ext cx="7931573" cy="867802"/>
          </a:xfrm>
          <a:prstGeom prst="rect">
            <a:avLst/>
          </a:prstGeom>
          <a:noFill/>
        </p:spPr>
        <p:txBody>
          <a:bodyPr wrap="square">
            <a:spAutoFit/>
          </a:bodyPr>
          <a:lstStyle/>
          <a:p>
            <a:pPr lvl="0" algn="ctr">
              <a:lnSpc>
                <a:spcPct val="107000"/>
              </a:lnSpc>
              <a:spcAft>
                <a:spcPts val="800"/>
              </a:spcAft>
            </a:pPr>
            <a:r>
              <a:rPr lang="en-CA" sz="5000" dirty="0">
                <a:solidFill>
                  <a:schemeClr val="bg1"/>
                </a:solidFill>
                <a:effectLst/>
                <a:latin typeface="Bookman Old Style" panose="02050604050505020204" pitchFamily="18" charset="0"/>
                <a:ea typeface="Calibri" panose="020F0502020204030204" pitchFamily="34" charset="0"/>
              </a:rPr>
              <a:t>Thank You </a:t>
            </a:r>
            <a:r>
              <a:rPr lang="en-CA" sz="5000" dirty="0">
                <a:solidFill>
                  <a:schemeClr val="bg1"/>
                </a:solidFill>
                <a:effectLst/>
                <a:latin typeface="Bookman Old Style" panose="02050604050505020204" pitchFamily="18" charset="0"/>
                <a:ea typeface="Calibri" panose="020F0502020204030204" pitchFamily="34" charset="0"/>
                <a:sym typeface="Wingdings" panose="05000000000000000000" pitchFamily="2" charset="2"/>
              </a:rPr>
              <a:t></a:t>
            </a:r>
            <a:endParaRPr lang="en-CA" sz="5000" dirty="0">
              <a:solidFill>
                <a:schemeClr val="bg1"/>
              </a:solidFill>
              <a:effectLst/>
              <a:latin typeface="Bookman Old Style" panose="02050604050505020204" pitchFamily="18" charset="0"/>
              <a:ea typeface="Calibri" panose="020F0502020204030204" pitchFamily="34" charset="0"/>
            </a:endParaRPr>
          </a:p>
        </p:txBody>
      </p:sp>
    </p:spTree>
    <p:extLst>
      <p:ext uri="{BB962C8B-B14F-4D97-AF65-F5344CB8AC3E}">
        <p14:creationId xmlns:p14="http://schemas.microsoft.com/office/powerpoint/2010/main" val="157252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29D-EB36-4910-9E8A-8E18B0518BBF}"/>
              </a:ext>
            </a:extLst>
          </p:cNvPr>
          <p:cNvSpPr>
            <a:spLocks noGrp="1"/>
          </p:cNvSpPr>
          <p:nvPr>
            <p:ph type="title"/>
          </p:nvPr>
        </p:nvSpPr>
        <p:spPr>
          <a:xfrm>
            <a:off x="52492" y="0"/>
            <a:ext cx="12139508" cy="711200"/>
          </a:xfrm>
        </p:spPr>
        <p:txBody>
          <a:bodyPr>
            <a:normAutofit/>
          </a:bodyPr>
          <a:lstStyle/>
          <a:p>
            <a:pPr algn="ctr"/>
            <a:r>
              <a:rPr lang="en-US" sz="3000" b="1" dirty="0">
                <a:solidFill>
                  <a:srgbClr val="002060"/>
                </a:solidFill>
                <a:latin typeface="Bookman Old Style" panose="02050604050505020204" pitchFamily="18" charset="0"/>
              </a:rPr>
              <a:t>Semester-long Collaborative Student-generated Data</a:t>
            </a:r>
            <a:endParaRPr lang="en-CA" sz="3000" b="1" dirty="0">
              <a:solidFill>
                <a:srgbClr val="002060"/>
              </a:solidFill>
              <a:latin typeface="Bookman Old Style" panose="02050604050505020204" pitchFamily="18" charset="0"/>
            </a:endParaRPr>
          </a:p>
        </p:txBody>
      </p:sp>
      <p:sp>
        <p:nvSpPr>
          <p:cNvPr id="5" name="Slide Number Placeholder 4">
            <a:extLst>
              <a:ext uri="{FF2B5EF4-FFF2-40B4-BE49-F238E27FC236}">
                <a16:creationId xmlns:a16="http://schemas.microsoft.com/office/drawing/2014/main" id="{0CD3DE18-0960-41D0-8B68-41E9F929B3C9}"/>
              </a:ext>
            </a:extLst>
          </p:cNvPr>
          <p:cNvSpPr>
            <a:spLocks noGrp="1"/>
          </p:cNvSpPr>
          <p:nvPr>
            <p:ph type="sldNum" sz="quarter" idx="12"/>
          </p:nvPr>
        </p:nvSpPr>
        <p:spPr/>
        <p:txBody>
          <a:bodyPr/>
          <a:lstStyle/>
          <a:p>
            <a:fld id="{659D809F-3680-4FBC-8EDD-8EB4E4BDE3C8}" type="slidenum">
              <a:rPr lang="en-CA" smtClean="0"/>
              <a:t>2</a:t>
            </a:fld>
            <a:endParaRPr lang="en-CA"/>
          </a:p>
        </p:txBody>
      </p:sp>
      <p:sp>
        <p:nvSpPr>
          <p:cNvPr id="8" name="TextBox 7">
            <a:extLst>
              <a:ext uri="{FF2B5EF4-FFF2-40B4-BE49-F238E27FC236}">
                <a16:creationId xmlns:a16="http://schemas.microsoft.com/office/drawing/2014/main" id="{BE704862-B318-4A04-8C28-E16D7976EFBD}"/>
              </a:ext>
            </a:extLst>
          </p:cNvPr>
          <p:cNvSpPr txBox="1"/>
          <p:nvPr/>
        </p:nvSpPr>
        <p:spPr>
          <a:xfrm>
            <a:off x="0" y="887357"/>
            <a:ext cx="12192000" cy="1569660"/>
          </a:xfrm>
          <a:prstGeom prst="rect">
            <a:avLst/>
          </a:prstGeom>
          <a:noFill/>
        </p:spPr>
        <p:txBody>
          <a:bodyPr wrap="square">
            <a:spAutoFit/>
          </a:bodyPr>
          <a:lstStyle/>
          <a:p>
            <a:r>
              <a:rPr lang="en-US" sz="2300" dirty="0">
                <a:effectLst/>
                <a:latin typeface="Bookman Old Style" panose="02050604050505020204" pitchFamily="18" charset="0"/>
                <a:ea typeface="Calibri" panose="020F0502020204030204" pitchFamily="34" charset="0"/>
              </a:rPr>
              <a:t>A scaffolded assignment in an undergraduate statistics service course with </a:t>
            </a:r>
            <a:r>
              <a:rPr lang="en-US" sz="2300" dirty="0">
                <a:latin typeface="Bookman Old Style" panose="02050604050505020204" pitchFamily="18" charset="0"/>
                <a:ea typeface="Calibri" panose="020F0502020204030204" pitchFamily="34" charset="0"/>
              </a:rPr>
              <a:t>relevant topic to explore (impacts of COVID-19 pandemic on students’ experience) and with </a:t>
            </a:r>
            <a:r>
              <a:rPr lang="en-US" sz="2300" dirty="0">
                <a:effectLst/>
                <a:latin typeface="Bookman Old Style" panose="02050604050505020204" pitchFamily="18" charset="0"/>
                <a:ea typeface="Calibri" panose="020F0502020204030204" pitchFamily="34" charset="0"/>
              </a:rPr>
              <a:t>several steps to complete throughout the term.</a:t>
            </a:r>
          </a:p>
          <a:p>
            <a:r>
              <a:rPr lang="en-US" sz="2400" dirty="0">
                <a:effectLst/>
                <a:latin typeface="Bookman Old Style" panose="02050604050505020204" pitchFamily="18" charset="0"/>
                <a:ea typeface="Calibri" panose="020F0502020204030204" pitchFamily="34" charset="0"/>
              </a:rPr>
              <a:t>  </a:t>
            </a:r>
          </a:p>
        </p:txBody>
      </p:sp>
      <p:pic>
        <p:nvPicPr>
          <p:cNvPr id="4" name="Picture 3">
            <a:extLst>
              <a:ext uri="{FF2B5EF4-FFF2-40B4-BE49-F238E27FC236}">
                <a16:creationId xmlns:a16="http://schemas.microsoft.com/office/drawing/2014/main" id="{191E9073-1EF9-4DA5-AE84-FD43B41C7B81}"/>
              </a:ext>
            </a:extLst>
          </p:cNvPr>
          <p:cNvPicPr>
            <a:picLocks noChangeAspect="1"/>
          </p:cNvPicPr>
          <p:nvPr/>
        </p:nvPicPr>
        <p:blipFill>
          <a:blip r:embed="rId2"/>
          <a:stretch>
            <a:fillRect/>
          </a:stretch>
        </p:blipFill>
        <p:spPr>
          <a:xfrm>
            <a:off x="209972" y="2409604"/>
            <a:ext cx="6040119" cy="3724613"/>
          </a:xfrm>
          <a:prstGeom prst="rect">
            <a:avLst/>
          </a:prstGeom>
        </p:spPr>
      </p:pic>
      <p:sp>
        <p:nvSpPr>
          <p:cNvPr id="6" name="TextBox 5">
            <a:extLst>
              <a:ext uri="{FF2B5EF4-FFF2-40B4-BE49-F238E27FC236}">
                <a16:creationId xmlns:a16="http://schemas.microsoft.com/office/drawing/2014/main" id="{E5E6CCBC-D698-4778-B571-A8BAB92A4F25}"/>
              </a:ext>
            </a:extLst>
          </p:cNvPr>
          <p:cNvSpPr txBox="1"/>
          <p:nvPr/>
        </p:nvSpPr>
        <p:spPr>
          <a:xfrm>
            <a:off x="6250091" y="5508978"/>
            <a:ext cx="5833536" cy="923330"/>
          </a:xfrm>
          <a:prstGeom prst="rect">
            <a:avLst/>
          </a:prstGeom>
          <a:noFill/>
        </p:spPr>
        <p:txBody>
          <a:bodyPr wrap="square">
            <a:spAutoFit/>
          </a:bodyPr>
          <a:lstStyle/>
          <a:p>
            <a:r>
              <a:rPr lang="en-US" sz="1800" dirty="0">
                <a:effectLst/>
                <a:latin typeface="Bookman Old Style" panose="02050604050505020204" pitchFamily="18" charset="0"/>
                <a:ea typeface="Calibri" panose="020F0502020204030204" pitchFamily="34" charset="0"/>
              </a:rPr>
              <a:t>Students were randomly assigned </a:t>
            </a:r>
            <a:r>
              <a:rPr lang="en-US" dirty="0">
                <a:latin typeface="Bookman Old Style" panose="02050604050505020204" pitchFamily="18" charset="0"/>
                <a:ea typeface="Calibri" panose="020F0502020204030204" pitchFamily="34" charset="0"/>
              </a:rPr>
              <a:t>in Quercus </a:t>
            </a:r>
            <a:r>
              <a:rPr lang="en-US" sz="1800" dirty="0">
                <a:effectLst/>
                <a:latin typeface="Bookman Old Style" panose="02050604050505020204" pitchFamily="18" charset="0"/>
                <a:ea typeface="Calibri" panose="020F0502020204030204" pitchFamily="34" charset="0"/>
              </a:rPr>
              <a:t>to work in small groups (4 to 5 students) within their tutorial section. </a:t>
            </a:r>
          </a:p>
        </p:txBody>
      </p:sp>
      <p:pic>
        <p:nvPicPr>
          <p:cNvPr id="7" name="Picture 6">
            <a:extLst>
              <a:ext uri="{FF2B5EF4-FFF2-40B4-BE49-F238E27FC236}">
                <a16:creationId xmlns:a16="http://schemas.microsoft.com/office/drawing/2014/main" id="{3F531DA7-7DEA-450D-9088-FF231E2D5BB1}"/>
              </a:ext>
            </a:extLst>
          </p:cNvPr>
          <p:cNvPicPr>
            <a:picLocks noChangeAspect="1"/>
          </p:cNvPicPr>
          <p:nvPr/>
        </p:nvPicPr>
        <p:blipFill>
          <a:blip r:embed="rId3"/>
          <a:stretch>
            <a:fillRect/>
          </a:stretch>
        </p:blipFill>
        <p:spPr>
          <a:xfrm>
            <a:off x="6898518" y="2465701"/>
            <a:ext cx="3897429" cy="2594920"/>
          </a:xfrm>
          <a:prstGeom prst="rect">
            <a:avLst/>
          </a:prstGeom>
        </p:spPr>
      </p:pic>
      <p:pic>
        <p:nvPicPr>
          <p:cNvPr id="9" name="Picture 8">
            <a:extLst>
              <a:ext uri="{FF2B5EF4-FFF2-40B4-BE49-F238E27FC236}">
                <a16:creationId xmlns:a16="http://schemas.microsoft.com/office/drawing/2014/main" id="{D9C64D7C-7A93-A48C-5815-327AC08A5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7443" y="4841771"/>
            <a:ext cx="859577" cy="363434"/>
          </a:xfrm>
          <a:prstGeom prst="rect">
            <a:avLst/>
          </a:prstGeom>
        </p:spPr>
      </p:pic>
    </p:spTree>
    <p:extLst>
      <p:ext uri="{BB962C8B-B14F-4D97-AF65-F5344CB8AC3E}">
        <p14:creationId xmlns:p14="http://schemas.microsoft.com/office/powerpoint/2010/main" val="119692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223" y="1545577"/>
            <a:ext cx="6509073" cy="5095748"/>
          </a:xfrm>
          <a:prstGeom prst="rect">
            <a:avLst/>
          </a:prstGeom>
        </p:spPr>
      </p:pic>
      <p:sp>
        <p:nvSpPr>
          <p:cNvPr id="6" name="Title 1"/>
          <p:cNvSpPr>
            <a:spLocks noGrp="1"/>
          </p:cNvSpPr>
          <p:nvPr>
            <p:ph type="ctrTitle"/>
          </p:nvPr>
        </p:nvSpPr>
        <p:spPr>
          <a:xfrm>
            <a:off x="1204659" y="88054"/>
            <a:ext cx="10310008" cy="1327572"/>
          </a:xfrm>
        </p:spPr>
        <p:txBody>
          <a:bodyPr>
            <a:noAutofit/>
          </a:bodyPr>
          <a:lstStyle/>
          <a:p>
            <a:pPr algn="l">
              <a:lnSpc>
                <a:spcPct val="150000"/>
              </a:lnSpc>
            </a:pPr>
            <a:r>
              <a:rPr lang="en-CA" sz="2100" dirty="0">
                <a:latin typeface="Bookman Old Style" panose="02050604050505020204" pitchFamily="18" charset="0"/>
                <a:cs typeface="Times New Roman" panose="02020603050405020304" pitchFamily="18" charset="0"/>
              </a:rPr>
              <a:t>Most students in non-statistics programs, feel this way (“afraid”)                 when they learn that they need to take a course that requires them              to make sense of numbers.</a:t>
            </a:r>
          </a:p>
        </p:txBody>
      </p:sp>
      <p:sp>
        <p:nvSpPr>
          <p:cNvPr id="2" name="Slide Number Placeholder 1"/>
          <p:cNvSpPr>
            <a:spLocks noGrp="1"/>
          </p:cNvSpPr>
          <p:nvPr>
            <p:ph type="sldNum" sz="quarter" idx="12"/>
          </p:nvPr>
        </p:nvSpPr>
        <p:spPr/>
        <p:txBody>
          <a:bodyPr/>
          <a:lstStyle/>
          <a:p>
            <a:fld id="{6346F903-4E0B-490F-B786-B223A36103E2}" type="slidenum">
              <a:rPr lang="en-CA" smtClean="0"/>
              <a:t>3</a:t>
            </a:fld>
            <a:endParaRPr lang="en-CA"/>
          </a:p>
        </p:txBody>
      </p:sp>
    </p:spTree>
    <p:extLst>
      <p:ext uri="{BB962C8B-B14F-4D97-AF65-F5344CB8AC3E}">
        <p14:creationId xmlns:p14="http://schemas.microsoft.com/office/powerpoint/2010/main" val="358049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46F903-4E0B-490F-B786-B223A36103E2}" type="slidenum">
              <a:rPr lang="en-CA" smtClean="0"/>
              <a:t>4</a:t>
            </a:fld>
            <a:endParaRPr lang="en-CA"/>
          </a:p>
        </p:txBody>
      </p:sp>
      <p:pic>
        <p:nvPicPr>
          <p:cNvPr id="7" name="Picture 6">
            <a:extLst>
              <a:ext uri="{FF2B5EF4-FFF2-40B4-BE49-F238E27FC236}">
                <a16:creationId xmlns:a16="http://schemas.microsoft.com/office/drawing/2014/main" id="{6C6DBA48-2E50-4BFC-9707-0B12D9C86757}"/>
              </a:ext>
            </a:extLst>
          </p:cNvPr>
          <p:cNvPicPr>
            <a:picLocks noChangeAspect="1"/>
          </p:cNvPicPr>
          <p:nvPr/>
        </p:nvPicPr>
        <p:blipFill>
          <a:blip r:embed="rId2"/>
          <a:stretch>
            <a:fillRect/>
          </a:stretch>
        </p:blipFill>
        <p:spPr>
          <a:xfrm>
            <a:off x="277139" y="1869654"/>
            <a:ext cx="2664039" cy="3378042"/>
          </a:xfrm>
          <a:prstGeom prst="rect">
            <a:avLst/>
          </a:prstGeom>
        </p:spPr>
      </p:pic>
      <p:sp>
        <p:nvSpPr>
          <p:cNvPr id="8" name="Content Placeholder 2">
            <a:extLst>
              <a:ext uri="{FF2B5EF4-FFF2-40B4-BE49-F238E27FC236}">
                <a16:creationId xmlns:a16="http://schemas.microsoft.com/office/drawing/2014/main" id="{114E869E-5171-446E-A12A-052145BEE8D8}"/>
              </a:ext>
            </a:extLst>
          </p:cNvPr>
          <p:cNvSpPr txBox="1">
            <a:spLocks/>
          </p:cNvSpPr>
          <p:nvPr/>
        </p:nvSpPr>
        <p:spPr>
          <a:xfrm>
            <a:off x="3351183" y="1686774"/>
            <a:ext cx="8257260" cy="4294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200" b="1" dirty="0">
                <a:effectLst/>
                <a:latin typeface="Bookman Old Style" panose="02050604050505020204" pitchFamily="18" charset="0"/>
                <a:ea typeface="Times New Roman" panose="02020603050405020304" pitchFamily="18" charset="0"/>
              </a:rPr>
              <a:t>Activities that enable students use a familiar context </a:t>
            </a:r>
            <a:r>
              <a:rPr lang="en-US" sz="2200" dirty="0">
                <a:effectLst/>
                <a:latin typeface="Bookman Old Style" panose="02050604050505020204" pitchFamily="18" charset="0"/>
                <a:ea typeface="Times New Roman" panose="02020603050405020304" pitchFamily="18" charset="0"/>
              </a:rPr>
              <a:t>(e.g., impacts of COVID-19 pandemic on students’ academic life and social life experiences) to investigate will </a:t>
            </a:r>
            <a:r>
              <a:rPr lang="en-US" sz="2200" b="1" dirty="0">
                <a:effectLst/>
                <a:latin typeface="Bookman Old Style" panose="02050604050505020204" pitchFamily="18" charset="0"/>
                <a:ea typeface="Times New Roman" panose="02020603050405020304" pitchFamily="18" charset="0"/>
              </a:rPr>
              <a:t>allow learners experience the value and relevance of grappling with data</a:t>
            </a:r>
            <a:r>
              <a:rPr lang="en-US" sz="2200" dirty="0">
                <a:effectLst/>
                <a:latin typeface="Bookman Old Style" panose="02050604050505020204" pitchFamily="18" charset="0"/>
                <a:ea typeface="Times New Roman" panose="02020603050405020304" pitchFamily="18" charset="0"/>
              </a:rPr>
              <a:t> to explain certain outcomes and patterns that emerge from data.</a:t>
            </a:r>
            <a:endParaRPr lang="en-CA" sz="2200" dirty="0">
              <a:latin typeface="Bookman Old Style" panose="02050604050505020204" pitchFamily="18" charset="0"/>
            </a:endParaRPr>
          </a:p>
        </p:txBody>
      </p:sp>
      <p:sp>
        <p:nvSpPr>
          <p:cNvPr id="12" name="Title 1">
            <a:extLst>
              <a:ext uri="{FF2B5EF4-FFF2-40B4-BE49-F238E27FC236}">
                <a16:creationId xmlns:a16="http://schemas.microsoft.com/office/drawing/2014/main" id="{5FB4D2B3-518D-44AC-B479-910A350DA283}"/>
              </a:ext>
            </a:extLst>
          </p:cNvPr>
          <p:cNvSpPr txBox="1">
            <a:spLocks/>
          </p:cNvSpPr>
          <p:nvPr/>
        </p:nvSpPr>
        <p:spPr>
          <a:xfrm>
            <a:off x="0" y="81280"/>
            <a:ext cx="12144587" cy="11650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Bookman Old Style" panose="02050604050505020204" pitchFamily="18" charset="0"/>
              </a:rPr>
              <a:t>Motivation</a:t>
            </a:r>
          </a:p>
          <a:p>
            <a:r>
              <a:rPr lang="en-US" sz="4000" b="1" dirty="0">
                <a:solidFill>
                  <a:srgbClr val="002060"/>
                </a:solidFill>
                <a:latin typeface="Bookman Old Style" panose="02050604050505020204" pitchFamily="18" charset="0"/>
              </a:rPr>
              <a:t>Research in Education</a:t>
            </a:r>
            <a:endParaRPr lang="en-CA" sz="4000" b="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118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46F903-4E0B-490F-B786-B223A36103E2}" type="slidenum">
              <a:rPr lang="en-CA" smtClean="0"/>
              <a:t>5</a:t>
            </a:fld>
            <a:endParaRPr lang="en-CA"/>
          </a:p>
        </p:txBody>
      </p:sp>
      <p:sp>
        <p:nvSpPr>
          <p:cNvPr id="8" name="Content Placeholder 2">
            <a:extLst>
              <a:ext uri="{FF2B5EF4-FFF2-40B4-BE49-F238E27FC236}">
                <a16:creationId xmlns:a16="http://schemas.microsoft.com/office/drawing/2014/main" id="{114E869E-5171-446E-A12A-052145BEE8D8}"/>
              </a:ext>
            </a:extLst>
          </p:cNvPr>
          <p:cNvSpPr txBox="1">
            <a:spLocks/>
          </p:cNvSpPr>
          <p:nvPr/>
        </p:nvSpPr>
        <p:spPr>
          <a:xfrm>
            <a:off x="3745086" y="1670265"/>
            <a:ext cx="8446913" cy="4294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200" b="1" dirty="0">
                <a:effectLst/>
                <a:latin typeface="Arial" panose="020B0604020202020204" pitchFamily="34" charset="0"/>
                <a:ea typeface="Times New Roman" panose="02020603050405020304" pitchFamily="18" charset="0"/>
              </a:rPr>
              <a:t>A</a:t>
            </a:r>
            <a:r>
              <a:rPr lang="en-US" sz="2200" b="1" dirty="0">
                <a:effectLst/>
                <a:latin typeface="Bookman Old Style" panose="02050604050505020204" pitchFamily="18" charset="0"/>
                <a:ea typeface="Times New Roman" panose="02020603050405020304" pitchFamily="18" charset="0"/>
              </a:rPr>
              <a:t>ctivities that involve students generate their own data </a:t>
            </a:r>
            <a:r>
              <a:rPr lang="en-US" sz="2200" dirty="0">
                <a:effectLst/>
                <a:latin typeface="Bookman Old Style" panose="02050604050505020204" pitchFamily="18" charset="0"/>
                <a:ea typeface="Times New Roman" panose="02020603050405020304" pitchFamily="18" charset="0"/>
              </a:rPr>
              <a:t>to facilitate the learning of statistics will positively </a:t>
            </a:r>
            <a:r>
              <a:rPr lang="en-US" sz="2200" b="1" dirty="0">
                <a:effectLst/>
                <a:latin typeface="Bookman Old Style" panose="02050604050505020204" pitchFamily="18" charset="0"/>
                <a:ea typeface="Times New Roman" panose="02020603050405020304" pitchFamily="18" charset="0"/>
              </a:rPr>
              <a:t>contribute to students’ interest in, understanding of, and appreciations of the relevance</a:t>
            </a:r>
            <a:r>
              <a:rPr lang="en-US" sz="2200" dirty="0">
                <a:effectLst/>
                <a:latin typeface="Bookman Old Style" panose="02050604050505020204" pitchFamily="18" charset="0"/>
                <a:ea typeface="Times New Roman" panose="02020603050405020304" pitchFamily="18" charset="0"/>
              </a:rPr>
              <a:t> of using statistics in their academic and professional lives.</a:t>
            </a:r>
          </a:p>
          <a:p>
            <a:pPr algn="l">
              <a:lnSpc>
                <a:spcPct val="150000"/>
              </a:lnSpc>
            </a:pPr>
            <a:endParaRPr lang="en-CA" sz="2200" dirty="0">
              <a:latin typeface="Bookman Old Style" panose="02050604050505020204" pitchFamily="18" charset="0"/>
            </a:endParaRPr>
          </a:p>
        </p:txBody>
      </p:sp>
      <p:sp>
        <p:nvSpPr>
          <p:cNvPr id="12" name="Title 1">
            <a:extLst>
              <a:ext uri="{FF2B5EF4-FFF2-40B4-BE49-F238E27FC236}">
                <a16:creationId xmlns:a16="http://schemas.microsoft.com/office/drawing/2014/main" id="{5FB4D2B3-518D-44AC-B479-910A350DA283}"/>
              </a:ext>
            </a:extLst>
          </p:cNvPr>
          <p:cNvSpPr txBox="1">
            <a:spLocks/>
          </p:cNvSpPr>
          <p:nvPr/>
        </p:nvSpPr>
        <p:spPr>
          <a:xfrm>
            <a:off x="120543" y="324277"/>
            <a:ext cx="12144586" cy="9539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Bookman Old Style" panose="02050604050505020204" pitchFamily="18" charset="0"/>
              </a:rPr>
              <a:t>Motivation</a:t>
            </a:r>
          </a:p>
          <a:p>
            <a:r>
              <a:rPr lang="en-US" sz="4000" b="1" dirty="0">
                <a:solidFill>
                  <a:srgbClr val="002060"/>
                </a:solidFill>
                <a:latin typeface="Bookman Old Style" panose="02050604050505020204" pitchFamily="18" charset="0"/>
              </a:rPr>
              <a:t>Research in Education</a:t>
            </a:r>
            <a:endParaRPr lang="en-CA" sz="4000" b="1" dirty="0">
              <a:solidFill>
                <a:srgbClr val="002060"/>
              </a:solidFill>
              <a:latin typeface="Bookman Old Style" panose="02050604050505020204" pitchFamily="18" charset="0"/>
            </a:endParaRPr>
          </a:p>
        </p:txBody>
      </p:sp>
      <p:pic>
        <p:nvPicPr>
          <p:cNvPr id="4" name="Picture 3">
            <a:extLst>
              <a:ext uri="{FF2B5EF4-FFF2-40B4-BE49-F238E27FC236}">
                <a16:creationId xmlns:a16="http://schemas.microsoft.com/office/drawing/2014/main" id="{16A58800-FB25-4741-8FB1-AE2B22FA74B1}"/>
              </a:ext>
            </a:extLst>
          </p:cNvPr>
          <p:cNvPicPr>
            <a:picLocks noChangeAspect="1"/>
          </p:cNvPicPr>
          <p:nvPr/>
        </p:nvPicPr>
        <p:blipFill>
          <a:blip r:embed="rId2"/>
          <a:stretch>
            <a:fillRect/>
          </a:stretch>
        </p:blipFill>
        <p:spPr>
          <a:xfrm>
            <a:off x="120543" y="1792185"/>
            <a:ext cx="3475706" cy="2901736"/>
          </a:xfrm>
          <a:prstGeom prst="rect">
            <a:avLst/>
          </a:prstGeom>
        </p:spPr>
      </p:pic>
    </p:spTree>
    <p:extLst>
      <p:ext uri="{BB962C8B-B14F-4D97-AF65-F5344CB8AC3E}">
        <p14:creationId xmlns:p14="http://schemas.microsoft.com/office/powerpoint/2010/main" val="170167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2BFA10-799A-47AD-9F61-242F37E60AD4}" type="slidenum">
              <a:rPr lang="en-CA" smtClean="0"/>
              <a:t>6</a:t>
            </a:fld>
            <a:endParaRPr lang="en-CA"/>
          </a:p>
        </p:txBody>
      </p:sp>
      <p:sp>
        <p:nvSpPr>
          <p:cNvPr id="3" name="TextBox 2"/>
          <p:cNvSpPr txBox="1"/>
          <p:nvPr/>
        </p:nvSpPr>
        <p:spPr>
          <a:xfrm>
            <a:off x="0" y="0"/>
            <a:ext cx="12147121" cy="707886"/>
          </a:xfrm>
          <a:prstGeom prst="rect">
            <a:avLst/>
          </a:prstGeom>
          <a:noFill/>
        </p:spPr>
        <p:txBody>
          <a:bodyPr wrap="square" rtlCol="0">
            <a:spAutoFit/>
          </a:bodyPr>
          <a:lstStyle/>
          <a:p>
            <a:pPr algn="ctr"/>
            <a:r>
              <a:rPr lang="en-US" sz="4000" b="1" dirty="0">
                <a:solidFill>
                  <a:srgbClr val="002060"/>
                </a:solidFill>
                <a:latin typeface="Bookman Old Style" panose="02050604050505020204" pitchFamily="18" charset="0"/>
                <a:cs typeface="Times New Roman" panose="02020603050405020304" pitchFamily="18" charset="0"/>
              </a:rPr>
              <a:t>Group’s Home Page in Quercus</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55047D4-28C6-4F1E-ACC3-BF18E2A49844}"/>
              </a:ext>
            </a:extLst>
          </p:cNvPr>
          <p:cNvPicPr>
            <a:picLocks noChangeAspect="1"/>
          </p:cNvPicPr>
          <p:nvPr/>
        </p:nvPicPr>
        <p:blipFill>
          <a:blip r:embed="rId2"/>
          <a:stretch>
            <a:fillRect/>
          </a:stretch>
        </p:blipFill>
        <p:spPr>
          <a:xfrm>
            <a:off x="7142358" y="3943992"/>
            <a:ext cx="3897429" cy="2594920"/>
          </a:xfrm>
          <a:prstGeom prst="rect">
            <a:avLst/>
          </a:prstGeom>
        </p:spPr>
      </p:pic>
      <p:pic>
        <p:nvPicPr>
          <p:cNvPr id="9" name="Picture 8">
            <a:extLst>
              <a:ext uri="{FF2B5EF4-FFF2-40B4-BE49-F238E27FC236}">
                <a16:creationId xmlns:a16="http://schemas.microsoft.com/office/drawing/2014/main" id="{C63E4D3F-1F8E-4159-B5FF-32F67EC5DE4E}"/>
              </a:ext>
            </a:extLst>
          </p:cNvPr>
          <p:cNvPicPr>
            <a:picLocks noChangeAspect="1"/>
          </p:cNvPicPr>
          <p:nvPr/>
        </p:nvPicPr>
        <p:blipFill rotWithShape="1">
          <a:blip r:embed="rId3"/>
          <a:srcRect t="16921"/>
          <a:stretch/>
        </p:blipFill>
        <p:spPr>
          <a:xfrm>
            <a:off x="179710" y="1252751"/>
            <a:ext cx="11586502" cy="2603708"/>
          </a:xfrm>
          <a:prstGeom prst="rect">
            <a:avLst/>
          </a:prstGeom>
        </p:spPr>
      </p:pic>
      <p:sp>
        <p:nvSpPr>
          <p:cNvPr id="8" name="Content Placeholder 2">
            <a:extLst>
              <a:ext uri="{FF2B5EF4-FFF2-40B4-BE49-F238E27FC236}">
                <a16:creationId xmlns:a16="http://schemas.microsoft.com/office/drawing/2014/main" id="{36351EDC-185F-9BAC-6756-8A135512C085}"/>
              </a:ext>
            </a:extLst>
          </p:cNvPr>
          <p:cNvSpPr txBox="1">
            <a:spLocks/>
          </p:cNvSpPr>
          <p:nvPr/>
        </p:nvSpPr>
        <p:spPr>
          <a:xfrm>
            <a:off x="0" y="4119058"/>
            <a:ext cx="7304823" cy="26037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200" b="1" dirty="0">
                <a:effectLst/>
                <a:latin typeface="Bookman Old Style" panose="02050604050505020204" pitchFamily="18" charset="0"/>
                <a:ea typeface="Calibri" panose="020F0502020204030204" pitchFamily="34" charset="0"/>
                <a:cs typeface="Times New Roman" panose="02020603050405020304" pitchFamily="18" charset="0"/>
              </a:rPr>
              <a:t>Collaborative learning environments </a:t>
            </a:r>
            <a:r>
              <a:rPr lang="en-US" sz="2200" dirty="0">
                <a:effectLst/>
                <a:latin typeface="Bookman Old Style" panose="02050604050505020204" pitchFamily="18" charset="0"/>
                <a:ea typeface="Calibri" panose="020F0502020204030204" pitchFamily="34" charset="0"/>
                <a:cs typeface="Times New Roman" panose="02020603050405020304" pitchFamily="18" charset="0"/>
              </a:rPr>
              <a:t>enable students to </a:t>
            </a:r>
            <a:r>
              <a:rPr lang="en-US" sz="2200" b="1" dirty="0">
                <a:effectLst/>
                <a:latin typeface="Bookman Old Style" panose="02050604050505020204" pitchFamily="18" charset="0"/>
                <a:ea typeface="Calibri" panose="020F0502020204030204" pitchFamily="34" charset="0"/>
                <a:cs typeface="Times New Roman" panose="02020603050405020304" pitchFamily="18" charset="0"/>
              </a:rPr>
              <a:t>operate as practitioners </a:t>
            </a:r>
            <a:r>
              <a:rPr lang="en-US" sz="2200" dirty="0">
                <a:effectLst/>
                <a:latin typeface="Bookman Old Style" panose="02050604050505020204" pitchFamily="18" charset="0"/>
                <a:ea typeface="Calibri" panose="020F0502020204030204" pitchFamily="34" charset="0"/>
                <a:cs typeface="Times New Roman" panose="02020603050405020304" pitchFamily="18" charset="0"/>
              </a:rPr>
              <a:t>who may need to </a:t>
            </a:r>
            <a:r>
              <a:rPr lang="en-US" sz="2200" b="1" dirty="0">
                <a:effectLst/>
                <a:latin typeface="Bookman Old Style" panose="02050604050505020204" pitchFamily="18" charset="0"/>
                <a:ea typeface="Calibri" panose="020F0502020204030204" pitchFamily="34" charset="0"/>
                <a:cs typeface="Times New Roman" panose="02020603050405020304" pitchFamily="18" charset="0"/>
              </a:rPr>
              <a:t>interpret, understand, and communicate quantitative results </a:t>
            </a:r>
            <a:r>
              <a:rPr lang="en-US" sz="2200" dirty="0">
                <a:effectLst/>
                <a:latin typeface="Bookman Old Style" panose="02050604050505020204" pitchFamily="18" charset="0"/>
                <a:ea typeface="Calibri" panose="020F0502020204030204" pitchFamily="34" charset="0"/>
                <a:cs typeface="Times New Roman" panose="02020603050405020304" pitchFamily="18" charset="0"/>
              </a:rPr>
              <a:t>to various audiences.</a:t>
            </a:r>
          </a:p>
          <a:p>
            <a:pPr algn="l">
              <a:lnSpc>
                <a:spcPct val="150000"/>
              </a:lnSpc>
            </a:pPr>
            <a:endParaRPr lang="en-CA" sz="2200" dirty="0">
              <a:latin typeface="Bookman Old Style" panose="02050604050505020204" pitchFamily="18" charset="0"/>
            </a:endParaRPr>
          </a:p>
        </p:txBody>
      </p:sp>
    </p:spTree>
    <p:extLst>
      <p:ext uri="{BB962C8B-B14F-4D97-AF65-F5344CB8AC3E}">
        <p14:creationId xmlns:p14="http://schemas.microsoft.com/office/powerpoint/2010/main" val="56872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7</a:t>
            </a:fld>
            <a:endParaRPr lang="en-CA" dirty="0"/>
          </a:p>
        </p:txBody>
      </p:sp>
      <p:sp>
        <p:nvSpPr>
          <p:cNvPr id="13" name="TextBox 12">
            <a:extLst>
              <a:ext uri="{FF2B5EF4-FFF2-40B4-BE49-F238E27FC236}">
                <a16:creationId xmlns:a16="http://schemas.microsoft.com/office/drawing/2014/main" id="{F25D6330-0847-4B08-A20A-8316BF580E0C}"/>
              </a:ext>
            </a:extLst>
          </p:cNvPr>
          <p:cNvSpPr txBox="1"/>
          <p:nvPr/>
        </p:nvSpPr>
        <p:spPr>
          <a:xfrm>
            <a:off x="0" y="3578256"/>
            <a:ext cx="4492388" cy="1133965"/>
          </a:xfrm>
          <a:prstGeom prst="rect">
            <a:avLst/>
          </a:prstGeom>
          <a:noFill/>
        </p:spPr>
        <p:txBody>
          <a:bodyPr wrap="square">
            <a:spAutoFit/>
          </a:bodyPr>
          <a:lstStyle/>
          <a:p>
            <a:pPr>
              <a:lnSpc>
                <a:spcPct val="150000"/>
              </a:lnSpc>
            </a:pPr>
            <a:r>
              <a:rPr lang="en-CA" sz="2400" b="1" dirty="0">
                <a:solidFill>
                  <a:srgbClr val="0070C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COVID-19, A Data Perspective</a:t>
            </a:r>
          </a:p>
          <a:p>
            <a:pPr>
              <a:lnSpc>
                <a:spcPct val="150000"/>
              </a:lnSpc>
            </a:pPr>
            <a:r>
              <a:rPr lang="en-CA" sz="2400" b="1" dirty="0">
                <a:solidFill>
                  <a:srgbClr val="0070C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Statistics Canada</a:t>
            </a:r>
            <a:endParaRPr lang="en-CA" sz="2400" b="1" dirty="0">
              <a:solidFill>
                <a:srgbClr val="0070C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079426AB-2A13-436F-B759-FDC20838E71F}"/>
              </a:ext>
            </a:extLst>
          </p:cNvPr>
          <p:cNvSpPr txBox="1"/>
          <p:nvPr/>
        </p:nvSpPr>
        <p:spPr>
          <a:xfrm>
            <a:off x="25583" y="171201"/>
            <a:ext cx="4802293" cy="3108543"/>
          </a:xfrm>
          <a:prstGeom prst="rect">
            <a:avLst/>
          </a:prstGeom>
          <a:noFill/>
        </p:spPr>
        <p:txBody>
          <a:bodyPr wrap="square">
            <a:spAutoFit/>
          </a:bodyPr>
          <a:lstStyle/>
          <a:p>
            <a:r>
              <a:rPr lang="en-US" sz="2800" dirty="0">
                <a:effectLst/>
                <a:latin typeface="Bookman Old Style" panose="02050604050505020204" pitchFamily="18" charset="0"/>
                <a:ea typeface="Calibri" panose="020F0502020204030204" pitchFamily="34" charset="0"/>
              </a:rPr>
              <a:t>In small-groups,          students were asked to choose and read an article from Statistics Canada that is concerned with the impact of COVID-19 on Canadian’s perspective.</a:t>
            </a:r>
          </a:p>
        </p:txBody>
      </p:sp>
      <p:pic>
        <p:nvPicPr>
          <p:cNvPr id="6" name="Picture 5">
            <a:extLst>
              <a:ext uri="{FF2B5EF4-FFF2-40B4-BE49-F238E27FC236}">
                <a16:creationId xmlns:a16="http://schemas.microsoft.com/office/drawing/2014/main" id="{51698152-1735-4527-AC6C-33F6275D621E}"/>
              </a:ext>
            </a:extLst>
          </p:cNvPr>
          <p:cNvPicPr>
            <a:picLocks noChangeAspect="1"/>
          </p:cNvPicPr>
          <p:nvPr/>
        </p:nvPicPr>
        <p:blipFill>
          <a:blip r:embed="rId4"/>
          <a:stretch>
            <a:fillRect/>
          </a:stretch>
        </p:blipFill>
        <p:spPr>
          <a:xfrm>
            <a:off x="4827876" y="304800"/>
            <a:ext cx="7364124" cy="4887401"/>
          </a:xfrm>
          <a:prstGeom prst="rect">
            <a:avLst/>
          </a:prstGeom>
        </p:spPr>
      </p:pic>
    </p:spTree>
    <p:extLst>
      <p:ext uri="{BB962C8B-B14F-4D97-AF65-F5344CB8AC3E}">
        <p14:creationId xmlns:p14="http://schemas.microsoft.com/office/powerpoint/2010/main" val="288965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8</a:t>
            </a:fld>
            <a:endParaRPr lang="en-CA" dirty="0"/>
          </a:p>
        </p:txBody>
      </p:sp>
      <p:sp>
        <p:nvSpPr>
          <p:cNvPr id="7" name="TextBox 6">
            <a:extLst>
              <a:ext uri="{FF2B5EF4-FFF2-40B4-BE49-F238E27FC236}">
                <a16:creationId xmlns:a16="http://schemas.microsoft.com/office/drawing/2014/main" id="{079426AB-2A13-436F-B759-FDC20838E71F}"/>
              </a:ext>
            </a:extLst>
          </p:cNvPr>
          <p:cNvSpPr txBox="1"/>
          <p:nvPr/>
        </p:nvSpPr>
        <p:spPr>
          <a:xfrm>
            <a:off x="5455858" y="6457890"/>
            <a:ext cx="3053081" cy="400110"/>
          </a:xfrm>
          <a:prstGeom prst="rect">
            <a:avLst/>
          </a:prstGeom>
          <a:noFill/>
        </p:spPr>
        <p:txBody>
          <a:bodyPr wrap="square">
            <a:spAutoFit/>
          </a:bodyPr>
          <a:lstStyle/>
          <a:p>
            <a:r>
              <a:rPr lang="en-US" sz="2000" dirty="0">
                <a:effectLst/>
                <a:latin typeface="Bookman Old Style" panose="02050604050505020204" pitchFamily="18" charset="0"/>
                <a:ea typeface="Calibri" panose="020F0502020204030204" pitchFamily="34" charset="0"/>
                <a:hlinkClick r:id="rId3"/>
              </a:rPr>
              <a:t>Link to the Article</a:t>
            </a:r>
            <a:endParaRPr lang="en-US" sz="2000" dirty="0">
              <a:effectLst/>
              <a:latin typeface="Bookman Old Style" panose="02050604050505020204" pitchFamily="18" charset="0"/>
              <a:ea typeface="Calibri" panose="020F0502020204030204" pitchFamily="34" charset="0"/>
            </a:endParaRPr>
          </a:p>
        </p:txBody>
      </p:sp>
      <p:sp>
        <p:nvSpPr>
          <p:cNvPr id="8" name="TextBox 7">
            <a:extLst>
              <a:ext uri="{FF2B5EF4-FFF2-40B4-BE49-F238E27FC236}">
                <a16:creationId xmlns:a16="http://schemas.microsoft.com/office/drawing/2014/main" id="{ED1EB0BC-733D-458C-9479-56B402BA2436}"/>
              </a:ext>
            </a:extLst>
          </p:cNvPr>
          <p:cNvSpPr txBox="1"/>
          <p:nvPr/>
        </p:nvSpPr>
        <p:spPr>
          <a:xfrm>
            <a:off x="5970793" y="257664"/>
            <a:ext cx="6190826" cy="523220"/>
          </a:xfrm>
          <a:prstGeom prst="rect">
            <a:avLst/>
          </a:prstGeom>
          <a:noFill/>
        </p:spPr>
        <p:txBody>
          <a:bodyPr wrap="square">
            <a:spAutoFit/>
          </a:bodyPr>
          <a:lstStyle/>
          <a:p>
            <a:pPr algn="ctr"/>
            <a:r>
              <a:rPr lang="en-US" sz="2800" b="1" dirty="0">
                <a:solidFill>
                  <a:srgbClr val="002060"/>
                </a:solidFill>
                <a:effectLst/>
                <a:latin typeface="Bookman Old Style" panose="02050604050505020204" pitchFamily="18" charset="0"/>
                <a:ea typeface="Calibri" panose="020F0502020204030204" pitchFamily="34" charset="0"/>
              </a:rPr>
              <a:t>Reflect on the Selected Article</a:t>
            </a:r>
          </a:p>
        </p:txBody>
      </p:sp>
      <p:sp>
        <p:nvSpPr>
          <p:cNvPr id="10" name="TextBox 9">
            <a:extLst>
              <a:ext uri="{FF2B5EF4-FFF2-40B4-BE49-F238E27FC236}">
                <a16:creationId xmlns:a16="http://schemas.microsoft.com/office/drawing/2014/main" id="{D4DAD5D3-EF1D-428F-ABF5-8B4C145A0ECB}"/>
              </a:ext>
            </a:extLst>
          </p:cNvPr>
          <p:cNvSpPr txBox="1"/>
          <p:nvPr/>
        </p:nvSpPr>
        <p:spPr>
          <a:xfrm>
            <a:off x="6221209" y="1034312"/>
            <a:ext cx="5940410" cy="3326295"/>
          </a:xfrm>
          <a:prstGeom prst="rect">
            <a:avLst/>
          </a:prstGeom>
          <a:noFill/>
        </p:spPr>
        <p:txBody>
          <a:bodyPr wrap="square">
            <a:spAutoFit/>
          </a:bodyPr>
          <a:lstStyle/>
          <a:p>
            <a:pPr marL="342900" indent="-342900">
              <a:lnSpc>
                <a:spcPct val="115000"/>
              </a:lnSpc>
              <a:spcAft>
                <a:spcPts val="800"/>
              </a:spcAft>
              <a:buFont typeface="+mj-lt"/>
              <a:buAutoNum type="arabicPeriod"/>
              <a:tabLst>
                <a:tab pos="1171575" algn="l"/>
              </a:tabLst>
            </a:pPr>
            <a:r>
              <a:rPr lang="en-CA" sz="1500" dirty="0">
                <a:solidFill>
                  <a:srgbClr val="000000"/>
                </a:solidFill>
                <a:effectLst/>
                <a:latin typeface="Bookman Old Style" panose="02050604050505020204" pitchFamily="18" charset="0"/>
                <a:ea typeface="Calibri" panose="020F0502020204030204" pitchFamily="34" charset="0"/>
              </a:rPr>
              <a:t>A brief description about the purpose of the study.</a:t>
            </a:r>
            <a:endParaRPr lang="en-CA" sz="1500" dirty="0">
              <a:solidFill>
                <a:srgbClr val="000000"/>
              </a:solidFill>
              <a:latin typeface="Bookman Old Style" panose="02050604050505020204" pitchFamily="18" charset="0"/>
              <a:ea typeface="Calibri" panose="020F0502020204030204" pitchFamily="34" charset="0"/>
            </a:endParaRPr>
          </a:p>
          <a:p>
            <a:pPr marL="342900" lvl="0" indent="-342900">
              <a:lnSpc>
                <a:spcPct val="107000"/>
              </a:lnSpc>
              <a:spcAft>
                <a:spcPts val="800"/>
              </a:spcAft>
              <a:buFont typeface="+mj-lt"/>
              <a:buAutoNum type="arabicPeriod"/>
            </a:pPr>
            <a:r>
              <a:rPr lang="en-CA" sz="1500" dirty="0">
                <a:effectLst/>
                <a:latin typeface="Bookman Old Style" panose="02050604050505020204" pitchFamily="18" charset="0"/>
                <a:ea typeface="Calibri" panose="020F0502020204030204" pitchFamily="34" charset="0"/>
              </a:rPr>
              <a:t>Identify the population in the study.</a:t>
            </a:r>
          </a:p>
          <a:p>
            <a:pPr marL="342900" lvl="0" indent="-342900">
              <a:lnSpc>
                <a:spcPct val="107000"/>
              </a:lnSpc>
              <a:spcAft>
                <a:spcPts val="800"/>
              </a:spcAft>
              <a:buFont typeface="+mj-lt"/>
              <a:buAutoNum type="arabicPeriod"/>
            </a:pPr>
            <a:r>
              <a:rPr lang="en-CA" sz="1500" dirty="0">
                <a:effectLst/>
                <a:latin typeface="Bookman Old Style" panose="02050604050505020204" pitchFamily="18" charset="0"/>
                <a:ea typeface="Calibri" panose="020F0502020204030204" pitchFamily="34" charset="0"/>
              </a:rPr>
              <a:t>Identify the cases in the study.</a:t>
            </a:r>
          </a:p>
          <a:p>
            <a:pPr marL="342900" lvl="0" indent="-342900">
              <a:lnSpc>
                <a:spcPct val="107000"/>
              </a:lnSpc>
              <a:spcAft>
                <a:spcPts val="800"/>
              </a:spcAft>
              <a:buFont typeface="+mj-lt"/>
              <a:buAutoNum type="arabicPeriod"/>
            </a:pPr>
            <a:r>
              <a:rPr lang="en-CA" sz="1500" dirty="0">
                <a:effectLst/>
                <a:latin typeface="Bookman Old Style" panose="02050604050505020204" pitchFamily="18" charset="0"/>
                <a:ea typeface="Calibri" panose="020F0502020204030204" pitchFamily="34" charset="0"/>
              </a:rPr>
              <a:t>Identify three variables in the study, their type, and their scale of measurement. Note that there may be more than three variables included in your article. Select (decide on) the variables that appear important to you. </a:t>
            </a:r>
          </a:p>
          <a:p>
            <a:pPr marL="342900" lvl="0" indent="-342900">
              <a:lnSpc>
                <a:spcPct val="107000"/>
              </a:lnSpc>
              <a:spcAft>
                <a:spcPts val="800"/>
              </a:spcAft>
              <a:buFont typeface="+mj-lt"/>
              <a:buAutoNum type="arabicPeriod"/>
            </a:pPr>
            <a:r>
              <a:rPr lang="en-CA" sz="1500" dirty="0">
                <a:effectLst/>
                <a:latin typeface="Bookman Old Style" panose="02050604050505020204" pitchFamily="18" charset="0"/>
                <a:ea typeface="Calibri" panose="020F0502020204030204" pitchFamily="34" charset="0"/>
              </a:rPr>
              <a:t>Identify the type of the study (e.g., sample survey).</a:t>
            </a:r>
          </a:p>
          <a:p>
            <a:pPr marL="342900" lvl="0" indent="-342900">
              <a:lnSpc>
                <a:spcPct val="107000"/>
              </a:lnSpc>
              <a:spcAft>
                <a:spcPts val="800"/>
              </a:spcAft>
              <a:buFont typeface="+mj-lt"/>
              <a:buAutoNum type="arabicPeriod"/>
            </a:pPr>
            <a:r>
              <a:rPr lang="en-CA" sz="1500" dirty="0">
                <a:effectLst/>
                <a:latin typeface="Bookman Old Style" panose="02050604050505020204" pitchFamily="18" charset="0"/>
                <a:ea typeface="Calibri" panose="020F0502020204030204" pitchFamily="34" charset="0"/>
              </a:rPr>
              <a:t>What procedure(s) and instrument(s) were used for conducting the study? (e.g., give the name of survey and its method of data collection).</a:t>
            </a:r>
          </a:p>
        </p:txBody>
      </p:sp>
      <p:pic>
        <p:nvPicPr>
          <p:cNvPr id="3" name="Picture 2">
            <a:extLst>
              <a:ext uri="{FF2B5EF4-FFF2-40B4-BE49-F238E27FC236}">
                <a16:creationId xmlns:a16="http://schemas.microsoft.com/office/drawing/2014/main" id="{C0E8CF12-C7BA-4277-B101-BFBC37BA46D9}"/>
              </a:ext>
            </a:extLst>
          </p:cNvPr>
          <p:cNvPicPr>
            <a:picLocks noChangeAspect="1"/>
          </p:cNvPicPr>
          <p:nvPr/>
        </p:nvPicPr>
        <p:blipFill>
          <a:blip r:embed="rId4"/>
          <a:stretch>
            <a:fillRect/>
          </a:stretch>
        </p:blipFill>
        <p:spPr>
          <a:xfrm>
            <a:off x="30381" y="0"/>
            <a:ext cx="5323817" cy="6858000"/>
          </a:xfrm>
          <a:prstGeom prst="rect">
            <a:avLst/>
          </a:prstGeom>
        </p:spPr>
      </p:pic>
    </p:spTree>
    <p:extLst>
      <p:ext uri="{BB962C8B-B14F-4D97-AF65-F5344CB8AC3E}">
        <p14:creationId xmlns:p14="http://schemas.microsoft.com/office/powerpoint/2010/main" val="396406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1166843"/>
            <a:ext cx="11245404" cy="4524315"/>
          </a:xfrm>
          <a:prstGeom prst="rect">
            <a:avLst/>
          </a:prstGeom>
        </p:spPr>
        <p:txBody>
          <a:bodyPr wrap="square">
            <a:spAutoFit/>
          </a:bodyPr>
          <a:lstStyle/>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a:p>
            <a:endParaRPr lang="en-CA"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DEAC9F-F3EE-4244-B860-140D4119B9A4}" type="slidenum">
              <a:rPr lang="en-CA" smtClean="0"/>
              <a:t>9</a:t>
            </a:fld>
            <a:endParaRPr lang="en-CA" dirty="0"/>
          </a:p>
        </p:txBody>
      </p:sp>
      <p:sp>
        <p:nvSpPr>
          <p:cNvPr id="8" name="TextBox 7">
            <a:extLst>
              <a:ext uri="{FF2B5EF4-FFF2-40B4-BE49-F238E27FC236}">
                <a16:creationId xmlns:a16="http://schemas.microsoft.com/office/drawing/2014/main" id="{ED1EB0BC-733D-458C-9479-56B402BA2436}"/>
              </a:ext>
            </a:extLst>
          </p:cNvPr>
          <p:cNvSpPr txBox="1"/>
          <p:nvPr/>
        </p:nvSpPr>
        <p:spPr>
          <a:xfrm>
            <a:off x="67734" y="49415"/>
            <a:ext cx="6184053" cy="630942"/>
          </a:xfrm>
          <a:prstGeom prst="rect">
            <a:avLst/>
          </a:prstGeom>
          <a:noFill/>
        </p:spPr>
        <p:txBody>
          <a:bodyPr wrap="square">
            <a:spAutoFit/>
          </a:bodyPr>
          <a:lstStyle/>
          <a:p>
            <a:r>
              <a:rPr lang="en-US" sz="3500" b="1" dirty="0">
                <a:solidFill>
                  <a:srgbClr val="002060"/>
                </a:solidFill>
                <a:effectLst/>
                <a:latin typeface="Bookman Old Style" panose="02050604050505020204" pitchFamily="18" charset="0"/>
                <a:ea typeface="Calibri" panose="020F0502020204030204" pitchFamily="34" charset="0"/>
              </a:rPr>
              <a:t>Design Survey Questions</a:t>
            </a:r>
          </a:p>
        </p:txBody>
      </p:sp>
      <p:sp>
        <p:nvSpPr>
          <p:cNvPr id="10" name="TextBox 9">
            <a:extLst>
              <a:ext uri="{FF2B5EF4-FFF2-40B4-BE49-F238E27FC236}">
                <a16:creationId xmlns:a16="http://schemas.microsoft.com/office/drawing/2014/main" id="{D4DAD5D3-EF1D-428F-ABF5-8B4C145A0ECB}"/>
              </a:ext>
            </a:extLst>
          </p:cNvPr>
          <p:cNvSpPr txBox="1"/>
          <p:nvPr/>
        </p:nvSpPr>
        <p:spPr>
          <a:xfrm>
            <a:off x="67733" y="1024665"/>
            <a:ext cx="7269719" cy="4515723"/>
          </a:xfrm>
          <a:prstGeom prst="rect">
            <a:avLst/>
          </a:prstGeom>
          <a:noFill/>
        </p:spPr>
        <p:txBody>
          <a:bodyPr wrap="square">
            <a:spAutoFit/>
          </a:bodyPr>
          <a:lstStyle/>
          <a:p>
            <a:pPr>
              <a:lnSpc>
                <a:spcPct val="200000"/>
              </a:lnSpc>
              <a:spcAft>
                <a:spcPts val="800"/>
              </a:spcAft>
              <a:tabLst>
                <a:tab pos="1171575" algn="l"/>
              </a:tabLst>
            </a:pPr>
            <a:r>
              <a:rPr lang="en-CA" sz="2000" dirty="0">
                <a:effectLst/>
                <a:latin typeface="Bookman Old Style" panose="02050604050505020204" pitchFamily="18" charset="0"/>
                <a:ea typeface="Calibri" panose="020F0502020204030204" pitchFamily="34" charset="0"/>
              </a:rPr>
              <a:t>Students in their small groups were asked to:</a:t>
            </a:r>
          </a:p>
          <a:p>
            <a:pPr marL="342900" indent="-342900">
              <a:lnSpc>
                <a:spcPct val="200000"/>
              </a:lnSpc>
              <a:spcAft>
                <a:spcPts val="800"/>
              </a:spcAft>
              <a:buFont typeface="Arial" panose="020B0604020202020204" pitchFamily="34" charset="0"/>
              <a:buChar char="•"/>
              <a:tabLst>
                <a:tab pos="1171575" algn="l"/>
              </a:tabLst>
            </a:pPr>
            <a:r>
              <a:rPr lang="en-CA" sz="2000" b="1" dirty="0">
                <a:effectLst/>
                <a:latin typeface="Bookman Old Style" panose="02050604050505020204" pitchFamily="18" charset="0"/>
                <a:ea typeface="Calibri" panose="020F0502020204030204" pitchFamily="34" charset="0"/>
              </a:rPr>
              <a:t>propose two</a:t>
            </a:r>
            <a:r>
              <a:rPr lang="en-CA" sz="2000" b="1" dirty="0">
                <a:latin typeface="Bookman Old Style" panose="02050604050505020204" pitchFamily="18" charset="0"/>
                <a:ea typeface="Calibri" panose="020F0502020204030204" pitchFamily="34" charset="0"/>
              </a:rPr>
              <a:t> survey </a:t>
            </a:r>
            <a:r>
              <a:rPr lang="en-CA" sz="2000" b="1" dirty="0">
                <a:effectLst/>
                <a:latin typeface="Bookman Old Style" panose="02050604050505020204" pitchFamily="18" charset="0"/>
                <a:ea typeface="Calibri" panose="020F0502020204030204" pitchFamily="34" charset="0"/>
              </a:rPr>
              <a:t>questions </a:t>
            </a:r>
            <a:r>
              <a:rPr lang="en-CA" sz="2000" dirty="0">
                <a:effectLst/>
                <a:latin typeface="Bookman Old Style" panose="02050604050505020204" pitchFamily="18" charset="0"/>
                <a:ea typeface="Calibri" panose="020F0502020204030204" pitchFamily="34" charset="0"/>
              </a:rPr>
              <a:t>(statistical in nature) that they wanted to anonymously ask their peers in class in order to generate their class survey data (later in the course for conducting data analysis).</a:t>
            </a:r>
          </a:p>
          <a:p>
            <a:pPr marL="342900" indent="-342900">
              <a:lnSpc>
                <a:spcPct val="200000"/>
              </a:lnSpc>
              <a:spcAft>
                <a:spcPts val="800"/>
              </a:spcAft>
              <a:buFont typeface="Arial" panose="020B0604020202020204" pitchFamily="34" charset="0"/>
              <a:buChar char="•"/>
              <a:tabLst>
                <a:tab pos="1171575" algn="l"/>
              </a:tabLst>
            </a:pPr>
            <a:r>
              <a:rPr lang="en-CA" sz="2000" dirty="0">
                <a:effectLst/>
                <a:latin typeface="Bookman Old Style" panose="02050604050505020204" pitchFamily="18" charset="0"/>
                <a:ea typeface="Calibri" panose="020F0502020204030204" pitchFamily="34" charset="0"/>
              </a:rPr>
              <a:t>to clearly </a:t>
            </a:r>
            <a:r>
              <a:rPr lang="en-CA" sz="2000" b="1" dirty="0">
                <a:effectLst/>
                <a:latin typeface="Bookman Old Style" panose="02050604050505020204" pitchFamily="18" charset="0"/>
                <a:ea typeface="Calibri" panose="020F0502020204030204" pitchFamily="34" charset="0"/>
              </a:rPr>
              <a:t>identify the variable(s) in their question</a:t>
            </a:r>
            <a:r>
              <a:rPr lang="en-CA" sz="2000" dirty="0">
                <a:effectLst/>
                <a:latin typeface="Bookman Old Style" panose="02050604050505020204" pitchFamily="18" charset="0"/>
                <a:ea typeface="Calibri" panose="020F0502020204030204" pitchFamily="34" charset="0"/>
              </a:rPr>
              <a:t>, their type, and their scale of measurement. </a:t>
            </a:r>
            <a:endParaRPr lang="en-CA" sz="2000" dirty="0">
              <a:latin typeface="Bookman Old Style" panose="02050604050505020204" pitchFamily="18" charset="0"/>
              <a:ea typeface="Calibri" panose="020F0502020204030204" pitchFamily="34" charset="0"/>
            </a:endParaRPr>
          </a:p>
        </p:txBody>
      </p:sp>
      <p:pic>
        <p:nvPicPr>
          <p:cNvPr id="13" name="Picture 12" descr="A picture containing text, clipart&#10;&#10;Description automatically generated">
            <a:extLst>
              <a:ext uri="{FF2B5EF4-FFF2-40B4-BE49-F238E27FC236}">
                <a16:creationId xmlns:a16="http://schemas.microsoft.com/office/drawing/2014/main" id="{B1E887CC-FDDF-489C-B004-B10F974C929F}"/>
              </a:ext>
            </a:extLst>
          </p:cNvPr>
          <p:cNvPicPr>
            <a:picLocks noChangeAspect="1"/>
          </p:cNvPicPr>
          <p:nvPr/>
        </p:nvPicPr>
        <p:blipFill>
          <a:blip r:embed="rId3"/>
          <a:stretch>
            <a:fillRect/>
          </a:stretch>
        </p:blipFill>
        <p:spPr>
          <a:xfrm>
            <a:off x="8233253" y="1452852"/>
            <a:ext cx="3120547" cy="3659347"/>
          </a:xfrm>
          <a:prstGeom prst="rect">
            <a:avLst/>
          </a:prstGeom>
        </p:spPr>
      </p:pic>
    </p:spTree>
    <p:extLst>
      <p:ext uri="{BB962C8B-B14F-4D97-AF65-F5344CB8AC3E}">
        <p14:creationId xmlns:p14="http://schemas.microsoft.com/office/powerpoint/2010/main" val="2620105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1162</Words>
  <Application>Microsoft Office PowerPoint</Application>
  <PresentationFormat>Widescreen</PresentationFormat>
  <Paragraphs>219</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Calibri Light</vt:lpstr>
      <vt:lpstr>Times New Roman</vt:lpstr>
      <vt:lpstr>Office Theme</vt:lpstr>
      <vt:lpstr>Making Statistics Relevant for Students</vt:lpstr>
      <vt:lpstr>Semester-long Collaborative Student-generated Data</vt:lpstr>
      <vt:lpstr>Most students in non-statistics programs, feel this way (“afraid”)                 when they learn that they need to take a course that requires them              to make sense of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of Attitudes Toward Statistics (SATS-36©) Six Attitudes-Components, Higher scores are indicative of positive attitudes component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Teaching and Learning of Statistics Relevant</dc:title>
  <dc:creator>Asal Aslemand</dc:creator>
  <cp:lastModifiedBy>Asal Aslemand</cp:lastModifiedBy>
  <cp:revision>3</cp:revision>
  <dcterms:created xsi:type="dcterms:W3CDTF">2022-04-19T16:47:56Z</dcterms:created>
  <dcterms:modified xsi:type="dcterms:W3CDTF">2022-05-08T04:56:56Z</dcterms:modified>
</cp:coreProperties>
</file>