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1"/>
  </p:notesMasterIdLst>
  <p:sldIdLst>
    <p:sldId id="257" r:id="rId5"/>
    <p:sldId id="851" r:id="rId6"/>
    <p:sldId id="539" r:id="rId7"/>
    <p:sldId id="656" r:id="rId8"/>
    <p:sldId id="798" r:id="rId9"/>
    <p:sldId id="846" r:id="rId10"/>
    <p:sldId id="657" r:id="rId11"/>
    <p:sldId id="700" r:id="rId12"/>
    <p:sldId id="701" r:id="rId13"/>
    <p:sldId id="697" r:id="rId14"/>
    <p:sldId id="1031" r:id="rId15"/>
    <p:sldId id="740" r:id="rId16"/>
    <p:sldId id="1046" r:id="rId17"/>
    <p:sldId id="755" r:id="rId18"/>
    <p:sldId id="1086" r:id="rId19"/>
    <p:sldId id="1017" r:id="rId20"/>
    <p:sldId id="545" r:id="rId21"/>
    <p:sldId id="1069" r:id="rId22"/>
    <p:sldId id="1076" r:id="rId23"/>
    <p:sldId id="785" r:id="rId24"/>
    <p:sldId id="1050" r:id="rId25"/>
    <p:sldId id="771" r:id="rId26"/>
    <p:sldId id="1003" r:id="rId27"/>
    <p:sldId id="276" r:id="rId28"/>
    <p:sldId id="886" r:id="rId29"/>
    <p:sldId id="562" r:id="rId30"/>
    <p:sldId id="994" r:id="rId31"/>
    <p:sldId id="1078" r:id="rId32"/>
    <p:sldId id="799" r:id="rId33"/>
    <p:sldId id="862" r:id="rId34"/>
    <p:sldId id="1059" r:id="rId35"/>
    <p:sldId id="1060" r:id="rId36"/>
    <p:sldId id="1092" r:id="rId37"/>
    <p:sldId id="841" r:id="rId38"/>
    <p:sldId id="280" r:id="rId39"/>
    <p:sldId id="899" r:id="rId40"/>
    <p:sldId id="883" r:id="rId41"/>
    <p:sldId id="592" r:id="rId42"/>
    <p:sldId id="1084" r:id="rId43"/>
    <p:sldId id="1008" r:id="rId44"/>
    <p:sldId id="1065" r:id="rId45"/>
    <p:sldId id="1063" r:id="rId46"/>
    <p:sldId id="1087" r:id="rId47"/>
    <p:sldId id="1009" r:id="rId48"/>
    <p:sldId id="718" r:id="rId49"/>
    <p:sldId id="1064" r:id="rId50"/>
    <p:sldId id="753" r:id="rId51"/>
    <p:sldId id="752" r:id="rId52"/>
    <p:sldId id="274" r:id="rId53"/>
    <p:sldId id="655" r:id="rId54"/>
    <p:sldId id="260" r:id="rId55"/>
    <p:sldId id="649" r:id="rId56"/>
    <p:sldId id="580" r:id="rId57"/>
    <p:sldId id="1005" r:id="rId58"/>
    <p:sldId id="998" r:id="rId59"/>
    <p:sldId id="1091" r:id="rId60"/>
    <p:sldId id="534" r:id="rId61"/>
    <p:sldId id="1071" r:id="rId62"/>
    <p:sldId id="278" r:id="rId63"/>
    <p:sldId id="1072" r:id="rId64"/>
    <p:sldId id="892" r:id="rId65"/>
    <p:sldId id="1055" r:id="rId66"/>
    <p:sldId id="1044" r:id="rId67"/>
    <p:sldId id="1082" r:id="rId68"/>
    <p:sldId id="1093" r:id="rId69"/>
    <p:sldId id="1083" r:id="rId70"/>
    <p:sldId id="759" r:id="rId71"/>
    <p:sldId id="750" r:id="rId72"/>
    <p:sldId id="835" r:id="rId73"/>
    <p:sldId id="848" r:id="rId74"/>
    <p:sldId id="689" r:id="rId75"/>
    <p:sldId id="782" r:id="rId76"/>
    <p:sldId id="783" r:id="rId77"/>
    <p:sldId id="691" r:id="rId78"/>
    <p:sldId id="729" r:id="rId79"/>
    <p:sldId id="325" r:id="rId80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89037" autoAdjust="0"/>
  </p:normalViewPr>
  <p:slideViewPr>
    <p:cSldViewPr snapToGrid="0">
      <p:cViewPr varScale="1">
        <p:scale>
          <a:sx n="70" d="100"/>
          <a:sy n="70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300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1"/>
            <a:ext cx="3035300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885A2F-CDF9-47F9-9EF5-0B8BD5D81545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9" y="4470400"/>
            <a:ext cx="5603875" cy="365918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4"/>
            <a:ext cx="3035300" cy="46513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4"/>
            <a:ext cx="3035300" cy="46513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E90B522-79D8-4DA0-A96E-2F10BFBD5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1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7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7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8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4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97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62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62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1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8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68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8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5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3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5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3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8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95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3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2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6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1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7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0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17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15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804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5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64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509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42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216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996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14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85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82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78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940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5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09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27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700B-EF11-4EAF-9B06-695C626D710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85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700B-EF11-4EAF-9B06-695C626D710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64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700B-EF11-4EAF-9B06-695C626D710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53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7E522B15-5A8C-48D4-B977-F2B8BF00C0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07">
                <a:defRPr/>
              </a:pPr>
              <a:t>76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344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0B522-79D8-4DA0-A96E-2F10BFBD53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7DEC-2E28-44D1-8755-C61750A79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A0B04-FF96-4308-935B-B58E5DEC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BF7DF-7678-4ABB-852D-4146A33C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4496E-1FF9-45ED-B360-9D3AE6E3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E0555-BE22-4FD1-A34F-AC102815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CEA5-0A17-470F-9A80-0C5CDB24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B75A8-037C-4425-9AFE-85F390467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DA557-7CAD-42E4-B4F8-C45C8A00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ABC96-ADFC-4BD2-93D9-57F31915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F3532-27B1-4478-90DA-7BA755D0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1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6F9D5-6794-42AA-81DE-908D6B57E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DF41A-0A78-4646-86EF-FF64EE8FC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484FD-4D7B-4300-8DF9-DFC831C4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35B0B-9C40-4D37-A085-4EE8FDC5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655D3-1BB8-4453-B3D1-BE6BD843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4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0CCE-E399-4B3D-BCF4-9CC43C8B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AEFF0-120F-44B1-AC48-416C60CB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925A-8105-441F-B2FF-4663AE4C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7C721-9B7A-4FED-AF79-AAA0ACF0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D2035-A1C5-4CB5-8473-1041D83E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4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D71-6054-41BC-B276-1521E942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771BD-8B4E-40A7-AC26-051B646BF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6F14-93D1-4C7A-8BB4-4F7D9BE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08F50-8271-4D73-92C8-E2189FBC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05BDC-745A-4534-9201-C4AA3FC0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338E-730D-4370-90B5-C7E8C57E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6523-3927-41F0-9AFA-048D1AB42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9B9DF-3E58-4D6A-A43C-B56A69822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4053B-BD99-4FF8-B9AC-B8BF8A05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82462-E28C-494B-8961-A3013A58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17A94-AEBA-4BE5-94EF-2B8BE53A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1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6D80-B9F3-4AF9-86E8-2DDD6761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C37-849E-42B4-A4CF-2FF9DD8C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A106C-AA75-441A-9A18-C123DF00E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00B20-3AF0-4237-94A4-DAB9F27EF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588CB-AC4D-4611-AE20-312D266AC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8F17-A06D-4629-9FE8-71EF27DB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BBD97-A13B-41CE-9B07-47A83E9B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A8C35-89BC-427F-A2D4-8EDE0F6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FDA-B8BA-48FB-89BD-A666A1B8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8441A-70ED-4FE9-BBF5-66B6CFEC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57D6D-DB8E-4995-9B18-6B692C54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50FF3-BC14-4B06-9192-240A14DE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EDDC4-C758-4A0B-B9D0-E3D9BB85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70B3F-85E4-48CE-95E9-49ABFB5A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2E2A0-4ADA-481C-A4D0-A7EEF75F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EEA0-6CB4-484C-83E1-1CBB9DF8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7ECB-2152-422D-ADC0-A028545E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BC394-DFEF-4789-9B10-A7A4B6644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78455-2B30-41D8-8CB2-A86C299E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A0760-05A4-487C-92DB-4DB4FA34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7826B-C2C5-41E0-AD54-C37BD616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8D5F-E922-4054-AB4D-AAC28351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92D99-86A4-4C93-9E7E-017626197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518BF-E82C-4576-A021-829FEDB9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1466E-9536-4583-9C2A-60EEFFC1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DEEB9-D610-44F9-8904-E7178C99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D400A-E61D-4E0E-B773-40AF8792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1EA5F-05B7-4606-9573-7D4712A4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31B5D-DC0F-42CE-8AFA-849ABB187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CB02-CCFD-415E-862D-E6AF24CBF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6D45-74E7-4329-B34C-0556C64983A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44AB-9303-4BDC-9C3F-ADD97233C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10C7-E46F-4BE6-9BFB-0CF27714E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DBFC-1A12-4A44-9D40-3C82A6BA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tat.org/policy-and-advocacy/statistical-significance-series" TargetMode="External"/><Relationship Id="rId7" Type="http://schemas.openxmlformats.org/officeDocument/2006/relationships/hyperlink" Target="https://www.ams.org/publicoutreach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ofstatistics.org/" TargetMode="External"/><Relationship Id="rId5" Type="http://schemas.openxmlformats.org/officeDocument/2006/relationships/hyperlink" Target="https://statsandstories.net/" TargetMode="External"/><Relationship Id="rId4" Type="http://schemas.openxmlformats.org/officeDocument/2006/relationships/hyperlink" Target="https://magazine.amstat.org/blog/2021/09/01/qanda_sept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video/series/5-level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larrylesser.com/ell-scholarship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tep">
            <a:extLst>
              <a:ext uri="{FF2B5EF4-FFF2-40B4-BE49-F238E27FC236}">
                <a16:creationId xmlns:a16="http://schemas.microsoft.com/office/drawing/2014/main" id="{E465ECE4-E307-4B71-B8B1-2BAC0982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13" y="3302632"/>
            <a:ext cx="2111330" cy="144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6E856-83F1-4787-B08F-EC66BE88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04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5300" b="1" dirty="0"/>
              <a:t>Communication Rumination: </a:t>
            </a:r>
            <a:br>
              <a:rPr lang="en-US" sz="5300" b="1" dirty="0"/>
            </a:br>
            <a:r>
              <a:rPr lang="en-US" sz="5300" b="1" dirty="0"/>
              <a:t>Engaging with Sci-comm &amp; Edutainment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C635-D811-4840-B0FC-870194C1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22" y="1825625"/>
            <a:ext cx="8430037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b="1" dirty="0"/>
              <a:t>Larry Lesser </a:t>
            </a:r>
          </a:p>
          <a:p>
            <a:pPr marL="0" indent="0">
              <a:buNone/>
            </a:pPr>
            <a:r>
              <a:rPr lang="en-US" dirty="0"/>
              <a:t>UTEP Distinguished Teaching Professor</a:t>
            </a:r>
          </a:p>
          <a:p>
            <a:pPr marL="0" indent="0">
              <a:buNone/>
            </a:pPr>
            <a:r>
              <a:rPr lang="en-US" dirty="0"/>
              <a:t>The University of Texas at El Paso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840B1-91FD-4868-8CAB-5F227F8EA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73" y="3865486"/>
            <a:ext cx="2496142" cy="298008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6736E9F-36C2-4065-B0BB-D2378946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27" y="1873263"/>
            <a:ext cx="3111473" cy="311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CF24080-24F6-4FB4-98E5-46F9E1EEF6DF}"/>
              </a:ext>
            </a:extLst>
          </p:cNvPr>
          <p:cNvSpPr/>
          <p:nvPr/>
        </p:nvSpPr>
        <p:spPr>
          <a:xfrm rot="20841867">
            <a:off x="7855980" y="3260866"/>
            <a:ext cx="1192504" cy="425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B0027-5432-407D-A73E-4A656CA94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115" y="4607198"/>
            <a:ext cx="5715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3A14-0371-4B5D-823F-AD3EC842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963275" cy="1325563"/>
          </a:xfrm>
        </p:spPr>
        <p:txBody>
          <a:bodyPr>
            <a:normAutofit/>
          </a:bodyPr>
          <a:lstStyle/>
          <a:p>
            <a:endParaRPr lang="en-US" sz="31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EC902F-31D7-4B1F-A272-3F1DF4FDF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36359"/>
              </p:ext>
            </p:extLst>
          </p:nvPr>
        </p:nvGraphicFramePr>
        <p:xfrm>
          <a:off x="531989" y="2206625"/>
          <a:ext cx="11128022" cy="361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341">
                  <a:extLst>
                    <a:ext uri="{9D8B030D-6E8A-4147-A177-3AD203B41FA5}">
                      <a16:colId xmlns:a16="http://schemas.microsoft.com/office/drawing/2014/main" val="2511059567"/>
                    </a:ext>
                  </a:extLst>
                </a:gridCol>
                <a:gridCol w="3409829">
                  <a:extLst>
                    <a:ext uri="{9D8B030D-6E8A-4147-A177-3AD203B41FA5}">
                      <a16:colId xmlns:a16="http://schemas.microsoft.com/office/drawing/2014/main" val="3077127160"/>
                    </a:ext>
                  </a:extLst>
                </a:gridCol>
                <a:gridCol w="4008852">
                  <a:extLst>
                    <a:ext uri="{9D8B030D-6E8A-4147-A177-3AD203B41FA5}">
                      <a16:colId xmlns:a16="http://schemas.microsoft.com/office/drawing/2014/main" val="1095571452"/>
                    </a:ext>
                  </a:extLst>
                </a:gridCol>
              </a:tblGrid>
              <a:tr h="149466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 reduction in daily growth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increase in days for </a:t>
                      </a:r>
                    </a:p>
                    <a:p>
                      <a:r>
                        <a:rPr lang="en-US" sz="2800" dirty="0"/>
                        <a:t># of cases to 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06688"/>
                  </a:ext>
                </a:extLst>
              </a:tr>
              <a:tr h="1046267">
                <a:tc>
                  <a:txBody>
                    <a:bodyPr/>
                    <a:lstStyle/>
                    <a:p>
                      <a:r>
                        <a:rPr lang="en-US" sz="2800" dirty="0"/>
                        <a:t>Estimate # of cases avoided in 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22243"/>
                  </a:ext>
                </a:extLst>
              </a:tr>
              <a:tr h="1072216">
                <a:tc>
                  <a:txBody>
                    <a:bodyPr/>
                    <a:lstStyle/>
                    <a:p>
                      <a:r>
                        <a:rPr lang="en-US" sz="2800" dirty="0"/>
                        <a:t>Estimate time gained until 1 M cases reached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4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3A14-0371-4B5D-823F-AD3EC842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963275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POLL</a:t>
            </a:r>
            <a:r>
              <a:rPr lang="en-US" sz="4000" dirty="0"/>
              <a:t>: which frame best avoids </a:t>
            </a:r>
            <a:br>
              <a:rPr lang="en-US" sz="4000" dirty="0"/>
            </a:br>
            <a:r>
              <a:rPr lang="en-US" sz="4000" dirty="0"/>
              <a:t>underestimating benefits of mitigation?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EC902F-31D7-4B1F-A272-3F1DF4FDF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044123"/>
              </p:ext>
            </p:extLst>
          </p:nvPr>
        </p:nvGraphicFramePr>
        <p:xfrm>
          <a:off x="531989" y="2206625"/>
          <a:ext cx="11128022" cy="361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341">
                  <a:extLst>
                    <a:ext uri="{9D8B030D-6E8A-4147-A177-3AD203B41FA5}">
                      <a16:colId xmlns:a16="http://schemas.microsoft.com/office/drawing/2014/main" val="2511059567"/>
                    </a:ext>
                  </a:extLst>
                </a:gridCol>
                <a:gridCol w="3409829">
                  <a:extLst>
                    <a:ext uri="{9D8B030D-6E8A-4147-A177-3AD203B41FA5}">
                      <a16:colId xmlns:a16="http://schemas.microsoft.com/office/drawing/2014/main" val="3077127160"/>
                    </a:ext>
                  </a:extLst>
                </a:gridCol>
                <a:gridCol w="4008852">
                  <a:extLst>
                    <a:ext uri="{9D8B030D-6E8A-4147-A177-3AD203B41FA5}">
                      <a16:colId xmlns:a16="http://schemas.microsoft.com/office/drawing/2014/main" val="1095571452"/>
                    </a:ext>
                  </a:extLst>
                </a:gridCol>
              </a:tblGrid>
              <a:tr h="149466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 reduction in daily growth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increase in days for </a:t>
                      </a:r>
                    </a:p>
                    <a:p>
                      <a:r>
                        <a:rPr lang="en-US" sz="2800" dirty="0"/>
                        <a:t># of cases to 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06688"/>
                  </a:ext>
                </a:extLst>
              </a:tr>
              <a:tr h="1046267">
                <a:tc>
                  <a:txBody>
                    <a:bodyPr/>
                    <a:lstStyle/>
                    <a:p>
                      <a:r>
                        <a:rPr lang="en-US" sz="2800" dirty="0"/>
                        <a:t>Estimate # of cases avoided in 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22243"/>
                  </a:ext>
                </a:extLst>
              </a:tr>
              <a:tr h="1072216">
                <a:tc>
                  <a:txBody>
                    <a:bodyPr/>
                    <a:lstStyle/>
                    <a:p>
                      <a:r>
                        <a:rPr lang="en-US" sz="2800" dirty="0"/>
                        <a:t>Estimate time gained until 1 M cases reached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98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3A14-0371-4B5D-823F-AD3EC842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963275" cy="1689453"/>
          </a:xfrm>
        </p:spPr>
        <p:txBody>
          <a:bodyPr>
            <a:normAutofit/>
          </a:bodyPr>
          <a:lstStyle/>
          <a:p>
            <a:r>
              <a:rPr lang="en-US" sz="3600" dirty="0"/>
              <a:t>“The frame that combines </a:t>
            </a:r>
            <a:r>
              <a:rPr lang="en-US" sz="3600" dirty="0">
                <a:solidFill>
                  <a:srgbClr val="0070C0"/>
                </a:solidFill>
              </a:rPr>
              <a:t>doubling times </a:t>
            </a:r>
            <a:r>
              <a:rPr lang="en-US" sz="3600" dirty="0"/>
              <a:t>[instead of growth rates]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with the </a:t>
            </a:r>
            <a:r>
              <a:rPr lang="en-US" sz="3600" dirty="0">
                <a:solidFill>
                  <a:srgbClr val="0070C0"/>
                </a:solidFill>
              </a:rPr>
              <a:t>logarithmic perspective </a:t>
            </a:r>
            <a:r>
              <a:rPr lang="en-US" sz="3600" dirty="0"/>
              <a:t>fully eliminates mitigation bias…”   </a:t>
            </a:r>
            <a:r>
              <a:rPr lang="en-US" sz="3100" dirty="0"/>
              <a:t>(</a:t>
            </a:r>
            <a:r>
              <a:rPr lang="en-US" sz="3100" dirty="0" err="1"/>
              <a:t>Schonger</a:t>
            </a:r>
            <a:r>
              <a:rPr lang="en-US" sz="3100" dirty="0"/>
              <a:t> &amp; </a:t>
            </a:r>
            <a:r>
              <a:rPr lang="en-US" sz="3100" dirty="0" err="1"/>
              <a:t>Sele</a:t>
            </a:r>
            <a:r>
              <a:rPr lang="en-US" sz="3100" dirty="0"/>
              <a:t>, 2020)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EC902F-31D7-4B1F-A272-3F1DF4FDF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189412"/>
              </p:ext>
            </p:extLst>
          </p:nvPr>
        </p:nvGraphicFramePr>
        <p:xfrm>
          <a:off x="619125" y="2193413"/>
          <a:ext cx="10734675" cy="435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225">
                  <a:extLst>
                    <a:ext uri="{9D8B030D-6E8A-4147-A177-3AD203B41FA5}">
                      <a16:colId xmlns:a16="http://schemas.microsoft.com/office/drawing/2014/main" val="2511059567"/>
                    </a:ext>
                  </a:extLst>
                </a:gridCol>
                <a:gridCol w="3289301">
                  <a:extLst>
                    <a:ext uri="{9D8B030D-6E8A-4147-A177-3AD203B41FA5}">
                      <a16:colId xmlns:a16="http://schemas.microsoft.com/office/drawing/2014/main" val="3077127160"/>
                    </a:ext>
                  </a:extLst>
                </a:gridCol>
                <a:gridCol w="3867149">
                  <a:extLst>
                    <a:ext uri="{9D8B030D-6E8A-4147-A177-3AD203B41FA5}">
                      <a16:colId xmlns:a16="http://schemas.microsoft.com/office/drawing/2014/main" val="1095571452"/>
                    </a:ext>
                  </a:extLst>
                </a:gridCol>
              </a:tblGrid>
              <a:tr h="149466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reduction in daily growth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increase in days for </a:t>
                      </a:r>
                    </a:p>
                    <a:p>
                      <a:r>
                        <a:rPr lang="en-US" sz="2800" dirty="0"/>
                        <a:t># of cases to 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06688"/>
                  </a:ext>
                </a:extLst>
              </a:tr>
              <a:tr h="1046267">
                <a:tc>
                  <a:txBody>
                    <a:bodyPr/>
                    <a:lstStyle/>
                    <a:p>
                      <a:r>
                        <a:rPr lang="en-US" sz="2800" dirty="0"/>
                        <a:t>Estimate # of cases avoided in 30 days </a:t>
                      </a:r>
                    </a:p>
                    <a:p>
                      <a:r>
                        <a:rPr lang="en-US" sz="2400" dirty="0"/>
                        <a:t>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exponential</a:t>
                      </a:r>
                      <a:r>
                        <a:rPr lang="en-US" sz="2400" dirty="0"/>
                        <a:t> perspective)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Worst frame</a:t>
                      </a:r>
                    </a:p>
                    <a:p>
                      <a:pPr algn="ctr"/>
                      <a:r>
                        <a:rPr lang="en-US" sz="4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  <a:p>
                      <a:pPr algn="ctr"/>
                      <a:r>
                        <a:rPr lang="en-US" sz="4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22243"/>
                  </a:ext>
                </a:extLst>
              </a:tr>
              <a:tr h="1072216">
                <a:tc>
                  <a:txBody>
                    <a:bodyPr/>
                    <a:lstStyle/>
                    <a:p>
                      <a:r>
                        <a:rPr lang="en-US" sz="2800" dirty="0"/>
                        <a:t>Estimate time gained until 1M cases reached </a:t>
                      </a:r>
                    </a:p>
                    <a:p>
                      <a:r>
                        <a:rPr lang="en-US" sz="2400" dirty="0"/>
                        <a:t>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logarithmic</a:t>
                      </a:r>
                      <a:r>
                        <a:rPr lang="en-US" sz="2400" dirty="0"/>
                        <a:t> perspective)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/>
                    </a:p>
                    <a:p>
                      <a:pPr algn="ctr"/>
                      <a:r>
                        <a:rPr lang="en-US" sz="4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/>
                        <a:t>Best frame</a:t>
                      </a:r>
                      <a:br>
                        <a:rPr lang="en-US" sz="4400" b="1" dirty="0"/>
                      </a:br>
                      <a:r>
                        <a:rPr lang="en-US" sz="4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5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B5F1-337B-4318-8A11-A8107ECA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2D58ED-35FF-419A-B1EF-BD6E23001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6831" y="365125"/>
            <a:ext cx="5394175" cy="6184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04D3-1673-4C74-90C8-77CA2540B68D}"/>
              </a:ext>
            </a:extLst>
          </p:cNvPr>
          <p:cNvSpPr/>
          <p:nvPr/>
        </p:nvSpPr>
        <p:spPr>
          <a:xfrm>
            <a:off x="5317530" y="2642046"/>
            <a:ext cx="25959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FRAMING </a:t>
            </a:r>
          </a:p>
          <a:p>
            <a:r>
              <a:rPr lang="en-US" sz="4400" dirty="0"/>
              <a:t>MATTERS</a:t>
            </a:r>
          </a:p>
        </p:txBody>
      </p:sp>
    </p:spTree>
    <p:extLst>
      <p:ext uri="{BB962C8B-B14F-4D97-AF65-F5344CB8AC3E}">
        <p14:creationId xmlns:p14="http://schemas.microsoft.com/office/powerpoint/2010/main" val="14325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9717-C1F7-4A6A-A1CF-92E8BC62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Insight from van der </a:t>
            </a:r>
            <a:r>
              <a:rPr lang="en-US" sz="4000" dirty="0" err="1"/>
              <a:t>Bles</a:t>
            </a:r>
            <a:r>
              <a:rPr lang="en-US" sz="4000" dirty="0"/>
              <a:t> et al. (2019)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0D170-5556-426E-95A8-19ADD2A4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25625"/>
            <a:ext cx="108614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Graphical/numerical summaries chosen </a:t>
            </a:r>
          </a:p>
          <a:p>
            <a:pPr marL="0" indent="0">
              <a:buNone/>
            </a:pPr>
            <a:r>
              <a:rPr lang="en-US" sz="3200" dirty="0"/>
              <a:t>may influence whether uncertainty communication </a:t>
            </a:r>
          </a:p>
          <a:p>
            <a:pPr marL="0" indent="0">
              <a:buNone/>
            </a:pPr>
            <a:r>
              <a:rPr lang="en-US" sz="3200" dirty="0"/>
              <a:t>is received as a marker of transparency/honesty</a:t>
            </a:r>
          </a:p>
          <a:p>
            <a:pPr marL="0" indent="0">
              <a:buNone/>
            </a:pPr>
            <a:r>
              <a:rPr lang="en-US" sz="3200" dirty="0"/>
              <a:t>or is politicized to “undermine the perceived competence of the communicator”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7A9E-6DF0-478E-A4E5-BDD97F33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speaking of doubling growth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BEED7-7B00-41EE-AC6E-F3322998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my newest contribution to CAUSEweb.org/fun</a:t>
            </a:r>
          </a:p>
          <a:p>
            <a:pPr marL="0" indent="0" algn="ctr">
              <a:buNone/>
            </a:pPr>
            <a:r>
              <a:rPr lang="en-US" sz="4000" dirty="0"/>
              <a:t>takes real data and a bad graph</a:t>
            </a:r>
          </a:p>
          <a:p>
            <a:pPr marL="0" indent="0" algn="ctr">
              <a:buNone/>
            </a:pPr>
            <a:r>
              <a:rPr lang="en-US" sz="4000" dirty="0"/>
              <a:t>and asks students….</a:t>
            </a:r>
          </a:p>
        </p:txBody>
      </p:sp>
    </p:spTree>
    <p:extLst>
      <p:ext uri="{BB962C8B-B14F-4D97-AF65-F5344CB8AC3E}">
        <p14:creationId xmlns:p14="http://schemas.microsoft.com/office/powerpoint/2010/main" val="101090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A47B-EC89-421B-82B9-A9A891B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Autofit/>
          </a:bodyPr>
          <a:lstStyle/>
          <a:p>
            <a:r>
              <a:rPr lang="en-US" sz="7200" b="1" dirty="0"/>
              <a:t>Is Dublin </a:t>
            </a:r>
            <a:r>
              <a:rPr lang="en-US" sz="7200" b="1" dirty="0" err="1"/>
              <a:t>Doublin</a:t>
            </a:r>
            <a:r>
              <a:rPr lang="en-US" sz="7200" b="1" dirty="0"/>
              <a:t>’ ?    </a:t>
            </a:r>
            <a:r>
              <a:rPr lang="en-US" sz="2400" b="1" dirty="0"/>
              <a:t>CAUSEweb.org/fun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CE644-EB62-4E25-992D-61142D44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5CA4-41A9-4FC8-93D5-D211ED192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83" y="1208690"/>
            <a:ext cx="9400717" cy="55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93-451D-4FF4-9032-DD773CF4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38" y="760885"/>
            <a:ext cx="4745421" cy="1563215"/>
          </a:xfrm>
        </p:spPr>
        <p:txBody>
          <a:bodyPr>
            <a:normAutofit/>
          </a:bodyPr>
          <a:lstStyle/>
          <a:p>
            <a:r>
              <a:rPr lang="en-US" sz="3200" dirty="0"/>
              <a:t>KCOS-TV,</a:t>
            </a:r>
            <a:r>
              <a:rPr lang="en-US" sz="3200" i="1" dirty="0"/>
              <a:t> Blast Beyond </a:t>
            </a:r>
            <a:br>
              <a:rPr lang="en-US" sz="3200" dirty="0"/>
            </a:br>
            <a:r>
              <a:rPr lang="en-US" sz="3200" dirty="0"/>
              <a:t>Seas. 2 Ep. 6;  1/30/12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B6EBFF-B50B-4CC1-800F-AA6867EF4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716110" cy="5337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0B8DFB-6C16-47E7-AD7F-91196E62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000" y="2664372"/>
            <a:ext cx="6775000" cy="41936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4B73AF-F026-4DD5-BE7A-B08367B964A9}"/>
              </a:ext>
            </a:extLst>
          </p:cNvPr>
          <p:cNvSpPr txBox="1">
            <a:spLocks/>
          </p:cNvSpPr>
          <p:nvPr/>
        </p:nvSpPr>
        <p:spPr>
          <a:xfrm>
            <a:off x="6096000" y="1539448"/>
            <a:ext cx="6097230" cy="78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04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0B21-F704-4113-9C96-5298C0C0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6" y="365125"/>
            <a:ext cx="11161986" cy="1325563"/>
          </a:xfrm>
        </p:spPr>
        <p:txBody>
          <a:bodyPr>
            <a:normAutofit/>
          </a:bodyPr>
          <a:lstStyle/>
          <a:p>
            <a:r>
              <a:rPr lang="en-US" dirty="0"/>
              <a:t>Can outreach comm. inform “regular teaching”? </a:t>
            </a:r>
            <a:r>
              <a:rPr lang="en-US" sz="2800" dirty="0"/>
              <a:t>Lesser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BD11-68EA-4B56-B5DD-979EBD3F9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82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0B21-F704-4113-9C96-5298C0C0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6" y="365125"/>
            <a:ext cx="11161986" cy="1325563"/>
          </a:xfrm>
        </p:spPr>
        <p:txBody>
          <a:bodyPr>
            <a:normAutofit/>
          </a:bodyPr>
          <a:lstStyle/>
          <a:p>
            <a:r>
              <a:rPr lang="en-US" dirty="0"/>
              <a:t>Can outreach comm. inform “regular teaching”? </a:t>
            </a:r>
            <a:r>
              <a:rPr lang="en-US" sz="2800" dirty="0"/>
              <a:t>Lesser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BD11-68EA-4B56-B5DD-979EBD3F9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sharpen focus on </a:t>
            </a:r>
            <a:r>
              <a:rPr lang="en-US" b="1" dirty="0"/>
              <a:t>main point</a:t>
            </a:r>
            <a:endParaRPr lang="en-US" dirty="0"/>
          </a:p>
          <a:p>
            <a:r>
              <a:rPr lang="en-US" b="1" dirty="0"/>
              <a:t>make interactive </a:t>
            </a:r>
            <a:r>
              <a:rPr lang="en-US" dirty="0"/>
              <a:t>(e.g., build in questions, demos/props), </a:t>
            </a:r>
          </a:p>
          <a:p>
            <a:r>
              <a:rPr lang="en-US" dirty="0"/>
              <a:t>have lesson ‘plan’ that can</a:t>
            </a:r>
            <a:r>
              <a:rPr lang="en-US" b="1" dirty="0"/>
              <a:t> adjust</a:t>
            </a:r>
            <a:r>
              <a:rPr lang="en-US" dirty="0"/>
              <a:t> to unexpected questions,</a:t>
            </a:r>
          </a:p>
          <a:p>
            <a:r>
              <a:rPr lang="en-US" dirty="0"/>
              <a:t>have compelling opening </a:t>
            </a:r>
            <a:r>
              <a:rPr lang="en-US" b="1" dirty="0"/>
              <a:t>‘hook’ to generate engagement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62C32B9-F101-4383-B73D-D569751B5952}"/>
              </a:ext>
            </a:extLst>
          </p:cNvPr>
          <p:cNvSpPr/>
          <p:nvPr/>
        </p:nvSpPr>
        <p:spPr>
          <a:xfrm>
            <a:off x="9586101" y="3280077"/>
            <a:ext cx="2390105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1103-5012-470C-B9BA-614076C9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5125"/>
            <a:ext cx="10825162" cy="1325563"/>
          </a:xfrm>
        </p:spPr>
        <p:txBody>
          <a:bodyPr/>
          <a:lstStyle/>
          <a:p>
            <a:r>
              <a:rPr lang="en-US" dirty="0"/>
              <a:t>in early March 2020…..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ED7F-51C2-4806-9B96-6BC09BB5D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Anticipating our son’s visit from college for spring </a:t>
            </a:r>
            <a:r>
              <a:rPr lang="en-US" strike="sngStrike" dirty="0"/>
              <a:t>break week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statistical literacy &amp; social sciences precalculus students</a:t>
            </a:r>
          </a:p>
          <a:p>
            <a:pPr marL="0" indent="0">
              <a:buNone/>
            </a:pPr>
            <a:r>
              <a:rPr lang="en-US" dirty="0"/>
              <a:t>would soon have even more motivation </a:t>
            </a:r>
          </a:p>
          <a:p>
            <a:pPr marL="0" indent="0">
              <a:buNone/>
            </a:pPr>
            <a:r>
              <a:rPr lang="en-US" dirty="0"/>
              <a:t>to understand data and exponential growth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776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EA29-97DE-4F21-AFC6-7D70322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opening HOOK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0D70-5D2E-4CF5-8EAC-AE84E4AD2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524000"/>
            <a:ext cx="10731500" cy="4968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JSE</a:t>
            </a:r>
            <a:r>
              <a:rPr lang="en-US" dirty="0"/>
              <a:t> papers on  “Setting the Tone”/“Counterintuitive Examples”,  </a:t>
            </a:r>
          </a:p>
          <a:p>
            <a:pPr marL="0" indent="0">
              <a:buNone/>
            </a:pPr>
            <a:r>
              <a:rPr lang="en-US" dirty="0"/>
              <a:t>                          “Striking Demonstrations”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also, ideas adapted from Barkley (2019):</a:t>
            </a:r>
          </a:p>
          <a:p>
            <a:r>
              <a:rPr lang="en-US" dirty="0"/>
              <a:t>Quote from someone famous</a:t>
            </a:r>
          </a:p>
          <a:p>
            <a:r>
              <a:rPr lang="en-US" dirty="0"/>
              <a:t>Tell a story</a:t>
            </a:r>
          </a:p>
          <a:p>
            <a:r>
              <a:rPr lang="en-US" dirty="0"/>
              <a:t>Show a statistic</a:t>
            </a:r>
          </a:p>
          <a:p>
            <a:r>
              <a:rPr lang="en-US" dirty="0"/>
              <a:t>Contrarian statement</a:t>
            </a:r>
          </a:p>
          <a:p>
            <a:r>
              <a:rPr lang="en-US" dirty="0"/>
              <a:t>Pose intriguing what-if question</a:t>
            </a:r>
          </a:p>
          <a:p>
            <a:r>
              <a:rPr lang="en-US" dirty="0"/>
              <a:t>Quick class poll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1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16CE-D0D6-4F5F-ABEA-6A816AED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3" y="365125"/>
            <a:ext cx="11398254" cy="1325563"/>
          </a:xfrm>
        </p:spPr>
        <p:txBody>
          <a:bodyPr/>
          <a:lstStyle/>
          <a:p>
            <a:r>
              <a:rPr lang="en-US" dirty="0"/>
              <a:t>3 decades ago </a:t>
            </a:r>
            <a:br>
              <a:rPr lang="en-US" dirty="0"/>
            </a:br>
            <a:r>
              <a:rPr lang="en-US" dirty="0"/>
              <a:t>(my 1st sci-comm experience)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F546-26D9-43F4-940F-CBFF3ABA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2040835"/>
            <a:ext cx="11588746" cy="4136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not much literature or degree programs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I was a grad student in TX, </a:t>
            </a:r>
          </a:p>
          <a:p>
            <a:pPr marL="0" indent="0">
              <a:buNone/>
            </a:pPr>
            <a:r>
              <a:rPr lang="en-US" sz="4400" dirty="0"/>
              <a:t>which had just launched its state lottery</a:t>
            </a:r>
          </a:p>
        </p:txBody>
      </p:sp>
    </p:spTree>
    <p:extLst>
      <p:ext uri="{BB962C8B-B14F-4D97-AF65-F5344CB8AC3E}">
        <p14:creationId xmlns:p14="http://schemas.microsoft.com/office/powerpoint/2010/main" val="371001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DC11-01D5-4C38-B486-97F5C8F5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88" y="250032"/>
            <a:ext cx="8850490" cy="760594"/>
          </a:xfrm>
        </p:spPr>
        <p:txBody>
          <a:bodyPr>
            <a:normAutofit/>
          </a:bodyPr>
          <a:lstStyle/>
          <a:p>
            <a:r>
              <a:rPr lang="en-US" sz="4000" dirty="0"/>
              <a:t>I created &amp; taught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5483-5989-4302-9803-A66FFADCA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088" y="1010626"/>
            <a:ext cx="11729643" cy="548224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200" dirty="0"/>
              <a:t>adult ed for UT-Austin Informal Classes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5A0AF81-1342-44AA-BCF9-2949B38F1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9088" y="3265670"/>
            <a:ext cx="9480331" cy="3342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2285C-ECD8-4AF7-9EA0-D02171623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04924" y="-335326"/>
            <a:ext cx="3737113" cy="443703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BE831CE-F35D-43FC-8E74-5539E59F2485}"/>
              </a:ext>
            </a:extLst>
          </p:cNvPr>
          <p:cNvSpPr/>
          <p:nvPr/>
        </p:nvSpPr>
        <p:spPr>
          <a:xfrm>
            <a:off x="4012971" y="445125"/>
            <a:ext cx="3673291" cy="37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0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DC11-01D5-4C38-B486-97F5C8F5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88" y="250031"/>
            <a:ext cx="8850490" cy="1325563"/>
          </a:xfrm>
        </p:spPr>
        <p:txBody>
          <a:bodyPr>
            <a:normAutofit/>
          </a:bodyPr>
          <a:lstStyle/>
          <a:p>
            <a:r>
              <a:rPr lang="en-US" dirty="0"/>
              <a:t>a ‘lotto’ media experience</a:t>
            </a:r>
            <a:br>
              <a:rPr lang="en-US" dirty="0"/>
            </a:br>
            <a:r>
              <a:rPr lang="en-US" dirty="0"/>
              <a:t>for a grad student!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5483-5989-4302-9803-A66FFADCA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139" y="1825623"/>
            <a:ext cx="6484084" cy="4667250"/>
          </a:xfrm>
        </p:spPr>
        <p:txBody>
          <a:bodyPr>
            <a:normAutofit/>
          </a:bodyPr>
          <a:lstStyle/>
          <a:p>
            <a:pPr fontAlgn="base"/>
            <a:r>
              <a:rPr lang="en-US" altLang="en-US" u="sng" dirty="0">
                <a:ea typeface="ＭＳ Ｐゴシック" panose="020B0600070205080204" pitchFamily="34" charset="-128"/>
              </a:rPr>
              <a:t>Periodicals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Austin American-Statesman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(37  column inches) </a:t>
            </a:r>
            <a:r>
              <a:rPr lang="en-US" altLang="en-US" dirty="0">
                <a:ea typeface="ＭＳ Ｐゴシック" panose="020B0600070205080204" pitchFamily="34" charset="-128"/>
              </a:rPr>
              <a:t>&amp; other city papers</a:t>
            </a:r>
            <a:r>
              <a:rPr lang="en-US" altLang="en-US" i="1" dirty="0"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Real Simple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BottomLine</a:t>
            </a:r>
            <a:r>
              <a:rPr lang="en-US" altLang="en-US" i="1" dirty="0">
                <a:ea typeface="ＭＳ Ｐゴシック" panose="020B0600070205080204" pitchFamily="34" charset="-128"/>
              </a:rPr>
              <a:t> Retirement</a:t>
            </a:r>
            <a:r>
              <a:rPr lang="en-US" altLang="en-US" dirty="0">
                <a:ea typeface="ＭＳ Ｐゴシック" panose="020B0600070205080204" pitchFamily="34" charset="-128"/>
              </a:rPr>
              <a:t>,   </a:t>
            </a:r>
            <a:r>
              <a:rPr lang="en-US" altLang="en-US" i="1" dirty="0">
                <a:ea typeface="ＭＳ Ｐゴシック" panose="020B0600070205080204" pitchFamily="34" charset="-128"/>
              </a:rPr>
              <a:t>USA Today,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Associated Press</a:t>
            </a:r>
            <a:r>
              <a:rPr lang="en-US" altLang="en-US" i="1" dirty="0">
                <a:ea typeface="ＭＳ Ｐゴシック" panose="020B0600070205080204" pitchFamily="34" charset="-128"/>
              </a:rPr>
              <a:t>, etc.</a:t>
            </a:r>
          </a:p>
          <a:p>
            <a:r>
              <a:rPr lang="en-US" altLang="en-US" u="sng" dirty="0">
                <a:ea typeface="ＭＳ Ｐゴシック" panose="020B0600070205080204" pitchFamily="34" charset="-128"/>
              </a:rPr>
              <a:t>Radio</a:t>
            </a:r>
            <a:r>
              <a:rPr lang="en-US" altLang="en-US" dirty="0">
                <a:ea typeface="ＭＳ Ｐゴシック" panose="020B0600070205080204" pitchFamily="34" charset="-128"/>
              </a:rPr>
              <a:t>: Atlanta, Austin, Denver, El Paso, Houston, San Antonio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u="sng" dirty="0">
                <a:ea typeface="ＭＳ Ｐゴシック" panose="020B0600070205080204" pitchFamily="34" charset="-128"/>
              </a:rPr>
              <a:t>TV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CNN</a:t>
            </a:r>
            <a:r>
              <a:rPr lang="en-US" altLang="en-US" dirty="0">
                <a:ea typeface="ＭＳ Ｐゴシック" panose="020B0600070205080204" pitchFamily="34" charset="-128"/>
              </a:rPr>
              <a:t> and various local stations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EFE16D-F426-47BB-9F70-335CA126E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6581633" y="1280107"/>
            <a:ext cx="6876843" cy="4316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64338-D166-4F19-86E1-C4D5746C0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506" y="509985"/>
            <a:ext cx="1352550" cy="23812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712B37-20CD-4CC0-B130-65ED94997613}"/>
              </a:ext>
            </a:extLst>
          </p:cNvPr>
          <p:cNvCxnSpPr>
            <a:cxnSpLocks/>
          </p:cNvCxnSpPr>
          <p:nvPr/>
        </p:nvCxnSpPr>
        <p:spPr>
          <a:xfrm flipV="1">
            <a:off x="6450420" y="1825625"/>
            <a:ext cx="1236608" cy="21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5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753E-5BB4-4E01-A404-42B1E5CD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89" y="153192"/>
            <a:ext cx="10825403" cy="1325563"/>
          </a:xfrm>
        </p:spPr>
        <p:txBody>
          <a:bodyPr/>
          <a:lstStyle/>
          <a:p>
            <a:r>
              <a:rPr lang="en-US" dirty="0"/>
              <a:t>this crash course in media relations taught me: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39BF-FD27-4B11-A43B-86810FD5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89" y="1690688"/>
            <a:ext cx="109517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 with main point; have analogies (Lesser, 2016) and ‘sound bites’</a:t>
            </a:r>
          </a:p>
          <a:p>
            <a:pPr marL="0" indent="0">
              <a:buNone/>
            </a:pPr>
            <a:r>
              <a:rPr lang="en-US" dirty="0"/>
              <a:t>Reframe questions when necessary</a:t>
            </a:r>
          </a:p>
          <a:p>
            <a:pPr marL="0" indent="0">
              <a:buNone/>
            </a:pPr>
            <a:r>
              <a:rPr lang="en-US" dirty="0"/>
              <a:t>Ask to accuracy check the write-up (usually won’t happen) </a:t>
            </a:r>
          </a:p>
          <a:p>
            <a:pPr marL="0" indent="0">
              <a:buNone/>
            </a:pPr>
            <a:r>
              <a:rPr lang="en-US" dirty="0"/>
              <a:t>“Every great news story has 6 qualities: timeliness, proximity, prominence, novelty, human interest and conflict” (</a:t>
            </a:r>
            <a:r>
              <a:rPr lang="en-US" dirty="0" err="1"/>
              <a:t>Deschamp</a:t>
            </a:r>
            <a:r>
              <a:rPr lang="en-US" dirty="0"/>
              <a:t>, 2006)</a:t>
            </a:r>
          </a:p>
          <a:p>
            <a:pPr marL="0" indent="0">
              <a:buNone/>
            </a:pPr>
            <a:r>
              <a:rPr lang="en-US" dirty="0"/>
              <a:t>Know (and don’t judge) your audience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4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6BAD9-66E0-4F90-9501-2EE531587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209" y="700210"/>
            <a:ext cx="9515216" cy="6157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4F216-EC22-40EE-B21A-374E6967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817" y="237812"/>
            <a:ext cx="2673656" cy="462398"/>
          </a:xfrm>
        </p:spPr>
        <p:txBody>
          <a:bodyPr>
            <a:normAutofit fontScale="90000"/>
          </a:bodyPr>
          <a:lstStyle/>
          <a:p>
            <a:r>
              <a:rPr lang="en-US" dirty="0"/>
              <a:t>Utts (2015)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E70F1-3F4E-4F1A-874C-CAF0C8EE2145}"/>
              </a:ext>
            </a:extLst>
          </p:cNvPr>
          <p:cNvSpPr/>
          <p:nvPr/>
        </p:nvSpPr>
        <p:spPr>
          <a:xfrm>
            <a:off x="6519730" y="2802634"/>
            <a:ext cx="714051" cy="3617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ABBAE-B0C4-473D-A4DC-2F8F612688D8}"/>
              </a:ext>
            </a:extLst>
          </p:cNvPr>
          <p:cNvSpPr/>
          <p:nvPr/>
        </p:nvSpPr>
        <p:spPr>
          <a:xfrm>
            <a:off x="2770309" y="5208278"/>
            <a:ext cx="1970888" cy="3617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C028D-957E-4BCD-9B88-AFF84E73FC9C}"/>
              </a:ext>
            </a:extLst>
          </p:cNvPr>
          <p:cNvSpPr/>
          <p:nvPr/>
        </p:nvSpPr>
        <p:spPr>
          <a:xfrm>
            <a:off x="5366718" y="6157790"/>
            <a:ext cx="2023099" cy="462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948AB0C-D1C4-41E0-A373-9AEF6780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482660" cy="28465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66043-4216-48EC-B95E-F1D745C54C54}"/>
              </a:ext>
            </a:extLst>
          </p:cNvPr>
          <p:cNvSpPr/>
          <p:nvPr/>
        </p:nvSpPr>
        <p:spPr>
          <a:xfrm>
            <a:off x="707753" y="1035446"/>
            <a:ext cx="1148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FRAMING </a:t>
            </a:r>
          </a:p>
          <a:p>
            <a:r>
              <a:rPr lang="en-US" dirty="0"/>
              <a:t>MATTERS</a:t>
            </a:r>
          </a:p>
        </p:txBody>
      </p:sp>
    </p:spTree>
    <p:extLst>
      <p:ext uri="{BB962C8B-B14F-4D97-AF65-F5344CB8AC3E}">
        <p14:creationId xmlns:p14="http://schemas.microsoft.com/office/powerpoint/2010/main" val="62004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BBF7-49AD-4A54-B11E-20CA65C7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365125"/>
            <a:ext cx="11333217" cy="1325563"/>
          </a:xfrm>
        </p:spPr>
        <p:txBody>
          <a:bodyPr/>
          <a:lstStyle/>
          <a:p>
            <a:r>
              <a:rPr lang="en-US" dirty="0"/>
              <a:t>visualizing (1 in 26 M) Lotto Texas jackpot chance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A972-3F1A-4AFC-B36C-0073849E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178756"/>
            <a:ext cx="10964917" cy="4232553"/>
          </a:xfrm>
        </p:spPr>
        <p:txBody>
          <a:bodyPr>
            <a:normAutofit/>
          </a:bodyPr>
          <a:lstStyle/>
          <a:p>
            <a:r>
              <a:rPr lang="en-US" sz="3200" dirty="0"/>
              <a:t>1 sheet of typing paper from 1.6-mile stack</a:t>
            </a:r>
          </a:p>
          <a:p>
            <a:r>
              <a:rPr lang="en-US" sz="3200" dirty="0"/>
              <a:t>1 inch on road from El Paso to Phoenix</a:t>
            </a:r>
          </a:p>
          <a:p>
            <a:r>
              <a:rPr lang="en-US" sz="3200" dirty="0"/>
              <a:t>1 person from 500 full Sun Bowl stadiums</a:t>
            </a:r>
          </a:p>
          <a:p>
            <a:r>
              <a:rPr lang="en-US" sz="3200" dirty="0"/>
              <a:t>1 minute in a half-century</a:t>
            </a:r>
          </a:p>
          <a:p>
            <a:r>
              <a:rPr lang="en-US" sz="3200" dirty="0"/>
              <a:t>1 pixel from 13 high-definition TVs </a:t>
            </a:r>
            <a:r>
              <a:rPr lang="en-US" sz="3200" dirty="0">
                <a:solidFill>
                  <a:srgbClr val="FF0000"/>
                </a:solidFill>
              </a:rPr>
              <a:t>[</a:t>
            </a:r>
            <a:r>
              <a:rPr lang="en-US" sz="3200" i="1" dirty="0">
                <a:solidFill>
                  <a:srgbClr val="FF0000"/>
                </a:solidFill>
              </a:rPr>
              <a:t>student-contributed!</a:t>
            </a:r>
            <a:r>
              <a:rPr lang="en-US" sz="3200" dirty="0">
                <a:solidFill>
                  <a:srgbClr val="FF0000"/>
                </a:solidFill>
              </a:rPr>
              <a:t>]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1 win (on average) if you buy 100 tickets/week for 5,000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36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554D-2846-4F4E-89A0-33A6A726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952047"/>
          </a:xfrm>
        </p:spPr>
        <p:txBody>
          <a:bodyPr/>
          <a:lstStyle/>
          <a:p>
            <a:r>
              <a:rPr lang="en-US" dirty="0"/>
              <a:t>When jackpots get big, some questions I get: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ED56-BA6C-48F5-93B6-BD530792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415143"/>
            <a:ext cx="10765971" cy="5164818"/>
          </a:xfrm>
        </p:spPr>
        <p:txBody>
          <a:bodyPr>
            <a:normAutofit/>
          </a:bodyPr>
          <a:lstStyle/>
          <a:p>
            <a:r>
              <a:rPr lang="en-US" sz="4000" dirty="0"/>
              <a:t>(How to grasp) jackpot chances?</a:t>
            </a:r>
          </a:p>
          <a:p>
            <a:r>
              <a:rPr lang="en-US" sz="4000" dirty="0"/>
              <a:t>Are there strategies to increase chances?</a:t>
            </a:r>
          </a:p>
          <a:p>
            <a:r>
              <a:rPr lang="en-US" sz="4000" dirty="0"/>
              <a:t>Do YOU ever play (or win)?</a:t>
            </a:r>
          </a:p>
          <a:p>
            <a:r>
              <a:rPr lang="en-US" sz="4000" dirty="0"/>
              <a:t>Is Quick Pick better than self-picks?</a:t>
            </a:r>
          </a:p>
          <a:p>
            <a:r>
              <a:rPr lang="en-US" sz="4000" dirty="0"/>
              <a:t>Chance adjacent numbers [etc.] are drawn?</a:t>
            </a:r>
          </a:p>
          <a:p>
            <a:r>
              <a:rPr lang="en-US" sz="4000" dirty="0"/>
              <a:t>How rare is a jackpot this big?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0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045F-DA94-4D67-B7D8-CFE69D6C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“LOTTERY STRATEGY” </a:t>
            </a:r>
            <a:br>
              <a:rPr lang="en-US" dirty="0"/>
            </a:br>
            <a:r>
              <a:rPr lang="en-US" sz="2700" dirty="0"/>
              <a:t>my limerick in June 2021 </a:t>
            </a:r>
            <a:r>
              <a:rPr lang="en-US" sz="2700" i="1" dirty="0" err="1"/>
              <a:t>Amstat</a:t>
            </a:r>
            <a:r>
              <a:rPr lang="en-US" sz="2700" i="1" dirty="0"/>
              <a:t> News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F061D-4CA5-4ADA-947E-837483A4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711"/>
            <a:ext cx="10515600" cy="4122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lottery numbers you choose</a:t>
            </a:r>
          </a:p>
          <a:p>
            <a:pPr marL="0" indent="0">
              <a:buNone/>
            </a:pPr>
            <a:r>
              <a:rPr lang="en-US" sz="4400" dirty="0"/>
              <a:t>Won’t change your chance to lose.</a:t>
            </a:r>
          </a:p>
          <a:p>
            <a:pPr marL="0" indent="0">
              <a:buNone/>
            </a:pPr>
            <a:r>
              <a:rPr lang="en-US" sz="4400" dirty="0"/>
              <a:t>But if all 6 match,</a:t>
            </a:r>
          </a:p>
          <a:p>
            <a:pPr marL="0" indent="0">
              <a:buNone/>
            </a:pPr>
            <a:r>
              <a:rPr lang="en-US" sz="4400" dirty="0"/>
              <a:t>You’ll get way more cash</a:t>
            </a:r>
          </a:p>
          <a:p>
            <a:pPr marL="0" indent="0">
              <a:buNone/>
            </a:pPr>
            <a:r>
              <a:rPr lang="en-US" sz="4400" dirty="0"/>
              <a:t>If you picked what’s picked by few!</a:t>
            </a:r>
          </a:p>
        </p:txBody>
      </p:sp>
    </p:spTree>
    <p:extLst>
      <p:ext uri="{BB962C8B-B14F-4D97-AF65-F5344CB8AC3E}">
        <p14:creationId xmlns:p14="http://schemas.microsoft.com/office/powerpoint/2010/main" val="44980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B9F37-5838-4A92-A8EF-74589EC8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952" y="2152667"/>
            <a:ext cx="4425047" cy="4697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4C15B4-F36B-4AB7-8B99-6A3A108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94" y="182601"/>
            <a:ext cx="11314012" cy="405274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9EE43-F4A8-4E4C-8E25-476C3C71F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11276" cy="614980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DE6E2A8-203B-476F-AA58-4E89FDBBB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69256" y="587875"/>
            <a:ext cx="4622697" cy="2867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DCCECC-AFC0-4321-8B58-3357763F8B11}"/>
              </a:ext>
            </a:extLst>
          </p:cNvPr>
          <p:cNvSpPr/>
          <p:nvPr/>
        </p:nvSpPr>
        <p:spPr>
          <a:xfrm>
            <a:off x="9983096" y="267058"/>
            <a:ext cx="2229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THE GAMBLER</a:t>
            </a:r>
            <a:r>
              <a:rPr lang="en-US" dirty="0"/>
              <a:t>”</a:t>
            </a:r>
          </a:p>
          <a:p>
            <a:r>
              <a:rPr lang="en-US" dirty="0"/>
              <a:t>to tune of Kenny Rogers’ hit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song/video in CAUSEweb.org/fun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B72-D6F1-4FED-9711-EA8A7F5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365125"/>
            <a:ext cx="10891887" cy="1225931"/>
          </a:xfrm>
        </p:spPr>
        <p:txBody>
          <a:bodyPr>
            <a:normAutofit fontScale="90000"/>
          </a:bodyPr>
          <a:lstStyle/>
          <a:p>
            <a:r>
              <a:rPr lang="en-US" dirty="0"/>
              <a:t>Frank </a:t>
            </a:r>
            <a:r>
              <a:rPr lang="en-US" dirty="0" err="1"/>
              <a:t>Mariani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March 2020 cartoon</a:t>
            </a:r>
            <a:br>
              <a:rPr lang="en-US" dirty="0"/>
            </a:br>
            <a:r>
              <a:rPr lang="en-US" sz="1600" dirty="0"/>
              <a:t>https://www.ams.org/education/teaching-resources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AACF3-BEC2-4E62-9BB2-325D55B87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1" y="0"/>
            <a:ext cx="8169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8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D713-8ACA-4DA1-AB4B-C0A9359B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018"/>
          </a:xfrm>
        </p:spPr>
        <p:txBody>
          <a:bodyPr/>
          <a:lstStyle/>
          <a:p>
            <a:r>
              <a:rPr lang="en-US" dirty="0"/>
              <a:t>NSF has helped turn science into songs!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6510-218D-4F2D-B74B-56AA35AD5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27402"/>
            <a:ext cx="11176000" cy="4560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recent examples</a:t>
            </a:r>
            <a:r>
              <a:rPr lang="en-US" dirty="0"/>
              <a:t>:</a:t>
            </a:r>
          </a:p>
          <a:p>
            <a:r>
              <a:rPr lang="en-US" b="1" dirty="0" err="1"/>
              <a:t>NIMBioS</a:t>
            </a:r>
            <a:r>
              <a:rPr lang="en-US" b="1" dirty="0"/>
              <a:t> </a:t>
            </a:r>
            <a:r>
              <a:rPr lang="en-US" b="1" dirty="0" err="1"/>
              <a:t>BioSongs</a:t>
            </a:r>
            <a:r>
              <a:rPr lang="en-US" b="1" dirty="0"/>
              <a:t> Project </a:t>
            </a:r>
            <a:r>
              <a:rPr lang="en-US" dirty="0"/>
              <a:t>(Louis Gross) turned </a:t>
            </a:r>
            <a:r>
              <a:rPr lang="en-US" dirty="0">
                <a:solidFill>
                  <a:srgbClr val="FF0000"/>
                </a:solidFill>
              </a:rPr>
              <a:t>biology</a:t>
            </a:r>
            <a:r>
              <a:rPr lang="en-US" dirty="0"/>
              <a:t> research into songs via songwriter-in-residence program </a:t>
            </a:r>
          </a:p>
          <a:p>
            <a:r>
              <a:rPr lang="en-US" b="1" dirty="0"/>
              <a:t>CAUSEweb.org/smiles/ </a:t>
            </a:r>
            <a:r>
              <a:rPr lang="en-US" dirty="0"/>
              <a:t>(Pearl/Lesser/Weber) 6 writers wrote interactive </a:t>
            </a:r>
            <a:r>
              <a:rPr lang="en-US" dirty="0">
                <a:solidFill>
                  <a:srgbClr val="FF0000"/>
                </a:solidFill>
              </a:rPr>
              <a:t>statistics</a:t>
            </a:r>
            <a:r>
              <a:rPr lang="en-US" dirty="0"/>
              <a:t> songs (spinoff </a:t>
            </a:r>
            <a:r>
              <a:rPr lang="en-US" b="1" dirty="0"/>
              <a:t>CAUSEweb.org/voices </a:t>
            </a:r>
            <a:r>
              <a:rPr lang="en-US" dirty="0"/>
              <a:t>works across </a:t>
            </a:r>
            <a:r>
              <a:rPr lang="en-US" dirty="0">
                <a:solidFill>
                  <a:srgbClr val="FF0000"/>
                </a:solidFill>
              </a:rPr>
              <a:t>STEM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3418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5BC5-1CE1-48C5-B436-D8939BE2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332852"/>
            <a:ext cx="11419256" cy="1325563"/>
          </a:xfrm>
        </p:spPr>
        <p:txBody>
          <a:bodyPr>
            <a:noAutofit/>
          </a:bodyPr>
          <a:lstStyle/>
          <a:p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Communicate like </a:t>
            </a:r>
            <a:br>
              <a:rPr lang="en-US" sz="6600" dirty="0"/>
            </a:br>
            <a:r>
              <a:rPr lang="en-US" sz="6600" dirty="0"/>
              <a:t>a </a:t>
            </a:r>
            <a:r>
              <a:rPr lang="en-US" sz="6600" dirty="0">
                <a:solidFill>
                  <a:srgbClr val="FF0000"/>
                </a:solidFill>
              </a:rPr>
              <a:t>songwriter </a:t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/>
              <a:t>for big new views?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0CA6A-DF42-4CED-B244-E0470A7A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758" y="-1"/>
            <a:ext cx="4317242" cy="68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6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5BC5-1CE1-48C5-B436-D8939BE2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Songwriters </a:t>
            </a:r>
            <a:r>
              <a:rPr lang="en-US" u="sng" dirty="0"/>
              <a:t>and</a:t>
            </a:r>
            <a:r>
              <a:rPr lang="en-US" dirty="0"/>
              <a:t> educators must: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324F-6F5F-4B08-82E1-77A50AA8B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grab attention with memorable “hook”/story</a:t>
            </a:r>
          </a:p>
          <a:p>
            <a:r>
              <a:rPr lang="en-US" sz="3600" dirty="0"/>
              <a:t>plan trajectory (e.g., start gently)</a:t>
            </a:r>
          </a:p>
          <a:p>
            <a:r>
              <a:rPr lang="en-US" sz="3600" dirty="0"/>
              <a:t>think when to “set up” material vs. </a:t>
            </a:r>
          </a:p>
          <a:p>
            <a:pPr marL="0" indent="0">
              <a:buNone/>
            </a:pPr>
            <a:r>
              <a:rPr lang="en-US" sz="3600" dirty="0"/>
              <a:t>                             dive in and debrief later</a:t>
            </a:r>
          </a:p>
          <a:p>
            <a:r>
              <a:rPr lang="en-US" sz="3600" dirty="0"/>
              <a:t>think when/how to incorporate humor</a:t>
            </a:r>
          </a:p>
          <a:p>
            <a:r>
              <a:rPr lang="en-US" sz="3600" dirty="0"/>
              <a:t>use concrete specifics and simple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75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5BC5-1CE1-48C5-B436-D8939BE2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Songwriters </a:t>
            </a:r>
            <a:r>
              <a:rPr lang="en-US" u="sng" dirty="0"/>
              <a:t>and</a:t>
            </a:r>
            <a:r>
              <a:rPr lang="en-US" dirty="0"/>
              <a:t> educators must: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324F-6F5F-4B08-82E1-77A50AA8B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grab attention with memorable “hook”/story</a:t>
            </a:r>
          </a:p>
          <a:p>
            <a:r>
              <a:rPr lang="en-US" sz="3600" dirty="0"/>
              <a:t>plan trajectory (e.g., start gently)</a:t>
            </a:r>
          </a:p>
          <a:p>
            <a:r>
              <a:rPr lang="en-US" sz="3600" dirty="0"/>
              <a:t>think when to “set up” material vs. </a:t>
            </a:r>
          </a:p>
          <a:p>
            <a:pPr marL="0" indent="0">
              <a:buNone/>
            </a:pPr>
            <a:r>
              <a:rPr lang="en-US" sz="3600" dirty="0"/>
              <a:t>                             dive in and debrief later</a:t>
            </a:r>
          </a:p>
          <a:p>
            <a:r>
              <a:rPr lang="en-US" sz="3600" dirty="0"/>
              <a:t>think when/how to incorporate humor</a:t>
            </a:r>
          </a:p>
          <a:p>
            <a:r>
              <a:rPr lang="en-US" sz="3600" dirty="0"/>
              <a:t>use concrete specifics and simple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B48D284-E920-4D4D-AB04-F73921D49A09}"/>
              </a:ext>
            </a:extLst>
          </p:cNvPr>
          <p:cNvSpPr/>
          <p:nvPr/>
        </p:nvSpPr>
        <p:spPr>
          <a:xfrm rot="10205553">
            <a:off x="6783859" y="5353542"/>
            <a:ext cx="437322" cy="927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006"/>
          </a:xfrm>
        </p:spPr>
        <p:txBody>
          <a:bodyPr/>
          <a:lstStyle/>
          <a:p>
            <a:pPr algn="ctr"/>
            <a:r>
              <a:rPr lang="en-US" dirty="0"/>
              <a:t>simple </a:t>
            </a:r>
            <a:r>
              <a:rPr lang="en-US" dirty="0" err="1"/>
              <a:t>ain’t</a:t>
            </a:r>
            <a:r>
              <a:rPr lang="en-US" dirty="0"/>
              <a:t> always simple….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5738"/>
            <a:ext cx="10029497" cy="4411225"/>
          </a:xfrm>
        </p:spPr>
        <p:txBody>
          <a:bodyPr/>
          <a:lstStyle/>
          <a:p>
            <a:r>
              <a:rPr lang="en-US" dirty="0"/>
              <a:t>Everyday words (e.g., “spread”) may reinforce misconceptions (Kaplan et al. 2012: use “variability” instead)</a:t>
            </a:r>
          </a:p>
          <a:p>
            <a:r>
              <a:rPr lang="en-US" dirty="0"/>
              <a:t>Phrases with simple words like “in the long run” can be idiomatic (Lesser et al. 2016: use “in the long term” instead)</a:t>
            </a:r>
          </a:p>
          <a:p>
            <a:r>
              <a:rPr lang="en-US" dirty="0"/>
              <a:t>Assignments like “Explain Concept X as if talking to your grandma” communicate things you don’t intend!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11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8A0B-B248-4EA2-9D0B-2F31864A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7" y="148310"/>
            <a:ext cx="10515600" cy="906768"/>
          </a:xfrm>
        </p:spPr>
        <p:txBody>
          <a:bodyPr>
            <a:normAutofit/>
          </a:bodyPr>
          <a:lstStyle/>
          <a:p>
            <a:r>
              <a:rPr lang="en-US" dirty="0"/>
              <a:t>blog of NCSU’s Rachel Levy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2EEBE9-84F3-4006-B045-E9FBAB47B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6959" y="2924175"/>
            <a:ext cx="4391025" cy="3933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F7828-161C-42A6-8EC8-EA8D5F81E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" y="1055078"/>
            <a:ext cx="7176542" cy="531870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726F800-08AF-4C2D-8041-69647D5CB966}"/>
              </a:ext>
            </a:extLst>
          </p:cNvPr>
          <p:cNvSpPr/>
          <p:nvPr/>
        </p:nvSpPr>
        <p:spPr>
          <a:xfrm rot="16200000">
            <a:off x="4625339" y="6456643"/>
            <a:ext cx="589358" cy="2133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8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5275-8964-4875-9DF1-7897ECC0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08" y="625550"/>
            <a:ext cx="95661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Song is just 1 of many edutainment forms (red ones are in CAUSEweb.org/fun )</a:t>
            </a:r>
            <a:br>
              <a:rPr lang="en-US" dirty="0"/>
            </a:br>
            <a:r>
              <a:rPr lang="en-US" sz="3100" dirty="0"/>
              <a:t>[adapted from Lesser &amp; Pearl (2008)]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0E25-8F59-4C29-9792-12B6967EC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7" y="2140873"/>
            <a:ext cx="5487785" cy="471712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Art Gallery</a:t>
            </a:r>
          </a:p>
          <a:p>
            <a:r>
              <a:rPr lang="en-US" dirty="0">
                <a:solidFill>
                  <a:srgbClr val="FF0000"/>
                </a:solidFill>
              </a:rPr>
              <a:t>Cartoon/Comic Strip</a:t>
            </a:r>
          </a:p>
          <a:p>
            <a:r>
              <a:rPr lang="en-US" dirty="0"/>
              <a:t>Celebration Days</a:t>
            </a:r>
          </a:p>
          <a:p>
            <a:r>
              <a:rPr lang="en-US" dirty="0"/>
              <a:t>Clothing</a:t>
            </a:r>
          </a:p>
          <a:p>
            <a:r>
              <a:rPr lang="en-US" dirty="0">
                <a:solidFill>
                  <a:srgbClr val="FF0000"/>
                </a:solidFill>
              </a:rPr>
              <a:t>Food</a:t>
            </a:r>
          </a:p>
          <a:p>
            <a:r>
              <a:rPr lang="en-US" dirty="0">
                <a:solidFill>
                  <a:srgbClr val="FF0000"/>
                </a:solidFill>
              </a:rPr>
              <a:t>Games </a:t>
            </a:r>
          </a:p>
          <a:p>
            <a:r>
              <a:rPr lang="en-US" dirty="0"/>
              <a:t>Game Shows</a:t>
            </a:r>
          </a:p>
          <a:p>
            <a:r>
              <a:rPr lang="en-US" dirty="0">
                <a:solidFill>
                  <a:srgbClr val="FF0000"/>
                </a:solidFill>
              </a:rPr>
              <a:t>Humor/Jokes</a:t>
            </a:r>
          </a:p>
          <a:p>
            <a:r>
              <a:rPr lang="en-US" dirty="0">
                <a:solidFill>
                  <a:srgbClr val="FF0000"/>
                </a:solidFill>
              </a:rPr>
              <a:t>Kinesthetic Activity (e.g., dance)</a:t>
            </a:r>
          </a:p>
          <a:p>
            <a:r>
              <a:rPr lang="en-US" dirty="0"/>
              <a:t>Literature</a:t>
            </a:r>
          </a:p>
          <a:p>
            <a:r>
              <a:rPr lang="en-US" dirty="0">
                <a:solidFill>
                  <a:srgbClr val="FF0000"/>
                </a:solidFill>
              </a:rPr>
              <a:t>Magic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1D53B-45D0-483C-BC4C-84EC36CAF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2825"/>
            <a:ext cx="5487785" cy="45751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Media Bloopers</a:t>
            </a:r>
          </a:p>
          <a:p>
            <a:r>
              <a:rPr lang="en-US" dirty="0">
                <a:solidFill>
                  <a:srgbClr val="FF0000"/>
                </a:solidFill>
              </a:rPr>
              <a:t>Poem</a:t>
            </a:r>
          </a:p>
          <a:p>
            <a:r>
              <a:rPr lang="en-US" dirty="0">
                <a:solidFill>
                  <a:srgbClr val="FF0000"/>
                </a:solidFill>
              </a:rPr>
              <a:t>Puzzle/Wordplay</a:t>
            </a:r>
          </a:p>
          <a:p>
            <a:r>
              <a:rPr lang="en-US" dirty="0">
                <a:solidFill>
                  <a:srgbClr val="FF0000"/>
                </a:solidFill>
              </a:rPr>
              <a:t>Quotation</a:t>
            </a:r>
          </a:p>
          <a:p>
            <a:r>
              <a:rPr lang="en-US" dirty="0"/>
              <a:t>Skits</a:t>
            </a:r>
          </a:p>
          <a:p>
            <a:r>
              <a:rPr lang="en-US" dirty="0">
                <a:solidFill>
                  <a:srgbClr val="FF0000"/>
                </a:solidFill>
              </a:rPr>
              <a:t>Song/Rap</a:t>
            </a:r>
          </a:p>
          <a:p>
            <a:r>
              <a:rPr lang="en-US" dirty="0"/>
              <a:t>Statistics (fun) book</a:t>
            </a:r>
          </a:p>
          <a:p>
            <a:r>
              <a:rPr lang="en-US" dirty="0">
                <a:solidFill>
                  <a:srgbClr val="FF0000"/>
                </a:solidFill>
              </a:rPr>
              <a:t>Short Story</a:t>
            </a:r>
          </a:p>
          <a:p>
            <a:r>
              <a:rPr lang="en-US" dirty="0"/>
              <a:t>Strange News</a:t>
            </a:r>
          </a:p>
          <a:p>
            <a:r>
              <a:rPr lang="en-US" dirty="0"/>
              <a:t>Striking Examples</a:t>
            </a:r>
          </a:p>
          <a:p>
            <a:r>
              <a:rPr lang="en-US" dirty="0">
                <a:solidFill>
                  <a:srgbClr val="FF0000"/>
                </a:solidFill>
              </a:rPr>
              <a:t>Video/movie</a:t>
            </a:r>
          </a:p>
        </p:txBody>
      </p:sp>
    </p:spTree>
    <p:extLst>
      <p:ext uri="{BB962C8B-B14F-4D97-AF65-F5344CB8AC3E}">
        <p14:creationId xmlns:p14="http://schemas.microsoft.com/office/powerpoint/2010/main" val="3670143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3" y="365125"/>
            <a:ext cx="10524619" cy="801523"/>
          </a:xfrm>
        </p:spPr>
        <p:txBody>
          <a:bodyPr>
            <a:normAutofit/>
          </a:bodyPr>
          <a:lstStyle/>
          <a:p>
            <a:r>
              <a:rPr lang="en-US" dirty="0"/>
              <a:t>some </a:t>
            </a:r>
            <a:r>
              <a:rPr lang="en-US" b="1" dirty="0"/>
              <a:t>edutainment resources </a:t>
            </a:r>
            <a:r>
              <a:rPr lang="en-US" dirty="0"/>
              <a:t>in stat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17" y="1457763"/>
            <a:ext cx="11712465" cy="4902094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CAUSEweb.org/fun</a:t>
            </a:r>
            <a:r>
              <a:rPr lang="en-US" sz="4000" dirty="0"/>
              <a:t> (since 2005): </a:t>
            </a:r>
          </a:p>
          <a:p>
            <a:pPr marL="0" indent="0">
              <a:buNone/>
            </a:pPr>
            <a:r>
              <a:rPr lang="en-US" sz="4000" dirty="0"/>
              <a:t>usage guidance, </a:t>
            </a:r>
          </a:p>
          <a:p>
            <a:pPr marL="0" indent="0">
              <a:buNone/>
            </a:pPr>
            <a:r>
              <a:rPr lang="en-US" sz="4000" dirty="0"/>
              <a:t>literature, </a:t>
            </a:r>
          </a:p>
          <a:p>
            <a:pPr marL="0" indent="0">
              <a:buNone/>
            </a:pPr>
            <a:r>
              <a:rPr lang="en-US" sz="4000" dirty="0"/>
              <a:t>&amp; some 1000-odd items!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Study of Fun </a:t>
            </a:r>
            <a:r>
              <a:rPr lang="en-US" sz="4000" b="1" dirty="0"/>
              <a:t>research cluster </a:t>
            </a:r>
            <a:r>
              <a:rPr lang="en-US" sz="4000" dirty="0"/>
              <a:t>(since 2009)</a:t>
            </a:r>
          </a:p>
          <a:p>
            <a:endParaRPr lang="en-US" sz="4000" dirty="0"/>
          </a:p>
          <a:p>
            <a:r>
              <a:rPr lang="en-US" sz="4000" b="1" dirty="0"/>
              <a:t>column</a:t>
            </a:r>
            <a:r>
              <a:rPr lang="en-US" sz="4000" dirty="0"/>
              <a:t> in </a:t>
            </a:r>
            <a:r>
              <a:rPr lang="en-US" sz="4000" i="1" dirty="0"/>
              <a:t>Teaching Statistics </a:t>
            </a:r>
            <a:r>
              <a:rPr lang="en-US" sz="4000" dirty="0"/>
              <a:t>(since 2019)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12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3B31-BED5-481B-8BC7-7F0DB3AD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27"/>
          </a:xfrm>
        </p:spPr>
        <p:txBody>
          <a:bodyPr>
            <a:normAutofit fontScale="90000"/>
          </a:bodyPr>
          <a:lstStyle/>
          <a:p>
            <a:r>
              <a:rPr lang="en-US" dirty="0"/>
              <a:t>Why statistics edutainment?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FEA5-A409-4DD0-B657-C5BD259B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828800"/>
            <a:ext cx="11477295" cy="43376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i="1" dirty="0"/>
              <a:t>College GAISE II</a:t>
            </a:r>
            <a:r>
              <a:rPr lang="en-US" dirty="0"/>
              <a:t>: “Use games… to engage students, teach concepts and gather data.”   [see Shonda Kuiper’s work] </a:t>
            </a:r>
          </a:p>
          <a:p>
            <a:endParaRPr lang="en-US" dirty="0"/>
          </a:p>
          <a:p>
            <a:r>
              <a:rPr lang="en-US" dirty="0"/>
              <a:t>Helps “build rapport,” part of Accessibility and Inclusion Goal #2 </a:t>
            </a:r>
          </a:p>
          <a:p>
            <a:pPr marL="0" indent="0">
              <a:buNone/>
            </a:pPr>
            <a:r>
              <a:rPr lang="en-US" dirty="0"/>
              <a:t>    of </a:t>
            </a:r>
            <a:r>
              <a:rPr lang="en-US" dirty="0" err="1"/>
              <a:t>Dogucu</a:t>
            </a:r>
            <a:r>
              <a:rPr lang="en-US" dirty="0"/>
              <a:t>, Johnson, Ott framework in March 2023 </a:t>
            </a:r>
            <a:r>
              <a:rPr lang="en-US" i="1" dirty="0"/>
              <a:t>JSDSE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cs typeface="Calibri"/>
              </a:rPr>
              <a:t>May decrease anxiety and/or increase learning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Humanizes the discipline/course/instructor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2DACC45-91E8-460D-BF43-E354CCF9272F}"/>
              </a:ext>
            </a:extLst>
          </p:cNvPr>
          <p:cNvSpPr/>
          <p:nvPr/>
        </p:nvSpPr>
        <p:spPr>
          <a:xfrm>
            <a:off x="6987654" y="5326288"/>
            <a:ext cx="3698543" cy="601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5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B684-4816-4B31-8974-A2F86E77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B2171A-FAC6-499C-BC18-903EC4246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1308" y="518795"/>
            <a:ext cx="8269383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B72-D6F1-4FED-9711-EA8A7F58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365125"/>
            <a:ext cx="10891887" cy="1325563"/>
          </a:xfrm>
        </p:spPr>
        <p:txBody>
          <a:bodyPr>
            <a:normAutofit/>
          </a:bodyPr>
          <a:lstStyle/>
          <a:p>
            <a:r>
              <a:rPr lang="en-US" dirty="0"/>
              <a:t>from article on doubling growth </a:t>
            </a:r>
            <a:r>
              <a:rPr lang="en-US" sz="2400" dirty="0"/>
              <a:t>(Lesser, 2021)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2A634-CC40-42E2-8E30-69DB6D447AB4}"/>
              </a:ext>
            </a:extLst>
          </p:cNvPr>
          <p:cNvSpPr/>
          <p:nvPr/>
        </p:nvSpPr>
        <p:spPr>
          <a:xfrm>
            <a:off x="283028" y="2205228"/>
            <a:ext cx="11070771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“[Americans] might have heard on the news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 the number of cases roughly doubled every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didn’t seem to realize that meant, for example,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the number of cases was less than 1%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what it would be in just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weeks  (since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 100).”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*</a:t>
            </a:r>
            <a:r>
              <a:rPr lang="en-US" sz="2400" dirty="0">
                <a:latin typeface="Calibri" panose="020F0502020204030204"/>
              </a:rPr>
              <a:t>actually, 2.68 before widespread mitigation efforts  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179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6D3D-51DD-4849-BBC3-54C2C97D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1358203"/>
            <a:ext cx="11403724" cy="1325563"/>
          </a:xfrm>
        </p:spPr>
        <p:txBody>
          <a:bodyPr>
            <a:normAutofit fontScale="90000"/>
          </a:bodyPr>
          <a:lstStyle/>
          <a:p>
            <a:br>
              <a:rPr lang="en-US" sz="3600" i="1" dirty="0"/>
            </a:br>
            <a:r>
              <a:rPr lang="en-US" sz="4900" i="1" dirty="0"/>
              <a:t>now, my most recent sci-comm adventure</a:t>
            </a:r>
            <a:r>
              <a:rPr lang="en-US" sz="4900" dirty="0"/>
              <a:t>:</a:t>
            </a:r>
            <a:br>
              <a:rPr lang="en-US" sz="3600" dirty="0"/>
            </a:br>
            <a:br>
              <a:rPr lang="en-US" sz="3600" dirty="0"/>
            </a:br>
            <a:r>
              <a:rPr lang="en-US" dirty="0"/>
              <a:t>I launched the opening sci-comm module </a:t>
            </a:r>
            <a:br>
              <a:rPr lang="en-US" dirty="0"/>
            </a:br>
            <a:r>
              <a:rPr lang="en-US" dirty="0"/>
              <a:t>for the 2022 debut of </a:t>
            </a:r>
            <a:br>
              <a:rPr lang="en-US" dirty="0"/>
            </a:br>
            <a:r>
              <a:rPr lang="en-US" b="1" dirty="0"/>
              <a:t>UTEP’s UG course “Research and Teaching Integration”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4212-7931-4F48-B754-DEBCCCD1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3752193"/>
            <a:ext cx="10147739" cy="2318641"/>
          </a:xfrm>
        </p:spPr>
        <p:txBody>
          <a:bodyPr>
            <a:normAutofit/>
          </a:bodyPr>
          <a:lstStyle/>
          <a:p>
            <a:r>
              <a:rPr lang="en-US" dirty="0"/>
              <a:t>for future STEM researchers</a:t>
            </a:r>
          </a:p>
          <a:p>
            <a:r>
              <a:rPr lang="en-US" dirty="0"/>
              <a:t>for future STEM teachers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2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6D3D-51DD-4849-BBC3-54C2C97D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6"/>
            <a:ext cx="11403724" cy="879240"/>
          </a:xfrm>
        </p:spPr>
        <p:txBody>
          <a:bodyPr>
            <a:normAutofit fontScale="90000"/>
          </a:bodyPr>
          <a:lstStyle/>
          <a:p>
            <a:br>
              <a:rPr lang="en-US" sz="3600" i="1" dirty="0"/>
            </a:br>
            <a:r>
              <a:rPr lang="en-US" sz="3600" dirty="0"/>
              <a:t>no sharp boundaries between: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4212-7931-4F48-B754-DEBCCCD1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1891863"/>
            <a:ext cx="10147739" cy="37217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science education</a:t>
            </a:r>
          </a:p>
          <a:p>
            <a:r>
              <a:rPr lang="en-US" dirty="0"/>
              <a:t>science communication</a:t>
            </a:r>
          </a:p>
          <a:p>
            <a:r>
              <a:rPr lang="en-US" dirty="0"/>
              <a:t>science journalism</a:t>
            </a:r>
          </a:p>
          <a:p>
            <a:r>
              <a:rPr lang="en-US" dirty="0"/>
              <a:t>scientific literacy</a:t>
            </a:r>
          </a:p>
          <a:p>
            <a:r>
              <a:rPr lang="en-US" dirty="0"/>
              <a:t>scientific culture</a:t>
            </a:r>
          </a:p>
          <a:p>
            <a:r>
              <a:rPr lang="en-US" dirty="0"/>
              <a:t>public understanding of science</a:t>
            </a:r>
          </a:p>
          <a:p>
            <a:r>
              <a:rPr lang="en-US" dirty="0"/>
              <a:t>public awareness of science </a:t>
            </a:r>
          </a:p>
          <a:p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84C40-C511-4DE5-9802-FA1EED80F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218" y="1244365"/>
            <a:ext cx="3181350" cy="5343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D3067-9A0F-4C75-ABDB-7754B23ED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848" y="3429000"/>
            <a:ext cx="3432672" cy="33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41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9574-41F5-4784-86A0-C44FB5B8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vs.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A3287-3B6A-425D-AD60-A4B03CC2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difference: </a:t>
            </a:r>
          </a:p>
          <a:p>
            <a:pPr marL="0" indent="0">
              <a:buNone/>
            </a:pPr>
            <a:r>
              <a:rPr lang="en-US" dirty="0"/>
              <a:t>whether audience includes general public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similarity: </a:t>
            </a:r>
          </a:p>
          <a:p>
            <a:pPr marL="0" indent="0">
              <a:buNone/>
            </a:pPr>
            <a:r>
              <a:rPr lang="en-US" dirty="0"/>
              <a:t>moving to a more interactive/dialogic model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Baram-Tsabari</a:t>
            </a:r>
            <a:r>
              <a:rPr lang="en-US" sz="2400" dirty="0"/>
              <a:t> &amp; Osborne 2015; Burns et al. 2003)</a:t>
            </a:r>
          </a:p>
        </p:txBody>
      </p:sp>
    </p:spTree>
    <p:extLst>
      <p:ext uri="{BB962C8B-B14F-4D97-AF65-F5344CB8AC3E}">
        <p14:creationId xmlns:p14="http://schemas.microsoft.com/office/powerpoint/2010/main" val="3575484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0D0E-AF1B-49D3-8399-0BCA882B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sci-comm journals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11E8-F93C-49BD-AC58-7A3D6C36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825625"/>
            <a:ext cx="11372193" cy="4351338"/>
          </a:xfrm>
        </p:spPr>
        <p:txBody>
          <a:bodyPr/>
          <a:lstStyle/>
          <a:p>
            <a:r>
              <a:rPr lang="en-US" i="1" dirty="0"/>
              <a:t>Int’l. J. of Sci. Ed., Part B: Comm. and Public Engagement </a:t>
            </a:r>
            <a:r>
              <a:rPr lang="en-US" dirty="0"/>
              <a:t>(Taylor &amp; Francis)</a:t>
            </a:r>
          </a:p>
          <a:p>
            <a:r>
              <a:rPr lang="en-US" i="1" dirty="0"/>
              <a:t>Public Understanding of Sci. </a:t>
            </a:r>
            <a:r>
              <a:rPr lang="en-US" dirty="0"/>
              <a:t>(SAGE)</a:t>
            </a:r>
          </a:p>
          <a:p>
            <a:r>
              <a:rPr lang="en-US" i="1" dirty="0"/>
              <a:t>Sci. Comm. </a:t>
            </a:r>
            <a:r>
              <a:rPr lang="en-US" dirty="0"/>
              <a:t>(SAGE)</a:t>
            </a:r>
          </a:p>
          <a:p>
            <a:r>
              <a:rPr lang="en-US" i="1" dirty="0"/>
              <a:t>J. of Sci. Comm. </a:t>
            </a:r>
            <a:r>
              <a:rPr lang="en-US" dirty="0"/>
              <a:t>(</a:t>
            </a:r>
            <a:r>
              <a:rPr lang="en-US" dirty="0" err="1"/>
              <a:t>Sissa</a:t>
            </a:r>
            <a:r>
              <a:rPr lang="en-US" dirty="0"/>
              <a:t> </a:t>
            </a:r>
            <a:r>
              <a:rPr lang="en-US" dirty="0" err="1"/>
              <a:t>Medialab</a:t>
            </a:r>
            <a:r>
              <a:rPr lang="en-US" dirty="0"/>
              <a:t>, Italy)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(rare) example of comm. paper on teaching statistics</a:t>
            </a:r>
          </a:p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0C9C3F-E262-4F15-A14C-C37E629E93A0}"/>
              </a:ext>
            </a:extLst>
          </p:cNvPr>
          <p:cNvSpPr/>
          <p:nvPr/>
        </p:nvSpPr>
        <p:spPr>
          <a:xfrm>
            <a:off x="8488907" y="4327881"/>
            <a:ext cx="3016156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1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D0170-FE4B-4C3A-B92B-D0D5B023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" y="1187355"/>
            <a:ext cx="12134795" cy="3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04E6-C25E-47F0-9552-C3065368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awareness of classroom communication patterns </a:t>
            </a:r>
            <a:br>
              <a:rPr lang="en-US" dirty="0"/>
            </a:br>
            <a:r>
              <a:rPr lang="en-US" sz="3100" dirty="0"/>
              <a:t>(Lesser &amp; Kephart,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80B6A-45FC-46E6-A32F-88310CD4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825625"/>
            <a:ext cx="114777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discourse analysis of 3 hours of my teaching, linguist K. Kephart noticed: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varying participation structures </a:t>
            </a:r>
          </a:p>
          <a:p>
            <a:pPr marL="0" indent="0">
              <a:buNone/>
            </a:pPr>
            <a:r>
              <a:rPr lang="en-US" dirty="0"/>
              <a:t>(e.g., small-group and whole-class discussion)</a:t>
            </a:r>
          </a:p>
          <a:p>
            <a:r>
              <a:rPr lang="en-US" b="1" dirty="0"/>
              <a:t>instructor role as facilitator and co-learner </a:t>
            </a:r>
          </a:p>
          <a:p>
            <a:pPr marL="0" indent="0">
              <a:buNone/>
            </a:pPr>
            <a:r>
              <a:rPr lang="en-US" dirty="0"/>
              <a:t>(e.g., inviting students to explain reasoning of peers as well as their own)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Also, see if instructor always speaks after each student</a:t>
            </a:r>
          </a:p>
        </p:txBody>
      </p:sp>
    </p:spTree>
    <p:extLst>
      <p:ext uri="{BB962C8B-B14F-4D97-AF65-F5344CB8AC3E}">
        <p14:creationId xmlns:p14="http://schemas.microsoft.com/office/powerpoint/2010/main" val="3685774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773F-3A43-4D52-AC9D-30B4D48B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en-US" dirty="0"/>
              <a:t>disciplinary Communication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E30D-42AF-49A9-BEAA-4092908A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3"/>
              </a:rPr>
              <a:t>https://www.amstat.org/policy-and-advocacy/statistical-significance-series</a:t>
            </a:r>
            <a:endParaRPr lang="en-US" dirty="0"/>
          </a:p>
          <a:p>
            <a:r>
              <a:rPr lang="en-US" dirty="0">
                <a:hlinkClick r:id="rId4"/>
              </a:rPr>
              <a:t>https://magazine.amstat.org/blog/2021/09/01/qanda_sept/</a:t>
            </a:r>
            <a:r>
              <a:rPr lang="en-US" dirty="0"/>
              <a:t>  </a:t>
            </a:r>
          </a:p>
          <a:p>
            <a:r>
              <a:rPr lang="en-US" dirty="0">
                <a:hlinkClick r:id="rId5"/>
              </a:rPr>
              <a:t>https://statsandstories.net/</a:t>
            </a:r>
            <a:endParaRPr lang="en-US" dirty="0"/>
          </a:p>
          <a:p>
            <a:r>
              <a:rPr lang="en-US" dirty="0">
                <a:hlinkClick r:id="rId6"/>
              </a:rPr>
              <a:t>https://www.worldofstatistics.org/</a:t>
            </a:r>
            <a:endParaRPr lang="en-US" dirty="0"/>
          </a:p>
          <a:p>
            <a:r>
              <a:rPr lang="en-US" dirty="0"/>
              <a:t>Regina Nuzzo, ASA’s (inaugural) Senior Advisor </a:t>
            </a:r>
          </a:p>
          <a:p>
            <a:pPr marL="0" indent="0">
              <a:buNone/>
            </a:pPr>
            <a:r>
              <a:rPr lang="en-US" dirty="0"/>
              <a:t>     for Statistics Communication and Media Innovation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NCTM: </a:t>
            </a:r>
            <a:r>
              <a:rPr lang="en-US" i="1" dirty="0"/>
              <a:t>Communications Handbook </a:t>
            </a:r>
            <a:r>
              <a:rPr lang="en-US" dirty="0"/>
              <a:t>(1993), </a:t>
            </a:r>
            <a:r>
              <a:rPr lang="en-US" i="1" dirty="0"/>
              <a:t>Communications Guide </a:t>
            </a:r>
            <a:r>
              <a:rPr lang="en-US" dirty="0"/>
              <a:t>(2004)</a:t>
            </a:r>
          </a:p>
          <a:p>
            <a:r>
              <a:rPr lang="en-US" dirty="0"/>
              <a:t>AMS:  </a:t>
            </a:r>
            <a:r>
              <a:rPr lang="en-US" dirty="0">
                <a:hlinkClick r:id="rId7"/>
              </a:rPr>
              <a:t>https://www.ams.org/publicoutreach/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77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5FC9-1021-4ED4-AD03-CDAA2AA4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84D5-E166-4058-8B34-ECC6E247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53811-D664-41E9-B3D8-620B4BCD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182"/>
            <a:ext cx="9235282" cy="61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6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DD0C-8FAC-4DB0-AB4F-180167A5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Mannshardt</a:t>
            </a:r>
            <a:r>
              <a:rPr lang="en-US" dirty="0"/>
              <a:t> (2021) paradigms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84BD7-038D-48CC-AD4F-A1E406805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365" y="1681163"/>
            <a:ext cx="5470702" cy="8239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Traditional</a:t>
            </a:r>
            <a:r>
              <a:rPr lang="en-US" dirty="0"/>
              <a:t>: go up to your point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669E0-77B2-4C5D-AD50-C887CBB9F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Flipped</a:t>
            </a:r>
            <a:r>
              <a:rPr lang="en-US" dirty="0"/>
              <a:t>: lead with your point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F811C4-E9CF-4CDA-B39A-F008B593B3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29499"/>
            <a:ext cx="5639846" cy="356909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ECE1CBC-8128-496E-A338-281CE79F08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0903" y="2703557"/>
            <a:ext cx="5798898" cy="366337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8AD21C60-C765-4776-A37D-0F5B1F2B61BE}"/>
              </a:ext>
            </a:extLst>
          </p:cNvPr>
          <p:cNvSpPr/>
          <p:nvPr/>
        </p:nvSpPr>
        <p:spPr>
          <a:xfrm rot="10800000">
            <a:off x="8839723" y="6398596"/>
            <a:ext cx="304800" cy="459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92486CC-2C02-4DF1-8801-867AF1888F1C}"/>
              </a:ext>
            </a:extLst>
          </p:cNvPr>
          <p:cNvSpPr/>
          <p:nvPr/>
        </p:nvSpPr>
        <p:spPr>
          <a:xfrm rot="8408606">
            <a:off x="4753772" y="4077273"/>
            <a:ext cx="304800" cy="219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79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8A0B-B248-4EA2-9D0B-2F31864A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1" y="333015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POLL</a:t>
            </a:r>
            <a:r>
              <a:rPr lang="en-US" dirty="0"/>
              <a:t>: “If you can't explain it </a:t>
            </a:r>
            <a:r>
              <a:rPr lang="en-US" b="1" dirty="0"/>
              <a:t>simply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you don't understand it well enough.”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DFD8-F219-4A15-AF25-404A5A97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7067"/>
            <a:ext cx="10515600" cy="3399896"/>
          </a:xfrm>
        </p:spPr>
        <p:txBody>
          <a:bodyPr>
            <a:normAutofit/>
          </a:bodyPr>
          <a:lstStyle/>
          <a:p>
            <a:r>
              <a:rPr lang="en-US" sz="4800" dirty="0"/>
              <a:t>Disagree </a:t>
            </a:r>
          </a:p>
          <a:p>
            <a:r>
              <a:rPr lang="en-US" sz="4800" dirty="0"/>
              <a:t>Agree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7061F-6ED8-4D3E-87A5-CFC969F3D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732" y="1658578"/>
            <a:ext cx="4531792" cy="51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AA10-DDA1-2EFF-6A89-B49CE901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99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3/23/20 email to a TX colleague’s campus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0B87-5120-9665-096E-120BE7B4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978025"/>
            <a:ext cx="10515600" cy="4194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"There are over 200 counties [of 254] in Texas 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   that have no cases of COVID-19.... 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Every community and University is different 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     and the state is supporting local decision making…."</a:t>
            </a:r>
            <a:endParaRPr lang="en-US" sz="36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923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616C-2A10-4CCD-9665-50E0BD31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statement by</a:t>
            </a:r>
            <a:br>
              <a:rPr lang="en-US" dirty="0"/>
            </a:br>
            <a:r>
              <a:rPr lang="en-US" dirty="0"/>
              <a:t>American psychologist Jerome Bruner </a:t>
            </a:r>
            <a:br>
              <a:rPr lang="en-US" dirty="0"/>
            </a:br>
            <a:r>
              <a:rPr lang="en-US" sz="2400" dirty="0"/>
              <a:t>(p. 33 of his 1960 text, </a:t>
            </a:r>
            <a:r>
              <a:rPr lang="en-US" sz="2400" i="1" dirty="0"/>
              <a:t>The Process of Education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AED33-161A-426D-A619-1CFD0EA3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07171"/>
            <a:ext cx="9525000" cy="396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</a:t>
            </a:r>
            <a:r>
              <a:rPr lang="en-US" sz="4800" u="sng" dirty="0"/>
              <a:t>Any subject</a:t>
            </a:r>
            <a:r>
              <a:rPr lang="en-US" sz="4800" dirty="0"/>
              <a:t> can be taught effectively    in some intellectually honest form         to </a:t>
            </a:r>
            <a:r>
              <a:rPr lang="en-US" sz="4800" u="sng" dirty="0"/>
              <a:t>any child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dirty="0"/>
              <a:t>at </a:t>
            </a:r>
            <a:r>
              <a:rPr lang="en-US" sz="4800" u="sng" dirty="0"/>
              <a:t>any stage</a:t>
            </a:r>
            <a:r>
              <a:rPr lang="en-US" sz="4800" dirty="0"/>
              <a:t> of development.”</a:t>
            </a:r>
          </a:p>
        </p:txBody>
      </p:sp>
    </p:spTree>
    <p:extLst>
      <p:ext uri="{BB962C8B-B14F-4D97-AF65-F5344CB8AC3E}">
        <p14:creationId xmlns:p14="http://schemas.microsoft.com/office/powerpoint/2010/main" val="38835429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1C54-90C1-4A08-897F-8936788A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2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monthly mag </a:t>
            </a:r>
            <a:r>
              <a:rPr lang="en-US" i="1" dirty="0"/>
              <a:t>WIRED</a:t>
            </a:r>
            <a:r>
              <a:rPr lang="en-US" dirty="0"/>
              <a:t> has 23 videos explaining</a:t>
            </a:r>
            <a:br>
              <a:rPr lang="en-US" dirty="0"/>
            </a:br>
            <a:r>
              <a:rPr lang="en-US" dirty="0"/>
              <a:t>topics at 5 increasing levels of complexity:</a:t>
            </a:r>
            <a:br>
              <a:rPr lang="en-US" dirty="0"/>
            </a:b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https://www.wired.com/video/series/</a:t>
            </a:r>
            <a:r>
              <a:rPr lang="en-US" sz="22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5-levels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6430-3769-49E7-A0C8-D52F2588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9" y="2141537"/>
            <a:ext cx="10515600" cy="4351338"/>
          </a:xfrm>
        </p:spPr>
        <p:txBody>
          <a:bodyPr/>
          <a:lstStyle/>
          <a:p>
            <a:r>
              <a:rPr lang="en-US" sz="4800" dirty="0"/>
              <a:t>child </a:t>
            </a:r>
          </a:p>
          <a:p>
            <a:r>
              <a:rPr lang="en-US" sz="4800" dirty="0"/>
              <a:t>teen </a:t>
            </a:r>
          </a:p>
          <a:p>
            <a:r>
              <a:rPr lang="en-US" sz="4800" dirty="0"/>
              <a:t>undergrad major</a:t>
            </a:r>
          </a:p>
          <a:p>
            <a:r>
              <a:rPr lang="en-US" sz="4800" dirty="0"/>
              <a:t>grad student in field</a:t>
            </a:r>
          </a:p>
          <a:p>
            <a:r>
              <a:rPr lang="en-US" sz="4800" dirty="0"/>
              <a:t>colleague in field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23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1C54-90C1-4A08-897F-8936788A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2" y="365125"/>
            <a:ext cx="10515600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6430-3769-49E7-A0C8-D52F2588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9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A6B59-E907-4C55-832B-379B933F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02" y="137752"/>
            <a:ext cx="9236767" cy="672024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DF43391-211E-4DC7-A26A-E1CA20C24D6D}"/>
              </a:ext>
            </a:extLst>
          </p:cNvPr>
          <p:cNvSpPr/>
          <p:nvPr/>
        </p:nvSpPr>
        <p:spPr>
          <a:xfrm rot="18676689">
            <a:off x="2322522" y="1630658"/>
            <a:ext cx="1061888" cy="5326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8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3546-50B7-48E2-B9E5-54D850AC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C84E6B-AF37-4BF2-BD43-A1E54C273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54" y="0"/>
            <a:ext cx="959892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367AAE-8641-485E-B753-66DD192CD883}"/>
              </a:ext>
            </a:extLst>
          </p:cNvPr>
          <p:cNvSpPr/>
          <p:nvPr/>
        </p:nvSpPr>
        <p:spPr>
          <a:xfrm>
            <a:off x="9755677" y="3867414"/>
            <a:ext cx="2449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giving machines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many examples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 teach them to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recognize cats or dogs</a:t>
            </a:r>
          </a:p>
        </p:txBody>
      </p:sp>
    </p:spTree>
    <p:extLst>
      <p:ext uri="{BB962C8B-B14F-4D97-AF65-F5344CB8AC3E}">
        <p14:creationId xmlns:p14="http://schemas.microsoft.com/office/powerpoint/2010/main" val="372071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BD83-9469-4151-9CE9-0D00E5D0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365125"/>
            <a:ext cx="10996448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UTEP students given a </a:t>
            </a:r>
            <a:r>
              <a:rPr lang="en-US" sz="4000" b="1" dirty="0">
                <a:solidFill>
                  <a:srgbClr val="FF0000"/>
                </a:solidFill>
              </a:rPr>
              <a:t>5-levels assignment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DAD8-79EB-4FC6-85A7-00DD8CCD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1690689"/>
            <a:ext cx="11375302" cy="46785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“Each student chose a science topic </a:t>
            </a:r>
          </a:p>
          <a:p>
            <a:pPr marL="0" indent="0">
              <a:buNone/>
            </a:pPr>
            <a:r>
              <a:rPr lang="en-US" sz="3600" dirty="0"/>
              <a:t>they were comfortable discussing in 5 levels [3-5 minutes/level].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This exercise created a good base for the rest of the course </a:t>
            </a:r>
          </a:p>
          <a:p>
            <a:pPr marL="0" indent="0">
              <a:buNone/>
            </a:pPr>
            <a:r>
              <a:rPr lang="en-US" sz="3600" dirty="0"/>
              <a:t>as we revisited those topics throughout the </a:t>
            </a:r>
          </a:p>
          <a:p>
            <a:pPr marL="0" indent="0">
              <a:buNone/>
            </a:pPr>
            <a:r>
              <a:rPr lang="en-US" sz="3600" dirty="0"/>
              <a:t>PBL [Project-Based Learning] and </a:t>
            </a:r>
          </a:p>
          <a:p>
            <a:pPr marL="0" indent="0">
              <a:buNone/>
            </a:pPr>
            <a:r>
              <a:rPr lang="en-US" sz="3600" dirty="0"/>
              <a:t>IDR [Interdisciplinary Research] sections.” </a:t>
            </a:r>
          </a:p>
          <a:p>
            <a:pPr marL="0" indent="0">
              <a:buNone/>
            </a:pPr>
            <a:r>
              <a:rPr lang="en-US" sz="3600" b="1" dirty="0"/>
              <a:t>                                      -- Amy Wagler, RTI course co-instructor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98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696B-3771-4B1A-A340-B012D466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64" y="2019869"/>
            <a:ext cx="10515600" cy="3205589"/>
          </a:xfrm>
        </p:spPr>
        <p:txBody>
          <a:bodyPr>
            <a:normAutofit/>
          </a:bodyPr>
          <a:lstStyle/>
          <a:p>
            <a:r>
              <a:rPr lang="en-US" sz="6600" dirty="0"/>
              <a:t>Related to “simpler level”: </a:t>
            </a:r>
            <a:br>
              <a:rPr lang="en-US" sz="6600" dirty="0"/>
            </a:br>
            <a:r>
              <a:rPr lang="en-US" sz="6600" b="1" dirty="0">
                <a:solidFill>
                  <a:srgbClr val="FF0000"/>
                </a:solidFill>
              </a:rPr>
              <a:t>briefer</a:t>
            </a:r>
            <a:r>
              <a:rPr lang="en-US" sz="6600" dirty="0"/>
              <a:t>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7874-742B-4400-BA9F-03A3AFC7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35" y="426429"/>
            <a:ext cx="10515600" cy="996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“…I have made this letter longer </a:t>
            </a:r>
          </a:p>
          <a:p>
            <a:pPr marL="0" indent="0">
              <a:buNone/>
            </a:pPr>
            <a:r>
              <a:rPr lang="en-US" sz="2000" dirty="0"/>
              <a:t>because I lack the time to make it shorter”  – Blaise Pascal (1656)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6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696B-3771-4B1A-A340-B012D466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to “simpler level”: </a:t>
            </a:r>
            <a:br>
              <a:rPr lang="en-US" dirty="0"/>
            </a:br>
            <a:r>
              <a:rPr lang="en-US" dirty="0"/>
              <a:t>briefer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7874-742B-4400-BA9F-03A3AFC76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20-minute prepared part of </a:t>
            </a:r>
            <a:r>
              <a:rPr lang="en-US" i="1" dirty="0"/>
              <a:t>JSDSE</a:t>
            </a:r>
            <a:r>
              <a:rPr lang="en-US" dirty="0"/>
              <a:t> webinar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3-minute thesis competition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2-minute video abstract </a:t>
            </a:r>
          </a:p>
          <a:p>
            <a:endParaRPr lang="en-US" dirty="0"/>
          </a:p>
          <a:p>
            <a:r>
              <a:rPr lang="en-US" dirty="0"/>
              <a:t>90-second “elevator pitch” competition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75-second radio program script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AA96DA2-B70E-49A2-9394-52663FCC23D8}"/>
              </a:ext>
            </a:extLst>
          </p:cNvPr>
          <p:cNvSpPr/>
          <p:nvPr/>
        </p:nvSpPr>
        <p:spPr>
          <a:xfrm>
            <a:off x="5954332" y="5520960"/>
            <a:ext cx="4908331" cy="388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85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6C5630-3D48-4513-AED0-CA662595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69" y="0"/>
            <a:ext cx="2921697" cy="1485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276A6-1AF1-48C2-A522-2D6AC8A9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“Desert Diary” on</a:t>
            </a:r>
            <a:br>
              <a:rPr lang="en-US" dirty="0"/>
            </a:br>
            <a:r>
              <a:rPr lang="en-US" sz="2000" dirty="0"/>
              <a:t>regional cultural/natural history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7AB1-014A-467E-8F0A-F6F1B3504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90" y="1867667"/>
            <a:ext cx="11616558" cy="4725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launched (and wrote most scripts for) a Statistics/Math category.</a:t>
            </a:r>
          </a:p>
          <a:p>
            <a:pPr marL="0" indent="0">
              <a:buNone/>
            </a:pPr>
            <a:r>
              <a:rPr lang="en-US" i="1" dirty="0"/>
              <a:t>Have your students try this</a:t>
            </a:r>
            <a:r>
              <a:rPr lang="en-US" dirty="0"/>
              <a:t>: 150 words (no visuals) for general audience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B6DB4F2-3F86-41DB-A85C-71689083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6229"/>
            <a:ext cx="6180083" cy="355177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2E55EA1-CFD3-4656-8CE7-59BB69AD7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79" y="3361699"/>
            <a:ext cx="5812221" cy="34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65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C84-C0F3-4D4A-ACA2-E1994E99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0FCD-3F62-458A-B94F-3BE46B5C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75" y="13415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communicating 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</a:rPr>
              <a:t>stat ed research</a:t>
            </a:r>
          </a:p>
          <a:p>
            <a:pPr marL="0" indent="0" algn="ctr">
              <a:buNone/>
            </a:pPr>
            <a:r>
              <a:rPr lang="en-US" sz="7200" dirty="0"/>
              <a:t>at multiple levels</a:t>
            </a:r>
          </a:p>
        </p:txBody>
      </p:sp>
    </p:spTree>
    <p:extLst>
      <p:ext uri="{BB962C8B-B14F-4D97-AF65-F5344CB8AC3E}">
        <p14:creationId xmlns:p14="http://schemas.microsoft.com/office/powerpoint/2010/main" val="2574752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1484-8FD9-4883-9E32-AC9C529B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365126"/>
            <a:ext cx="11698012" cy="642040"/>
          </a:xfrm>
        </p:spPr>
        <p:txBody>
          <a:bodyPr>
            <a:noAutofit/>
          </a:bodyPr>
          <a:lstStyle/>
          <a:p>
            <a:r>
              <a:rPr lang="en-US" sz="3600" dirty="0"/>
              <a:t>how Spanish-speaking </a:t>
            </a:r>
            <a:r>
              <a:rPr lang="en-US" sz="3600" b="1" dirty="0"/>
              <a:t>emergent bilinguals </a:t>
            </a:r>
            <a:r>
              <a:rPr lang="en-US" sz="3600" dirty="0"/>
              <a:t>learn statistics…</a:t>
            </a:r>
            <a:br>
              <a:rPr lang="en-US" sz="3600" dirty="0"/>
            </a:br>
            <a:r>
              <a:rPr lang="en-US" sz="2400" dirty="0"/>
              <a:t>(part of my stat ed research on </a:t>
            </a:r>
            <a:r>
              <a:rPr lang="en-US" sz="2400" dirty="0">
                <a:solidFill>
                  <a:srgbClr val="FF0000"/>
                </a:solidFill>
              </a:rPr>
              <a:t>language: </a:t>
            </a:r>
            <a:r>
              <a:rPr lang="en-US" sz="2400" dirty="0">
                <a:hlinkClick r:id="rId3"/>
              </a:rPr>
              <a:t>https://LarryLesser.com/ell-scholarship/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4518-C11B-4D7A-B40C-EF154234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655379"/>
            <a:ext cx="11561379" cy="3703124"/>
          </a:xfrm>
        </p:spPr>
        <p:txBody>
          <a:bodyPr>
            <a:normAutofit/>
          </a:bodyPr>
          <a:lstStyle/>
          <a:p>
            <a:r>
              <a:rPr lang="en-US" dirty="0"/>
              <a:t>for</a:t>
            </a:r>
            <a:r>
              <a:rPr lang="en-US" dirty="0">
                <a:solidFill>
                  <a:srgbClr val="FF0000"/>
                </a:solidFill>
              </a:rPr>
              <a:t> researchers</a:t>
            </a:r>
            <a:r>
              <a:rPr lang="en-US" dirty="0"/>
              <a:t>: 28-page paper in Nov. 2009 </a:t>
            </a:r>
            <a:r>
              <a:rPr lang="en-US" i="1" dirty="0"/>
              <a:t>Stat. Ed. Research Journal</a:t>
            </a:r>
            <a:endParaRPr lang="en-US" dirty="0"/>
          </a:p>
          <a:p>
            <a:r>
              <a:rPr lang="en-US" dirty="0"/>
              <a:t>for</a:t>
            </a:r>
            <a:r>
              <a:rPr lang="en-US" dirty="0">
                <a:solidFill>
                  <a:srgbClr val="FF0000"/>
                </a:solidFill>
              </a:rPr>
              <a:t> teachers</a:t>
            </a:r>
            <a:r>
              <a:rPr lang="en-US" dirty="0"/>
              <a:t>: brief article in spring 2011 </a:t>
            </a:r>
            <a:r>
              <a:rPr lang="en-US" i="1" dirty="0"/>
              <a:t>Statistics Teacher Network, </a:t>
            </a:r>
          </a:p>
          <a:p>
            <a:pPr marL="0" indent="0">
              <a:buNone/>
            </a:pPr>
            <a:r>
              <a:rPr lang="en-US" i="1" dirty="0"/>
              <a:t>         </a:t>
            </a:r>
            <a:r>
              <a:rPr lang="en-US" dirty="0"/>
              <a:t>adapted from recommendations in 2009 </a:t>
            </a:r>
            <a:r>
              <a:rPr lang="en-US" i="1" dirty="0"/>
              <a:t>SERJ </a:t>
            </a:r>
            <a:r>
              <a:rPr lang="en-US" dirty="0"/>
              <a:t>paper</a:t>
            </a:r>
          </a:p>
          <a:p>
            <a:r>
              <a:rPr lang="en-US" dirty="0"/>
              <a:t>for</a:t>
            </a:r>
            <a:r>
              <a:rPr lang="en-US" dirty="0">
                <a:solidFill>
                  <a:srgbClr val="FF0000"/>
                </a:solidFill>
              </a:rPr>
              <a:t> general audience</a:t>
            </a:r>
            <a:r>
              <a:rPr lang="en-US" dirty="0">
                <a:sym typeface="Wingdings" panose="05000000000000000000" pitchFamily="2" charset="2"/>
              </a:rPr>
              <a:t>: fall 2016 UTEP magazine (&amp; online extra) for alumni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51E7C-D4E6-40D1-B08D-C6E01E6A5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975" y="3985844"/>
            <a:ext cx="9001025" cy="2872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69ADD-4AA9-462F-A301-AE3586897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85843"/>
            <a:ext cx="3369501" cy="23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5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86A5-A6E1-48EC-8376-0593B146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EB5CB0-F2F1-488E-974F-B2394454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3139" y="6522"/>
            <a:ext cx="6608086" cy="685147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A0000FF-721C-478B-9C25-31398D4748DF}"/>
              </a:ext>
            </a:extLst>
          </p:cNvPr>
          <p:cNvSpPr/>
          <p:nvPr/>
        </p:nvSpPr>
        <p:spPr>
          <a:xfrm>
            <a:off x="771691" y="4132454"/>
            <a:ext cx="1471448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37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2098-63F4-4AA4-A33E-09DA0D5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182"/>
          </a:xfrm>
        </p:spPr>
        <p:txBody>
          <a:bodyPr>
            <a:normAutofit fontScale="90000"/>
          </a:bodyPr>
          <a:lstStyle/>
          <a:p>
            <a:r>
              <a:rPr lang="en-US" dirty="0"/>
              <a:t>Share human interest / passion / personal angle </a:t>
            </a:r>
            <a:endParaRPr lang="en-US" sz="2400" dirty="0"/>
          </a:p>
        </p:txBody>
      </p:sp>
      <p:sp>
        <p:nvSpPr>
          <p:cNvPr id="7" name="AutoShape 8" descr="https://powerpoint.officeapps.live.com/pods/GetClipboardImage.ashx?Id=bc58c0f1-039c-43a2-866c-367c6ebe9917&amp;DC=PUS11&amp;pkey=0085f1db-5171-43fa-97b2-38853b8a6f4f&amp;wdwaccluster=PUS11">
            <a:extLst>
              <a:ext uri="{FF2B5EF4-FFF2-40B4-BE49-F238E27FC236}">
                <a16:creationId xmlns:a16="http://schemas.microsoft.com/office/drawing/2014/main" id="{2D33C165-5B74-4415-A656-EF971C2739A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b="1" dirty="0"/>
              <a:t>Share stats </a:t>
            </a:r>
            <a:r>
              <a:rPr lang="en-US" dirty="0"/>
              <a:t>– Spanish is dominant language of 80% of EBs in the U.S. and is world’s most common non-English language other than Chinese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Share my story</a:t>
            </a:r>
            <a:r>
              <a:rPr lang="en-US" dirty="0"/>
              <a:t> (Lesser, 2015) –</a:t>
            </a:r>
          </a:p>
          <a:p>
            <a:pPr marL="0" indent="0">
              <a:buNone/>
            </a:pPr>
            <a:r>
              <a:rPr lang="en-US" dirty="0"/>
              <a:t>Professional (teaching UTEP/El Paso students) </a:t>
            </a:r>
          </a:p>
          <a:p>
            <a:pPr marL="0" indent="0">
              <a:buNone/>
            </a:pPr>
            <a:r>
              <a:rPr lang="en-US" dirty="0"/>
              <a:t>Personal (my own EB experience)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Cultivate empathy </a:t>
            </a:r>
            <a:r>
              <a:rPr lang="en-US" dirty="0"/>
              <a:t>– demo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D839199-FC03-4F59-AEFA-333A8E992F45}"/>
              </a:ext>
            </a:extLst>
          </p:cNvPr>
          <p:cNvSpPr/>
          <p:nvPr/>
        </p:nvSpPr>
        <p:spPr>
          <a:xfrm>
            <a:off x="4980371" y="4807879"/>
            <a:ext cx="6947338" cy="430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FCF21-7B41-4306-ADCF-B4E84E203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489" y="1076670"/>
            <a:ext cx="1402511" cy="122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82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2581" y="274638"/>
            <a:ext cx="10006884" cy="1325562"/>
          </a:xfrm>
        </p:spPr>
        <p:txBody>
          <a:bodyPr>
            <a:normAutofit/>
          </a:bodyPr>
          <a:lstStyle/>
          <a:p>
            <a:r>
              <a:rPr lang="en-US" sz="3600" dirty="0"/>
              <a:t>Can you tell what’s asked in this example?</a:t>
            </a:r>
            <a:br>
              <a:rPr lang="en-US" sz="3600" dirty="0"/>
            </a:br>
            <a:r>
              <a:rPr lang="en-US" sz="1800" dirty="0"/>
              <a:t>from </a:t>
            </a:r>
            <a:r>
              <a:rPr lang="en-US" sz="1800" i="1" dirty="0" err="1"/>
              <a:t>Stochastik</a:t>
            </a:r>
            <a:r>
              <a:rPr lang="en-US" sz="1800" i="1" dirty="0"/>
              <a:t> in der Schule </a:t>
            </a:r>
            <a:r>
              <a:rPr lang="en-US" sz="1800" dirty="0"/>
              <a:t>(Sorto, White &amp; Lesser, 2012), translated from Sorto, White &amp; Lesser (2011)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4E0D3-BDB8-4852-ABEC-4C8B4FC2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92" y="4551729"/>
            <a:ext cx="6553897" cy="2306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944D16-85B4-4658-8F00-1790D4556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9" y="1600200"/>
            <a:ext cx="7476857" cy="30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19"/>
    </mc:Choice>
    <mc:Fallback xmlns="">
      <p:transition spd="slow" advTm="68719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56067" y="274638"/>
            <a:ext cx="9633397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strategies did you try?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4E0D3-BDB8-4852-ABEC-4C8B4FC2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55" y="4395059"/>
            <a:ext cx="6553897" cy="2306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CED922-9EE8-41F7-A269-88CA48EAB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55" y="1294503"/>
            <a:ext cx="7132697" cy="29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19"/>
    </mc:Choice>
    <mc:Fallback xmlns="">
      <p:transition spd="slow" advTm="68719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0462" y="725399"/>
            <a:ext cx="9633397" cy="614004"/>
          </a:xfrm>
        </p:spPr>
        <p:txBody>
          <a:bodyPr>
            <a:normAutofit/>
          </a:bodyPr>
          <a:lstStyle/>
          <a:p>
            <a:r>
              <a:rPr lang="en-US" sz="3600" dirty="0"/>
              <a:t>Was that enough to access the problem?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4E0D3-BDB8-4852-ABEC-4C8B4FC2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55" y="4395059"/>
            <a:ext cx="6553897" cy="2306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CED922-9EE8-41F7-A269-88CA48EAB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55" y="2031042"/>
            <a:ext cx="5387489" cy="2231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E7777B-F52E-478A-A996-F85F85C97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655" y="2129668"/>
            <a:ext cx="5823345" cy="173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19"/>
    </mc:Choice>
    <mc:Fallback xmlns="">
      <p:transition spd="slow" advTm="68719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ED61-241B-4A8F-BA24-08117B92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multiple levels….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FB6B-8726-4B7B-A00D-266FF708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try communicating </a:t>
            </a:r>
          </a:p>
          <a:p>
            <a:pPr marL="0" indent="0">
              <a:buNone/>
            </a:pPr>
            <a:r>
              <a:rPr lang="en-US" sz="7200" dirty="0"/>
              <a:t>in </a:t>
            </a:r>
            <a:r>
              <a:rPr lang="en-US" sz="7200" dirty="0">
                <a:solidFill>
                  <a:srgbClr val="FF0000"/>
                </a:solidFill>
              </a:rPr>
              <a:t>new ways/forms</a:t>
            </a:r>
          </a:p>
        </p:txBody>
      </p:sp>
    </p:spTree>
    <p:extLst>
      <p:ext uri="{BB962C8B-B14F-4D97-AF65-F5344CB8AC3E}">
        <p14:creationId xmlns:p14="http://schemas.microsoft.com/office/powerpoint/2010/main" val="3847382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24F9-BC3D-48B9-BE1A-9DF18F25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01839"/>
            <a:ext cx="6683828" cy="2824696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Taylor &amp; Francis posted my video abstract (for JSDSE) </a:t>
            </a:r>
            <a:br>
              <a:rPr lang="en-US" i="1" dirty="0"/>
            </a:br>
            <a:r>
              <a:rPr lang="en-US" i="1" dirty="0"/>
              <a:t>&amp; a cartoon abstract (for JMA)</a:t>
            </a:r>
            <a:br>
              <a:rPr lang="en-US" i="1" dirty="0"/>
            </a:br>
            <a:br>
              <a:rPr lang="en-US" dirty="0"/>
            </a:b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3DA0FE-19E6-4CBD-8577-EE77BC32A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714" y="42137"/>
            <a:ext cx="4940833" cy="6815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8FF9D8-7E25-4F04-8303-B57F1CBB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92929"/>
            <a:ext cx="7075714" cy="436507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A81858-EC61-49F2-B3AC-8919F017C35E}"/>
              </a:ext>
            </a:extLst>
          </p:cNvPr>
          <p:cNvCxnSpPr>
            <a:cxnSpLocks/>
          </p:cNvCxnSpPr>
          <p:nvPr/>
        </p:nvCxnSpPr>
        <p:spPr>
          <a:xfrm flipV="1">
            <a:off x="2678654" y="1101485"/>
            <a:ext cx="4642503" cy="5229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3B4E4F-FC5F-45EC-B9FE-4392EDC02C0F}"/>
              </a:ext>
            </a:extLst>
          </p:cNvPr>
          <p:cNvCxnSpPr>
            <a:cxnSpLocks/>
          </p:cNvCxnSpPr>
          <p:nvPr/>
        </p:nvCxnSpPr>
        <p:spPr>
          <a:xfrm>
            <a:off x="808919" y="1219217"/>
            <a:ext cx="842460" cy="1373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936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4A1F-83DE-4F72-A062-173E7DE7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1885-031F-4305-A7AE-9F463C84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922" y="5443368"/>
            <a:ext cx="9352878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“May I </a:t>
            </a:r>
            <a:r>
              <a:rPr lang="en-US" dirty="0">
                <a:solidFill>
                  <a:srgbClr val="FF0000"/>
                </a:solidFill>
              </a:rPr>
              <a:t>listen to music</a:t>
            </a:r>
            <a:r>
              <a:rPr lang="en-US" dirty="0"/>
              <a:t> while </a:t>
            </a:r>
            <a:r>
              <a:rPr lang="en-US" dirty="0">
                <a:solidFill>
                  <a:schemeClr val="accent1"/>
                </a:solidFill>
              </a:rPr>
              <a:t>learning stats</a:t>
            </a:r>
            <a:r>
              <a:rPr lang="en-US" dirty="0"/>
              <a:t>?” </a:t>
            </a:r>
            <a:br>
              <a:rPr lang="en-US" dirty="0"/>
            </a:br>
            <a:r>
              <a:rPr lang="en-US" dirty="0"/>
              <a:t>                      vs.</a:t>
            </a:r>
            <a:br>
              <a:rPr lang="en-US" dirty="0"/>
            </a:br>
            <a:r>
              <a:rPr lang="en-US" dirty="0"/>
              <a:t>“</a:t>
            </a:r>
            <a:r>
              <a:rPr lang="en-US" b="1" dirty="0"/>
              <a:t>May I </a:t>
            </a:r>
            <a:r>
              <a:rPr lang="en-US" b="1" dirty="0">
                <a:solidFill>
                  <a:schemeClr val="accent1"/>
                </a:solidFill>
              </a:rPr>
              <a:t>learn stats </a:t>
            </a:r>
            <a:r>
              <a:rPr lang="en-US" b="1" dirty="0"/>
              <a:t>while </a:t>
            </a:r>
            <a:r>
              <a:rPr lang="en-US" b="1" dirty="0">
                <a:solidFill>
                  <a:srgbClr val="FF0000"/>
                </a:solidFill>
              </a:rPr>
              <a:t>listening to music</a:t>
            </a:r>
            <a:r>
              <a:rPr lang="en-US" dirty="0"/>
              <a:t>?”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CF9E0-9F3B-4EC0-9E58-714D7426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37" y="0"/>
            <a:ext cx="10722538" cy="4980791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CBE1CF8-CD01-4F3B-A324-07AB94840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188" y="4473347"/>
            <a:ext cx="2079811" cy="238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E0065F-16DA-4C04-B730-B8F186D01A48}"/>
              </a:ext>
            </a:extLst>
          </p:cNvPr>
          <p:cNvSpPr/>
          <p:nvPr/>
        </p:nvSpPr>
        <p:spPr>
          <a:xfrm>
            <a:off x="10626761" y="5304481"/>
            <a:ext cx="121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FRAMING </a:t>
            </a:r>
          </a:p>
          <a:p>
            <a:r>
              <a:rPr lang="en-US" dirty="0"/>
              <a:t>MATTERS</a:t>
            </a:r>
          </a:p>
        </p:txBody>
      </p:sp>
    </p:spTree>
    <p:extLst>
      <p:ext uri="{BB962C8B-B14F-4D97-AF65-F5344CB8AC3E}">
        <p14:creationId xmlns:p14="http://schemas.microsoft.com/office/powerpoint/2010/main" val="12337271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8B8E-2869-44AC-94B9-1229BC3D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btw, Indonesia Big Data literacy comics reached 17.5K FB and 44.5K Instagram accounts </a:t>
            </a:r>
            <a:r>
              <a:rPr lang="en-US" sz="2200" dirty="0"/>
              <a:t>(Faris,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E696-67D3-435A-AF5C-2F069CF13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0D245-BB30-4341-B2D0-862CF1A3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6" y="1690688"/>
            <a:ext cx="4791576" cy="5057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D4887-4E11-4DE2-8000-086F6009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226" y="1690688"/>
            <a:ext cx="4096523" cy="50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6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C852-AEEA-4C29-8676-F41243C4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62" y="413773"/>
            <a:ext cx="12206683" cy="706609"/>
          </a:xfrm>
        </p:spPr>
        <p:txBody>
          <a:bodyPr>
            <a:noAutofit/>
          </a:bodyPr>
          <a:lstStyle/>
          <a:p>
            <a:r>
              <a:rPr lang="en-US" sz="3600" dirty="0"/>
              <a:t>what if more poster presenters used</a:t>
            </a:r>
            <a:br>
              <a:rPr lang="en-US" sz="3600" dirty="0"/>
            </a:br>
            <a:r>
              <a:rPr lang="en-US" sz="3600" dirty="0"/>
              <a:t>Mike Morrison’s streamlined </a:t>
            </a:r>
            <a:r>
              <a:rPr lang="en-US" sz="3600" b="1" dirty="0"/>
              <a:t>#</a:t>
            </a:r>
            <a:r>
              <a:rPr lang="en-US" sz="3600" b="1" dirty="0" err="1"/>
              <a:t>betterposter</a:t>
            </a:r>
            <a:r>
              <a:rPr lang="en-US" sz="3600" b="1" dirty="0"/>
              <a:t> </a:t>
            </a:r>
            <a:r>
              <a:rPr lang="en-US" sz="3600" dirty="0"/>
              <a:t>template?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4CC44-7CF3-4434-87BB-59EA62D8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322" y="1206146"/>
            <a:ext cx="7973624" cy="5651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374BE-F9C2-4AA6-B923-E7BBFB07D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79" y="2623254"/>
            <a:ext cx="4146018" cy="39849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Avoids assuming all will stop and read “wall of text” for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More punchline-focused, billboard-style so </a:t>
            </a:r>
            <a:r>
              <a:rPr lang="en-US" sz="2800" u="sng" dirty="0"/>
              <a:t>all</a:t>
            </a:r>
            <a:r>
              <a:rPr lang="en-US" sz="2800" dirty="0"/>
              <a:t> walking by get the 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QR code links to full paper and the poster.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CF938C2-25FE-4C32-8B82-3DBE872B5280}"/>
              </a:ext>
            </a:extLst>
          </p:cNvPr>
          <p:cNvSpPr/>
          <p:nvPr/>
        </p:nvSpPr>
        <p:spPr>
          <a:xfrm rot="975169">
            <a:off x="3327543" y="5725038"/>
            <a:ext cx="2492769" cy="357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48E864-6311-4E1A-B58A-482F99200A11}"/>
              </a:ext>
            </a:extLst>
          </p:cNvPr>
          <p:cNvSpPr/>
          <p:nvPr/>
        </p:nvSpPr>
        <p:spPr>
          <a:xfrm rot="19933633">
            <a:off x="3800511" y="3118699"/>
            <a:ext cx="2742060" cy="357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81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AEDB-BEE2-457A-AFA3-A908796E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ACTION ITEMS </a:t>
            </a:r>
            <a:r>
              <a:rPr lang="en-US" dirty="0"/>
              <a:t>we can try!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AB95-45B4-4F9B-ADF3-88B3A3941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8890" cy="4351338"/>
          </a:xfrm>
        </p:spPr>
        <p:txBody>
          <a:bodyPr>
            <a:normAutofit/>
          </a:bodyPr>
          <a:lstStyle/>
          <a:p>
            <a:r>
              <a:rPr lang="en-US" dirty="0"/>
              <a:t>Analyze </a:t>
            </a:r>
            <a:r>
              <a:rPr lang="en-US" dirty="0">
                <a:solidFill>
                  <a:srgbClr val="FF0000"/>
                </a:solidFill>
              </a:rPr>
              <a:t>communication patterns in one’s class</a:t>
            </a:r>
            <a:endParaRPr lang="en-US" dirty="0"/>
          </a:p>
          <a:p>
            <a:r>
              <a:rPr lang="en-US" dirty="0"/>
              <a:t>Assess </a:t>
            </a:r>
            <a:r>
              <a:rPr lang="en-US" dirty="0">
                <a:solidFill>
                  <a:srgbClr val="FF0000"/>
                </a:solidFill>
              </a:rPr>
              <a:t>readability </a:t>
            </a:r>
            <a:r>
              <a:rPr lang="en-US" dirty="0"/>
              <a:t>of curriculum materials with 3 free tools demoed in Wagler/Lesser 5-minute </a:t>
            </a:r>
            <a:r>
              <a:rPr lang="en-US" dirty="0" err="1"/>
              <a:t>eCOTS</a:t>
            </a:r>
            <a:r>
              <a:rPr lang="en-US" dirty="0"/>
              <a:t> 2016 </a:t>
            </a:r>
            <a:r>
              <a:rPr lang="en-US" dirty="0" err="1"/>
              <a:t>videoposter</a:t>
            </a:r>
            <a:r>
              <a:rPr lang="en-US" dirty="0"/>
              <a:t> </a:t>
            </a:r>
          </a:p>
          <a:p>
            <a:r>
              <a:rPr lang="en-US" dirty="0"/>
              <a:t>Try some form of </a:t>
            </a:r>
            <a:r>
              <a:rPr lang="en-US" dirty="0">
                <a:solidFill>
                  <a:srgbClr val="FF0000"/>
                </a:solidFill>
              </a:rPr>
              <a:t>edutainment</a:t>
            </a:r>
            <a:r>
              <a:rPr lang="en-US" dirty="0"/>
              <a:t> (CAUSEweb.org/fun)</a:t>
            </a:r>
          </a:p>
          <a:p>
            <a:r>
              <a:rPr lang="en-US" dirty="0"/>
              <a:t>Try </a:t>
            </a:r>
            <a:r>
              <a:rPr lang="en-US" dirty="0">
                <a:solidFill>
                  <a:srgbClr val="FF0000"/>
                </a:solidFill>
              </a:rPr>
              <a:t>presenting/writing</a:t>
            </a:r>
            <a:r>
              <a:rPr lang="en-US" dirty="0"/>
              <a:t> at different “levels” or “genres” (op-ed, etc.) </a:t>
            </a:r>
          </a:p>
          <a:p>
            <a:r>
              <a:rPr lang="en-US" dirty="0">
                <a:solidFill>
                  <a:srgbClr val="FF0000"/>
                </a:solidFill>
              </a:rPr>
              <a:t>Be open, be ready</a:t>
            </a:r>
            <a:r>
              <a:rPr lang="en-US" dirty="0"/>
              <a:t>!  </a:t>
            </a:r>
          </a:p>
          <a:p>
            <a:r>
              <a:rPr lang="en-US" dirty="0"/>
              <a:t>(More) </a:t>
            </a:r>
            <a:r>
              <a:rPr lang="en-US" dirty="0">
                <a:solidFill>
                  <a:srgbClr val="FF0000"/>
                </a:solidFill>
              </a:rPr>
              <a:t>research needed </a:t>
            </a:r>
            <a:r>
              <a:rPr lang="en-US" dirty="0"/>
              <a:t>on framing effects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1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B5F1-337B-4318-8A11-A8107ECA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2D58ED-35FF-419A-B1EF-BD6E23001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6831" y="365125"/>
            <a:ext cx="5394175" cy="6184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04D3-1673-4C74-90C8-77CA2540B68D}"/>
              </a:ext>
            </a:extLst>
          </p:cNvPr>
          <p:cNvSpPr/>
          <p:nvPr/>
        </p:nvSpPr>
        <p:spPr>
          <a:xfrm>
            <a:off x="5317530" y="2642046"/>
            <a:ext cx="25959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FRAMING </a:t>
            </a:r>
          </a:p>
          <a:p>
            <a:r>
              <a:rPr lang="en-US" sz="4400" dirty="0"/>
              <a:t>MATTERS</a:t>
            </a:r>
          </a:p>
        </p:txBody>
      </p:sp>
    </p:spTree>
    <p:extLst>
      <p:ext uri="{BB962C8B-B14F-4D97-AF65-F5344CB8AC3E}">
        <p14:creationId xmlns:p14="http://schemas.microsoft.com/office/powerpoint/2010/main" val="1631593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EB61-8662-4212-B465-79E8E56F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culmination….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425D-4775-4D49-8336-85A92721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1" y="1142337"/>
            <a:ext cx="107107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 dirty="0"/>
              <a:t>THANKS </a:t>
            </a:r>
            <a:r>
              <a:rPr lang="en-US" sz="3600" dirty="0"/>
              <a:t>to Kelly, Allan, Andrew, etc.!</a:t>
            </a:r>
          </a:p>
          <a:p>
            <a:r>
              <a:rPr lang="en-US" sz="3600" dirty="0"/>
              <a:t>Handout now at: </a:t>
            </a:r>
            <a:r>
              <a:rPr lang="en-US" sz="3600" b="1" dirty="0">
                <a:solidFill>
                  <a:srgbClr val="FF0000"/>
                </a:solidFill>
              </a:rPr>
              <a:t>LarryLesser.com/uscots23</a:t>
            </a:r>
          </a:p>
          <a:p>
            <a:r>
              <a:rPr lang="en-US" sz="3600" dirty="0"/>
              <a:t>After I give a “Pro Tip” for this hotel, </a:t>
            </a:r>
          </a:p>
          <a:p>
            <a:pPr marL="0" indent="0">
              <a:buNone/>
            </a:pPr>
            <a:r>
              <a:rPr lang="en-US" sz="3600" dirty="0"/>
              <a:t>  questions are welcome  (&amp; later: </a:t>
            </a:r>
            <a:r>
              <a:rPr lang="en-US" sz="3600" b="1" dirty="0">
                <a:solidFill>
                  <a:srgbClr val="FF0000"/>
                </a:solidFill>
              </a:rPr>
              <a:t>Lesser@utep.edu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611034B-B0F1-48F1-9C29-916DF228504A}"/>
              </a:ext>
            </a:extLst>
          </p:cNvPr>
          <p:cNvSpPr/>
          <p:nvPr/>
        </p:nvSpPr>
        <p:spPr>
          <a:xfrm rot="10800000">
            <a:off x="9007523" y="1924334"/>
            <a:ext cx="1651379" cy="32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8C9F-6DE7-4674-B09E-B7EC36D6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99" y="265564"/>
            <a:ext cx="10191044" cy="520021"/>
          </a:xfrm>
        </p:spPr>
        <p:txBody>
          <a:bodyPr>
            <a:normAutofit fontScale="90000"/>
          </a:bodyPr>
          <a:lstStyle/>
          <a:p>
            <a:r>
              <a:rPr lang="en-US" dirty="0"/>
              <a:t>                    </a:t>
            </a:r>
            <a:r>
              <a:rPr lang="en-US" b="1" dirty="0"/>
              <a:t>for safety when inside</a:t>
            </a:r>
            <a:r>
              <a:rPr lang="en-US" dirty="0"/>
              <a:t>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5F24-0B13-4D73-B1DB-6707CBFA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fully extend deadbolt </a:t>
            </a:r>
          </a:p>
          <a:p>
            <a:pPr marL="0" indent="0">
              <a:buNone/>
            </a:pPr>
            <a:r>
              <a:rPr lang="en-US" sz="4800" dirty="0"/>
              <a:t>into the door frame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77D22-7DD4-4246-B86A-DBD7E3E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6" y="3430405"/>
            <a:ext cx="4942114" cy="3427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C03B6-9141-46E8-A228-5AAFF36BD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887"/>
            <a:ext cx="3292151" cy="9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39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CDD94E-13D4-4A7D-A261-1FAD52A2A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0"/>
            <a:ext cx="4187922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620D56-A977-4C1A-82D8-0A9793FE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05" y="1466849"/>
            <a:ext cx="1257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00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8C9F-6DE7-4674-B09E-B7EC36D6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3" y="2951275"/>
            <a:ext cx="8135007" cy="955449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and if you get </a:t>
            </a:r>
            <a:r>
              <a:rPr lang="en-US" sz="6600" u="sng" dirty="0"/>
              <a:t>locked out</a:t>
            </a:r>
            <a:r>
              <a:rPr lang="en-US" sz="66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5F24-0B13-4D73-B1DB-6707CBFA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861" y="6667047"/>
            <a:ext cx="2822748" cy="261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/>
              <a:t>https://www.busybeeslocksmith.com/services/house-lock-out/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C03B6-9141-46E8-A228-5AAFF36B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887"/>
            <a:ext cx="3292151" cy="947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4F48B-04B1-41D5-9B99-02437451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471" y="2578197"/>
            <a:ext cx="3233529" cy="40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75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8C9F-6DE7-4674-B09E-B7EC36D6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857" y="190954"/>
            <a:ext cx="7663543" cy="91190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5F24-0B13-4D73-B1DB-6707CBFA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…tell the front desk your story, </a:t>
            </a:r>
          </a:p>
          <a:p>
            <a:pPr marL="0" indent="0">
              <a:buNone/>
            </a:pPr>
            <a:r>
              <a:rPr lang="en-US" sz="6000" dirty="0"/>
              <a:t>leading with your main point</a:t>
            </a:r>
          </a:p>
          <a:p>
            <a:pPr marL="0" indent="0">
              <a:buNone/>
            </a:pPr>
            <a:r>
              <a:rPr lang="en-US" sz="6000" dirty="0"/>
              <a:t>in simple language…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C03B6-9141-46E8-A228-5AAFF36B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887"/>
            <a:ext cx="3292151" cy="9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78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5F24-0B13-4D73-B1DB-6707CBFA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712"/>
            <a:ext cx="10515600" cy="196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…</a:t>
            </a:r>
            <a:r>
              <a:rPr lang="en-US" sz="4800" dirty="0" err="1"/>
              <a:t>‘cause</a:t>
            </a:r>
            <a:r>
              <a:rPr lang="en-US" sz="4800" dirty="0"/>
              <a:t> </a:t>
            </a:r>
            <a:r>
              <a:rPr lang="en-US" sz="5400" b="1" i="1" dirty="0"/>
              <a:t>communication is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>
                <a:solidFill>
                  <a:srgbClr val="FF0000"/>
                </a:solidFill>
              </a:rPr>
              <a:t>KEY</a:t>
            </a:r>
            <a:r>
              <a:rPr lang="en-US" sz="6600" dirty="0"/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C8848-831D-46AD-B1FF-6F40696A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89" y="1713973"/>
            <a:ext cx="8015111" cy="5144027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1563985F-B234-44F0-8588-2A5F73E62635}"/>
              </a:ext>
            </a:extLst>
          </p:cNvPr>
          <p:cNvSpPr/>
          <p:nvPr/>
        </p:nvSpPr>
        <p:spPr>
          <a:xfrm rot="614407">
            <a:off x="8538517" y="1304483"/>
            <a:ext cx="293511" cy="2257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35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958294" y="1580574"/>
            <a:ext cx="4027138" cy="4206875"/>
          </a:xfrm>
        </p:spPr>
        <p:txBody>
          <a:bodyPr>
            <a:normAutofit/>
          </a:bodyPr>
          <a:lstStyle/>
          <a:p>
            <a:pPr marL="0" indent="0"/>
            <a:r>
              <a:rPr lang="en-US" i="1" dirty="0"/>
              <a:t>May our communications </a:t>
            </a:r>
            <a:br>
              <a:rPr lang="en-US" i="1" dirty="0"/>
            </a:br>
            <a:r>
              <a:rPr lang="en-US" i="1" dirty="0"/>
              <a:t>inform, inspire, &amp; engage!</a:t>
            </a:r>
            <a:br>
              <a:rPr lang="en-US" i="1" dirty="0"/>
            </a:br>
            <a:endParaRPr lang="en-US" altLang="en-US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84" y="190500"/>
            <a:ext cx="7172325" cy="6477000"/>
          </a:xfrm>
          <a:noFill/>
        </p:spPr>
      </p:pic>
    </p:spTree>
    <p:extLst>
      <p:ext uri="{BB962C8B-B14F-4D97-AF65-F5344CB8AC3E}">
        <p14:creationId xmlns:p14="http://schemas.microsoft.com/office/powerpoint/2010/main" val="373354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3A14-0371-4B5D-823F-AD3EC842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963275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Schonger</a:t>
            </a:r>
            <a:r>
              <a:rPr lang="en-US" sz="3200" dirty="0"/>
              <a:t> &amp; </a:t>
            </a:r>
            <a:r>
              <a:rPr lang="en-US" sz="3200" dirty="0" err="1"/>
              <a:t>Sele</a:t>
            </a:r>
            <a:r>
              <a:rPr lang="en-US" sz="3200" dirty="0"/>
              <a:t> (2020) study in </a:t>
            </a:r>
            <a:r>
              <a:rPr lang="en-US" sz="3200" i="1" dirty="0"/>
              <a:t>PLOS ONE</a:t>
            </a:r>
            <a:endParaRPr lang="en-US" sz="31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DFF4E-A8EB-4D21-9473-94E82C25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25625"/>
            <a:ext cx="104246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online survey March 25-26, 2020</a:t>
            </a:r>
          </a:p>
          <a:p>
            <a:r>
              <a:rPr lang="en-US" dirty="0"/>
              <a:t>explored whether the way exponential spread is communicated      affects how much people underestimate benefits of mitigation</a:t>
            </a:r>
          </a:p>
          <a:p>
            <a:r>
              <a:rPr lang="en-US" i="1" dirty="0"/>
              <a:t>n</a:t>
            </a:r>
            <a:r>
              <a:rPr lang="en-US" dirty="0"/>
              <a:t> = 459 Swiss college students in non-STEM majors,</a:t>
            </a:r>
          </a:p>
          <a:p>
            <a:pPr marL="0" indent="0">
              <a:buNone/>
            </a:pPr>
            <a:r>
              <a:rPr lang="en-US" dirty="0"/>
              <a:t>      each randomly assigned to 1 of 4 frames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2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3A14-0371-4B5D-823F-AD3EC842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963275" cy="1325563"/>
          </a:xfrm>
        </p:spPr>
        <p:txBody>
          <a:bodyPr>
            <a:normAutofit/>
          </a:bodyPr>
          <a:lstStyle/>
          <a:p>
            <a:endParaRPr lang="en-US" sz="31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EC902F-31D7-4B1F-A272-3F1DF4FDF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897066"/>
              </p:ext>
            </p:extLst>
          </p:nvPr>
        </p:nvGraphicFramePr>
        <p:xfrm>
          <a:off x="504824" y="2217642"/>
          <a:ext cx="10734675" cy="361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225">
                  <a:extLst>
                    <a:ext uri="{9D8B030D-6E8A-4147-A177-3AD203B41FA5}">
                      <a16:colId xmlns:a16="http://schemas.microsoft.com/office/drawing/2014/main" val="2511059567"/>
                    </a:ext>
                  </a:extLst>
                </a:gridCol>
                <a:gridCol w="3289301">
                  <a:extLst>
                    <a:ext uri="{9D8B030D-6E8A-4147-A177-3AD203B41FA5}">
                      <a16:colId xmlns:a16="http://schemas.microsoft.com/office/drawing/2014/main" val="3077127160"/>
                    </a:ext>
                  </a:extLst>
                </a:gridCol>
                <a:gridCol w="3867149">
                  <a:extLst>
                    <a:ext uri="{9D8B030D-6E8A-4147-A177-3AD203B41FA5}">
                      <a16:colId xmlns:a16="http://schemas.microsoft.com/office/drawing/2014/main" val="1095571452"/>
                    </a:ext>
                  </a:extLst>
                </a:gridCol>
              </a:tblGrid>
              <a:tr h="149466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reduction in daily growth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Mitigation given as increase in days for </a:t>
                      </a:r>
                    </a:p>
                    <a:p>
                      <a:r>
                        <a:rPr lang="en-US" sz="2800" dirty="0"/>
                        <a:t># of cases to 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06688"/>
                  </a:ext>
                </a:extLst>
              </a:tr>
              <a:tr h="1046267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22243"/>
                  </a:ext>
                </a:extLst>
              </a:tr>
              <a:tr h="107221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7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07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bb73dd-cdff-47cc-b07a-737f9d8efd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6DF2A68C40D45BC8CE5301EF72753" ma:contentTypeVersion="15" ma:contentTypeDescription="Create a new document." ma:contentTypeScope="" ma:versionID="1e00af0d1160ad8c187db79946268a4d">
  <xsd:schema xmlns:xsd="http://www.w3.org/2001/XMLSchema" xmlns:xs="http://www.w3.org/2001/XMLSchema" xmlns:p="http://schemas.microsoft.com/office/2006/metadata/properties" xmlns:ns3="e0bb73dd-cdff-47cc-b07a-737f9d8efdc1" xmlns:ns4="9efcb914-8adc-4b67-b698-c7b836684bd3" targetNamespace="http://schemas.microsoft.com/office/2006/metadata/properties" ma:root="true" ma:fieldsID="c68055c71edd0d24fda00c5809e37934" ns3:_="" ns4:_="">
    <xsd:import namespace="e0bb73dd-cdff-47cc-b07a-737f9d8efdc1"/>
    <xsd:import namespace="9efcb914-8adc-4b67-b698-c7b836684b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b73dd-cdff-47cc-b07a-737f9d8ef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cb914-8adc-4b67-b698-c7b836684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43B660-E9D2-4ACF-8BF5-DA764F971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B67302-7394-43B6-A2AA-BBA02E0DC334}">
  <ds:schemaRefs>
    <ds:schemaRef ds:uri="9efcb914-8adc-4b67-b698-c7b836684bd3"/>
    <ds:schemaRef ds:uri="http://schemas.openxmlformats.org/package/2006/metadata/core-properties"/>
    <ds:schemaRef ds:uri="http://purl.org/dc/terms/"/>
    <ds:schemaRef ds:uri="http://www.w3.org/XML/1998/namespace"/>
    <ds:schemaRef ds:uri="e0bb73dd-cdff-47cc-b07a-737f9d8efdc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DDEE82-E902-4DC8-ABE4-A8E66C61A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bb73dd-cdff-47cc-b07a-737f9d8efdc1"/>
    <ds:schemaRef ds:uri="9efcb914-8adc-4b67-b698-c7b836684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33748</TotalTime>
  <Words>2708</Words>
  <Application>Microsoft Office PowerPoint</Application>
  <PresentationFormat>Widescreen</PresentationFormat>
  <Paragraphs>426</Paragraphs>
  <Slides>76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ＭＳ Ｐゴシック</vt:lpstr>
      <vt:lpstr>Arial</vt:lpstr>
      <vt:lpstr>Calibri</vt:lpstr>
      <vt:lpstr>Calibri Light</vt:lpstr>
      <vt:lpstr>Wingdings</vt:lpstr>
      <vt:lpstr>Office Theme</vt:lpstr>
      <vt:lpstr> Communication Rumination:  Engaging with Sci-comm &amp; Edutainment  </vt:lpstr>
      <vt:lpstr>in early March 2020….. </vt:lpstr>
      <vt:lpstr>Frank Mariani  March 2020 cartoon https://www.ams.org/education/teaching-resources</vt:lpstr>
      <vt:lpstr>from article on doubling growth (Lesser, 2021)</vt:lpstr>
      <vt:lpstr>3/23/20 email to a TX colleague’s campus</vt:lpstr>
      <vt:lpstr>PowerPoint Presentation</vt:lpstr>
      <vt:lpstr>PowerPoint Presentation</vt:lpstr>
      <vt:lpstr>Schonger &amp; Sele (2020) study in PLOS ONE</vt:lpstr>
      <vt:lpstr>PowerPoint Presentation</vt:lpstr>
      <vt:lpstr>PowerPoint Presentation</vt:lpstr>
      <vt:lpstr>POLL: which frame best avoids  underestimating benefits of mitigation?  </vt:lpstr>
      <vt:lpstr>“The frame that combines doubling times [instead of growth rates] with the logarithmic perspective fully eliminates mitigation bias…”   (Schonger &amp; Sele, 2020) </vt:lpstr>
      <vt:lpstr>PowerPoint Presentation</vt:lpstr>
      <vt:lpstr>Insight from van der Bles et al. (2019) framework</vt:lpstr>
      <vt:lpstr>speaking of doubling growth:</vt:lpstr>
      <vt:lpstr>Is Dublin Doublin’ ?    CAUSEweb.org/fun</vt:lpstr>
      <vt:lpstr>KCOS-TV, Blast Beyond  Seas. 2 Ep. 6;  1/30/12  </vt:lpstr>
      <vt:lpstr>Can outreach comm. inform “regular teaching”? Lesser (2021)</vt:lpstr>
      <vt:lpstr>Can outreach comm. inform “regular teaching”? Lesser (2021)</vt:lpstr>
      <vt:lpstr>ideas for opening HOOK</vt:lpstr>
      <vt:lpstr>3 decades ago  (my 1st sci-comm experience)</vt:lpstr>
      <vt:lpstr>I created &amp; taught</vt:lpstr>
      <vt:lpstr>a ‘lotto’ media experience for a grad student!</vt:lpstr>
      <vt:lpstr>this crash course in media relations taught me: </vt:lpstr>
      <vt:lpstr>Utts (2015)</vt:lpstr>
      <vt:lpstr>visualizing (1 in 26 M) Lotto Texas jackpot chance </vt:lpstr>
      <vt:lpstr>When jackpots get big, some questions I get:</vt:lpstr>
      <vt:lpstr>“LOTTERY STRATEGY”  my limerick in June 2021 Amstat News</vt:lpstr>
      <vt:lpstr>PowerPoint Presentation</vt:lpstr>
      <vt:lpstr>NSF has helped turn science into songs!</vt:lpstr>
      <vt:lpstr>  Communicate like  a songwriter  for big new views?</vt:lpstr>
      <vt:lpstr>Songwriters and educators must:</vt:lpstr>
      <vt:lpstr>Songwriters and educators must:</vt:lpstr>
      <vt:lpstr>simple ain’t always simple….</vt:lpstr>
      <vt:lpstr>blog of NCSU’s Rachel Levy</vt:lpstr>
      <vt:lpstr>Song is just 1 of many edutainment forms (red ones are in CAUSEweb.org/fun ) [adapted from Lesser &amp; Pearl (2008)] </vt:lpstr>
      <vt:lpstr>some edutainment resources in stat ed</vt:lpstr>
      <vt:lpstr>Why statistics edutainment?</vt:lpstr>
      <vt:lpstr>PowerPoint Presentation</vt:lpstr>
      <vt:lpstr> now, my most recent sci-comm adventure:  I launched the opening sci-comm module  for the 2022 debut of  UTEP’s UG course “Research and Teaching Integration”</vt:lpstr>
      <vt:lpstr> no sharp boundaries between: </vt:lpstr>
      <vt:lpstr>communication vs. education</vt:lpstr>
      <vt:lpstr>some sci-comm journals</vt:lpstr>
      <vt:lpstr>PowerPoint Presentation</vt:lpstr>
      <vt:lpstr>awareness of classroom communication patterns  (Lesser &amp; Kephart, 2011)</vt:lpstr>
      <vt:lpstr>disciplinary Communication Resources</vt:lpstr>
      <vt:lpstr>PowerPoint Presentation</vt:lpstr>
      <vt:lpstr>Mannshardt (2021) paradigms</vt:lpstr>
      <vt:lpstr>POLL: “If you can't explain it simply,  you don't understand it well enough.”</vt:lpstr>
      <vt:lpstr>related statement by American psychologist Jerome Bruner  (p. 33 of his 1960 text, The Process of Education)</vt:lpstr>
      <vt:lpstr>monthly mag WIRED has 23 videos explaining topics at 5 increasing levels of complexity: https://www.wired.com/video/series/5-levels</vt:lpstr>
      <vt:lpstr>PowerPoint Presentation</vt:lpstr>
      <vt:lpstr>PowerPoint Presentation</vt:lpstr>
      <vt:lpstr>UTEP students given a 5-levels assignment</vt:lpstr>
      <vt:lpstr>Related to “simpler level”:  briefer communication</vt:lpstr>
      <vt:lpstr>Related to “simpler level”:  briefer communication</vt:lpstr>
      <vt:lpstr>“Desert Diary” on regional cultural/natural history  </vt:lpstr>
      <vt:lpstr>PowerPoint Presentation</vt:lpstr>
      <vt:lpstr>how Spanish-speaking emergent bilinguals learn statistics… (part of my stat ed research on language: https://LarryLesser.com/ell-scholarship/)</vt:lpstr>
      <vt:lpstr>Share human interest / passion / personal angle </vt:lpstr>
      <vt:lpstr>Can you tell what’s asked in this example? from Stochastik in der Schule (Sorto, White &amp; Lesser, 2012), translated from Sorto, White &amp; Lesser (2011)</vt:lpstr>
      <vt:lpstr>What strategies did you try? </vt:lpstr>
      <vt:lpstr>Was that enough to access the problem?</vt:lpstr>
      <vt:lpstr>Beyond multiple levels….</vt:lpstr>
      <vt:lpstr>Taylor &amp; Francis posted my video abstract (for JSDSE)  &amp; a cartoon abstract (for JMA)  </vt:lpstr>
      <vt:lpstr>PowerPoint Presentation</vt:lpstr>
      <vt:lpstr>btw, Indonesia Big Data literacy comics reached 17.5K FB and 44.5K Instagram accounts (Faris, 2022)</vt:lpstr>
      <vt:lpstr>what if more poster presenters used Mike Morrison’s streamlined #betterposter template?</vt:lpstr>
      <vt:lpstr>ACTION ITEMS we can try!</vt:lpstr>
      <vt:lpstr>culmination….</vt:lpstr>
      <vt:lpstr>                    for safety when inside…..</vt:lpstr>
      <vt:lpstr>PowerPoint Presentation</vt:lpstr>
      <vt:lpstr>and if you get locked out…</vt:lpstr>
      <vt:lpstr>PowerPoint Presentation</vt:lpstr>
      <vt:lpstr>PowerPoint Presentation</vt:lpstr>
      <vt:lpstr>May our communications  inform, inspire, &amp; engage!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USCOTS 2023 keynote slides</dc:title>
  <dc:creator>Lesser, Larry</dc:creator>
  <cp:lastModifiedBy>Lesser, Larry</cp:lastModifiedBy>
  <cp:revision>642</cp:revision>
  <cp:lastPrinted>2023-05-29T16:22:44Z</cp:lastPrinted>
  <dcterms:created xsi:type="dcterms:W3CDTF">2022-09-05T03:54:12Z</dcterms:created>
  <dcterms:modified xsi:type="dcterms:W3CDTF">2023-06-11T13:44:41Z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0x010100D4F6DF2A68C40D45BC8CE5301EF72753</vt:lpwstr>
  </property>
</Properties>
</file>